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3"/>
  </p:notesMasterIdLst>
  <p:sldIdLst>
    <p:sldId id="291" r:id="rId2"/>
    <p:sldId id="262" r:id="rId3"/>
    <p:sldId id="263" r:id="rId4"/>
    <p:sldId id="264" r:id="rId5"/>
    <p:sldId id="265" r:id="rId6"/>
    <p:sldId id="292" r:id="rId7"/>
    <p:sldId id="293" r:id="rId8"/>
    <p:sldId id="294" r:id="rId9"/>
    <p:sldId id="295" r:id="rId10"/>
    <p:sldId id="261" r:id="rId11"/>
    <p:sldId id="260"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17"/>
    <p:restoredTop sz="77830"/>
  </p:normalViewPr>
  <p:slideViewPr>
    <p:cSldViewPr snapToGrid="0" snapToObjects="1">
      <p:cViewPr>
        <p:scale>
          <a:sx n="70" d="100"/>
          <a:sy n="70" d="100"/>
        </p:scale>
        <p:origin x="1944" y="136"/>
      </p:cViewPr>
      <p:guideLst/>
    </p:cSldViewPr>
  </p:slideViewPr>
  <p:notesTextViewPr>
    <p:cViewPr>
      <p:scale>
        <a:sx n="65" d="100"/>
        <a:sy n="65" d="100"/>
      </p:scale>
      <p:origin x="0" y="0"/>
    </p:cViewPr>
  </p:notesTextViewPr>
  <p:notesViewPr>
    <p:cSldViewPr snapToGrid="0" snapToObjects="1">
      <p:cViewPr>
        <p:scale>
          <a:sx n="126" d="100"/>
          <a:sy n="126" d="100"/>
        </p:scale>
        <p:origin x="1920" y="1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4709E8-2AEC-2345-8C20-BB3496475352}" type="datetimeFigureOut">
              <a:rPr lang="en-US" smtClean="0"/>
              <a:t>1/26/20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2BEC0-8C56-A24F-B1DA-37306E8A7B31}" type="slidenum">
              <a:rPr lang="en-US" smtClean="0"/>
              <a:t>‹#›</a:t>
            </a:fld>
            <a:endParaRPr lang="en-US"/>
          </a:p>
        </p:txBody>
      </p:sp>
    </p:spTree>
    <p:extLst>
      <p:ext uri="{BB962C8B-B14F-4D97-AF65-F5344CB8AC3E}">
        <p14:creationId xmlns:p14="http://schemas.microsoft.com/office/powerpoint/2010/main" val="2500745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600" dirty="0"/>
          </a:p>
        </p:txBody>
      </p:sp>
      <p:sp>
        <p:nvSpPr>
          <p:cNvPr id="4" name="Slide Number Placeholder 3"/>
          <p:cNvSpPr>
            <a:spLocks noGrp="1"/>
          </p:cNvSpPr>
          <p:nvPr>
            <p:ph type="sldNum" sz="quarter" idx="10"/>
          </p:nvPr>
        </p:nvSpPr>
        <p:spPr/>
        <p:txBody>
          <a:bodyPr/>
          <a:lstStyle/>
          <a:p>
            <a:fld id="{06818A80-324C-A94A-A288-E8B5ECC90687}" type="slidenum">
              <a:rPr lang="en-US" smtClean="0"/>
              <a:t>1</a:t>
            </a:fld>
            <a:endParaRPr lang="en-US" dirty="0"/>
          </a:p>
        </p:txBody>
      </p:sp>
    </p:spTree>
    <p:extLst>
      <p:ext uri="{BB962C8B-B14F-4D97-AF65-F5344CB8AC3E}">
        <p14:creationId xmlns:p14="http://schemas.microsoft.com/office/powerpoint/2010/main" val="4254297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1713" y="184150"/>
            <a:ext cx="4572000" cy="3429000"/>
          </a:xfrm>
        </p:spPr>
      </p:sp>
      <p:sp>
        <p:nvSpPr>
          <p:cNvPr id="3" name="Notes Placeholder 2"/>
          <p:cNvSpPr>
            <a:spLocks noGrp="1"/>
          </p:cNvSpPr>
          <p:nvPr>
            <p:ph type="body" idx="1"/>
          </p:nvPr>
        </p:nvSpPr>
        <p:spPr>
          <a:xfrm>
            <a:off x="219519" y="3841029"/>
            <a:ext cx="6636893" cy="5157953"/>
          </a:xfrm>
        </p:spPr>
        <p:txBody>
          <a:bodyPr/>
          <a:lstStyle/>
          <a:p>
            <a:endParaRPr lang="en-US" sz="1400" dirty="0"/>
          </a:p>
          <a:p>
            <a:pPr marL="285750" indent="-285750">
              <a:buFont typeface="Arial" panose="020B0604020202020204" pitchFamily="34" charset="0"/>
              <a:buChar char="•"/>
            </a:pPr>
            <a:r>
              <a:rPr lang="en-US" sz="1400" dirty="0"/>
              <a:t>Helpful to have retro.</a:t>
            </a:r>
          </a:p>
          <a:p>
            <a:pPr marL="285750" indent="-285750">
              <a:buFont typeface="Arial" panose="020B0604020202020204" pitchFamily="34" charset="0"/>
              <a:buChar char="•"/>
            </a:pPr>
            <a:r>
              <a:rPr lang="en-US" sz="1400" dirty="0"/>
              <a:t>Working hard to get increase in base aid between now and April 1. Without it, fees will most certainly go up.</a:t>
            </a:r>
          </a:p>
          <a:p>
            <a:pPr marL="285750" indent="-285750">
              <a:buFont typeface="Arial" panose="020B0604020202020204" pitchFamily="34" charset="0"/>
              <a:buChar char="•"/>
            </a:pPr>
            <a:r>
              <a:rPr lang="en-US" sz="1400" dirty="0"/>
              <a:t>NCI Designation-would be 3</a:t>
            </a:r>
            <a:r>
              <a:rPr lang="en-US" sz="1400" baseline="30000" dirty="0"/>
              <a:t>rd</a:t>
            </a:r>
            <a:r>
              <a:rPr lang="en-US" sz="1400" dirty="0"/>
              <a:t> chunk and should help with our application—significant support from LI delegation</a:t>
            </a:r>
          </a:p>
          <a:p>
            <a:pPr marL="285750" indent="-285750">
              <a:buFont typeface="Arial" panose="020B0604020202020204" pitchFamily="34" charset="0"/>
              <a:buChar char="•"/>
            </a:pPr>
            <a:r>
              <a:rPr lang="en-US" sz="1400" dirty="0"/>
              <a:t>Engineering building—have already secured $25M, hoping for redirect plus more.</a:t>
            </a:r>
          </a:p>
          <a:p>
            <a:pPr marL="285750" indent="-285750">
              <a:buFont typeface="Arial" panose="020B0604020202020204" pitchFamily="34" charset="0"/>
              <a:buChar char="•"/>
            </a:pPr>
            <a:r>
              <a:rPr lang="en-US" sz="1400" dirty="0"/>
              <a:t>Expect greater critical maintenance. The $23M is direct to SBU, still money in SUNY for distribution.</a:t>
            </a:r>
          </a:p>
          <a:p>
            <a:pPr marL="285750" indent="-285750">
              <a:buFont typeface="Arial" panose="020B0604020202020204" pitchFamily="34" charset="0"/>
              <a:buChar char="•"/>
            </a:pPr>
            <a:r>
              <a:rPr lang="en-US" sz="1400" dirty="0"/>
              <a:t>TAP still at 2010 levels and now threat of Excelsior gap</a:t>
            </a:r>
          </a:p>
        </p:txBody>
      </p:sp>
      <p:sp>
        <p:nvSpPr>
          <p:cNvPr id="4" name="Slide Number Placeholder 3"/>
          <p:cNvSpPr>
            <a:spLocks noGrp="1"/>
          </p:cNvSpPr>
          <p:nvPr>
            <p:ph type="sldNum" sz="quarter" idx="10"/>
          </p:nvPr>
        </p:nvSpPr>
        <p:spPr/>
        <p:txBody>
          <a:bodyPr/>
          <a:lstStyle/>
          <a:p>
            <a:fld id="{D7850CF6-EF42-DC43-9999-B1604BAED3FC}" type="slidenum">
              <a:rPr lang="en-US" smtClean="0"/>
              <a:t>10</a:t>
            </a:fld>
            <a:endParaRPr lang="en-US"/>
          </a:p>
        </p:txBody>
      </p:sp>
    </p:spTree>
    <p:extLst>
      <p:ext uri="{BB962C8B-B14F-4D97-AF65-F5344CB8AC3E}">
        <p14:creationId xmlns:p14="http://schemas.microsoft.com/office/powerpoint/2010/main" val="3927469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faculty advocacy??</a:t>
            </a:r>
          </a:p>
        </p:txBody>
      </p:sp>
      <p:sp>
        <p:nvSpPr>
          <p:cNvPr id="4" name="Slide Number Placeholder 3"/>
          <p:cNvSpPr>
            <a:spLocks noGrp="1"/>
          </p:cNvSpPr>
          <p:nvPr>
            <p:ph type="sldNum" sz="quarter" idx="10"/>
          </p:nvPr>
        </p:nvSpPr>
        <p:spPr/>
        <p:txBody>
          <a:bodyPr/>
          <a:lstStyle/>
          <a:p>
            <a:fld id="{3B798DD4-DB43-415D-BB3D-91E241114C17}" type="slidenum">
              <a:rPr lang="en-US" smtClean="0"/>
              <a:t>11</a:t>
            </a:fld>
            <a:endParaRPr lang="en-US" dirty="0"/>
          </a:p>
        </p:txBody>
      </p:sp>
    </p:spTree>
    <p:extLst>
      <p:ext uri="{BB962C8B-B14F-4D97-AF65-F5344CB8AC3E}">
        <p14:creationId xmlns:p14="http://schemas.microsoft.com/office/powerpoint/2010/main" val="2820600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5713" y="169863"/>
            <a:ext cx="4114800" cy="3086100"/>
          </a:xfrm>
        </p:spPr>
      </p:sp>
      <p:sp>
        <p:nvSpPr>
          <p:cNvPr id="3" name="Notes Placeholder 2"/>
          <p:cNvSpPr>
            <a:spLocks noGrp="1"/>
          </p:cNvSpPr>
          <p:nvPr>
            <p:ph type="body" idx="1"/>
          </p:nvPr>
        </p:nvSpPr>
        <p:spPr>
          <a:xfrm>
            <a:off x="569912" y="3441905"/>
            <a:ext cx="5816139" cy="5243308"/>
          </a:xfrm>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Key things to watch:</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Marijuana—couldn’t resolve differences last session and little has changed</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Criminal Justice Reform</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Election year politics—makes taxes and cutting spending unlikely and difficult to achieve, many Republican senators are retiring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Biggest issue is that revenues are still coming in, not a case of a dip in the economy. </a:t>
            </a:r>
            <a:r>
              <a:rPr lang="en-US" sz="1200" b="0" i="0" u="none" strike="noStrike" kern="1200" dirty="0">
                <a:solidFill>
                  <a:schemeClr val="tx1"/>
                </a:solidFill>
                <a:effectLst/>
                <a:latin typeface="+mn-lt"/>
                <a:ea typeface="+mn-ea"/>
                <a:cs typeface="+mn-cs"/>
              </a:rPr>
              <a:t>T</a:t>
            </a:r>
            <a:r>
              <a:rPr lang="en-US" sz="1600" b="0" i="0" u="none" strike="noStrike" kern="1200" dirty="0">
                <a:solidFill>
                  <a:schemeClr val="tx1"/>
                </a:solidFill>
                <a:effectLst/>
                <a:latin typeface="+mn-lt"/>
                <a:ea typeface="+mn-ea"/>
                <a:cs typeface="+mn-cs"/>
              </a:rPr>
              <a:t>hree basic ways to close the gap: Increase taxes, cut spending or find new revenues. In fact middle class tax cut implementation are continuing.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kern="1200" dirty="0">
                <a:solidFill>
                  <a:schemeClr val="tx1"/>
                </a:solidFill>
                <a:effectLst/>
                <a:latin typeface="+mn-lt"/>
                <a:ea typeface="+mn-ea"/>
                <a:cs typeface="+mn-cs"/>
              </a:rPr>
              <a:t>Important because they will be used as bargaining chips.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The $178 billion budget includes a 2% spending increase in state operating funds.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kern="1200" dirty="0">
                <a:solidFill>
                  <a:schemeClr val="tx1"/>
                </a:solidFill>
                <a:effectLst/>
                <a:latin typeface="+mn-lt"/>
                <a:ea typeface="+mn-ea"/>
                <a:cs typeface="+mn-cs"/>
              </a:rPr>
              <a:t>Says it is tenth year in a row of “balanced budget”</a:t>
            </a:r>
          </a:p>
          <a:p>
            <a:pPr marL="285750" indent="-285750">
              <a:buFont typeface="Arial" panose="020B0604020202020204" pitchFamily="34" charset="0"/>
              <a:buChar char="•"/>
            </a:pPr>
            <a:r>
              <a:rPr lang="en-US" sz="1600" b="0" i="0" kern="1200" dirty="0">
                <a:solidFill>
                  <a:schemeClr val="tx1"/>
                </a:solidFill>
                <a:effectLst/>
                <a:latin typeface="+mn-lt"/>
                <a:ea typeface="+mn-ea"/>
                <a:cs typeface="+mn-cs"/>
              </a:rPr>
              <a:t> April 1 deadline. </a:t>
            </a:r>
          </a:p>
          <a:p>
            <a:pPr marL="285750" indent="-285750">
              <a:buFont typeface="Arial" panose="020B0604020202020204" pitchFamily="34" charset="0"/>
              <a:buChar char="•"/>
            </a:pPr>
            <a:endParaRPr lang="en-US" sz="1600" dirty="0"/>
          </a:p>
        </p:txBody>
      </p:sp>
      <p:sp>
        <p:nvSpPr>
          <p:cNvPr id="4" name="Slide Number Placeholder 3"/>
          <p:cNvSpPr>
            <a:spLocks noGrp="1"/>
          </p:cNvSpPr>
          <p:nvPr>
            <p:ph type="sldNum" sz="quarter" idx="5"/>
          </p:nvPr>
        </p:nvSpPr>
        <p:spPr/>
        <p:txBody>
          <a:bodyPr/>
          <a:lstStyle/>
          <a:p>
            <a:fld id="{9B82BEC0-8C56-A24F-B1DA-37306E8A7B31}" type="slidenum">
              <a:rPr lang="en-US" smtClean="0"/>
              <a:t>2</a:t>
            </a:fld>
            <a:endParaRPr lang="en-US"/>
          </a:p>
        </p:txBody>
      </p:sp>
    </p:spTree>
    <p:extLst>
      <p:ext uri="{BB962C8B-B14F-4D97-AF65-F5344CB8AC3E}">
        <p14:creationId xmlns:p14="http://schemas.microsoft.com/office/powerpoint/2010/main" val="2295765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5713" y="228600"/>
            <a:ext cx="4114800" cy="3086100"/>
          </a:xfrm>
        </p:spPr>
      </p:sp>
      <p:sp>
        <p:nvSpPr>
          <p:cNvPr id="3" name="Notes Placeholder 2"/>
          <p:cNvSpPr>
            <a:spLocks noGrp="1"/>
          </p:cNvSpPr>
          <p:nvPr>
            <p:ph type="body" idx="1"/>
          </p:nvPr>
        </p:nvSpPr>
        <p:spPr>
          <a:xfrm>
            <a:off x="426720" y="3444240"/>
            <a:ext cx="5933440" cy="4556760"/>
          </a:xfrm>
        </p:spPr>
        <p:txBody>
          <a:bodyPr/>
          <a:lstStyle/>
          <a:p>
            <a:r>
              <a:rPr lang="en-US" sz="1600" b="1" dirty="0"/>
              <a:t>COE/CAT</a:t>
            </a:r>
            <a:r>
              <a:rPr lang="en-US" sz="1600" dirty="0"/>
              <a:t>-supports a revamped Innovation Centers program, which will combine the Centers of Advanced Technology (CATs) and Centers of Excellence (</a:t>
            </a:r>
            <a:r>
              <a:rPr lang="en-US" sz="1600" dirty="0" err="1"/>
              <a:t>CoEs</a:t>
            </a:r>
            <a:r>
              <a:rPr lang="en-US" sz="1600" dirty="0"/>
              <a:t>) into a </a:t>
            </a:r>
            <a:r>
              <a:rPr lang="en-US" sz="1600" dirty="0">
                <a:solidFill>
                  <a:schemeClr val="tx1"/>
                </a:solidFill>
              </a:rPr>
              <a:t>competitive process seeking the highest performance centers that create jobs. Also includes a new Statewide Innovation Hub that will hold competitive funding opportunities for CATs/COEs for specific projects in emerging industries that the State believes will lead to additional investment and industry development</a:t>
            </a:r>
            <a:r>
              <a:rPr lang="en-US" sz="1200" b="0" i="0" u="none" strike="noStrike" kern="1200" dirty="0">
                <a:solidFill>
                  <a:schemeClr val="tx1"/>
                </a:solidFill>
                <a:effectLst/>
                <a:latin typeface="+mn-lt"/>
                <a:ea typeface="+mn-ea"/>
                <a:cs typeface="+mn-cs"/>
              </a:rPr>
              <a:t>. </a:t>
            </a:r>
          </a:p>
          <a:p>
            <a:br>
              <a:rPr lang="en-US" sz="1600" dirty="0"/>
            </a:br>
            <a:r>
              <a:rPr lang="en-US" sz="1600" dirty="0"/>
              <a:t>$100M for </a:t>
            </a:r>
            <a:r>
              <a:rPr lang="en-US" sz="1600" b="1" dirty="0"/>
              <a:t>EIC at BNL</a:t>
            </a:r>
            <a:r>
              <a:rPr lang="en-US" sz="1600" dirty="0"/>
              <a:t>—over ten years, infrastructure money</a:t>
            </a:r>
          </a:p>
          <a:p>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Cree</a:t>
            </a:r>
            <a:r>
              <a:rPr lang="en-US" sz="1600" dirty="0">
                <a:solidFill>
                  <a:schemeClr val="tx1"/>
                </a:solidFill>
              </a:rPr>
              <a:t>-to construct and equip a new, state-of-the-art, highly-automated world’s first, 200mm silicon carbide wafer fabrication facility. This investment also includes a $30 million research and development commitment by Cree, with plans to create over 600 fulltime highly-skilled technician and engineering positions at the Marcy </a:t>
            </a:r>
            <a:r>
              <a:rPr lang="en-US" sz="1600" dirty="0" err="1">
                <a:solidFill>
                  <a:schemeClr val="tx1"/>
                </a:solidFill>
              </a:rPr>
              <a:t>Nanocenter</a:t>
            </a:r>
            <a:r>
              <a:rPr lang="en-US" sz="1600" dirty="0">
                <a:solidFill>
                  <a:schemeClr val="tx1"/>
                </a:solidFill>
              </a:rPr>
              <a:t> on the SUNY Polytechnic Institute campus near Utica. </a:t>
            </a:r>
          </a:p>
          <a:p>
            <a:endParaRPr lang="en-US" sz="1600" dirty="0">
              <a:solidFill>
                <a:schemeClr val="tx1"/>
              </a:solidFill>
            </a:endParaRPr>
          </a:p>
        </p:txBody>
      </p:sp>
      <p:sp>
        <p:nvSpPr>
          <p:cNvPr id="4" name="Slide Number Placeholder 3"/>
          <p:cNvSpPr>
            <a:spLocks noGrp="1"/>
          </p:cNvSpPr>
          <p:nvPr>
            <p:ph type="sldNum" sz="quarter" idx="5"/>
          </p:nvPr>
        </p:nvSpPr>
        <p:spPr/>
        <p:txBody>
          <a:bodyPr/>
          <a:lstStyle/>
          <a:p>
            <a:fld id="{9B82BEC0-8C56-A24F-B1DA-37306E8A7B31}" type="slidenum">
              <a:rPr lang="en-US" smtClean="0"/>
              <a:t>3</a:t>
            </a:fld>
            <a:endParaRPr lang="en-US"/>
          </a:p>
        </p:txBody>
      </p:sp>
    </p:spTree>
    <p:extLst>
      <p:ext uri="{BB962C8B-B14F-4D97-AF65-F5344CB8AC3E}">
        <p14:creationId xmlns:p14="http://schemas.microsoft.com/office/powerpoint/2010/main" val="219537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600" dirty="0"/>
              <a:t>Continuation of infrastructure plan adds to existing $100B effort started two years ago…roads, schools, mass transit, Cuomo bridge , new subway, airports</a:t>
            </a:r>
          </a:p>
          <a:p>
            <a:pPr marL="171450" indent="-171450">
              <a:buFont typeface="Arial" panose="020B0604020202020204" pitchFamily="34" charset="0"/>
              <a:buChar char="•"/>
            </a:pPr>
            <a:r>
              <a:rPr lang="en-US" sz="1600" dirty="0"/>
              <a:t>JFK/LGA, NY/NJ Tunnels, </a:t>
            </a:r>
          </a:p>
          <a:p>
            <a:endParaRPr lang="en-US" sz="1600" dirty="0"/>
          </a:p>
          <a:p>
            <a:r>
              <a:rPr lang="en-US" sz="1600" dirty="0"/>
              <a:t>Transportation money went up by about $20B—would be nice to get some of that for SUNY!</a:t>
            </a:r>
          </a:p>
          <a:p>
            <a:endParaRPr lang="en-US" dirty="0"/>
          </a:p>
        </p:txBody>
      </p:sp>
      <p:sp>
        <p:nvSpPr>
          <p:cNvPr id="4" name="Slide Number Placeholder 3"/>
          <p:cNvSpPr>
            <a:spLocks noGrp="1"/>
          </p:cNvSpPr>
          <p:nvPr>
            <p:ph type="sldNum" sz="quarter" idx="5"/>
          </p:nvPr>
        </p:nvSpPr>
        <p:spPr/>
        <p:txBody>
          <a:bodyPr/>
          <a:lstStyle/>
          <a:p>
            <a:fld id="{9B82BEC0-8C56-A24F-B1DA-37306E8A7B31}" type="slidenum">
              <a:rPr lang="en-US" smtClean="0"/>
              <a:t>4</a:t>
            </a:fld>
            <a:endParaRPr lang="en-US"/>
          </a:p>
        </p:txBody>
      </p:sp>
    </p:spTree>
    <p:extLst>
      <p:ext uri="{BB962C8B-B14F-4D97-AF65-F5344CB8AC3E}">
        <p14:creationId xmlns:p14="http://schemas.microsoft.com/office/powerpoint/2010/main" val="3660610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50938"/>
            <a:ext cx="4114800" cy="3086100"/>
          </a:xfrm>
        </p:spPr>
      </p:sp>
      <p:sp>
        <p:nvSpPr>
          <p:cNvPr id="3" name="Notes Placeholder 2"/>
          <p:cNvSpPr>
            <a:spLocks noGrp="1"/>
          </p:cNvSpPr>
          <p:nvPr>
            <p:ph type="body" idx="1"/>
          </p:nvPr>
        </p:nvSpPr>
        <p:spPr/>
        <p:txBody>
          <a:bodyPr/>
          <a:lstStyle/>
          <a:p>
            <a:r>
              <a:rPr lang="en-US" sz="1600" dirty="0"/>
              <a:t>Significant environmental investment tied to last year’s cutting edge climate bill. </a:t>
            </a:r>
          </a:p>
          <a:p>
            <a:endParaRPr lang="en-US" sz="1600" dirty="0"/>
          </a:p>
          <a:p>
            <a:r>
              <a:rPr lang="en-US" sz="1600" dirty="0"/>
              <a:t>Good for SBU re renewables, energy storage and transmission, coastal resiliency, wind energy.</a:t>
            </a:r>
          </a:p>
          <a:p>
            <a:endParaRPr lang="en-US" sz="1600" dirty="0"/>
          </a:p>
          <a:p>
            <a:r>
              <a:rPr lang="en-US" sz="1600" dirty="0"/>
              <a:t>E=scooter/bike—some rules around these at statewide level</a:t>
            </a:r>
          </a:p>
          <a:p>
            <a:endParaRPr lang="en-US" sz="1600" dirty="0"/>
          </a:p>
          <a:p>
            <a:r>
              <a:rPr lang="en-US" sz="1600" dirty="0"/>
              <a:t>Styrofoam ban-single use containers and shipping material</a:t>
            </a:r>
          </a:p>
          <a:p>
            <a:endParaRPr lang="en-US" sz="1600" dirty="0"/>
          </a:p>
          <a:p>
            <a:endParaRPr lang="en-US" dirty="0"/>
          </a:p>
        </p:txBody>
      </p:sp>
      <p:sp>
        <p:nvSpPr>
          <p:cNvPr id="4" name="Slide Number Placeholder 3"/>
          <p:cNvSpPr>
            <a:spLocks noGrp="1"/>
          </p:cNvSpPr>
          <p:nvPr>
            <p:ph type="sldNum" sz="quarter" idx="5"/>
          </p:nvPr>
        </p:nvSpPr>
        <p:spPr/>
        <p:txBody>
          <a:bodyPr/>
          <a:lstStyle/>
          <a:p>
            <a:fld id="{9B82BEC0-8C56-A24F-B1DA-37306E8A7B31}" type="slidenum">
              <a:rPr lang="en-US" smtClean="0"/>
              <a:t>5</a:t>
            </a:fld>
            <a:endParaRPr lang="en-US"/>
          </a:p>
        </p:txBody>
      </p:sp>
    </p:spTree>
    <p:extLst>
      <p:ext uri="{BB962C8B-B14F-4D97-AF65-F5344CB8AC3E}">
        <p14:creationId xmlns:p14="http://schemas.microsoft.com/office/powerpoint/2010/main" val="1303914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5713" y="206375"/>
            <a:ext cx="4114800" cy="3086100"/>
          </a:xfrm>
        </p:spPr>
      </p:sp>
      <p:sp>
        <p:nvSpPr>
          <p:cNvPr id="3" name="Notes Placeholder 2"/>
          <p:cNvSpPr>
            <a:spLocks noGrp="1"/>
          </p:cNvSpPr>
          <p:nvPr>
            <p:ph type="body" idx="1"/>
          </p:nvPr>
        </p:nvSpPr>
        <p:spPr>
          <a:xfrm>
            <a:off x="457200" y="3292475"/>
            <a:ext cx="5902959" cy="5392738"/>
          </a:xfrm>
        </p:spPr>
        <p:txBody>
          <a:bodyPr/>
          <a:lstStyle/>
          <a:p>
            <a:pPr marL="285750" indent="-285750">
              <a:buFont typeface="Arial" panose="020B0604020202020204" pitchFamily="34" charset="0"/>
              <a:buChar char="•"/>
            </a:pPr>
            <a:r>
              <a:rPr lang="en-US" sz="1600" b="0" i="0" u="none" strike="noStrike" kern="1200" dirty="0">
                <a:solidFill>
                  <a:schemeClr val="tx1"/>
                </a:solidFill>
                <a:effectLst/>
                <a:latin typeface="+mn-lt"/>
                <a:ea typeface="+mn-ea"/>
                <a:cs typeface="+mn-cs"/>
              </a:rPr>
              <a:t>Since 2012, New York State has increased funding for education by 43 percent</a:t>
            </a:r>
            <a:endParaRPr lang="en-US" sz="1600" dirty="0"/>
          </a:p>
          <a:p>
            <a:pPr marL="285750" indent="-285750">
              <a:buFont typeface="Arial" panose="020B0604020202020204" pitchFamily="34" charset="0"/>
              <a:buChar char="•"/>
            </a:pPr>
            <a:r>
              <a:rPr lang="en-US" sz="1600" dirty="0"/>
              <a:t>K12-increase but w redistribution of foundation aid to neediest schools. Advocates seeking even more. One of largest part of budget.</a:t>
            </a:r>
          </a:p>
          <a:p>
            <a:pPr marL="285750" indent="-285750">
              <a:buFont typeface="Arial" panose="020B0604020202020204" pitchFamily="34" charset="0"/>
              <a:buChar char="•"/>
            </a:pPr>
            <a:r>
              <a:rPr lang="en-US" sz="1600" b="1" dirty="0"/>
              <a:t>Medicaid Redesign</a:t>
            </a:r>
            <a:r>
              <a:rPr lang="en-US" sz="1600" dirty="0"/>
              <a:t>-Co-chaired by Michael Dowling of Northwell Health and 1199 leader Dennis Rivera. Must find $2.5B in savings this year through industry efficiencies or additional industry revenue with no impact to beneficiaries. Very short timeframe, seems like done deal?? Significant issue for our hospitals, especially if cut to DSH payment for under/un compensated care. </a:t>
            </a:r>
          </a:p>
          <a:p>
            <a:pPr marL="285750" indent="-285750">
              <a:buFont typeface="Arial" panose="020B0604020202020204" pitchFamily="34" charset="0"/>
              <a:buChar char="•"/>
            </a:pPr>
            <a:r>
              <a:rPr lang="en-US" sz="1600" dirty="0"/>
              <a:t>Some background--</a:t>
            </a:r>
            <a:r>
              <a:rPr lang="en-US" sz="1600" b="0" i="0" u="none" strike="noStrike" kern="1200" dirty="0">
                <a:solidFill>
                  <a:schemeClr val="tx1"/>
                </a:solidFill>
                <a:effectLst/>
                <a:latin typeface="+mn-lt"/>
                <a:ea typeface="+mn-ea"/>
                <a:cs typeface="+mn-cs"/>
              </a:rPr>
              <a:t> 95 percent of New Yorkers now have health insurance and 6 million are covered under Medicaid. State pays but locals administer w no incentive to cut costs. That, plus the cost of managed long term care, the $15 minimum wage, increasing enrollment and support to distressed hospitals, have contributed to the increasing costs of the Medicaid program.</a:t>
            </a:r>
          </a:p>
          <a:p>
            <a:pPr marL="285750" indent="-285750">
              <a:buFont typeface="Arial" panose="020B0604020202020204" pitchFamily="34" charset="0"/>
              <a:buChar char="•"/>
            </a:pPr>
            <a:r>
              <a:rPr lang="en-US" sz="1600" b="1" i="0" u="none" strike="noStrike" kern="1200" dirty="0">
                <a:solidFill>
                  <a:schemeClr val="tx1"/>
                </a:solidFill>
                <a:effectLst/>
                <a:latin typeface="+mn-lt"/>
                <a:ea typeface="+mn-ea"/>
                <a:cs typeface="+mn-cs"/>
              </a:rPr>
              <a:t>Prescription importation </a:t>
            </a:r>
            <a:r>
              <a:rPr lang="en-US" sz="1600" b="0" i="0" u="none" strike="noStrike" kern="1200" dirty="0">
                <a:solidFill>
                  <a:schemeClr val="tx1"/>
                </a:solidFill>
                <a:effectLst/>
                <a:latin typeface="+mn-lt"/>
                <a:ea typeface="+mn-ea"/>
                <a:cs typeface="+mn-cs"/>
              </a:rPr>
              <a:t>group will review what should/could come from Canada at a lower cost. </a:t>
            </a:r>
          </a:p>
          <a:p>
            <a:pPr marL="285750" indent="-285750">
              <a:buFont typeface="Arial" panose="020B0604020202020204" pitchFamily="34" charset="0"/>
              <a:buChar char="•"/>
            </a:pPr>
            <a:r>
              <a:rPr lang="en-US" sz="1600" b="1" dirty="0">
                <a:solidFill>
                  <a:schemeClr val="tx1"/>
                </a:solidFill>
              </a:rPr>
              <a:t>NY Healthcare Compare-</a:t>
            </a:r>
            <a:r>
              <a:rPr lang="en-US" sz="1600" dirty="0">
                <a:solidFill>
                  <a:schemeClr val="tx1"/>
                </a:solidFill>
              </a:rPr>
              <a:t>-compare the cost and quality of healthcare procedures at hospitals around the state.</a:t>
            </a:r>
            <a:endParaRPr lang="en-US" sz="1600" b="0" dirty="0">
              <a:effectLst/>
            </a:endParaRPr>
          </a:p>
          <a:p>
            <a:endParaRPr lang="en-US" sz="2000" dirty="0"/>
          </a:p>
          <a:p>
            <a:br>
              <a:rPr lang="en-US" sz="2000" dirty="0"/>
            </a:br>
            <a:endParaRPr lang="en-US" sz="2000" dirty="0"/>
          </a:p>
          <a:p>
            <a:pPr marL="285750" indent="-285750">
              <a:buFont typeface="Arial" panose="020B0604020202020204" pitchFamily="34" charset="0"/>
              <a:buChar char="•"/>
            </a:pPr>
            <a:endParaRPr lang="en-US" sz="2000" dirty="0"/>
          </a:p>
        </p:txBody>
      </p:sp>
      <p:sp>
        <p:nvSpPr>
          <p:cNvPr id="4" name="Slide Number Placeholder 3"/>
          <p:cNvSpPr>
            <a:spLocks noGrp="1"/>
          </p:cNvSpPr>
          <p:nvPr>
            <p:ph type="sldNum" sz="quarter" idx="5"/>
          </p:nvPr>
        </p:nvSpPr>
        <p:spPr/>
        <p:txBody>
          <a:bodyPr/>
          <a:lstStyle/>
          <a:p>
            <a:fld id="{9B82BEC0-8C56-A24F-B1DA-37306E8A7B31}" type="slidenum">
              <a:rPr lang="en-US" smtClean="0"/>
              <a:t>6</a:t>
            </a:fld>
            <a:endParaRPr lang="en-US"/>
          </a:p>
        </p:txBody>
      </p:sp>
    </p:spTree>
    <p:extLst>
      <p:ext uri="{BB962C8B-B14F-4D97-AF65-F5344CB8AC3E}">
        <p14:creationId xmlns:p14="http://schemas.microsoft.com/office/powerpoint/2010/main" val="3489118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50938"/>
            <a:ext cx="4114800" cy="3086100"/>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600" dirty="0"/>
              <a:t>Tuition/MOE—great but too low and doesn’t include salary costs</a:t>
            </a:r>
          </a:p>
          <a:p>
            <a:pPr marL="285750" indent="-285750">
              <a:buFont typeface="Arial" panose="020B0604020202020204" pitchFamily="34" charset="0"/>
              <a:buChar char="•"/>
            </a:pPr>
            <a:r>
              <a:rPr lang="en-US" sz="1600" dirty="0"/>
              <a:t>Excelsior-tuition freeze will change next year causing a jump in tuition for all recipients. Will state fund the institutions???</a:t>
            </a:r>
          </a:p>
          <a:p>
            <a:pPr marL="285750" indent="-285750">
              <a:buFont typeface="Arial" panose="020B0604020202020204" pitchFamily="34" charset="0"/>
              <a:buChar char="•"/>
            </a:pPr>
            <a:r>
              <a:rPr lang="en-US" sz="1600" dirty="0"/>
              <a:t>Retro payments-CSI—not new money but an advance on when state pays us. Doesn’t talk about 2</a:t>
            </a:r>
            <a:r>
              <a:rPr lang="en-US" sz="1600" baseline="30000" dirty="0"/>
              <a:t>nd</a:t>
            </a:r>
            <a:r>
              <a:rPr lang="en-US" sz="1600" dirty="0"/>
              <a:t> payment but legislation not needed. </a:t>
            </a:r>
          </a:p>
          <a:p>
            <a:pPr marL="285750" indent="-285750">
              <a:buFont typeface="Arial" panose="020B0604020202020204" pitchFamily="34" charset="0"/>
              <a:buChar char="•"/>
            </a:pPr>
            <a:r>
              <a:rPr lang="en-US" sz="1600" dirty="0"/>
              <a:t>Governor usually cuts EOP. Didn’t so won’t divert our attention</a:t>
            </a:r>
          </a:p>
          <a:p>
            <a:pPr marL="285750" indent="-285750">
              <a:buFont typeface="Arial" panose="020B0604020202020204" pitchFamily="34" charset="0"/>
              <a:buChar char="•"/>
            </a:pPr>
            <a:r>
              <a:rPr lang="en-US" sz="1600" dirty="0"/>
              <a:t>Design/build-significant—will allow for greater accountability and faster capital projects</a:t>
            </a:r>
          </a:p>
          <a:p>
            <a:pPr marL="285750" indent="-285750">
              <a:buFont typeface="Arial" panose="020B0604020202020204" pitchFamily="34" charset="0"/>
              <a:buChar char="•"/>
            </a:pPr>
            <a:endParaRPr lang="en-US" sz="1600" dirty="0"/>
          </a:p>
          <a:p>
            <a:endParaRPr lang="en-US" dirty="0"/>
          </a:p>
        </p:txBody>
      </p:sp>
      <p:sp>
        <p:nvSpPr>
          <p:cNvPr id="4" name="Slide Number Placeholder 3"/>
          <p:cNvSpPr>
            <a:spLocks noGrp="1"/>
          </p:cNvSpPr>
          <p:nvPr>
            <p:ph type="sldNum" sz="quarter" idx="5"/>
          </p:nvPr>
        </p:nvSpPr>
        <p:spPr/>
        <p:txBody>
          <a:bodyPr/>
          <a:lstStyle/>
          <a:p>
            <a:fld id="{9B82BEC0-8C56-A24F-B1DA-37306E8A7B31}" type="slidenum">
              <a:rPr lang="en-US" smtClean="0"/>
              <a:t>7</a:t>
            </a:fld>
            <a:endParaRPr lang="en-US"/>
          </a:p>
        </p:txBody>
      </p:sp>
    </p:spTree>
    <p:extLst>
      <p:ext uri="{BB962C8B-B14F-4D97-AF65-F5344CB8AC3E}">
        <p14:creationId xmlns:p14="http://schemas.microsoft.com/office/powerpoint/2010/main" val="2516088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8640" y="4400550"/>
            <a:ext cx="6011186" cy="4441300"/>
          </a:xfrm>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Engineering-still working on redirect of about $9M and additional $40M</a:t>
            </a:r>
          </a:p>
          <a:p>
            <a:pPr marL="285750" lvl="0" indent="-285750">
              <a:buFont typeface="Arial" panose="020B0604020202020204" pitchFamily="34" charset="0"/>
              <a:buChar char="•"/>
              <a:defRPr/>
            </a:pPr>
            <a:r>
              <a:rPr lang="en-US" sz="1600" dirty="0"/>
              <a:t>Matching program-one year, </a:t>
            </a:r>
            <a:r>
              <a:rPr lang="en-US" sz="1600" dirty="0">
                <a:solidFill>
                  <a:schemeClr val="tx1"/>
                </a:solidFill>
              </a:rPr>
              <a:t>Requires that for every $2 dollars invested by the State, campuses contribute $1 dollar toward project costs. Good  for engineering building. Supposed to drive greater philanthropy at SUNY campuses.</a:t>
            </a:r>
            <a:r>
              <a:rPr lang="en-US" sz="1600" dirty="0"/>
              <a:t> Few SUNYs can do.</a:t>
            </a:r>
            <a:endParaRPr lang="en-US" sz="16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CM-SBU direct share same as last year at about $24M. Will apply for more from SUNY. This year brought it up to about $49M. Need about $75M to keep up.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Craft Beer-</a:t>
            </a:r>
            <a:r>
              <a:rPr lang="en-US" sz="1600" b="1" kern="120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permit higher education institutions to create craft beverage programs for training purposes and to sell on and off campus—might need to do if session goes bad!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p>
        </p:txBody>
      </p:sp>
      <p:sp>
        <p:nvSpPr>
          <p:cNvPr id="4" name="Slide Number Placeholder 3"/>
          <p:cNvSpPr>
            <a:spLocks noGrp="1"/>
          </p:cNvSpPr>
          <p:nvPr>
            <p:ph type="sldNum" sz="quarter" idx="5"/>
          </p:nvPr>
        </p:nvSpPr>
        <p:spPr/>
        <p:txBody>
          <a:bodyPr/>
          <a:lstStyle/>
          <a:p>
            <a:fld id="{9B82BEC0-8C56-A24F-B1DA-37306E8A7B31}" type="slidenum">
              <a:rPr lang="en-US" smtClean="0"/>
              <a:t>8</a:t>
            </a:fld>
            <a:endParaRPr lang="en-US"/>
          </a:p>
        </p:txBody>
      </p:sp>
    </p:spTree>
    <p:extLst>
      <p:ext uri="{BB962C8B-B14F-4D97-AF65-F5344CB8AC3E}">
        <p14:creationId xmlns:p14="http://schemas.microsoft.com/office/powerpoint/2010/main" val="4098974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P</a:t>
            </a:r>
            <a:r>
              <a:rPr lang="en-US" sz="1600" dirty="0">
                <a:solidFill>
                  <a:schemeClr val="tx1"/>
                </a:solidFill>
              </a:rPr>
              <a:t>lan to advocate to absorb teaching hospital debt service into state’s debt to free up hospitals to pay for loss in operating aid.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rPr>
              <a:t>Key concern re Medicaid redesign group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B82BEC0-8C56-A24F-B1DA-37306E8A7B31}" type="slidenum">
              <a:rPr lang="en-US" smtClean="0"/>
              <a:t>9</a:t>
            </a:fld>
            <a:endParaRPr lang="en-US"/>
          </a:p>
        </p:txBody>
      </p:sp>
    </p:spTree>
    <p:extLst>
      <p:ext uri="{BB962C8B-B14F-4D97-AF65-F5344CB8AC3E}">
        <p14:creationId xmlns:p14="http://schemas.microsoft.com/office/powerpoint/2010/main" val="19328288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3"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 y="-6350"/>
            <a:ext cx="9163050" cy="687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4" name="Straight Connector 3"/>
          <p:cNvCxnSpPr/>
          <p:nvPr/>
        </p:nvCxnSpPr>
        <p:spPr>
          <a:xfrm>
            <a:off x="1770063" y="4657725"/>
            <a:ext cx="7373937"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5" name="Picture 1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7275" y="1273175"/>
            <a:ext cx="4006850" cy="684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770063" y="2355850"/>
            <a:ext cx="5597525" cy="209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Text Placeholder 2"/>
          <p:cNvSpPr>
            <a:spLocks noGrp="1"/>
          </p:cNvSpPr>
          <p:nvPr>
            <p:ph type="body" idx="1"/>
          </p:nvPr>
        </p:nvSpPr>
        <p:spPr>
          <a:xfrm>
            <a:off x="1686846" y="4860050"/>
            <a:ext cx="6612962" cy="654046"/>
          </a:xfrm>
          <a:prstGeom prst="rect">
            <a:avLst/>
          </a:prstGeom>
        </p:spPr>
        <p:txBody>
          <a:bodyPr>
            <a:normAutofit/>
          </a:bodyPr>
          <a:lstStyle>
            <a:lvl1pPr marL="0" indent="0">
              <a:lnSpc>
                <a:spcPct val="100000"/>
              </a:lnSpc>
              <a:spcBef>
                <a:spcPts val="0"/>
              </a:spcBef>
              <a:buNone/>
              <a:defRPr sz="1400" b="0" i="0" baseline="0">
                <a:solidFill>
                  <a:schemeClr val="bg1"/>
                </a:solidFill>
                <a:latin typeface="Museo Slab 700" charset="0"/>
                <a:ea typeface="Museo Slab 700" charset="0"/>
                <a:cs typeface="Museo Slab 7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539784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Text-3 Photos">
    <p:spTree>
      <p:nvGrpSpPr>
        <p:cNvPr id="1" name=""/>
        <p:cNvGrpSpPr/>
        <p:nvPr/>
      </p:nvGrpSpPr>
      <p:grpSpPr>
        <a:xfrm>
          <a:off x="0" y="0"/>
          <a:ext cx="0" cy="0"/>
          <a:chOff x="0" y="0"/>
          <a:chExt cx="0" cy="0"/>
        </a:xfrm>
      </p:grpSpPr>
      <p:sp>
        <p:nvSpPr>
          <p:cNvPr id="23" name="Title 1"/>
          <p:cNvSpPr>
            <a:spLocks noGrp="1"/>
          </p:cNvSpPr>
          <p:nvPr>
            <p:ph type="title"/>
          </p:nvPr>
        </p:nvSpPr>
        <p:spPr>
          <a:xfrm>
            <a:off x="626116"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a:t>Click to edit Master title style</a:t>
            </a:r>
            <a:endParaRPr lang="en-US" dirty="0"/>
          </a:p>
        </p:txBody>
      </p:sp>
      <p:sp>
        <p:nvSpPr>
          <p:cNvPr id="24" name="Text Placeholder 3"/>
          <p:cNvSpPr>
            <a:spLocks noGrp="1"/>
          </p:cNvSpPr>
          <p:nvPr>
            <p:ph type="body" sz="half" idx="2"/>
          </p:nvPr>
        </p:nvSpPr>
        <p:spPr>
          <a:xfrm>
            <a:off x="626116"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p:txBody>
      </p:sp>
      <p:sp>
        <p:nvSpPr>
          <p:cNvPr id="19" name="Picture Placeholder 2"/>
          <p:cNvSpPr>
            <a:spLocks noGrp="1" noChangeAspect="1"/>
          </p:cNvSpPr>
          <p:nvPr>
            <p:ph type="pic" idx="16"/>
          </p:nvPr>
        </p:nvSpPr>
        <p:spPr>
          <a:xfrm>
            <a:off x="4054287" y="961466"/>
            <a:ext cx="2152764"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29" name="Picture Placeholder 2"/>
          <p:cNvSpPr>
            <a:spLocks noGrp="1" noChangeAspect="1"/>
          </p:cNvSpPr>
          <p:nvPr>
            <p:ph type="pic" idx="13"/>
          </p:nvPr>
        </p:nvSpPr>
        <p:spPr>
          <a:xfrm>
            <a:off x="6323802" y="962913"/>
            <a:ext cx="2188186" cy="227110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32" name="Picture Placeholder 2"/>
          <p:cNvSpPr>
            <a:spLocks noGrp="1" noChangeAspect="1"/>
          </p:cNvSpPr>
          <p:nvPr>
            <p:ph type="pic" idx="14"/>
          </p:nvPr>
        </p:nvSpPr>
        <p:spPr>
          <a:xfrm>
            <a:off x="6323802" y="3321427"/>
            <a:ext cx="2188185" cy="226582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34" name="Text Placeholder 3"/>
          <p:cNvSpPr>
            <a:spLocks noGrp="1"/>
          </p:cNvSpPr>
          <p:nvPr>
            <p:ph type="body" sz="half" idx="15"/>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Slide Number Placeholder 5"/>
          <p:cNvSpPr>
            <a:spLocks noGrp="1"/>
          </p:cNvSpPr>
          <p:nvPr>
            <p:ph type="sldNum" sz="quarter" idx="17"/>
          </p:nvPr>
        </p:nvSpPr>
        <p:spPr/>
        <p:txBody>
          <a:bodyPr/>
          <a:lstStyle>
            <a:lvl1pPr>
              <a:defRPr/>
            </a:lvl1pPr>
          </a:lstStyle>
          <a:p>
            <a:fld id="{C9F2D40A-B302-7345-8BB0-60C86F8A1860}" type="slidenum">
              <a:rPr lang="en-US"/>
              <a:pPr/>
              <a:t>‹#›</a:t>
            </a:fld>
            <a:endParaRPr lang="en-US"/>
          </a:p>
        </p:txBody>
      </p:sp>
    </p:spTree>
    <p:extLst>
      <p:ext uri="{BB962C8B-B14F-4D97-AF65-F5344CB8AC3E}">
        <p14:creationId xmlns:p14="http://schemas.microsoft.com/office/powerpoint/2010/main" val="319249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3 Photos">
    <p:spTree>
      <p:nvGrpSpPr>
        <p:cNvPr id="1" name=""/>
        <p:cNvGrpSpPr/>
        <p:nvPr/>
      </p:nvGrpSpPr>
      <p:grpSpPr>
        <a:xfrm>
          <a:off x="0" y="0"/>
          <a:ext cx="0" cy="0"/>
          <a:chOff x="0" y="0"/>
          <a:chExt cx="0" cy="0"/>
        </a:xfrm>
      </p:grpSpPr>
      <p:sp>
        <p:nvSpPr>
          <p:cNvPr id="7" name="Title 1"/>
          <p:cNvSpPr>
            <a:spLocks noGrp="1"/>
          </p:cNvSpPr>
          <p:nvPr>
            <p:ph type="title"/>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a:t>Click to edit Master title style</a:t>
            </a:r>
            <a:endParaRPr lang="en-US" dirty="0"/>
          </a:p>
        </p:txBody>
      </p:sp>
      <p:sp>
        <p:nvSpPr>
          <p:cNvPr id="18" name="Picture Placeholder 2"/>
          <p:cNvSpPr>
            <a:spLocks noGrp="1" noChangeAspect="1"/>
          </p:cNvSpPr>
          <p:nvPr>
            <p:ph type="pic" idx="13"/>
          </p:nvPr>
        </p:nvSpPr>
        <p:spPr>
          <a:xfrm>
            <a:off x="1233015" y="2385579"/>
            <a:ext cx="2095593" cy="3000278"/>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19" name="Picture Placeholder 2"/>
          <p:cNvSpPr>
            <a:spLocks noGrp="1" noChangeAspect="1"/>
          </p:cNvSpPr>
          <p:nvPr>
            <p:ph type="pic" idx="15"/>
          </p:nvPr>
        </p:nvSpPr>
        <p:spPr>
          <a:xfrm>
            <a:off x="5751058" y="2385579"/>
            <a:ext cx="2094919" cy="300075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20" name="Picture Placeholder 2"/>
          <p:cNvSpPr>
            <a:spLocks noGrp="1" noChangeAspect="1"/>
          </p:cNvSpPr>
          <p:nvPr>
            <p:ph type="pic" idx="14"/>
          </p:nvPr>
        </p:nvSpPr>
        <p:spPr>
          <a:xfrm>
            <a:off x="3484694" y="2385696"/>
            <a:ext cx="2095512" cy="3000161"/>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21" name="Text Placeholder 3"/>
          <p:cNvSpPr>
            <a:spLocks noGrp="1"/>
          </p:cNvSpPr>
          <p:nvPr>
            <p:ph type="body" sz="half" idx="20"/>
          </p:nvPr>
        </p:nvSpPr>
        <p:spPr>
          <a:xfrm>
            <a:off x="1233015"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22" name="Text Placeholder 3"/>
          <p:cNvSpPr>
            <a:spLocks noGrp="1"/>
          </p:cNvSpPr>
          <p:nvPr>
            <p:ph type="body" sz="half" idx="21"/>
          </p:nvPr>
        </p:nvSpPr>
        <p:spPr>
          <a:xfrm>
            <a:off x="3484613"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23" name="Text Placeholder 3"/>
          <p:cNvSpPr>
            <a:spLocks noGrp="1"/>
          </p:cNvSpPr>
          <p:nvPr>
            <p:ph type="body" sz="half" idx="22"/>
          </p:nvPr>
        </p:nvSpPr>
        <p:spPr>
          <a:xfrm>
            <a:off x="5751058"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Slide Number Placeholder 5"/>
          <p:cNvSpPr>
            <a:spLocks noGrp="1"/>
          </p:cNvSpPr>
          <p:nvPr>
            <p:ph type="sldNum" sz="quarter" idx="23"/>
          </p:nvPr>
        </p:nvSpPr>
        <p:spPr/>
        <p:txBody>
          <a:bodyPr/>
          <a:lstStyle>
            <a:lvl1pPr>
              <a:defRPr/>
            </a:lvl1pPr>
          </a:lstStyle>
          <a:p>
            <a:fld id="{E4710AF6-4891-1541-BB34-4784D369412D}" type="slidenum">
              <a:rPr lang="en-US"/>
              <a:pPr/>
              <a:t>‹#›</a:t>
            </a:fld>
            <a:endParaRPr lang="en-US"/>
          </a:p>
        </p:txBody>
      </p:sp>
    </p:spTree>
    <p:extLst>
      <p:ext uri="{BB962C8B-B14F-4D97-AF65-F5344CB8AC3E}">
        <p14:creationId xmlns:p14="http://schemas.microsoft.com/office/powerpoint/2010/main" val="2556840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Text 1 Chart">
    <p:spTree>
      <p:nvGrpSpPr>
        <p:cNvPr id="1" name=""/>
        <p:cNvGrpSpPr/>
        <p:nvPr/>
      </p:nvGrpSpPr>
      <p:grpSpPr>
        <a:xfrm>
          <a:off x="0" y="0"/>
          <a:ext cx="0" cy="0"/>
          <a:chOff x="0" y="0"/>
          <a:chExt cx="0" cy="0"/>
        </a:xfrm>
      </p:grpSpPr>
      <p:sp>
        <p:nvSpPr>
          <p:cNvPr id="7" name="Title 1"/>
          <p:cNvSpPr>
            <a:spLocks noGrp="1"/>
          </p:cNvSpPr>
          <p:nvPr>
            <p:ph type="title"/>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a:t>Click to edit Master title style</a:t>
            </a:r>
            <a:endParaRPr lang="en-US" dirty="0"/>
          </a:p>
        </p:txBody>
      </p:sp>
      <p:sp>
        <p:nvSpPr>
          <p:cNvPr id="8" name="Text Placeholder 3"/>
          <p:cNvSpPr>
            <a:spLocks noGrp="1"/>
          </p:cNvSpPr>
          <p:nvPr>
            <p:ph type="body" sz="half" idx="2"/>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p:txBody>
      </p:sp>
      <p:sp>
        <p:nvSpPr>
          <p:cNvPr id="15" name="Picture Placeholder 2"/>
          <p:cNvSpPr>
            <a:spLocks noGrp="1" noChangeAspect="1"/>
          </p:cNvSpPr>
          <p:nvPr>
            <p:ph type="pic" idx="1"/>
          </p:nvPr>
        </p:nvSpPr>
        <p:spPr>
          <a:xfrm>
            <a:off x="4054287" y="961466"/>
            <a:ext cx="4457700"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6" name="Text Placeholder 3"/>
          <p:cNvSpPr>
            <a:spLocks noGrp="1"/>
          </p:cNvSpPr>
          <p:nvPr>
            <p:ph type="body" sz="half" idx="15"/>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Slide Number Placeholder 5"/>
          <p:cNvSpPr>
            <a:spLocks noGrp="1"/>
          </p:cNvSpPr>
          <p:nvPr>
            <p:ph type="sldNum" sz="quarter" idx="16"/>
          </p:nvPr>
        </p:nvSpPr>
        <p:spPr/>
        <p:txBody>
          <a:bodyPr/>
          <a:lstStyle>
            <a:lvl1pPr>
              <a:defRPr/>
            </a:lvl1pPr>
          </a:lstStyle>
          <a:p>
            <a:fld id="{0E6BA341-3A77-4547-9B27-493A9E82D2B7}" type="slidenum">
              <a:rPr lang="en-US"/>
              <a:pPr/>
              <a:t>‹#›</a:t>
            </a:fld>
            <a:endParaRPr lang="en-US"/>
          </a:p>
        </p:txBody>
      </p:sp>
    </p:spTree>
    <p:extLst>
      <p:ext uri="{BB962C8B-B14F-4D97-AF65-F5344CB8AC3E}">
        <p14:creationId xmlns:p14="http://schemas.microsoft.com/office/powerpoint/2010/main" val="2641047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 y="-6350"/>
            <a:ext cx="9163050" cy="687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Slide Number Placeholder 5"/>
          <p:cNvSpPr txBox="1">
            <a:spLocks/>
          </p:cNvSpPr>
          <p:nvPr/>
        </p:nvSpPr>
        <p:spPr>
          <a:xfrm>
            <a:off x="6532563" y="6424613"/>
            <a:ext cx="2057400" cy="365125"/>
          </a:xfrm>
          <a:prstGeom prst="rect">
            <a:avLst/>
          </a:prstGeom>
        </p:spPr>
        <p:txBody>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r"/>
            <a:fld id="{C35D4F25-1C7C-4E40-A230-1B38E79D48CB}" type="slidenum">
              <a:rPr lang="en-US" sz="1000" b="1">
                <a:solidFill>
                  <a:schemeClr val="bg1"/>
                </a:solidFill>
                <a:latin typeface="Museo Slab 900" charset="0"/>
                <a:cs typeface="Museo Slab 900" charset="0"/>
              </a:rPr>
              <a:pPr algn="r"/>
              <a:t>‹#›</a:t>
            </a:fld>
            <a:endParaRPr lang="en-US" sz="1000" b="1">
              <a:solidFill>
                <a:schemeClr val="bg1"/>
              </a:solidFill>
              <a:latin typeface="Museo Slab 900" charset="0"/>
              <a:cs typeface="Museo Slab 900" charset="0"/>
            </a:endParaRPr>
          </a:p>
        </p:txBody>
      </p:sp>
      <p:pic>
        <p:nvPicPr>
          <p:cNvPr id="6" name="Picture 1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650" y="6361113"/>
            <a:ext cx="781050" cy="292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1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198438"/>
            <a:ext cx="1868488" cy="319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8" name="Straight Connector 7"/>
          <p:cNvCxnSpPr/>
          <p:nvPr/>
        </p:nvCxnSpPr>
        <p:spPr>
          <a:xfrm>
            <a:off x="628650" y="6240463"/>
            <a:ext cx="7891463"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2" name="Picture Placeholder 2"/>
          <p:cNvSpPr>
            <a:spLocks noGrp="1" noChangeAspect="1"/>
          </p:cNvSpPr>
          <p:nvPr>
            <p:ph type="pic" idx="15"/>
          </p:nvPr>
        </p:nvSpPr>
        <p:spPr>
          <a:xfrm>
            <a:off x="628650" y="723918"/>
            <a:ext cx="7886700" cy="484632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20" name="Text Placeholder 3"/>
          <p:cNvSpPr>
            <a:spLocks noGrp="1"/>
          </p:cNvSpPr>
          <p:nvPr>
            <p:ph type="body" sz="half" idx="18"/>
          </p:nvPr>
        </p:nvSpPr>
        <p:spPr>
          <a:xfrm>
            <a:off x="5583892" y="5694397"/>
            <a:ext cx="2931458" cy="256356"/>
          </a:xfrm>
          <a:prstGeom prst="rect">
            <a:avLst/>
          </a:prstGeom>
        </p:spPr>
        <p:txBody>
          <a:bodyPr lIns="0" tIns="0" rIns="0">
            <a:normAutofit/>
          </a:bodyPr>
          <a:lstStyle>
            <a:lvl1pPr marL="0" indent="0">
              <a:buNone/>
              <a:defRPr sz="800" b="0" i="0" baseline="0">
                <a:solidFill>
                  <a:schemeClr val="bg1"/>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972649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Text Placeholder 7"/>
          <p:cNvSpPr>
            <a:spLocks noGrp="1"/>
          </p:cNvSpPr>
          <p:nvPr>
            <p:ph type="body" sz="quarter" idx="15"/>
          </p:nvPr>
        </p:nvSpPr>
        <p:spPr>
          <a:xfrm>
            <a:off x="457200" y="1367657"/>
            <a:ext cx="8229600" cy="4804543"/>
          </a:xfrm>
          <a:prstGeom prst="rect">
            <a:avLst/>
          </a:prstGeom>
        </p:spPr>
        <p:txBody>
          <a:bodyPr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90997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SBU Log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268"/>
            <a:ext cx="9163665" cy="6872211"/>
          </a:xfrm>
          <a:prstGeom prst="rect">
            <a:avLst/>
          </a:prstGeom>
        </p:spPr>
      </p:pic>
      <p:sp>
        <p:nvSpPr>
          <p:cNvPr id="2" name="Rectangle 1"/>
          <p:cNvSpPr/>
          <p:nvPr userDrawn="1"/>
        </p:nvSpPr>
        <p:spPr>
          <a:xfrm>
            <a:off x="-63209" y="-76197"/>
            <a:ext cx="9272523" cy="5736770"/>
          </a:xfrm>
          <a:custGeom>
            <a:avLst/>
            <a:gdLst>
              <a:gd name="connsiteX0" fmla="*/ 0 w 9468465"/>
              <a:gd name="connsiteY0" fmla="*/ 0 h 5823857"/>
              <a:gd name="connsiteX1" fmla="*/ 9468465 w 9468465"/>
              <a:gd name="connsiteY1" fmla="*/ 0 h 5823857"/>
              <a:gd name="connsiteX2" fmla="*/ 9468465 w 9468465"/>
              <a:gd name="connsiteY2" fmla="*/ 5823857 h 5823857"/>
              <a:gd name="connsiteX3" fmla="*/ 0 w 9468465"/>
              <a:gd name="connsiteY3" fmla="*/ 5823857 h 5823857"/>
              <a:gd name="connsiteX4" fmla="*/ 0 w 9468465"/>
              <a:gd name="connsiteY4" fmla="*/ 0 h 5823857"/>
              <a:gd name="connsiteX0" fmla="*/ 0 w 9468465"/>
              <a:gd name="connsiteY0" fmla="*/ 0 h 5823857"/>
              <a:gd name="connsiteX1" fmla="*/ 9468465 w 9468465"/>
              <a:gd name="connsiteY1" fmla="*/ 0 h 5823857"/>
              <a:gd name="connsiteX2" fmla="*/ 9403151 w 9468465"/>
              <a:gd name="connsiteY2" fmla="*/ 4811485 h 5823857"/>
              <a:gd name="connsiteX3" fmla="*/ 0 w 9468465"/>
              <a:gd name="connsiteY3" fmla="*/ 5823857 h 5823857"/>
              <a:gd name="connsiteX4" fmla="*/ 0 w 9468465"/>
              <a:gd name="connsiteY4" fmla="*/ 0 h 5823857"/>
              <a:gd name="connsiteX0" fmla="*/ 0 w 9468465"/>
              <a:gd name="connsiteY0" fmla="*/ 0 h 5823857"/>
              <a:gd name="connsiteX1" fmla="*/ 9468465 w 9468465"/>
              <a:gd name="connsiteY1" fmla="*/ 0 h 5823857"/>
              <a:gd name="connsiteX2" fmla="*/ 9305180 w 9468465"/>
              <a:gd name="connsiteY2" fmla="*/ 4190999 h 5823857"/>
              <a:gd name="connsiteX3" fmla="*/ 0 w 9468465"/>
              <a:gd name="connsiteY3" fmla="*/ 5823857 h 5823857"/>
              <a:gd name="connsiteX4" fmla="*/ 0 w 9468465"/>
              <a:gd name="connsiteY4" fmla="*/ 0 h 5823857"/>
              <a:gd name="connsiteX0" fmla="*/ 0 w 9468465"/>
              <a:gd name="connsiteY0" fmla="*/ 0 h 5823857"/>
              <a:gd name="connsiteX1" fmla="*/ 9468465 w 9468465"/>
              <a:gd name="connsiteY1" fmla="*/ 0 h 5823857"/>
              <a:gd name="connsiteX2" fmla="*/ 8488751 w 9468465"/>
              <a:gd name="connsiteY2" fmla="*/ 3439885 h 5823857"/>
              <a:gd name="connsiteX3" fmla="*/ 0 w 9468465"/>
              <a:gd name="connsiteY3" fmla="*/ 5823857 h 5823857"/>
              <a:gd name="connsiteX4" fmla="*/ 0 w 9468465"/>
              <a:gd name="connsiteY4" fmla="*/ 0 h 5823857"/>
              <a:gd name="connsiteX0" fmla="*/ 0 w 9468465"/>
              <a:gd name="connsiteY0" fmla="*/ 0 h 5823857"/>
              <a:gd name="connsiteX1" fmla="*/ 9468465 w 9468465"/>
              <a:gd name="connsiteY1" fmla="*/ 0 h 5823857"/>
              <a:gd name="connsiteX2" fmla="*/ 9207208 w 9468465"/>
              <a:gd name="connsiteY2" fmla="*/ 3733800 h 5823857"/>
              <a:gd name="connsiteX3" fmla="*/ 0 w 9468465"/>
              <a:gd name="connsiteY3" fmla="*/ 5823857 h 5823857"/>
              <a:gd name="connsiteX4" fmla="*/ 0 w 9468465"/>
              <a:gd name="connsiteY4" fmla="*/ 0 h 5823857"/>
              <a:gd name="connsiteX0" fmla="*/ 0 w 9207208"/>
              <a:gd name="connsiteY0" fmla="*/ 0 h 5823857"/>
              <a:gd name="connsiteX1" fmla="*/ 8913294 w 9207208"/>
              <a:gd name="connsiteY1" fmla="*/ 664029 h 5823857"/>
              <a:gd name="connsiteX2" fmla="*/ 9207208 w 9207208"/>
              <a:gd name="connsiteY2" fmla="*/ 3733800 h 5823857"/>
              <a:gd name="connsiteX3" fmla="*/ 0 w 9207208"/>
              <a:gd name="connsiteY3" fmla="*/ 5823857 h 5823857"/>
              <a:gd name="connsiteX4" fmla="*/ 0 w 9207208"/>
              <a:gd name="connsiteY4" fmla="*/ 0 h 5823857"/>
              <a:gd name="connsiteX0" fmla="*/ 0 w 9228980"/>
              <a:gd name="connsiteY0" fmla="*/ 0 h 5823857"/>
              <a:gd name="connsiteX1" fmla="*/ 9228980 w 9228980"/>
              <a:gd name="connsiteY1" fmla="*/ 10887 h 5823857"/>
              <a:gd name="connsiteX2" fmla="*/ 9207208 w 9228980"/>
              <a:gd name="connsiteY2" fmla="*/ 3733800 h 5823857"/>
              <a:gd name="connsiteX3" fmla="*/ 0 w 9228980"/>
              <a:gd name="connsiteY3" fmla="*/ 5823857 h 5823857"/>
              <a:gd name="connsiteX4" fmla="*/ 0 w 9228980"/>
              <a:gd name="connsiteY4" fmla="*/ 0 h 5823857"/>
              <a:gd name="connsiteX0" fmla="*/ 0 w 9228980"/>
              <a:gd name="connsiteY0" fmla="*/ 0 h 5279571"/>
              <a:gd name="connsiteX1" fmla="*/ 9228980 w 9228980"/>
              <a:gd name="connsiteY1" fmla="*/ 10887 h 5279571"/>
              <a:gd name="connsiteX2" fmla="*/ 9207208 w 9228980"/>
              <a:gd name="connsiteY2" fmla="*/ 3733800 h 5279571"/>
              <a:gd name="connsiteX3" fmla="*/ 32657 w 9228980"/>
              <a:gd name="connsiteY3" fmla="*/ 5279571 h 5279571"/>
              <a:gd name="connsiteX4" fmla="*/ 0 w 9228980"/>
              <a:gd name="connsiteY4" fmla="*/ 0 h 5279571"/>
              <a:gd name="connsiteX0" fmla="*/ 0 w 9228980"/>
              <a:gd name="connsiteY0" fmla="*/ 0 h 5715000"/>
              <a:gd name="connsiteX1" fmla="*/ 9228980 w 9228980"/>
              <a:gd name="connsiteY1" fmla="*/ 10887 h 5715000"/>
              <a:gd name="connsiteX2" fmla="*/ 9207208 w 9228980"/>
              <a:gd name="connsiteY2" fmla="*/ 3733800 h 5715000"/>
              <a:gd name="connsiteX3" fmla="*/ 0 w 9228980"/>
              <a:gd name="connsiteY3" fmla="*/ 5715000 h 5715000"/>
              <a:gd name="connsiteX4" fmla="*/ 0 w 9228980"/>
              <a:gd name="connsiteY4" fmla="*/ 0 h 5715000"/>
              <a:gd name="connsiteX0" fmla="*/ 195943 w 9228980"/>
              <a:gd name="connsiteY0" fmla="*/ 424541 h 5704113"/>
              <a:gd name="connsiteX1" fmla="*/ 9228980 w 9228980"/>
              <a:gd name="connsiteY1" fmla="*/ 0 h 5704113"/>
              <a:gd name="connsiteX2" fmla="*/ 9207208 w 9228980"/>
              <a:gd name="connsiteY2" fmla="*/ 3722913 h 5704113"/>
              <a:gd name="connsiteX3" fmla="*/ 0 w 9228980"/>
              <a:gd name="connsiteY3" fmla="*/ 5704113 h 5704113"/>
              <a:gd name="connsiteX4" fmla="*/ 195943 w 9228980"/>
              <a:gd name="connsiteY4" fmla="*/ 424541 h 5704113"/>
              <a:gd name="connsiteX0" fmla="*/ 0 w 9272523"/>
              <a:gd name="connsiteY0" fmla="*/ 43541 h 5704113"/>
              <a:gd name="connsiteX1" fmla="*/ 9272523 w 9272523"/>
              <a:gd name="connsiteY1" fmla="*/ 0 h 5704113"/>
              <a:gd name="connsiteX2" fmla="*/ 9250751 w 9272523"/>
              <a:gd name="connsiteY2" fmla="*/ 3722913 h 5704113"/>
              <a:gd name="connsiteX3" fmla="*/ 43543 w 9272523"/>
              <a:gd name="connsiteY3" fmla="*/ 5704113 h 5704113"/>
              <a:gd name="connsiteX4" fmla="*/ 0 w 9272523"/>
              <a:gd name="connsiteY4" fmla="*/ 43541 h 5704113"/>
              <a:gd name="connsiteX0" fmla="*/ 0 w 9272523"/>
              <a:gd name="connsiteY0" fmla="*/ 43541 h 5736770"/>
              <a:gd name="connsiteX1" fmla="*/ 9272523 w 9272523"/>
              <a:gd name="connsiteY1" fmla="*/ 0 h 5736770"/>
              <a:gd name="connsiteX2" fmla="*/ 9250751 w 9272523"/>
              <a:gd name="connsiteY2" fmla="*/ 3722913 h 5736770"/>
              <a:gd name="connsiteX3" fmla="*/ 0 w 9272523"/>
              <a:gd name="connsiteY3" fmla="*/ 5736770 h 5736770"/>
              <a:gd name="connsiteX4" fmla="*/ 0 w 9272523"/>
              <a:gd name="connsiteY4" fmla="*/ 43541 h 5736770"/>
              <a:gd name="connsiteX0" fmla="*/ 0 w 9272523"/>
              <a:gd name="connsiteY0" fmla="*/ 43541 h 5736770"/>
              <a:gd name="connsiteX1" fmla="*/ 9272523 w 9272523"/>
              <a:gd name="connsiteY1" fmla="*/ 0 h 5736770"/>
              <a:gd name="connsiteX2" fmla="*/ 9261637 w 9272523"/>
              <a:gd name="connsiteY2" fmla="*/ 3907970 h 5736770"/>
              <a:gd name="connsiteX3" fmla="*/ 0 w 9272523"/>
              <a:gd name="connsiteY3" fmla="*/ 5736770 h 5736770"/>
              <a:gd name="connsiteX4" fmla="*/ 0 w 9272523"/>
              <a:gd name="connsiteY4" fmla="*/ 43541 h 5736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523" h="5736770">
                <a:moveTo>
                  <a:pt x="0" y="43541"/>
                </a:moveTo>
                <a:lnTo>
                  <a:pt x="9272523" y="0"/>
                </a:lnTo>
                <a:cubicBezTo>
                  <a:pt x="9268894" y="1302657"/>
                  <a:pt x="9265266" y="2605313"/>
                  <a:pt x="9261637" y="3907970"/>
                </a:cubicBezTo>
                <a:lnTo>
                  <a:pt x="0" y="5736770"/>
                </a:lnTo>
                <a:lnTo>
                  <a:pt x="0" y="43541"/>
                </a:lnTo>
                <a:close/>
              </a:path>
            </a:pathLst>
          </a:custGeom>
          <a:solidFill>
            <a:srgbClr val="AB1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1769806" y="5534185"/>
            <a:ext cx="7374194" cy="181"/>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7377" y="489025"/>
            <a:ext cx="4006236" cy="685081"/>
          </a:xfrm>
          <a:prstGeom prst="rect">
            <a:avLst/>
          </a:prstGeom>
        </p:spPr>
      </p:pic>
      <p:sp>
        <p:nvSpPr>
          <p:cNvPr id="9" name="Content Placeholder 3"/>
          <p:cNvSpPr>
            <a:spLocks noGrp="1"/>
          </p:cNvSpPr>
          <p:nvPr>
            <p:ph sz="half" idx="2" hasCustomPrompt="1"/>
          </p:nvPr>
        </p:nvSpPr>
        <p:spPr>
          <a:xfrm>
            <a:off x="1686846" y="5737038"/>
            <a:ext cx="6393426" cy="818549"/>
          </a:xfrm>
          <a:prstGeom prst="rect">
            <a:avLst/>
          </a:prstGeom>
        </p:spPr>
        <p:txBody>
          <a:bodyPr>
            <a:normAutofit/>
          </a:bodyPr>
          <a:lstStyle>
            <a:lvl1pPr marL="0" indent="0">
              <a:lnSpc>
                <a:spcPct val="100000"/>
              </a:lnSpc>
              <a:spcBef>
                <a:spcPts val="0"/>
              </a:spcBef>
              <a:buNone/>
              <a:defRPr sz="1400" b="1" i="0" baseline="0">
                <a:solidFill>
                  <a:schemeClr val="bg1"/>
                </a:solidFill>
                <a:latin typeface="Georgia" charset="0"/>
                <a:ea typeface="Georgia" charset="0"/>
                <a:cs typeface="Georgia" charset="0"/>
              </a:defRPr>
            </a:lvl1pPr>
            <a:lvl2pPr>
              <a:defRPr sz="1800">
                <a:solidFill>
                  <a:srgbClr val="C0C0C0"/>
                </a:solidFill>
                <a:latin typeface="Museo Slab 500" charset="0"/>
                <a:ea typeface="Museo Slab 500" charset="0"/>
                <a:cs typeface="Museo Slab 500" charset="0"/>
              </a:defRPr>
            </a:lvl2pPr>
            <a:lvl3pPr>
              <a:defRPr sz="1800">
                <a:solidFill>
                  <a:srgbClr val="C0C0C0"/>
                </a:solidFill>
                <a:latin typeface="Museo Slab 500" charset="0"/>
                <a:ea typeface="Museo Slab 500" charset="0"/>
                <a:cs typeface="Museo Slab 500" charset="0"/>
              </a:defRPr>
            </a:lvl3pPr>
            <a:lvl4pPr>
              <a:defRPr sz="1800">
                <a:solidFill>
                  <a:srgbClr val="C0C0C0"/>
                </a:solidFill>
                <a:latin typeface="Museo Slab 500" charset="0"/>
                <a:ea typeface="Museo Slab 500" charset="0"/>
                <a:cs typeface="Museo Slab 500" charset="0"/>
              </a:defRPr>
            </a:lvl4pPr>
            <a:lvl5pPr>
              <a:defRPr sz="1800">
                <a:solidFill>
                  <a:srgbClr val="C0C0C0"/>
                </a:solidFill>
                <a:latin typeface="Museo Slab 500" charset="0"/>
                <a:ea typeface="Museo Slab 500" charset="0"/>
                <a:cs typeface="Museo Slab 500" charset="0"/>
              </a:defRPr>
            </a:lvl5pPr>
          </a:lstStyle>
          <a:p>
            <a:pPr lvl="0"/>
            <a:r>
              <a:rPr lang="en-US" dirty="0"/>
              <a:t>SUBTITLE OR NAME OF PRESENTATION</a:t>
            </a:r>
          </a:p>
        </p:txBody>
      </p:sp>
    </p:spTree>
    <p:extLst>
      <p:ext uri="{BB962C8B-B14F-4D97-AF65-F5344CB8AC3E}">
        <p14:creationId xmlns:p14="http://schemas.microsoft.com/office/powerpoint/2010/main" val="54380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pic>
        <p:nvPicPr>
          <p:cNvPr id="3"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 y="-6350"/>
            <a:ext cx="9163050" cy="687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650" y="6361113"/>
            <a:ext cx="781050" cy="292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198438"/>
            <a:ext cx="1868488" cy="319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6" name="Straight Connector 5"/>
          <p:cNvCxnSpPr/>
          <p:nvPr/>
        </p:nvCxnSpPr>
        <p:spPr>
          <a:xfrm>
            <a:off x="628650" y="6240463"/>
            <a:ext cx="7891463"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0837" y="1904962"/>
            <a:ext cx="7886700" cy="3052788"/>
          </a:xfrm>
          <a:prstGeom prst="rect">
            <a:avLst/>
          </a:prstGeom>
        </p:spPr>
        <p:txBody>
          <a:bodyPr anchor="t" anchorCtr="0">
            <a:noAutofit/>
          </a:bodyPr>
          <a:lstStyle>
            <a:lvl1pPr>
              <a:lnSpc>
                <a:spcPct val="70000"/>
              </a:lnSpc>
              <a:defRPr sz="6000" b="0" i="0">
                <a:solidFill>
                  <a:schemeClr val="bg1"/>
                </a:solidFill>
                <a:latin typeface="Effra Heavy" charset="0"/>
                <a:ea typeface="Effra Heavy" charset="0"/>
                <a:cs typeface="Effra Heavy" charset="0"/>
              </a:defRPr>
            </a:lvl1pPr>
          </a:lstStyle>
          <a:p>
            <a:r>
              <a:rPr lang="en-US"/>
              <a:t>Click to edit Master title style</a:t>
            </a:r>
            <a:endParaRPr lang="en-US" dirty="0"/>
          </a:p>
        </p:txBody>
      </p:sp>
      <p:sp>
        <p:nvSpPr>
          <p:cNvPr id="7" name="Slide Number Placeholder 4"/>
          <p:cNvSpPr>
            <a:spLocks noGrp="1"/>
          </p:cNvSpPr>
          <p:nvPr>
            <p:ph type="sldNum" sz="quarter" idx="10"/>
          </p:nvPr>
        </p:nvSpPr>
        <p:spPr>
          <a:xfrm>
            <a:off x="6526213" y="6429375"/>
            <a:ext cx="2057400" cy="365125"/>
          </a:xfrm>
        </p:spPr>
        <p:txBody>
          <a:bodyPr/>
          <a:lstStyle>
            <a:lvl1pPr>
              <a:defRPr>
                <a:solidFill>
                  <a:schemeClr val="bg1"/>
                </a:solidFill>
              </a:defRPr>
            </a:lvl1pPr>
          </a:lstStyle>
          <a:p>
            <a:fld id="{F83E1C54-30E1-1641-B1E4-F7D32B297C82}" type="slidenum">
              <a:rPr lang="en-US"/>
              <a:pPr/>
              <a:t>‹#›</a:t>
            </a:fld>
            <a:endParaRPr lang="en-US"/>
          </a:p>
        </p:txBody>
      </p:sp>
    </p:spTree>
    <p:extLst>
      <p:ext uri="{BB962C8B-B14F-4D97-AF65-F5344CB8AC3E}">
        <p14:creationId xmlns:p14="http://schemas.microsoft.com/office/powerpoint/2010/main" val="1609278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BU Centered Text">
    <p:spTree>
      <p:nvGrpSpPr>
        <p:cNvPr id="1" name=""/>
        <p:cNvGrpSpPr/>
        <p:nvPr/>
      </p:nvGrpSpPr>
      <p:grpSpPr>
        <a:xfrm>
          <a:off x="0" y="0"/>
          <a:ext cx="0" cy="0"/>
          <a:chOff x="0" y="0"/>
          <a:chExt cx="0" cy="0"/>
        </a:xfrm>
      </p:grpSpPr>
      <p:cxnSp>
        <p:nvCxnSpPr>
          <p:cNvPr id="4" name="Straight Connector 3"/>
          <p:cNvCxnSpPr/>
          <p:nvPr/>
        </p:nvCxnSpPr>
        <p:spPr>
          <a:xfrm>
            <a:off x="628650" y="6248400"/>
            <a:ext cx="7891463" cy="0"/>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238865" y="908553"/>
            <a:ext cx="6612962" cy="1131784"/>
          </a:xfrm>
          <a:prstGeom prst="rect">
            <a:avLst/>
          </a:prstGeom>
        </p:spPr>
        <p:txBody>
          <a:bodyPr anchor="t" anchorCtr="0">
            <a:normAutofit/>
          </a:bodyPr>
          <a:lstStyle>
            <a:lvl1pPr>
              <a:lnSpc>
                <a:spcPct val="80000"/>
              </a:lnSpc>
              <a:defRPr sz="3600" b="0" i="0" baseline="0">
                <a:solidFill>
                  <a:schemeClr val="tx1"/>
                </a:solidFill>
                <a:latin typeface="Effra Heavy" charset="0"/>
                <a:ea typeface="Effra Heavy" charset="0"/>
                <a:cs typeface="Effra Heavy" charset="0"/>
              </a:defRPr>
            </a:lvl1pPr>
          </a:lstStyle>
          <a:p>
            <a:r>
              <a:rPr lang="en-US"/>
              <a:t>Click to edit Master title style</a:t>
            </a:r>
            <a:endParaRPr lang="en-US" dirty="0"/>
          </a:p>
        </p:txBody>
      </p:sp>
      <p:sp>
        <p:nvSpPr>
          <p:cNvPr id="3" name="Text Placeholder 2"/>
          <p:cNvSpPr>
            <a:spLocks noGrp="1"/>
          </p:cNvSpPr>
          <p:nvPr>
            <p:ph type="body" idx="1"/>
          </p:nvPr>
        </p:nvSpPr>
        <p:spPr>
          <a:xfrm>
            <a:off x="1238865" y="2141908"/>
            <a:ext cx="6612962"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960F6B8D-0AF2-8144-9BD6-76D0C9982EEC}" type="slidenum">
              <a:rPr lang="en-US"/>
              <a:pPr/>
              <a:t>‹#›</a:t>
            </a:fld>
            <a:endParaRPr lang="en-US"/>
          </a:p>
        </p:txBody>
      </p:sp>
    </p:spTree>
    <p:extLst>
      <p:ext uri="{BB962C8B-B14F-4D97-AF65-F5344CB8AC3E}">
        <p14:creationId xmlns:p14="http://schemas.microsoft.com/office/powerpoint/2010/main" val="2462326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Centered Text-2 Column">
    <p:spTree>
      <p:nvGrpSpPr>
        <p:cNvPr id="1" name=""/>
        <p:cNvGrpSpPr/>
        <p:nvPr/>
      </p:nvGrpSpPr>
      <p:grpSpPr>
        <a:xfrm>
          <a:off x="0" y="0"/>
          <a:ext cx="0" cy="0"/>
          <a:chOff x="0" y="0"/>
          <a:chExt cx="0" cy="0"/>
        </a:xfrm>
      </p:grpSpPr>
      <p:sp>
        <p:nvSpPr>
          <p:cNvPr id="2" name="Title 1"/>
          <p:cNvSpPr>
            <a:spLocks noGrp="1"/>
          </p:cNvSpPr>
          <p:nvPr>
            <p:ph type="title"/>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a:t>Click to edit Master title style</a:t>
            </a:r>
            <a:endParaRPr lang="en-US" dirty="0"/>
          </a:p>
        </p:txBody>
      </p:sp>
      <p:sp>
        <p:nvSpPr>
          <p:cNvPr id="18" name="Text Placeholder 2"/>
          <p:cNvSpPr>
            <a:spLocks noGrp="1"/>
          </p:cNvSpPr>
          <p:nvPr>
            <p:ph type="body" idx="1"/>
          </p:nvPr>
        </p:nvSpPr>
        <p:spPr>
          <a:xfrm>
            <a:off x="1233016"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
          <p:cNvSpPr>
            <a:spLocks noGrp="1"/>
          </p:cNvSpPr>
          <p:nvPr>
            <p:ph type="body" idx="13"/>
          </p:nvPr>
        </p:nvSpPr>
        <p:spPr>
          <a:xfrm>
            <a:off x="4586661"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a:p>
            <a:pPr lvl="1"/>
            <a:r>
              <a:rPr lang="en-US"/>
              <a:t>Second level</a:t>
            </a:r>
          </a:p>
          <a:p>
            <a:pPr lvl="2"/>
            <a:r>
              <a:rPr lang="en-US"/>
              <a:t>Third level</a:t>
            </a:r>
          </a:p>
        </p:txBody>
      </p:sp>
      <p:sp>
        <p:nvSpPr>
          <p:cNvPr id="5" name="Slide Number Placeholder 5"/>
          <p:cNvSpPr>
            <a:spLocks noGrp="1"/>
          </p:cNvSpPr>
          <p:nvPr>
            <p:ph type="sldNum" sz="quarter" idx="14"/>
          </p:nvPr>
        </p:nvSpPr>
        <p:spPr/>
        <p:txBody>
          <a:bodyPr/>
          <a:lstStyle>
            <a:lvl1pPr>
              <a:defRPr/>
            </a:lvl1pPr>
          </a:lstStyle>
          <a:p>
            <a:fld id="{B29CDDB5-4E50-824E-BE88-F5E9503A6A86}" type="slidenum">
              <a:rPr lang="en-US"/>
              <a:pPr/>
              <a:t>‹#›</a:t>
            </a:fld>
            <a:endParaRPr lang="en-US"/>
          </a:p>
        </p:txBody>
      </p:sp>
    </p:spTree>
    <p:extLst>
      <p:ext uri="{BB962C8B-B14F-4D97-AF65-F5344CB8AC3E}">
        <p14:creationId xmlns:p14="http://schemas.microsoft.com/office/powerpoint/2010/main" val="1435839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957790"/>
            <a:ext cx="2212142" cy="2457763"/>
          </a:xfrm>
          <a:prstGeom prst="rect">
            <a:avLst/>
          </a:prstGeom>
        </p:spPr>
        <p:txBody>
          <a:bodyPr anchor="t" anchorCtr="0">
            <a:noAutofit/>
          </a:bodyPr>
          <a:lstStyle>
            <a:lvl1pPr>
              <a:lnSpc>
                <a:spcPct val="65000"/>
              </a:lnSpc>
              <a:defRPr sz="3600" b="0" i="0">
                <a:latin typeface="Effra Heavy" charset="0"/>
                <a:ea typeface="Effra Heavy" charset="0"/>
                <a:cs typeface="Effra Heavy" charset="0"/>
              </a:defRPr>
            </a:lvl1pPr>
          </a:lstStyle>
          <a:p>
            <a:r>
              <a:rPr lang="en-US"/>
              <a:t>Click to edit Master title style</a:t>
            </a:r>
            <a:endParaRPr lang="en-US" dirty="0"/>
          </a:p>
        </p:txBody>
      </p:sp>
      <p:sp>
        <p:nvSpPr>
          <p:cNvPr id="11" name="Text Placeholder 2"/>
          <p:cNvSpPr>
            <a:spLocks noGrp="1"/>
          </p:cNvSpPr>
          <p:nvPr>
            <p:ph type="body" idx="1"/>
          </p:nvPr>
        </p:nvSpPr>
        <p:spPr>
          <a:xfrm>
            <a:off x="2958353" y="957789"/>
            <a:ext cx="5556998" cy="4739625"/>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A181616D-C359-8D40-92D9-7994955522EA}" type="slidenum">
              <a:rPr lang="en-US"/>
              <a:pPr/>
              <a:t>‹#›</a:t>
            </a:fld>
            <a:endParaRPr lang="en-US"/>
          </a:p>
        </p:txBody>
      </p:sp>
    </p:spTree>
    <p:extLst>
      <p:ext uri="{BB962C8B-B14F-4D97-AF65-F5344CB8AC3E}">
        <p14:creationId xmlns:p14="http://schemas.microsoft.com/office/powerpoint/2010/main" val="1623634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Bulleted Text">
    <p:spTree>
      <p:nvGrpSpPr>
        <p:cNvPr id="1" name=""/>
        <p:cNvGrpSpPr/>
        <p:nvPr/>
      </p:nvGrpSpPr>
      <p:grpSpPr>
        <a:xfrm>
          <a:off x="0" y="0"/>
          <a:ext cx="0" cy="0"/>
          <a:chOff x="0" y="0"/>
          <a:chExt cx="0" cy="0"/>
        </a:xfrm>
      </p:grpSpPr>
      <p:sp>
        <p:nvSpPr>
          <p:cNvPr id="2" name="Title 1"/>
          <p:cNvSpPr>
            <a:spLocks noGrp="1"/>
          </p:cNvSpPr>
          <p:nvPr>
            <p:ph type="title"/>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a:t>Click to edit Master title style</a:t>
            </a:r>
            <a:endParaRPr lang="en-US" dirty="0"/>
          </a:p>
        </p:txBody>
      </p:sp>
      <p:sp>
        <p:nvSpPr>
          <p:cNvPr id="12" name="Text Placeholder 2"/>
          <p:cNvSpPr>
            <a:spLocks noGrp="1"/>
          </p:cNvSpPr>
          <p:nvPr>
            <p:ph type="body" idx="1"/>
          </p:nvPr>
        </p:nvSpPr>
        <p:spPr>
          <a:xfrm>
            <a:off x="1233017" y="2141907"/>
            <a:ext cx="6612962" cy="3493961"/>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DA81EA51-253D-C54E-B575-E50BC0F7BF0D}" type="slidenum">
              <a:rPr lang="en-US"/>
              <a:pPr/>
              <a:t>‹#›</a:t>
            </a:fld>
            <a:endParaRPr lang="en-US"/>
          </a:p>
        </p:txBody>
      </p:sp>
    </p:spTree>
    <p:extLst>
      <p:ext uri="{BB962C8B-B14F-4D97-AF65-F5344CB8AC3E}">
        <p14:creationId xmlns:p14="http://schemas.microsoft.com/office/powerpoint/2010/main" val="711760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Text 1 Photo">
    <p:spTree>
      <p:nvGrpSpPr>
        <p:cNvPr id="1" name=""/>
        <p:cNvGrpSpPr/>
        <p:nvPr/>
      </p:nvGrpSpPr>
      <p:grpSpPr>
        <a:xfrm>
          <a:off x="0" y="0"/>
          <a:ext cx="0" cy="0"/>
          <a:chOff x="0" y="0"/>
          <a:chExt cx="0" cy="0"/>
        </a:xfrm>
      </p:grpSpPr>
      <p:sp>
        <p:nvSpPr>
          <p:cNvPr id="2" name="Title 1"/>
          <p:cNvSpPr>
            <a:spLocks noGrp="1"/>
          </p:cNvSpPr>
          <p:nvPr>
            <p:ph type="title"/>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23" name="Text Placeholder 3"/>
          <p:cNvSpPr>
            <a:spLocks noGrp="1"/>
          </p:cNvSpPr>
          <p:nvPr>
            <p:ph type="body" sz="half" idx="15"/>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Slide Number Placeholder 5"/>
          <p:cNvSpPr>
            <a:spLocks noGrp="1"/>
          </p:cNvSpPr>
          <p:nvPr>
            <p:ph type="sldNum" sz="quarter" idx="16"/>
          </p:nvPr>
        </p:nvSpPr>
        <p:spPr/>
        <p:txBody>
          <a:bodyPr/>
          <a:lstStyle>
            <a:lvl1pPr>
              <a:defRPr/>
            </a:lvl1pPr>
          </a:lstStyle>
          <a:p>
            <a:fld id="{B3142A5B-334C-024F-A900-1EA867D7E819}" type="slidenum">
              <a:rPr lang="en-US"/>
              <a:pPr/>
              <a:t>‹#›</a:t>
            </a:fld>
            <a:endParaRPr lang="en-US"/>
          </a:p>
        </p:txBody>
      </p:sp>
    </p:spTree>
    <p:extLst>
      <p:ext uri="{BB962C8B-B14F-4D97-AF65-F5344CB8AC3E}">
        <p14:creationId xmlns:p14="http://schemas.microsoft.com/office/powerpoint/2010/main" val="2014051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11" name="Title 1"/>
          <p:cNvSpPr>
            <a:spLocks noGrp="1"/>
          </p:cNvSpPr>
          <p:nvPr>
            <p:ph type="title"/>
          </p:nvPr>
        </p:nvSpPr>
        <p:spPr>
          <a:xfrm>
            <a:off x="626114"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a:t>Click to edit Master title style</a:t>
            </a:r>
            <a:endParaRPr lang="en-US" dirty="0"/>
          </a:p>
        </p:txBody>
      </p:sp>
      <p:sp>
        <p:nvSpPr>
          <p:cNvPr id="9" name="Text Placeholder 3"/>
          <p:cNvSpPr>
            <a:spLocks noGrp="1"/>
          </p:cNvSpPr>
          <p:nvPr>
            <p:ph type="body" sz="half" idx="2"/>
          </p:nvPr>
        </p:nvSpPr>
        <p:spPr>
          <a:xfrm>
            <a:off x="626114" y="2141908"/>
            <a:ext cx="3335552" cy="3616244"/>
          </a:xfrm>
          <a:prstGeom prst="rect">
            <a:avLst/>
          </a:prstGeom>
        </p:spPr>
        <p:txBody>
          <a:bodyPr>
            <a:normAutofit/>
          </a:bodyPr>
          <a:lstStyle>
            <a:lvl1pPr marL="171450" indent="-171450">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5" name="Text Placeholder 3"/>
          <p:cNvSpPr>
            <a:spLocks noGrp="1"/>
          </p:cNvSpPr>
          <p:nvPr>
            <p:ph type="body" sz="half" idx="15"/>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Slide Number Placeholder 5"/>
          <p:cNvSpPr>
            <a:spLocks noGrp="1"/>
          </p:cNvSpPr>
          <p:nvPr>
            <p:ph type="sldNum" sz="quarter" idx="16"/>
          </p:nvPr>
        </p:nvSpPr>
        <p:spPr/>
        <p:txBody>
          <a:bodyPr/>
          <a:lstStyle>
            <a:lvl1pPr>
              <a:defRPr/>
            </a:lvl1pPr>
          </a:lstStyle>
          <a:p>
            <a:fld id="{3F3C0E0B-539C-5F4B-B5EE-3148743734C2}" type="slidenum">
              <a:rPr lang="en-US"/>
              <a:pPr/>
              <a:t>‹#›</a:t>
            </a:fld>
            <a:endParaRPr lang="en-US"/>
          </a:p>
        </p:txBody>
      </p:sp>
    </p:spTree>
    <p:extLst>
      <p:ext uri="{BB962C8B-B14F-4D97-AF65-F5344CB8AC3E}">
        <p14:creationId xmlns:p14="http://schemas.microsoft.com/office/powerpoint/2010/main" val="2439458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Text-2 Photos">
    <p:spTree>
      <p:nvGrpSpPr>
        <p:cNvPr id="1" name=""/>
        <p:cNvGrpSpPr/>
        <p:nvPr/>
      </p:nvGrpSpPr>
      <p:grpSpPr>
        <a:xfrm>
          <a:off x="0" y="0"/>
          <a:ext cx="0" cy="0"/>
          <a:chOff x="0" y="0"/>
          <a:chExt cx="0" cy="0"/>
        </a:xfrm>
      </p:grpSpPr>
      <p:sp>
        <p:nvSpPr>
          <p:cNvPr id="21" name="Title 1"/>
          <p:cNvSpPr>
            <a:spLocks noGrp="1"/>
          </p:cNvSpPr>
          <p:nvPr>
            <p:ph type="title"/>
          </p:nvPr>
        </p:nvSpPr>
        <p:spPr>
          <a:xfrm>
            <a:off x="624199"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a:t>Click to edit Master title style</a:t>
            </a:r>
            <a:endParaRPr lang="en-US" dirty="0"/>
          </a:p>
        </p:txBody>
      </p:sp>
      <p:sp>
        <p:nvSpPr>
          <p:cNvPr id="22" name="Text Placeholder 3"/>
          <p:cNvSpPr>
            <a:spLocks noGrp="1"/>
          </p:cNvSpPr>
          <p:nvPr>
            <p:ph type="body" sz="half" idx="2"/>
          </p:nvPr>
        </p:nvSpPr>
        <p:spPr>
          <a:xfrm>
            <a:off x="624199"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p:txBody>
      </p:sp>
      <p:sp>
        <p:nvSpPr>
          <p:cNvPr id="16" name="Picture Placeholder 2"/>
          <p:cNvSpPr>
            <a:spLocks noGrp="1" noChangeAspect="1"/>
          </p:cNvSpPr>
          <p:nvPr>
            <p:ph type="pic" idx="13"/>
          </p:nvPr>
        </p:nvSpPr>
        <p:spPr>
          <a:xfrm>
            <a:off x="4056777" y="961466"/>
            <a:ext cx="2155249" cy="4624073"/>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8" name="Picture Placeholder 2"/>
          <p:cNvSpPr>
            <a:spLocks noGrp="1" noChangeAspect="1"/>
          </p:cNvSpPr>
          <p:nvPr>
            <p:ph type="pic" idx="1"/>
          </p:nvPr>
        </p:nvSpPr>
        <p:spPr>
          <a:xfrm>
            <a:off x="6322596" y="962912"/>
            <a:ext cx="2189391" cy="4622627"/>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30" name="Text Placeholder 3"/>
          <p:cNvSpPr>
            <a:spLocks noGrp="1"/>
          </p:cNvSpPr>
          <p:nvPr>
            <p:ph type="body" sz="half" idx="16"/>
          </p:nvPr>
        </p:nvSpPr>
        <p:spPr>
          <a:xfrm>
            <a:off x="4056777" y="5735335"/>
            <a:ext cx="215524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1" name="Text Placeholder 3"/>
          <p:cNvSpPr>
            <a:spLocks noGrp="1"/>
          </p:cNvSpPr>
          <p:nvPr>
            <p:ph type="body" sz="half" idx="17"/>
          </p:nvPr>
        </p:nvSpPr>
        <p:spPr>
          <a:xfrm>
            <a:off x="6322597" y="5735335"/>
            <a:ext cx="218938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Slide Number Placeholder 5"/>
          <p:cNvSpPr>
            <a:spLocks noGrp="1"/>
          </p:cNvSpPr>
          <p:nvPr>
            <p:ph type="sldNum" sz="quarter" idx="18"/>
          </p:nvPr>
        </p:nvSpPr>
        <p:spPr/>
        <p:txBody>
          <a:bodyPr/>
          <a:lstStyle>
            <a:lvl1pPr>
              <a:defRPr/>
            </a:lvl1pPr>
          </a:lstStyle>
          <a:p>
            <a:fld id="{4F803B35-E092-2A4E-9BE4-3C67D5A30F6D}" type="slidenum">
              <a:rPr lang="en-US"/>
              <a:pPr/>
              <a:t>‹#›</a:t>
            </a:fld>
            <a:endParaRPr lang="en-US"/>
          </a:p>
        </p:txBody>
      </p:sp>
    </p:spTree>
    <p:extLst>
      <p:ext uri="{BB962C8B-B14F-4D97-AF65-F5344CB8AC3E}">
        <p14:creationId xmlns:p14="http://schemas.microsoft.com/office/powerpoint/2010/main" val="1400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19050" y="-6350"/>
            <a:ext cx="9163050" cy="687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201478" y="-6148"/>
            <a:ext cx="8772041" cy="6872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6" algn="ctr" defTabSz="914400">
              <a:defRPr/>
            </a:pPr>
            <a:r>
              <a:rPr lang="en-US" dirty="0"/>
              <a:t>‘</a:t>
            </a:r>
          </a:p>
        </p:txBody>
      </p:sp>
      <p:pic>
        <p:nvPicPr>
          <p:cNvPr id="1028" name="Picture 11"/>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628650" y="204788"/>
            <a:ext cx="1865313" cy="31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13" name="Straight Connector 12"/>
          <p:cNvCxnSpPr/>
          <p:nvPr/>
        </p:nvCxnSpPr>
        <p:spPr>
          <a:xfrm>
            <a:off x="628650" y="6248400"/>
            <a:ext cx="7891463" cy="0"/>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pic>
        <p:nvPicPr>
          <p:cNvPr id="1030" name="Picture 13"/>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28650" y="6359525"/>
            <a:ext cx="781050" cy="288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 name="Slide Number Placeholder 5"/>
          <p:cNvSpPr>
            <a:spLocks noGrp="1"/>
          </p:cNvSpPr>
          <p:nvPr>
            <p:ph type="sldNum" sz="quarter" idx="4"/>
          </p:nvPr>
        </p:nvSpPr>
        <p:spPr>
          <a:xfrm>
            <a:off x="6532563" y="6424613"/>
            <a:ext cx="2057400" cy="365125"/>
          </a:xfrm>
          <a:prstGeom prst="rect">
            <a:avLst/>
          </a:prstGeom>
        </p:spPr>
        <p:txBody>
          <a:bodyPr vert="horz" wrap="square" lIns="91440" tIns="45720" rIns="91440" bIns="45720" numCol="1" anchor="t" anchorCtr="0" compatLnSpc="1">
            <a:prstTxWarp prst="textNoShape">
              <a:avLst/>
            </a:prstTxWarp>
          </a:bodyPr>
          <a:lstStyle>
            <a:lvl1pPr algn="r">
              <a:defRPr sz="1000" b="1">
                <a:solidFill>
                  <a:srgbClr val="828383"/>
                </a:solidFill>
                <a:latin typeface="Museo Slab 900" charset="0"/>
                <a:cs typeface="Museo Slab 900" charset="0"/>
              </a:defRPr>
            </a:lvl1pPr>
          </a:lstStyle>
          <a:p>
            <a:fld id="{C9A247B9-EB5D-1A41-B930-567B91463D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91" r:id="rId13"/>
    <p:sldLayoutId id="2147483692" r:id="rId14"/>
    <p:sldLayoutId id="2147483693" r:id="rId15"/>
  </p:sldLayoutIdLst>
  <p:hf hdr="0" dt="0"/>
  <p:txStyles>
    <p:titleStyle>
      <a:lvl1pPr algn="l" rtl="0" eaLnBrk="1" fontAlgn="base" hangingPunct="1">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p:txBody>
          <a:bodyPr>
            <a:normAutofit/>
          </a:bodyPr>
          <a:lstStyle/>
          <a:p>
            <a:r>
              <a:rPr lang="en-US" sz="1800" dirty="0"/>
              <a:t>JANUARY 29, 2019</a:t>
            </a:r>
          </a:p>
          <a:p>
            <a:r>
              <a:rPr lang="en-US" sz="1800" dirty="0"/>
              <a:t>JUDITH B. GREIMAN</a:t>
            </a:r>
          </a:p>
          <a:p>
            <a:endParaRPr lang="en-US" dirty="0"/>
          </a:p>
        </p:txBody>
      </p:sp>
      <p:sp>
        <p:nvSpPr>
          <p:cNvPr id="6" name="TextBox 5"/>
          <p:cNvSpPr txBox="1"/>
          <p:nvPr/>
        </p:nvSpPr>
        <p:spPr>
          <a:xfrm>
            <a:off x="1042083" y="2442501"/>
            <a:ext cx="6838664" cy="2123658"/>
          </a:xfrm>
          <a:prstGeom prst="rect">
            <a:avLst/>
          </a:prstGeom>
          <a:noFill/>
        </p:spPr>
        <p:txBody>
          <a:bodyPr wrap="square" rtlCol="0">
            <a:spAutoFit/>
          </a:bodyPr>
          <a:lstStyle/>
          <a:p>
            <a:r>
              <a:rPr lang="en-US" sz="4400" dirty="0">
                <a:solidFill>
                  <a:schemeClr val="bg1"/>
                </a:solidFill>
              </a:rPr>
              <a:t>Highlights of Governor Cuomo’s FY21 Budget Proposal</a:t>
            </a:r>
            <a:endParaRPr lang="en-US" sz="4400" i="1" dirty="0">
              <a:solidFill>
                <a:schemeClr val="bg1"/>
              </a:solidFill>
            </a:endParaRPr>
          </a:p>
        </p:txBody>
      </p:sp>
    </p:spTree>
    <p:extLst>
      <p:ext uri="{BB962C8B-B14F-4D97-AF65-F5344CB8AC3E}">
        <p14:creationId xmlns:p14="http://schemas.microsoft.com/office/powerpoint/2010/main" val="3484781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a:xfrm>
            <a:off x="457200" y="804672"/>
            <a:ext cx="8229600" cy="5558027"/>
          </a:xfrm>
        </p:spPr>
        <p:txBody>
          <a:bodyPr/>
          <a:lstStyle/>
          <a:p>
            <a:r>
              <a:rPr lang="en-US" sz="3200" b="1" dirty="0">
                <a:solidFill>
                  <a:srgbClr val="800000"/>
                </a:solidFill>
              </a:rPr>
              <a:t>SBU State Operating Budget Requests</a:t>
            </a:r>
          </a:p>
          <a:p>
            <a:pPr marL="342900" indent="-342900">
              <a:buFont typeface="Arial"/>
              <a:buChar char="•"/>
            </a:pPr>
            <a:r>
              <a:rPr lang="en-US" sz="2600" b="1" dirty="0">
                <a:solidFill>
                  <a:schemeClr val="tx1"/>
                </a:solidFill>
              </a:rPr>
              <a:t>Maintenance of Effort including CSI $$</a:t>
            </a:r>
          </a:p>
          <a:p>
            <a:pPr marL="342900" indent="-342900">
              <a:buFont typeface="Arial"/>
              <a:buChar char="•"/>
            </a:pPr>
            <a:r>
              <a:rPr lang="en-US" sz="2600" b="1" dirty="0">
                <a:solidFill>
                  <a:schemeClr val="tx1"/>
                </a:solidFill>
              </a:rPr>
              <a:t>Cover 2</a:t>
            </a:r>
            <a:r>
              <a:rPr lang="en-US" sz="2600" b="1" baseline="30000" dirty="0">
                <a:solidFill>
                  <a:schemeClr val="tx1"/>
                </a:solidFill>
              </a:rPr>
              <a:t>nd</a:t>
            </a:r>
            <a:r>
              <a:rPr lang="en-US" sz="2600" b="1" dirty="0">
                <a:solidFill>
                  <a:schemeClr val="tx1"/>
                </a:solidFill>
              </a:rPr>
              <a:t> Retro</a:t>
            </a:r>
          </a:p>
          <a:p>
            <a:pPr marL="342900" indent="-342900">
              <a:buFont typeface="Arial"/>
              <a:buChar char="•"/>
            </a:pPr>
            <a:r>
              <a:rPr lang="en-US" sz="2600" b="1" dirty="0">
                <a:solidFill>
                  <a:schemeClr val="tx1"/>
                </a:solidFill>
              </a:rPr>
              <a:t>Increase Base Aid</a:t>
            </a:r>
          </a:p>
          <a:p>
            <a:pPr marL="342900" indent="-342900">
              <a:buFont typeface="Arial"/>
              <a:buChar char="•"/>
            </a:pPr>
            <a:r>
              <a:rPr lang="en-US" sz="2600" b="1" dirty="0">
                <a:solidFill>
                  <a:schemeClr val="tx1"/>
                </a:solidFill>
              </a:rPr>
              <a:t>Restore $78M SUNY Hospital Cut</a:t>
            </a:r>
          </a:p>
          <a:p>
            <a:pPr marL="342900" indent="-342900">
              <a:buFont typeface="Arial"/>
              <a:buChar char="•"/>
            </a:pPr>
            <a:r>
              <a:rPr lang="en-US" sz="2600" b="1" dirty="0">
                <a:solidFill>
                  <a:schemeClr val="tx1"/>
                </a:solidFill>
              </a:rPr>
              <a:t>NCI Designation-$2M</a:t>
            </a:r>
          </a:p>
          <a:p>
            <a:pPr marL="342900" indent="-342900">
              <a:buFont typeface="Arial"/>
              <a:buChar char="•"/>
            </a:pPr>
            <a:r>
              <a:rPr lang="en-US" sz="2600" b="1" dirty="0">
                <a:solidFill>
                  <a:schemeClr val="tx1"/>
                </a:solidFill>
              </a:rPr>
              <a:t>Fund TAP Gap</a:t>
            </a:r>
          </a:p>
          <a:p>
            <a:pPr marL="0" lvl="1" indent="0">
              <a:buNone/>
            </a:pPr>
            <a:r>
              <a:rPr lang="en-US" sz="3200" b="1" dirty="0">
                <a:solidFill>
                  <a:srgbClr val="800000"/>
                </a:solidFill>
              </a:rPr>
              <a:t>SBU State Capital Budget Requests</a:t>
            </a:r>
            <a:endParaRPr lang="en-US" sz="2000" dirty="0"/>
          </a:p>
          <a:p>
            <a:pPr marL="342900" indent="-342900">
              <a:buFont typeface="Arial"/>
              <a:buChar char="•"/>
            </a:pPr>
            <a:r>
              <a:rPr lang="en-US" sz="2600" b="1" dirty="0">
                <a:solidFill>
                  <a:schemeClr val="tx1"/>
                </a:solidFill>
              </a:rPr>
              <a:t>Fund Critical Maintenance-$75M</a:t>
            </a:r>
          </a:p>
          <a:p>
            <a:pPr marL="342900" indent="-342900">
              <a:buFont typeface="Arial"/>
              <a:buChar char="•"/>
            </a:pPr>
            <a:r>
              <a:rPr lang="en-US" sz="2600" b="1" dirty="0">
                <a:solidFill>
                  <a:schemeClr val="tx1"/>
                </a:solidFill>
              </a:rPr>
              <a:t>Fund New Engineering Building-$50M</a:t>
            </a:r>
          </a:p>
          <a:p>
            <a:pPr marL="342900" indent="-342900">
              <a:buFont typeface="Arial"/>
              <a:buChar char="•"/>
            </a:pPr>
            <a:r>
              <a:rPr lang="en-US" sz="2600" b="1" dirty="0">
                <a:solidFill>
                  <a:schemeClr val="tx1"/>
                </a:solidFill>
              </a:rPr>
              <a:t>Fund hospital debt service</a:t>
            </a:r>
          </a:p>
          <a:p>
            <a:endParaRPr lang="en-US" dirty="0"/>
          </a:p>
        </p:txBody>
      </p:sp>
    </p:spTree>
    <p:extLst>
      <p:ext uri="{BB962C8B-B14F-4D97-AF65-F5344CB8AC3E}">
        <p14:creationId xmlns:p14="http://schemas.microsoft.com/office/powerpoint/2010/main" val="4104816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dirty="0"/>
          </a:p>
        </p:txBody>
      </p:sp>
      <p:sp>
        <p:nvSpPr>
          <p:cNvPr id="3" name="Text Placeholder 2"/>
          <p:cNvSpPr>
            <a:spLocks noGrp="1"/>
          </p:cNvSpPr>
          <p:nvPr>
            <p:ph type="body" sz="quarter" idx="15"/>
          </p:nvPr>
        </p:nvSpPr>
        <p:spPr>
          <a:xfrm>
            <a:off x="740979" y="1401399"/>
            <a:ext cx="8229600" cy="2904798"/>
          </a:xfrm>
        </p:spPr>
        <p:txBody>
          <a:bodyPr/>
          <a:lstStyle/>
          <a:p>
            <a:pPr algn="ctr"/>
            <a:r>
              <a:rPr lang="en-US" sz="3600" b="1" dirty="0">
                <a:solidFill>
                  <a:srgbClr val="800000"/>
                </a:solidFill>
                <a:effectLst>
                  <a:outerShdw blurRad="50800" dist="38100" dir="8100000" algn="tr" rotWithShape="0">
                    <a:prstClr val="black">
                      <a:alpha val="40000"/>
                    </a:prstClr>
                  </a:outerShdw>
                </a:effectLst>
              </a:rPr>
              <a:t>Questions</a:t>
            </a:r>
            <a:endParaRPr lang="en-US" dirty="0">
              <a:solidFill>
                <a:schemeClr val="tx1"/>
              </a:solidFill>
              <a:effectLst>
                <a:outerShdw blurRad="50800" dist="38100" dir="8100000" algn="tr" rotWithShape="0">
                  <a:prstClr val="black">
                    <a:alpha val="40000"/>
                  </a:prstClr>
                </a:outerShdw>
              </a:effectLst>
            </a:endParaRPr>
          </a:p>
          <a:p>
            <a:pPr algn="ctr"/>
            <a:endParaRPr lang="en-US" dirty="0">
              <a:solidFill>
                <a:schemeClr val="tx1"/>
              </a:solidFill>
              <a:effectLst>
                <a:outerShdw blurRad="50800" dist="38100" dir="8100000" algn="tr" rotWithShape="0">
                  <a:prstClr val="black">
                    <a:alpha val="40000"/>
                  </a:prstClr>
                </a:outerShdw>
              </a:effectLst>
            </a:endParaRPr>
          </a:p>
          <a:p>
            <a:pPr algn="ctr"/>
            <a:endParaRPr lang="en-US" dirty="0">
              <a:solidFill>
                <a:schemeClr val="tx1"/>
              </a:solidFill>
              <a:effectLst>
                <a:outerShdw blurRad="50800" dist="38100" dir="8100000" algn="tr" rotWithShape="0">
                  <a:prstClr val="black">
                    <a:alpha val="40000"/>
                  </a:prstClr>
                </a:outerShdw>
              </a:effectLst>
            </a:endParaRPr>
          </a:p>
          <a:p>
            <a:pPr algn="ctr"/>
            <a:endParaRPr lang="en-US" dirty="0">
              <a:solidFill>
                <a:schemeClr val="tx1"/>
              </a:solidFill>
              <a:effectLst>
                <a:outerShdw blurRad="50800" dist="38100" dir="8100000" algn="tr" rotWithShape="0">
                  <a:prstClr val="black">
                    <a:alpha val="40000"/>
                  </a:prstClr>
                </a:outerShdw>
              </a:effectLst>
            </a:endParaRPr>
          </a:p>
          <a:p>
            <a:pPr algn="ctr"/>
            <a:endParaRPr lang="en-US" dirty="0">
              <a:solidFill>
                <a:schemeClr val="tx1"/>
              </a:solidFill>
              <a:effectLst>
                <a:outerShdw blurRad="50800" dist="38100" dir="8100000" algn="tr" rotWithShape="0">
                  <a:prstClr val="black">
                    <a:alpha val="40000"/>
                  </a:prstClr>
                </a:outerShdw>
              </a:effectLst>
            </a:endParaRPr>
          </a:p>
          <a:p>
            <a:pPr algn="ctr"/>
            <a:endParaRPr lang="en-US" dirty="0">
              <a:solidFill>
                <a:schemeClr val="tx1"/>
              </a:solidFill>
              <a:effectLst>
                <a:outerShdw blurRad="50800" dist="38100" dir="8100000" algn="tr" rotWithShape="0">
                  <a:prstClr val="black">
                    <a:alpha val="40000"/>
                  </a:prstClr>
                </a:outerShdw>
              </a:effectLst>
            </a:endParaRPr>
          </a:p>
          <a:p>
            <a:pPr algn="ctr"/>
            <a:endParaRPr lang="en-US" dirty="0">
              <a:solidFill>
                <a:schemeClr val="tx1"/>
              </a:solidFill>
              <a:effectLst>
                <a:outerShdw blurRad="50800" dist="38100" dir="8100000" algn="tr" rotWithShape="0">
                  <a:prstClr val="black">
                    <a:alpha val="40000"/>
                  </a:prstClr>
                </a:outerShdw>
              </a:effectLst>
            </a:endParaRPr>
          </a:p>
          <a:p>
            <a:endParaRPr lang="en-US" dirty="0"/>
          </a:p>
        </p:txBody>
      </p:sp>
      <p:pic>
        <p:nvPicPr>
          <p:cNvPr id="5" name="Picture 4"/>
          <p:cNvPicPr>
            <a:picLocks noChangeAspect="1"/>
          </p:cNvPicPr>
          <p:nvPr/>
        </p:nvPicPr>
        <p:blipFill>
          <a:blip r:embed="rId3"/>
          <a:stretch>
            <a:fillRect/>
          </a:stretch>
        </p:blipFill>
        <p:spPr>
          <a:xfrm>
            <a:off x="3269085" y="2265435"/>
            <a:ext cx="3391502" cy="2889057"/>
          </a:xfrm>
          <a:prstGeom prst="rect">
            <a:avLst/>
          </a:prstGeom>
        </p:spPr>
      </p:pic>
    </p:spTree>
    <p:extLst>
      <p:ext uri="{BB962C8B-B14F-4D97-AF65-F5344CB8AC3E}">
        <p14:creationId xmlns:p14="http://schemas.microsoft.com/office/powerpoint/2010/main" val="55762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F0A96E-4AE4-9547-9965-D5FA801A9A81}"/>
              </a:ext>
            </a:extLst>
          </p:cNvPr>
          <p:cNvSpPr>
            <a:spLocks noGrp="1"/>
          </p:cNvSpPr>
          <p:nvPr>
            <p:ph type="body" sz="quarter" idx="14"/>
          </p:nvPr>
        </p:nvSpPr>
        <p:spPr/>
        <p:txBody>
          <a:bodyPr/>
          <a:lstStyle/>
          <a:p>
            <a:endParaRPr lang="en-US" dirty="0"/>
          </a:p>
        </p:txBody>
      </p:sp>
      <p:sp>
        <p:nvSpPr>
          <p:cNvPr id="3" name="Text Placeholder 2">
            <a:extLst>
              <a:ext uri="{FF2B5EF4-FFF2-40B4-BE49-F238E27FC236}">
                <a16:creationId xmlns:a16="http://schemas.microsoft.com/office/drawing/2014/main" id="{D16D507D-26AC-F64C-8828-AD7B172A3DF3}"/>
              </a:ext>
            </a:extLst>
          </p:cNvPr>
          <p:cNvSpPr>
            <a:spLocks noGrp="1"/>
          </p:cNvSpPr>
          <p:nvPr>
            <p:ph type="body" sz="quarter" idx="15"/>
          </p:nvPr>
        </p:nvSpPr>
        <p:spPr>
          <a:xfrm>
            <a:off x="457200" y="1060705"/>
            <a:ext cx="8541026" cy="5111496"/>
          </a:xfrm>
        </p:spPr>
        <p:txBody>
          <a:bodyPr/>
          <a:lstStyle/>
          <a:p>
            <a:pPr marL="342900" indent="-342900">
              <a:buFont typeface="Arial" panose="020B0604020202020204" pitchFamily="34" charset="0"/>
              <a:buChar char="•"/>
            </a:pPr>
            <a:r>
              <a:rPr lang="en-US" sz="2600" dirty="0">
                <a:solidFill>
                  <a:schemeClr val="tx1"/>
                </a:solidFill>
              </a:rPr>
              <a:t>Legalize marijuana</a:t>
            </a:r>
          </a:p>
          <a:p>
            <a:pPr marL="342900" indent="-342900">
              <a:buFont typeface="Arial" panose="020B0604020202020204" pitchFamily="34" charset="0"/>
              <a:buChar char="•"/>
            </a:pPr>
            <a:r>
              <a:rPr lang="en-US" sz="2600" dirty="0">
                <a:solidFill>
                  <a:schemeClr val="tx1"/>
                </a:solidFill>
              </a:rPr>
              <a:t>Bail reform revisions</a:t>
            </a:r>
          </a:p>
          <a:p>
            <a:pPr marL="342900" indent="-342900">
              <a:buFont typeface="Arial" panose="020B0604020202020204" pitchFamily="34" charset="0"/>
              <a:buChar char="•"/>
            </a:pPr>
            <a:r>
              <a:rPr lang="en-US" sz="2600" dirty="0">
                <a:solidFill>
                  <a:schemeClr val="tx1"/>
                </a:solidFill>
              </a:rPr>
              <a:t>Paid sick leave</a:t>
            </a:r>
          </a:p>
          <a:p>
            <a:pPr marL="342900" indent="-342900">
              <a:buFont typeface="Arial" panose="020B0604020202020204" pitchFamily="34" charset="0"/>
              <a:buChar char="•"/>
            </a:pPr>
            <a:r>
              <a:rPr lang="en-US" sz="2600" dirty="0">
                <a:solidFill>
                  <a:schemeClr val="tx1"/>
                </a:solidFill>
              </a:rPr>
              <a:t>Banking in underserved communities</a:t>
            </a:r>
          </a:p>
          <a:p>
            <a:pPr marL="342900" indent="-342900">
              <a:buFont typeface="Arial" panose="020B0604020202020204" pitchFamily="34" charset="0"/>
              <a:buChar char="•"/>
            </a:pPr>
            <a:r>
              <a:rPr lang="en-US" sz="2600" dirty="0">
                <a:solidFill>
                  <a:schemeClr val="tx1"/>
                </a:solidFill>
              </a:rPr>
              <a:t>Closing rape intoxication loophole</a:t>
            </a:r>
          </a:p>
          <a:p>
            <a:pPr marL="342900" indent="-342900">
              <a:buFont typeface="Arial" panose="020B0604020202020204" pitchFamily="34" charset="0"/>
              <a:buChar char="•"/>
            </a:pPr>
            <a:r>
              <a:rPr lang="en-US" sz="2600" dirty="0">
                <a:solidFill>
                  <a:schemeClr val="tx1"/>
                </a:solidFill>
              </a:rPr>
              <a:t>Inclusive Equal Rights Amendment</a:t>
            </a:r>
          </a:p>
          <a:p>
            <a:pPr marL="342900" indent="-342900">
              <a:buFont typeface="Arial" panose="020B0604020202020204" pitchFamily="34" charset="0"/>
              <a:buChar char="•"/>
            </a:pPr>
            <a:r>
              <a:rPr lang="en-US" sz="2600" dirty="0">
                <a:solidFill>
                  <a:schemeClr val="tx1"/>
                </a:solidFill>
              </a:rPr>
              <a:t>Adding domestic terrorism to hate crime laws</a:t>
            </a:r>
          </a:p>
          <a:p>
            <a:pPr marL="342900" indent="-342900">
              <a:buFont typeface="Arial" panose="020B0604020202020204" pitchFamily="34" charset="0"/>
              <a:buChar char="•"/>
            </a:pPr>
            <a:r>
              <a:rPr lang="en-US" sz="2600" dirty="0">
                <a:solidFill>
                  <a:schemeClr val="tx1"/>
                </a:solidFill>
              </a:rPr>
              <a:t>Protecting gig economy workers</a:t>
            </a:r>
          </a:p>
          <a:p>
            <a:pPr marL="342900" indent="-342900">
              <a:buFont typeface="Arial" panose="020B0604020202020204" pitchFamily="34" charset="0"/>
              <a:buChar char="•"/>
            </a:pPr>
            <a:r>
              <a:rPr lang="en-US" sz="2600" dirty="0">
                <a:solidFill>
                  <a:schemeClr val="tx1"/>
                </a:solidFill>
              </a:rPr>
              <a:t>Ban flavored e-cigs</a:t>
            </a:r>
          </a:p>
          <a:p>
            <a:pPr marL="342900" indent="-342900">
              <a:buFont typeface="Arial" panose="020B0604020202020204" pitchFamily="34" charset="0"/>
              <a:buChar char="•"/>
            </a:pPr>
            <a:r>
              <a:rPr lang="en-US" sz="2600" dirty="0">
                <a:solidFill>
                  <a:schemeClr val="tx1"/>
                </a:solidFill>
              </a:rPr>
              <a:t>Nothing to Hide Act-tax returns of certain public officials</a:t>
            </a:r>
          </a:p>
          <a:p>
            <a:pPr marL="342900" indent="-342900">
              <a:buFont typeface="Arial" panose="020B0604020202020204" pitchFamily="34" charset="0"/>
              <a:buChar char="•"/>
            </a:pPr>
            <a:endParaRPr lang="en-US" sz="2600" dirty="0">
              <a:solidFill>
                <a:schemeClr val="tx1"/>
              </a:solidFill>
            </a:endParaRPr>
          </a:p>
          <a:p>
            <a:pPr marL="342900" lvl="0" indent="-342900">
              <a:buFont typeface="Arial" panose="020B0604020202020204" pitchFamily="34" charset="0"/>
              <a:buChar char="•"/>
            </a:pPr>
            <a:endParaRPr lang="en-US" sz="2400" dirty="0">
              <a:solidFill>
                <a:schemeClr val="tx1"/>
              </a:solidFill>
            </a:endParaRPr>
          </a:p>
        </p:txBody>
      </p:sp>
      <p:sp>
        <p:nvSpPr>
          <p:cNvPr id="4" name="Rectangle 3">
            <a:extLst>
              <a:ext uri="{FF2B5EF4-FFF2-40B4-BE49-F238E27FC236}">
                <a16:creationId xmlns:a16="http://schemas.microsoft.com/office/drawing/2014/main" id="{4276118C-71F2-884D-9F7D-4E7C9A3C5532}"/>
              </a:ext>
            </a:extLst>
          </p:cNvPr>
          <p:cNvSpPr/>
          <p:nvPr/>
        </p:nvSpPr>
        <p:spPr>
          <a:xfrm>
            <a:off x="2709487" y="438295"/>
            <a:ext cx="4560277" cy="492443"/>
          </a:xfrm>
          <a:prstGeom prst="rect">
            <a:avLst/>
          </a:prstGeom>
        </p:spPr>
        <p:txBody>
          <a:bodyPr wrap="square">
            <a:spAutoFit/>
          </a:bodyPr>
          <a:lstStyle/>
          <a:p>
            <a:r>
              <a:rPr lang="en-US" sz="2600" b="1" dirty="0">
                <a:solidFill>
                  <a:schemeClr val="accent2">
                    <a:lumMod val="50000"/>
                  </a:schemeClr>
                </a:solidFill>
              </a:rPr>
              <a:t>Cuomo Social Issues</a:t>
            </a:r>
          </a:p>
        </p:txBody>
      </p:sp>
    </p:spTree>
    <p:extLst>
      <p:ext uri="{BB962C8B-B14F-4D97-AF65-F5344CB8AC3E}">
        <p14:creationId xmlns:p14="http://schemas.microsoft.com/office/powerpoint/2010/main" val="354274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8F540A-C25A-C147-8498-B877E29D676A}"/>
              </a:ext>
            </a:extLst>
          </p:cNvPr>
          <p:cNvSpPr>
            <a:spLocks noGrp="1"/>
          </p:cNvSpPr>
          <p:nvPr>
            <p:ph type="body" sz="quarter" idx="14"/>
          </p:nvPr>
        </p:nvSpPr>
        <p:spPr/>
        <p:txBody>
          <a:bodyPr/>
          <a:lstStyle/>
          <a:p>
            <a:endParaRPr lang="en-US"/>
          </a:p>
        </p:txBody>
      </p:sp>
      <p:sp>
        <p:nvSpPr>
          <p:cNvPr id="3" name="Text Placeholder 2">
            <a:extLst>
              <a:ext uri="{FF2B5EF4-FFF2-40B4-BE49-F238E27FC236}">
                <a16:creationId xmlns:a16="http://schemas.microsoft.com/office/drawing/2014/main" id="{BFF09B19-761C-4C40-9DD2-3B228486DB03}"/>
              </a:ext>
            </a:extLst>
          </p:cNvPr>
          <p:cNvSpPr>
            <a:spLocks noGrp="1"/>
          </p:cNvSpPr>
          <p:nvPr>
            <p:ph type="body" sz="quarter" idx="15"/>
          </p:nvPr>
        </p:nvSpPr>
        <p:spPr>
          <a:xfrm>
            <a:off x="457200" y="1172817"/>
            <a:ext cx="8229600" cy="4999383"/>
          </a:xfrm>
        </p:spPr>
        <p:txBody>
          <a:bodyPr/>
          <a:lstStyle/>
          <a:p>
            <a:pPr marL="457200" indent="-457200">
              <a:buFont typeface="Arial" panose="020B0604020202020204" pitchFamily="34" charset="0"/>
              <a:buChar char="•"/>
            </a:pPr>
            <a:r>
              <a:rPr lang="en-US" dirty="0">
                <a:solidFill>
                  <a:schemeClr val="tx1"/>
                </a:solidFill>
              </a:rPr>
              <a:t>Continue phase-in of middle class tax cuts</a:t>
            </a:r>
          </a:p>
          <a:p>
            <a:pPr marL="457200" indent="-457200">
              <a:buFont typeface="Arial" panose="020B0604020202020204" pitchFamily="34" charset="0"/>
              <a:buChar char="•"/>
            </a:pPr>
            <a:r>
              <a:rPr lang="en-US" dirty="0">
                <a:solidFill>
                  <a:schemeClr val="tx1"/>
                </a:solidFill>
              </a:rPr>
              <a:t>Fifth Round-$750M for REDCs</a:t>
            </a:r>
          </a:p>
          <a:p>
            <a:pPr marL="457200" indent="-457200">
              <a:buFont typeface="Arial" panose="020B0604020202020204" pitchFamily="34" charset="0"/>
              <a:buChar char="•"/>
            </a:pPr>
            <a:r>
              <a:rPr lang="en-US" dirty="0">
                <a:solidFill>
                  <a:schemeClr val="tx1"/>
                </a:solidFill>
              </a:rPr>
              <a:t>Consolidation of COEs and CATs, new review process, $5M funding cut</a:t>
            </a:r>
          </a:p>
          <a:p>
            <a:pPr marL="457200" indent="-457200">
              <a:buFont typeface="Arial" panose="020B0604020202020204" pitchFamily="34" charset="0"/>
              <a:buChar char="•"/>
            </a:pPr>
            <a:r>
              <a:rPr lang="en-US" dirty="0">
                <a:solidFill>
                  <a:schemeClr val="tx1"/>
                </a:solidFill>
              </a:rPr>
              <a:t>BNL Electron Ion Collider</a:t>
            </a:r>
          </a:p>
          <a:p>
            <a:pPr marL="457200" indent="-457200">
              <a:buFont typeface="Arial" panose="020B0604020202020204" pitchFamily="34" charset="0"/>
              <a:buChar char="•"/>
            </a:pPr>
            <a:r>
              <a:rPr lang="en-US" dirty="0">
                <a:solidFill>
                  <a:schemeClr val="tx1"/>
                </a:solidFill>
              </a:rPr>
              <a:t>$5M for Innovation Hot Spots and Incubators -to help commercialize academic research and promote collaboration between business and academia.</a:t>
            </a:r>
          </a:p>
          <a:p>
            <a:pPr marL="457200" indent="-457200">
              <a:buFont typeface="Arial" panose="020B0604020202020204" pitchFamily="34" charset="0"/>
              <a:buChar char="•"/>
            </a:pPr>
            <a:r>
              <a:rPr lang="en-US" dirty="0">
                <a:solidFill>
                  <a:schemeClr val="tx1"/>
                </a:solidFill>
              </a:rPr>
              <a:t>Cree Silicon Carbide Device Facility-$500 million state commitment for a public-private partnership</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endParaRPr lang="en-US" dirty="0">
              <a:solidFill>
                <a:schemeClr val="tx1"/>
              </a:solidFill>
            </a:endParaRPr>
          </a:p>
          <a:p>
            <a:r>
              <a:rPr lang="en-US" dirty="0"/>
              <a:t> </a:t>
            </a:r>
          </a:p>
          <a:p>
            <a:pPr marL="457200" indent="-457200">
              <a:buFont typeface="Arial" panose="020B0604020202020204" pitchFamily="34" charset="0"/>
              <a:buChar char="•"/>
            </a:pPr>
            <a:endParaRPr lang="en-US" dirty="0">
              <a:solidFill>
                <a:schemeClr val="tx1"/>
              </a:solidFill>
            </a:endParaRPr>
          </a:p>
          <a:p>
            <a:endParaRPr lang="en-US" dirty="0"/>
          </a:p>
        </p:txBody>
      </p:sp>
      <p:sp>
        <p:nvSpPr>
          <p:cNvPr id="4" name="Rectangle 3">
            <a:extLst>
              <a:ext uri="{FF2B5EF4-FFF2-40B4-BE49-F238E27FC236}">
                <a16:creationId xmlns:a16="http://schemas.microsoft.com/office/drawing/2014/main" id="{D1026EEB-EF50-5E4A-BE41-0D04ACBCE366}"/>
              </a:ext>
            </a:extLst>
          </p:cNvPr>
          <p:cNvSpPr/>
          <p:nvPr/>
        </p:nvSpPr>
        <p:spPr>
          <a:xfrm>
            <a:off x="1751999" y="554347"/>
            <a:ext cx="6459313" cy="523220"/>
          </a:xfrm>
          <a:prstGeom prst="rect">
            <a:avLst/>
          </a:prstGeom>
        </p:spPr>
        <p:txBody>
          <a:bodyPr wrap="square">
            <a:spAutoFit/>
          </a:bodyPr>
          <a:lstStyle/>
          <a:p>
            <a:r>
              <a:rPr lang="en-US" sz="2800" b="1" dirty="0">
                <a:solidFill>
                  <a:schemeClr val="accent2">
                    <a:lumMod val="50000"/>
                  </a:schemeClr>
                </a:solidFill>
              </a:rPr>
              <a:t>Revenue and Economic Development</a:t>
            </a:r>
          </a:p>
        </p:txBody>
      </p:sp>
    </p:spTree>
    <p:extLst>
      <p:ext uri="{BB962C8B-B14F-4D97-AF65-F5344CB8AC3E}">
        <p14:creationId xmlns:p14="http://schemas.microsoft.com/office/powerpoint/2010/main" val="3490876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8F540A-C25A-C147-8498-B877E29D676A}"/>
              </a:ext>
            </a:extLst>
          </p:cNvPr>
          <p:cNvSpPr>
            <a:spLocks noGrp="1"/>
          </p:cNvSpPr>
          <p:nvPr>
            <p:ph type="body" sz="quarter" idx="14"/>
          </p:nvPr>
        </p:nvSpPr>
        <p:spPr/>
        <p:txBody>
          <a:bodyPr/>
          <a:lstStyle/>
          <a:p>
            <a:endParaRPr lang="en-US"/>
          </a:p>
        </p:txBody>
      </p:sp>
      <p:sp>
        <p:nvSpPr>
          <p:cNvPr id="3" name="Text Placeholder 2">
            <a:extLst>
              <a:ext uri="{FF2B5EF4-FFF2-40B4-BE49-F238E27FC236}">
                <a16:creationId xmlns:a16="http://schemas.microsoft.com/office/drawing/2014/main" id="{BFF09B19-761C-4C40-9DD2-3B228486DB03}"/>
              </a:ext>
            </a:extLst>
          </p:cNvPr>
          <p:cNvSpPr>
            <a:spLocks noGrp="1"/>
          </p:cNvSpPr>
          <p:nvPr>
            <p:ph type="body" sz="quarter" idx="15"/>
          </p:nvPr>
        </p:nvSpPr>
        <p:spPr>
          <a:xfrm>
            <a:off x="457200" y="1258957"/>
            <a:ext cx="8229600" cy="4913244"/>
          </a:xfrm>
        </p:spPr>
        <p:txBody>
          <a:bodyPr/>
          <a:lstStyle/>
          <a:p>
            <a:pPr marL="457200" indent="-457200">
              <a:buFont typeface="Arial" panose="020B0604020202020204" pitchFamily="34" charset="0"/>
              <a:buChar char="•"/>
            </a:pPr>
            <a:r>
              <a:rPr lang="en-US" dirty="0">
                <a:solidFill>
                  <a:schemeClr val="tx1"/>
                </a:solidFill>
              </a:rPr>
              <a:t>$175 billion for nation’s largest infrastructure program over next five years</a:t>
            </a:r>
            <a:endParaRPr lang="en-US" sz="2400" dirty="0">
              <a:solidFill>
                <a:schemeClr val="tx1"/>
              </a:solidFill>
            </a:endParaRPr>
          </a:p>
          <a:p>
            <a:pPr marL="457200" indent="-457200">
              <a:buFont typeface="Arial" panose="020B0604020202020204" pitchFamily="34" charset="0"/>
              <a:buChar char="•"/>
            </a:pPr>
            <a:r>
              <a:rPr lang="en-US" dirty="0">
                <a:solidFill>
                  <a:schemeClr val="tx1"/>
                </a:solidFill>
              </a:rPr>
              <a:t>$14B to improve and maintain SUNY/CUNY buildings as well as healthcare facilities</a:t>
            </a:r>
          </a:p>
          <a:p>
            <a:pPr marL="457200" indent="-457200">
              <a:buFont typeface="Arial" panose="020B0604020202020204" pitchFamily="34" charset="0"/>
              <a:buChar char="•"/>
            </a:pPr>
            <a:r>
              <a:rPr lang="en-US" dirty="0">
                <a:solidFill>
                  <a:schemeClr val="tx1"/>
                </a:solidFill>
              </a:rPr>
              <a:t>$87B for transportation needs</a:t>
            </a:r>
          </a:p>
          <a:p>
            <a:pPr marL="457200" indent="-457200">
              <a:buFont typeface="Arial" panose="020B0604020202020204" pitchFamily="34" charset="0"/>
              <a:buChar char="•"/>
            </a:pPr>
            <a:r>
              <a:rPr lang="en-US" dirty="0">
                <a:solidFill>
                  <a:schemeClr val="tx1"/>
                </a:solidFill>
              </a:rPr>
              <a:t>$35B for improving environmental facilities (parks and clean energy)</a:t>
            </a:r>
          </a:p>
          <a:p>
            <a:pPr marL="457200" indent="-457200">
              <a:buFont typeface="Arial" panose="020B0604020202020204" pitchFamily="34" charset="0"/>
              <a:buChar char="•"/>
            </a:pPr>
            <a:r>
              <a:rPr lang="en-US" dirty="0">
                <a:solidFill>
                  <a:schemeClr val="tx1"/>
                </a:solidFill>
              </a:rPr>
              <a:t>$11B Economic and community development</a:t>
            </a:r>
          </a:p>
          <a:p>
            <a:pPr marL="457200" indent="-457200">
              <a:buFont typeface="Arial" panose="020B0604020202020204" pitchFamily="34" charset="0"/>
              <a:buChar char="•"/>
            </a:pPr>
            <a:r>
              <a:rPr lang="en-US" dirty="0">
                <a:solidFill>
                  <a:schemeClr val="tx1"/>
                </a:solidFill>
              </a:rPr>
              <a:t>$9B to build affordable housing</a:t>
            </a:r>
          </a:p>
          <a:p>
            <a:pPr marL="457200" indent="-457200">
              <a:buFont typeface="Arial" panose="020B0604020202020204" pitchFamily="34" charset="0"/>
              <a:buChar char="•"/>
            </a:pPr>
            <a:r>
              <a:rPr lang="en-US" dirty="0">
                <a:solidFill>
                  <a:schemeClr val="tx1"/>
                </a:solidFill>
              </a:rPr>
              <a:t>$19B to build better schools</a:t>
            </a:r>
          </a:p>
          <a:p>
            <a:pPr marL="457200" indent="-457200">
              <a:buFont typeface="Arial" panose="020B0604020202020204" pitchFamily="34" charset="0"/>
              <a:buChar char="•"/>
            </a:pPr>
            <a:endParaRPr lang="en-US" dirty="0">
              <a:solidFill>
                <a:schemeClr val="tx1"/>
              </a:solidFill>
            </a:endParaRPr>
          </a:p>
          <a:p>
            <a:endParaRPr lang="en-US" dirty="0"/>
          </a:p>
        </p:txBody>
      </p:sp>
      <p:sp>
        <p:nvSpPr>
          <p:cNvPr id="4" name="Rectangle 3">
            <a:extLst>
              <a:ext uri="{FF2B5EF4-FFF2-40B4-BE49-F238E27FC236}">
                <a16:creationId xmlns:a16="http://schemas.microsoft.com/office/drawing/2014/main" id="{D1026EEB-EF50-5E4A-BE41-0D04ACBCE366}"/>
              </a:ext>
            </a:extLst>
          </p:cNvPr>
          <p:cNvSpPr/>
          <p:nvPr/>
        </p:nvSpPr>
        <p:spPr>
          <a:xfrm>
            <a:off x="971722" y="492229"/>
            <a:ext cx="3701398" cy="523220"/>
          </a:xfrm>
          <a:prstGeom prst="rect">
            <a:avLst/>
          </a:prstGeom>
        </p:spPr>
        <p:txBody>
          <a:bodyPr wrap="none">
            <a:spAutoFit/>
          </a:bodyPr>
          <a:lstStyle/>
          <a:p>
            <a:r>
              <a:rPr lang="en-US" sz="2800" b="1" dirty="0">
                <a:solidFill>
                  <a:schemeClr val="accent2">
                    <a:lumMod val="50000"/>
                  </a:schemeClr>
                </a:solidFill>
              </a:rPr>
              <a:t>Infrastructure Spending</a:t>
            </a:r>
          </a:p>
        </p:txBody>
      </p:sp>
    </p:spTree>
    <p:extLst>
      <p:ext uri="{BB962C8B-B14F-4D97-AF65-F5344CB8AC3E}">
        <p14:creationId xmlns:p14="http://schemas.microsoft.com/office/powerpoint/2010/main" val="3248269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274995-AFBF-104B-850D-C989FDC440CE}"/>
              </a:ext>
            </a:extLst>
          </p:cNvPr>
          <p:cNvSpPr>
            <a:spLocks noGrp="1"/>
          </p:cNvSpPr>
          <p:nvPr>
            <p:ph type="body" sz="quarter" idx="14"/>
          </p:nvPr>
        </p:nvSpPr>
        <p:spPr/>
        <p:txBody>
          <a:bodyPr/>
          <a:lstStyle/>
          <a:p>
            <a:endParaRPr lang="en-US" dirty="0"/>
          </a:p>
        </p:txBody>
      </p:sp>
      <p:sp>
        <p:nvSpPr>
          <p:cNvPr id="3" name="Text Placeholder 2">
            <a:extLst>
              <a:ext uri="{FF2B5EF4-FFF2-40B4-BE49-F238E27FC236}">
                <a16:creationId xmlns:a16="http://schemas.microsoft.com/office/drawing/2014/main" id="{130DCF69-985E-BB4D-B58F-52F8494D1809}"/>
              </a:ext>
            </a:extLst>
          </p:cNvPr>
          <p:cNvSpPr>
            <a:spLocks noGrp="1"/>
          </p:cNvSpPr>
          <p:nvPr>
            <p:ph type="body" sz="quarter" idx="15"/>
          </p:nvPr>
        </p:nvSpPr>
        <p:spPr>
          <a:xfrm>
            <a:off x="377687" y="1152170"/>
            <a:ext cx="8229600" cy="5020030"/>
          </a:xfrm>
        </p:spPr>
        <p:txBody>
          <a:bodyPr/>
          <a:lstStyle/>
          <a:p>
            <a:pPr marL="457200" lvl="0" indent="-457200">
              <a:buFont typeface="Arial" panose="020B0604020202020204" pitchFamily="34" charset="0"/>
              <a:buChar char="•"/>
            </a:pPr>
            <a:r>
              <a:rPr lang="en-US" dirty="0">
                <a:solidFill>
                  <a:schemeClr val="tx1"/>
                </a:solidFill>
              </a:rPr>
              <a:t>Restore Mother Nature Bond Act ($3B)- Wide-reaching environmental conservation and resiliency investment </a:t>
            </a:r>
          </a:p>
          <a:p>
            <a:pPr marL="457200" lvl="0" indent="-457200">
              <a:buFont typeface="Arial" panose="020B0604020202020204" pitchFamily="34" charset="0"/>
              <a:buChar char="•"/>
            </a:pPr>
            <a:r>
              <a:rPr lang="en-US" dirty="0">
                <a:solidFill>
                  <a:schemeClr val="tx1"/>
                </a:solidFill>
              </a:rPr>
              <a:t>$28B for renewable energy related investments (carbon-free energy production, transmission and storage infrastructure)</a:t>
            </a:r>
          </a:p>
          <a:p>
            <a:pPr marL="457200" lvl="0" indent="-457200">
              <a:buFont typeface="Arial" panose="020B0604020202020204" pitchFamily="34" charset="0"/>
              <a:buChar char="•"/>
            </a:pPr>
            <a:r>
              <a:rPr lang="en-US" dirty="0">
                <a:solidFill>
                  <a:schemeClr val="tx1"/>
                </a:solidFill>
              </a:rPr>
              <a:t>$370M for Carbon Free Transportation</a:t>
            </a:r>
          </a:p>
          <a:p>
            <a:pPr marL="457200" lvl="0" indent="-457200">
              <a:buFont typeface="Arial" panose="020B0604020202020204" pitchFamily="34" charset="0"/>
              <a:buChar char="•"/>
            </a:pPr>
            <a:r>
              <a:rPr lang="en-US" dirty="0">
                <a:solidFill>
                  <a:schemeClr val="tx1"/>
                </a:solidFill>
              </a:rPr>
              <a:t>Implement statewide ban on Styrofoam containers and shipping material by 2022. </a:t>
            </a:r>
          </a:p>
          <a:p>
            <a:pPr marL="457200" lvl="0" indent="-457200">
              <a:buFont typeface="Arial" panose="020B0604020202020204" pitchFamily="34" charset="0"/>
              <a:buChar char="•"/>
            </a:pPr>
            <a:r>
              <a:rPr lang="en-US" dirty="0">
                <a:solidFill>
                  <a:schemeClr val="tx1"/>
                </a:solidFill>
              </a:rPr>
              <a:t>Expand e-bike and e-scooter network</a:t>
            </a:r>
          </a:p>
          <a:p>
            <a:pPr marL="457200" lvl="0" indent="-457200">
              <a:buFont typeface="Arial" panose="020B0604020202020204" pitchFamily="34" charset="0"/>
              <a:buChar char="•"/>
            </a:pPr>
            <a:r>
              <a:rPr lang="en-US" dirty="0">
                <a:solidFill>
                  <a:schemeClr val="tx1"/>
                </a:solidFill>
              </a:rPr>
              <a:t>Make fracking ban permanent</a:t>
            </a:r>
          </a:p>
          <a:p>
            <a:endParaRPr lang="en-US" dirty="0"/>
          </a:p>
        </p:txBody>
      </p:sp>
      <p:sp>
        <p:nvSpPr>
          <p:cNvPr id="4" name="Rectangle 3">
            <a:extLst>
              <a:ext uri="{FF2B5EF4-FFF2-40B4-BE49-F238E27FC236}">
                <a16:creationId xmlns:a16="http://schemas.microsoft.com/office/drawing/2014/main" id="{A9178916-50DF-8A49-9B83-377FC2E4F5D9}"/>
              </a:ext>
            </a:extLst>
          </p:cNvPr>
          <p:cNvSpPr/>
          <p:nvPr/>
        </p:nvSpPr>
        <p:spPr>
          <a:xfrm>
            <a:off x="1008018" y="567395"/>
            <a:ext cx="4486100" cy="584775"/>
          </a:xfrm>
          <a:prstGeom prst="rect">
            <a:avLst/>
          </a:prstGeom>
        </p:spPr>
        <p:txBody>
          <a:bodyPr wrap="none">
            <a:spAutoFit/>
          </a:bodyPr>
          <a:lstStyle/>
          <a:p>
            <a:r>
              <a:rPr lang="en-US" sz="3200" b="1" dirty="0">
                <a:solidFill>
                  <a:schemeClr val="accent2">
                    <a:lumMod val="50000"/>
                  </a:schemeClr>
                </a:solidFill>
              </a:rPr>
              <a:t>Environmental Spending</a:t>
            </a:r>
          </a:p>
        </p:txBody>
      </p:sp>
    </p:spTree>
    <p:extLst>
      <p:ext uri="{BB962C8B-B14F-4D97-AF65-F5344CB8AC3E}">
        <p14:creationId xmlns:p14="http://schemas.microsoft.com/office/powerpoint/2010/main" val="2722653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A3DB76-D6D9-304A-A712-C18BF0F187B1}"/>
              </a:ext>
            </a:extLst>
          </p:cNvPr>
          <p:cNvSpPr>
            <a:spLocks noGrp="1"/>
          </p:cNvSpPr>
          <p:nvPr>
            <p:ph type="body" sz="quarter" idx="14"/>
          </p:nvPr>
        </p:nvSpPr>
        <p:spPr/>
        <p:txBody>
          <a:bodyPr/>
          <a:lstStyle/>
          <a:p>
            <a:endParaRPr lang="en-US"/>
          </a:p>
        </p:txBody>
      </p:sp>
      <p:sp>
        <p:nvSpPr>
          <p:cNvPr id="3" name="Text Placeholder 2">
            <a:extLst>
              <a:ext uri="{FF2B5EF4-FFF2-40B4-BE49-F238E27FC236}">
                <a16:creationId xmlns:a16="http://schemas.microsoft.com/office/drawing/2014/main" id="{091681A9-0240-0F41-9D2F-5690F6CA37BD}"/>
              </a:ext>
            </a:extLst>
          </p:cNvPr>
          <p:cNvSpPr>
            <a:spLocks noGrp="1"/>
          </p:cNvSpPr>
          <p:nvPr>
            <p:ph type="body" sz="quarter" idx="15"/>
          </p:nvPr>
        </p:nvSpPr>
        <p:spPr>
          <a:xfrm>
            <a:off x="457200" y="1574800"/>
            <a:ext cx="8229600" cy="4597400"/>
          </a:xfrm>
        </p:spPr>
        <p:txBody>
          <a:bodyPr/>
          <a:lstStyle/>
          <a:p>
            <a:pPr marL="457200" lvl="0" indent="-457200">
              <a:buFont typeface="Arial" panose="020B0604020202020204" pitchFamily="34" charset="0"/>
              <a:buChar char="•"/>
            </a:pPr>
            <a:r>
              <a:rPr lang="en-US" dirty="0">
                <a:solidFill>
                  <a:schemeClr val="tx1"/>
                </a:solidFill>
              </a:rPr>
              <a:t>$826M education aid increase (3.0%); over 85% to high-need school districts </a:t>
            </a:r>
          </a:p>
          <a:p>
            <a:pPr marL="457200" lvl="0" indent="-457200">
              <a:buFont typeface="Arial" panose="020B0604020202020204" pitchFamily="34" charset="0"/>
              <a:buChar char="•"/>
            </a:pPr>
            <a:r>
              <a:rPr lang="en-US" dirty="0">
                <a:solidFill>
                  <a:schemeClr val="tx1"/>
                </a:solidFill>
              </a:rPr>
              <a:t>Reform the current Medicaid system with a new Medicaid Redesign Team-must find $2.5B in savings</a:t>
            </a:r>
          </a:p>
          <a:p>
            <a:pPr marL="457200" lvl="0" indent="-457200">
              <a:buFont typeface="Arial" panose="020B0604020202020204" pitchFamily="34" charset="0"/>
              <a:buChar char="•"/>
            </a:pPr>
            <a:r>
              <a:rPr lang="en-US" dirty="0">
                <a:solidFill>
                  <a:schemeClr val="tx1"/>
                </a:solidFill>
              </a:rPr>
              <a:t>Prescription Importation Commission</a:t>
            </a:r>
          </a:p>
          <a:p>
            <a:pPr marL="457200" lvl="0" indent="-457200">
              <a:buFont typeface="Arial" panose="020B0604020202020204" pitchFamily="34" charset="0"/>
              <a:buChar char="•"/>
            </a:pPr>
            <a:r>
              <a:rPr lang="en-US" dirty="0">
                <a:solidFill>
                  <a:schemeClr val="tx1"/>
                </a:solidFill>
              </a:rPr>
              <a:t>Development of </a:t>
            </a:r>
            <a:r>
              <a:rPr lang="en-US" dirty="0" err="1">
                <a:solidFill>
                  <a:schemeClr val="tx1"/>
                </a:solidFill>
              </a:rPr>
              <a:t>NYHealthcareCompare</a:t>
            </a:r>
            <a:endParaRPr lang="en-US" dirty="0">
              <a:solidFill>
                <a:schemeClr val="tx1"/>
              </a:solidFill>
            </a:endParaRPr>
          </a:p>
          <a:p>
            <a:pPr marL="457200" lvl="0" indent="-457200">
              <a:buFont typeface="Arial" panose="020B0604020202020204" pitchFamily="34" charset="0"/>
              <a:buChar char="•"/>
            </a:pPr>
            <a:r>
              <a:rPr lang="en-US" dirty="0">
                <a:solidFill>
                  <a:schemeClr val="tx1"/>
                </a:solidFill>
              </a:rPr>
              <a:t>Caps insulin co-payments</a:t>
            </a:r>
          </a:p>
          <a:p>
            <a:pPr marL="457200" lvl="0" indent="-457200">
              <a:buFont typeface="Arial" panose="020B0604020202020204" pitchFamily="34" charset="0"/>
              <a:buChar char="•"/>
            </a:pPr>
            <a:r>
              <a:rPr lang="en-US" dirty="0">
                <a:solidFill>
                  <a:schemeClr val="tx1"/>
                </a:solidFill>
              </a:rPr>
              <a:t>Require hours of operation, availability of assistive technology and availability to new patients to a physician’s profile.</a:t>
            </a:r>
          </a:p>
          <a:p>
            <a:pPr marL="457200" lvl="0" indent="-457200">
              <a:buFont typeface="Arial" panose="020B0604020202020204" pitchFamily="34" charset="0"/>
              <a:buChar char="•"/>
            </a:pPr>
            <a:endParaRPr lang="en-US" dirty="0">
              <a:solidFill>
                <a:schemeClr val="tx1"/>
              </a:solidFill>
            </a:endParaRPr>
          </a:p>
        </p:txBody>
      </p:sp>
      <p:sp>
        <p:nvSpPr>
          <p:cNvPr id="4" name="Rectangle 3">
            <a:extLst>
              <a:ext uri="{FF2B5EF4-FFF2-40B4-BE49-F238E27FC236}">
                <a16:creationId xmlns:a16="http://schemas.microsoft.com/office/drawing/2014/main" id="{E82AB054-41ED-8845-A80F-4678BC1543B5}"/>
              </a:ext>
            </a:extLst>
          </p:cNvPr>
          <p:cNvSpPr/>
          <p:nvPr/>
        </p:nvSpPr>
        <p:spPr>
          <a:xfrm>
            <a:off x="2168323" y="632311"/>
            <a:ext cx="4195316" cy="584775"/>
          </a:xfrm>
          <a:prstGeom prst="rect">
            <a:avLst/>
          </a:prstGeom>
        </p:spPr>
        <p:txBody>
          <a:bodyPr wrap="none">
            <a:spAutoFit/>
          </a:bodyPr>
          <a:lstStyle/>
          <a:p>
            <a:r>
              <a:rPr lang="en-US" sz="3200" b="1" dirty="0">
                <a:solidFill>
                  <a:schemeClr val="accent2">
                    <a:lumMod val="50000"/>
                  </a:schemeClr>
                </a:solidFill>
              </a:rPr>
              <a:t>Education &amp; Healthcare</a:t>
            </a:r>
          </a:p>
        </p:txBody>
      </p:sp>
    </p:spTree>
    <p:extLst>
      <p:ext uri="{BB962C8B-B14F-4D97-AF65-F5344CB8AC3E}">
        <p14:creationId xmlns:p14="http://schemas.microsoft.com/office/powerpoint/2010/main" val="4193133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23F671-94C8-DD43-89B5-9BA16CA6BEFE}"/>
              </a:ext>
            </a:extLst>
          </p:cNvPr>
          <p:cNvSpPr>
            <a:spLocks noGrp="1"/>
          </p:cNvSpPr>
          <p:nvPr>
            <p:ph type="body" sz="quarter" idx="14"/>
          </p:nvPr>
        </p:nvSpPr>
        <p:spPr/>
        <p:txBody>
          <a:bodyPr/>
          <a:lstStyle/>
          <a:p>
            <a:endParaRPr lang="en-US"/>
          </a:p>
        </p:txBody>
      </p:sp>
      <p:sp>
        <p:nvSpPr>
          <p:cNvPr id="3" name="Text Placeholder 2">
            <a:extLst>
              <a:ext uri="{FF2B5EF4-FFF2-40B4-BE49-F238E27FC236}">
                <a16:creationId xmlns:a16="http://schemas.microsoft.com/office/drawing/2014/main" id="{3BBE4EC8-54A8-0342-806B-78861245C93E}"/>
              </a:ext>
            </a:extLst>
          </p:cNvPr>
          <p:cNvSpPr>
            <a:spLocks noGrp="1"/>
          </p:cNvSpPr>
          <p:nvPr>
            <p:ph type="body" sz="quarter" idx="15"/>
          </p:nvPr>
        </p:nvSpPr>
        <p:spPr>
          <a:xfrm>
            <a:off x="457200" y="950976"/>
            <a:ext cx="8229600" cy="5280491"/>
          </a:xfrm>
        </p:spPr>
        <p:txBody>
          <a:bodyPr/>
          <a:lstStyle/>
          <a:p>
            <a:pPr marL="457200" lvl="0" indent="-457200">
              <a:buFont typeface="Arial" panose="020B0604020202020204" pitchFamily="34" charset="0"/>
              <a:buChar char="•"/>
            </a:pPr>
            <a:r>
              <a:rPr lang="en-US" dirty="0">
                <a:solidFill>
                  <a:schemeClr val="tx1"/>
                </a:solidFill>
              </a:rPr>
              <a:t>Increase in fringes payments for SUNY/CUNY—not base aid increases</a:t>
            </a:r>
          </a:p>
          <a:p>
            <a:pPr marL="457200" lvl="0" indent="-457200">
              <a:buFont typeface="Arial" panose="020B0604020202020204" pitchFamily="34" charset="0"/>
              <a:buChar char="•"/>
            </a:pPr>
            <a:r>
              <a:rPr lang="en-US" dirty="0">
                <a:solidFill>
                  <a:schemeClr val="tx1"/>
                </a:solidFill>
              </a:rPr>
              <a:t>$1.5B in new capital spending for SUNY/CUNY</a:t>
            </a:r>
          </a:p>
          <a:p>
            <a:pPr marL="457200" lvl="0" indent="-457200">
              <a:buFont typeface="Arial" panose="020B0604020202020204" pitchFamily="34" charset="0"/>
              <a:buChar char="•"/>
            </a:pPr>
            <a:r>
              <a:rPr lang="en-US" dirty="0">
                <a:solidFill>
                  <a:schemeClr val="tx1"/>
                </a:solidFill>
              </a:rPr>
              <a:t>Predictable Tuition and MOE through AY 2025 </a:t>
            </a:r>
          </a:p>
          <a:p>
            <a:pPr marL="457200" lvl="0" indent="-457200">
              <a:buFont typeface="Arial" panose="020B0604020202020204" pitchFamily="34" charset="0"/>
              <a:buChar char="•"/>
            </a:pPr>
            <a:r>
              <a:rPr lang="en-US" dirty="0">
                <a:solidFill>
                  <a:schemeClr val="tx1"/>
                </a:solidFill>
              </a:rPr>
              <a:t>New phase-in for Excelsior up to $150K income </a:t>
            </a:r>
          </a:p>
          <a:p>
            <a:pPr marL="457200" lvl="0" indent="-457200">
              <a:buFont typeface="Arial" panose="020B0604020202020204" pitchFamily="34" charset="0"/>
              <a:buChar char="•"/>
            </a:pPr>
            <a:r>
              <a:rPr lang="en-US" dirty="0">
                <a:solidFill>
                  <a:schemeClr val="tx1"/>
                </a:solidFill>
              </a:rPr>
              <a:t>Continuance of 1</a:t>
            </a:r>
            <a:r>
              <a:rPr lang="en-US" baseline="30000" dirty="0">
                <a:solidFill>
                  <a:schemeClr val="tx1"/>
                </a:solidFill>
              </a:rPr>
              <a:t>st</a:t>
            </a:r>
            <a:r>
              <a:rPr lang="en-US" dirty="0">
                <a:solidFill>
                  <a:schemeClr val="tx1"/>
                </a:solidFill>
              </a:rPr>
              <a:t> retro payment, no 2</a:t>
            </a:r>
            <a:r>
              <a:rPr lang="en-US" baseline="30000" dirty="0">
                <a:solidFill>
                  <a:schemeClr val="tx1"/>
                </a:solidFill>
              </a:rPr>
              <a:t>nd</a:t>
            </a:r>
            <a:r>
              <a:rPr lang="en-US" dirty="0">
                <a:solidFill>
                  <a:schemeClr val="tx1"/>
                </a:solidFill>
              </a:rPr>
              <a:t> retro payment except for police</a:t>
            </a:r>
          </a:p>
          <a:p>
            <a:pPr marL="457200" lvl="0" indent="-457200">
              <a:buFont typeface="Arial" panose="020B0604020202020204" pitchFamily="34" charset="0"/>
              <a:buChar char="•"/>
            </a:pPr>
            <a:r>
              <a:rPr lang="en-US" dirty="0">
                <a:solidFill>
                  <a:schemeClr val="tx1"/>
                </a:solidFill>
              </a:rPr>
              <a:t>No EOP cut</a:t>
            </a:r>
          </a:p>
          <a:p>
            <a:pPr marL="457200" lvl="0" indent="-457200">
              <a:buFont typeface="Arial" panose="020B0604020202020204" pitchFamily="34" charset="0"/>
              <a:buChar char="•"/>
            </a:pPr>
            <a:r>
              <a:rPr lang="en-US" dirty="0">
                <a:solidFill>
                  <a:schemeClr val="tx1"/>
                </a:solidFill>
              </a:rPr>
              <a:t>SUNYCF allowed to do some design-build contracts</a:t>
            </a:r>
          </a:p>
          <a:p>
            <a:pPr marL="457200" lvl="0" indent="-457200">
              <a:buFont typeface="Arial" panose="020B0604020202020204" pitchFamily="34" charset="0"/>
              <a:buChar char="•"/>
            </a:pPr>
            <a:r>
              <a:rPr lang="en-US" dirty="0">
                <a:solidFill>
                  <a:schemeClr val="tx1"/>
                </a:solidFill>
              </a:rPr>
              <a:t>Restrictions on student loan debt relief entities and for profit colleges</a:t>
            </a:r>
            <a:endParaRPr lang="en-US" dirty="0"/>
          </a:p>
        </p:txBody>
      </p:sp>
      <p:sp>
        <p:nvSpPr>
          <p:cNvPr id="4" name="Rectangle 3">
            <a:extLst>
              <a:ext uri="{FF2B5EF4-FFF2-40B4-BE49-F238E27FC236}">
                <a16:creationId xmlns:a16="http://schemas.microsoft.com/office/drawing/2014/main" id="{A1AC2691-EF9C-DB44-B9C3-ADAA9BDC3D7A}"/>
              </a:ext>
            </a:extLst>
          </p:cNvPr>
          <p:cNvSpPr/>
          <p:nvPr/>
        </p:nvSpPr>
        <p:spPr>
          <a:xfrm>
            <a:off x="2624734" y="248702"/>
            <a:ext cx="2727542" cy="523220"/>
          </a:xfrm>
          <a:prstGeom prst="rect">
            <a:avLst/>
          </a:prstGeom>
        </p:spPr>
        <p:txBody>
          <a:bodyPr wrap="none">
            <a:spAutoFit/>
          </a:bodyPr>
          <a:lstStyle/>
          <a:p>
            <a:r>
              <a:rPr lang="en-US" sz="2800" b="1" dirty="0">
                <a:solidFill>
                  <a:schemeClr val="accent2">
                    <a:lumMod val="50000"/>
                  </a:schemeClr>
                </a:solidFill>
              </a:rPr>
              <a:t>Higher Education</a:t>
            </a:r>
          </a:p>
        </p:txBody>
      </p:sp>
    </p:spTree>
    <p:extLst>
      <p:ext uri="{BB962C8B-B14F-4D97-AF65-F5344CB8AC3E}">
        <p14:creationId xmlns:p14="http://schemas.microsoft.com/office/powerpoint/2010/main" val="3392973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AC001C-8EB4-BE4C-A260-C6EB1A613A6F}"/>
              </a:ext>
            </a:extLst>
          </p:cNvPr>
          <p:cNvSpPr>
            <a:spLocks noGrp="1"/>
          </p:cNvSpPr>
          <p:nvPr>
            <p:ph type="body" sz="quarter" idx="14"/>
          </p:nvPr>
        </p:nvSpPr>
        <p:spPr/>
        <p:txBody>
          <a:bodyPr/>
          <a:lstStyle/>
          <a:p>
            <a:endParaRPr lang="en-US"/>
          </a:p>
        </p:txBody>
      </p:sp>
      <p:sp>
        <p:nvSpPr>
          <p:cNvPr id="3" name="Text Placeholder 2">
            <a:extLst>
              <a:ext uri="{FF2B5EF4-FFF2-40B4-BE49-F238E27FC236}">
                <a16:creationId xmlns:a16="http://schemas.microsoft.com/office/drawing/2014/main" id="{93113B9E-F1F4-E043-87AD-5A943D8C347E}"/>
              </a:ext>
            </a:extLst>
          </p:cNvPr>
          <p:cNvSpPr>
            <a:spLocks noGrp="1"/>
          </p:cNvSpPr>
          <p:nvPr>
            <p:ph type="body" sz="quarter" idx="15"/>
          </p:nvPr>
        </p:nvSpPr>
        <p:spPr>
          <a:xfrm>
            <a:off x="457200" y="846667"/>
            <a:ext cx="8229600" cy="5516033"/>
          </a:xfrm>
        </p:spPr>
        <p:txBody>
          <a:bodyPr/>
          <a:lstStyle/>
          <a:p>
            <a:pPr marL="457200" indent="-457200">
              <a:buFont typeface="Arial" panose="020B0604020202020204" pitchFamily="34" charset="0"/>
              <a:buChar char="•"/>
            </a:pPr>
            <a:r>
              <a:rPr lang="en-US" dirty="0">
                <a:solidFill>
                  <a:schemeClr val="tx1"/>
                </a:solidFill>
              </a:rPr>
              <a:t>Capital Matching Program-$400M for SUNY/CUNY new 2:1 strategic needs capital matching program for new construction and/or major renovations of academic buildings</a:t>
            </a:r>
          </a:p>
          <a:p>
            <a:pPr marL="457200" indent="-457200">
              <a:buFont typeface="Arial" panose="020B0604020202020204" pitchFamily="34" charset="0"/>
              <a:buChar char="•"/>
            </a:pPr>
            <a:r>
              <a:rPr lang="en-US" dirty="0">
                <a:solidFill>
                  <a:schemeClr val="tx1"/>
                </a:solidFill>
              </a:rPr>
              <a:t>No funding for new round of SUNY2020 grants</a:t>
            </a:r>
          </a:p>
          <a:p>
            <a:pPr marL="457200" indent="-457200">
              <a:buFont typeface="Arial" panose="020B0604020202020204" pitchFamily="34" charset="0"/>
              <a:buChar char="•"/>
            </a:pPr>
            <a:r>
              <a:rPr lang="en-US" dirty="0">
                <a:solidFill>
                  <a:schemeClr val="tx1"/>
                </a:solidFill>
              </a:rPr>
              <a:t>Campuses eligible to apply for REDC funding at $750M </a:t>
            </a:r>
          </a:p>
          <a:p>
            <a:pPr marL="457200" indent="-457200">
              <a:buFont typeface="Arial" panose="020B0604020202020204" pitchFamily="34" charset="0"/>
              <a:buChar char="•"/>
            </a:pPr>
            <a:r>
              <a:rPr lang="en-US" dirty="0">
                <a:solidFill>
                  <a:schemeClr val="tx1"/>
                </a:solidFill>
              </a:rPr>
              <a:t>No redirect of stadium money to Engineering building</a:t>
            </a:r>
          </a:p>
          <a:p>
            <a:pPr marL="457200" indent="-457200">
              <a:buFont typeface="Arial" panose="020B0604020202020204" pitchFamily="34" charset="0"/>
              <a:buChar char="•"/>
            </a:pPr>
            <a:r>
              <a:rPr lang="en-US" dirty="0">
                <a:solidFill>
                  <a:schemeClr val="tx1"/>
                </a:solidFill>
              </a:rPr>
              <a:t>$550M SUNY-wide capital w/$396M for high-priority critical maintenance issues</a:t>
            </a:r>
          </a:p>
          <a:p>
            <a:pPr marL="457200" indent="-457200">
              <a:buFont typeface="Arial" panose="020B0604020202020204" pitchFamily="34" charset="0"/>
              <a:buChar char="•"/>
            </a:pPr>
            <a:r>
              <a:rPr lang="en-US" dirty="0">
                <a:solidFill>
                  <a:schemeClr val="tx1"/>
                </a:solidFill>
              </a:rPr>
              <a:t>Craft Beer</a:t>
            </a:r>
          </a:p>
          <a:p>
            <a:pPr lvl="0"/>
            <a:endParaRPr lang="en-US" dirty="0"/>
          </a:p>
        </p:txBody>
      </p:sp>
      <p:sp>
        <p:nvSpPr>
          <p:cNvPr id="4" name="Rectangle 3">
            <a:extLst>
              <a:ext uri="{FF2B5EF4-FFF2-40B4-BE49-F238E27FC236}">
                <a16:creationId xmlns:a16="http://schemas.microsoft.com/office/drawing/2014/main" id="{2EF7C535-35D7-174F-85BC-7030F5B8FF33}"/>
              </a:ext>
            </a:extLst>
          </p:cNvPr>
          <p:cNvSpPr/>
          <p:nvPr/>
        </p:nvSpPr>
        <p:spPr>
          <a:xfrm>
            <a:off x="3119952" y="121167"/>
            <a:ext cx="1011815" cy="523220"/>
          </a:xfrm>
          <a:prstGeom prst="rect">
            <a:avLst/>
          </a:prstGeom>
        </p:spPr>
        <p:txBody>
          <a:bodyPr wrap="none">
            <a:spAutoFit/>
          </a:bodyPr>
          <a:lstStyle/>
          <a:p>
            <a:r>
              <a:rPr lang="en-US" sz="2800" b="1" dirty="0">
                <a:solidFill>
                  <a:schemeClr val="accent2">
                    <a:lumMod val="50000"/>
                  </a:schemeClr>
                </a:solidFill>
              </a:rPr>
              <a:t>SUNY</a:t>
            </a:r>
          </a:p>
        </p:txBody>
      </p:sp>
    </p:spTree>
    <p:extLst>
      <p:ext uri="{BB962C8B-B14F-4D97-AF65-F5344CB8AC3E}">
        <p14:creationId xmlns:p14="http://schemas.microsoft.com/office/powerpoint/2010/main" val="3123493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AC001C-8EB4-BE4C-A260-C6EB1A613A6F}"/>
              </a:ext>
            </a:extLst>
          </p:cNvPr>
          <p:cNvSpPr>
            <a:spLocks noGrp="1"/>
          </p:cNvSpPr>
          <p:nvPr>
            <p:ph type="body" sz="quarter" idx="14"/>
          </p:nvPr>
        </p:nvSpPr>
        <p:spPr/>
        <p:txBody>
          <a:bodyPr/>
          <a:lstStyle/>
          <a:p>
            <a:endParaRPr lang="en-US" dirty="0"/>
          </a:p>
        </p:txBody>
      </p:sp>
      <p:sp>
        <p:nvSpPr>
          <p:cNvPr id="3" name="Text Placeholder 2">
            <a:extLst>
              <a:ext uri="{FF2B5EF4-FFF2-40B4-BE49-F238E27FC236}">
                <a16:creationId xmlns:a16="http://schemas.microsoft.com/office/drawing/2014/main" id="{93113B9E-F1F4-E043-87AD-5A943D8C347E}"/>
              </a:ext>
            </a:extLst>
          </p:cNvPr>
          <p:cNvSpPr>
            <a:spLocks noGrp="1"/>
          </p:cNvSpPr>
          <p:nvPr>
            <p:ph type="body" sz="quarter" idx="15"/>
          </p:nvPr>
        </p:nvSpPr>
        <p:spPr>
          <a:xfrm>
            <a:off x="457200" y="1883664"/>
            <a:ext cx="8229600" cy="4288536"/>
          </a:xfrm>
        </p:spPr>
        <p:txBody>
          <a:bodyPr/>
          <a:lstStyle/>
          <a:p>
            <a:pPr marL="457200" lvl="0" indent="-457200">
              <a:buFont typeface="Arial" panose="020B0604020202020204" pitchFamily="34" charset="0"/>
              <a:buChar char="•"/>
            </a:pPr>
            <a:r>
              <a:rPr lang="en-US" dirty="0">
                <a:solidFill>
                  <a:schemeClr val="tx1"/>
                </a:solidFill>
              </a:rPr>
              <a:t>Does not restore operating aid cut from this year</a:t>
            </a:r>
          </a:p>
          <a:p>
            <a:pPr marL="457200" lvl="0" indent="-457200">
              <a:buFont typeface="Arial" panose="020B0604020202020204" pitchFamily="34" charset="0"/>
              <a:buChar char="•"/>
            </a:pPr>
            <a:r>
              <a:rPr lang="en-US" dirty="0">
                <a:solidFill>
                  <a:schemeClr val="tx1"/>
                </a:solidFill>
              </a:rPr>
              <a:t>Increases spending authority for 3 hospitals by 4.5% </a:t>
            </a:r>
          </a:p>
          <a:p>
            <a:pPr marL="457200" lvl="0" indent="-457200">
              <a:buFont typeface="Arial" panose="020B0604020202020204" pitchFamily="34" charset="0"/>
              <a:buChar char="•"/>
            </a:pPr>
            <a:r>
              <a:rPr lang="en-US" dirty="0">
                <a:solidFill>
                  <a:schemeClr val="tx1"/>
                </a:solidFill>
              </a:rPr>
              <a:t>LISVH spending authority held flat</a:t>
            </a:r>
          </a:p>
          <a:p>
            <a:pPr marL="457200" lvl="0" indent="-457200">
              <a:buFont typeface="Arial" panose="020B0604020202020204" pitchFamily="34" charset="0"/>
              <a:buChar char="•"/>
            </a:pPr>
            <a:r>
              <a:rPr lang="en-US" dirty="0">
                <a:solidFill>
                  <a:schemeClr val="tx1"/>
                </a:solidFill>
              </a:rPr>
              <a:t>No DSH cut</a:t>
            </a:r>
          </a:p>
          <a:p>
            <a:pPr marL="457200" lvl="0" indent="-457200">
              <a:buFont typeface="Arial" panose="020B0604020202020204" pitchFamily="34" charset="0"/>
              <a:buChar char="•"/>
            </a:pPr>
            <a:r>
              <a:rPr lang="en-US" dirty="0">
                <a:solidFill>
                  <a:schemeClr val="tx1"/>
                </a:solidFill>
              </a:rPr>
              <a:t>$150M in new capital money for SBM, Downstate and Upstate</a:t>
            </a:r>
            <a:endParaRPr lang="en-US" dirty="0"/>
          </a:p>
        </p:txBody>
      </p:sp>
      <p:sp>
        <p:nvSpPr>
          <p:cNvPr id="4" name="Rectangle 3">
            <a:extLst>
              <a:ext uri="{FF2B5EF4-FFF2-40B4-BE49-F238E27FC236}">
                <a16:creationId xmlns:a16="http://schemas.microsoft.com/office/drawing/2014/main" id="{2EF7C535-35D7-174F-85BC-7030F5B8FF33}"/>
              </a:ext>
            </a:extLst>
          </p:cNvPr>
          <p:cNvSpPr/>
          <p:nvPr/>
        </p:nvSpPr>
        <p:spPr>
          <a:xfrm>
            <a:off x="2187942" y="733843"/>
            <a:ext cx="3597139" cy="523220"/>
          </a:xfrm>
          <a:prstGeom prst="rect">
            <a:avLst/>
          </a:prstGeom>
        </p:spPr>
        <p:txBody>
          <a:bodyPr wrap="none">
            <a:spAutoFit/>
          </a:bodyPr>
          <a:lstStyle/>
          <a:p>
            <a:r>
              <a:rPr lang="en-US" sz="2800" b="1" dirty="0">
                <a:solidFill>
                  <a:schemeClr val="accent2">
                    <a:lumMod val="50000"/>
                  </a:schemeClr>
                </a:solidFill>
              </a:rPr>
              <a:t>SUNY Hospital Funding</a:t>
            </a:r>
          </a:p>
        </p:txBody>
      </p:sp>
    </p:spTree>
    <p:extLst>
      <p:ext uri="{BB962C8B-B14F-4D97-AF65-F5344CB8AC3E}">
        <p14:creationId xmlns:p14="http://schemas.microsoft.com/office/powerpoint/2010/main" val="2891147562"/>
      </p:ext>
    </p:extLst>
  </p:cSld>
  <p:clrMapOvr>
    <a:masterClrMapping/>
  </p:clrMapOvr>
</p:sld>
</file>

<file path=ppt/theme/theme1.xml><?xml version="1.0" encoding="utf-8"?>
<a:theme xmlns:a="http://schemas.openxmlformats.org/drawingml/2006/main" name="Default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17640</TotalTime>
  <Words>1314</Words>
  <Application>Microsoft Macintosh PowerPoint</Application>
  <PresentationFormat>On-screen Show (4:3)</PresentationFormat>
  <Paragraphs>149</Paragraphs>
  <Slides>11</Slides>
  <Notes>11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11</vt:i4>
      </vt:variant>
    </vt:vector>
  </HeadingPairs>
  <TitlesOfParts>
    <vt:vector size="24" baseType="lpstr">
      <vt:lpstr>ＭＳ Ｐゴシック</vt:lpstr>
      <vt:lpstr>Arial</vt:lpstr>
      <vt:lpstr>Calibri</vt:lpstr>
      <vt:lpstr>Calibri Light</vt:lpstr>
      <vt:lpstr>Effra Heavy</vt:lpstr>
      <vt:lpstr>Georgia</vt:lpstr>
      <vt:lpstr>Helvetica</vt:lpstr>
      <vt:lpstr>Museo Slab 100</vt:lpstr>
      <vt:lpstr>Museo Slab 300</vt:lpstr>
      <vt:lpstr>Museo Slab 500</vt:lpstr>
      <vt:lpstr>Museo Slab 700</vt:lpstr>
      <vt:lpstr>Museo Slab 900</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50</cp:revision>
  <cp:lastPrinted>2020-01-29T15:25:12Z</cp:lastPrinted>
  <dcterms:created xsi:type="dcterms:W3CDTF">2019-01-18T23:51:23Z</dcterms:created>
  <dcterms:modified xsi:type="dcterms:W3CDTF">2020-02-02T18:57:35Z</dcterms:modified>
</cp:coreProperties>
</file>