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0"/>
  </p:notesMasterIdLst>
  <p:sldIdLst>
    <p:sldId id="256" r:id="rId2"/>
    <p:sldId id="303" r:id="rId3"/>
    <p:sldId id="305" r:id="rId4"/>
    <p:sldId id="260" r:id="rId5"/>
    <p:sldId id="321" r:id="rId6"/>
    <p:sldId id="322" r:id="rId7"/>
    <p:sldId id="279" r:id="rId8"/>
    <p:sldId id="32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22FF"/>
    <a:srgbClr val="FEC330"/>
    <a:srgbClr val="F17326"/>
    <a:srgbClr val="B30020"/>
    <a:srgbClr val="2923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82"/>
    <p:restoredTop sz="94719"/>
  </p:normalViewPr>
  <p:slideViewPr>
    <p:cSldViewPr snapToGrid="0" snapToObjects="1">
      <p:cViewPr>
        <p:scale>
          <a:sx n="150" d="100"/>
          <a:sy n="150" d="100"/>
        </p:scale>
        <p:origin x="296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DCA67B-E798-8F42-AF70-39C137CA4C0D}" type="datetimeFigureOut">
              <a:rPr lang="en-US" smtClean="0"/>
              <a:t>4/5/18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08750-A993-1D4E-B825-64F92F86D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22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Robert to open with Slide 1 - 5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08750-A993-1D4E-B825-64F92F86DE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0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/>
            <a:r>
              <a:rPr lang="en-US" dirty="0" smtClean="0">
                <a:solidFill>
                  <a:srgbClr val="333333"/>
                </a:solidFill>
              </a:rPr>
              <a:t>Every year at the end of August STRIDE will participate in </a:t>
            </a:r>
          </a:p>
          <a:p>
            <a:pPr eaLnBrk="0" hangingPunct="0"/>
            <a:r>
              <a:rPr lang="en-US" dirty="0" smtClean="0">
                <a:solidFill>
                  <a:srgbClr val="333333"/>
                </a:solidFill>
              </a:rPr>
              <a:t>STRIDE-Con, a community-building event meant to:</a:t>
            </a:r>
          </a:p>
          <a:p>
            <a:pPr marL="285750" indent="-285750" eaLnBrk="0" hangingPunct="0">
              <a:buFont typeface="Arial"/>
              <a:buChar char="•"/>
            </a:pPr>
            <a:r>
              <a:rPr lang="en-US" dirty="0" smtClean="0">
                <a:solidFill>
                  <a:srgbClr val="333333"/>
                </a:solidFill>
              </a:rPr>
              <a:t>Introduce students to the overall details of the STRIDE program</a:t>
            </a:r>
          </a:p>
          <a:p>
            <a:pPr marL="285750" indent="-285750" eaLnBrk="0" hangingPunct="0">
              <a:buFont typeface="Arial"/>
              <a:buChar char="•"/>
            </a:pPr>
            <a:r>
              <a:rPr lang="en-US" dirty="0" smtClean="0">
                <a:solidFill>
                  <a:srgbClr val="333333"/>
                </a:solidFill>
              </a:rPr>
              <a:t>Introduce students to IACS and its resources</a:t>
            </a:r>
          </a:p>
          <a:p>
            <a:pPr marL="285750" indent="-285750" eaLnBrk="0" hangingPunct="0">
              <a:buFont typeface="Arial"/>
              <a:buChar char="•"/>
            </a:pPr>
            <a:r>
              <a:rPr lang="en-US" dirty="0" smtClean="0">
                <a:solidFill>
                  <a:srgbClr val="333333"/>
                </a:solidFill>
              </a:rPr>
              <a:t>Review admission and curriculum requirements for both the STRIDE Advanced Graduate Certificate and the IACS CDCSE (Certificate in Data and Computation for Scientists and Engineers) </a:t>
            </a:r>
          </a:p>
          <a:p>
            <a:pPr marL="285750" indent="-285750" eaLnBrk="0" hangingPunct="0">
              <a:buFont typeface="Arial"/>
              <a:buChar char="•"/>
            </a:pPr>
            <a:r>
              <a:rPr lang="en-US" dirty="0" smtClean="0">
                <a:solidFill>
                  <a:srgbClr val="333333"/>
                </a:solidFill>
              </a:rPr>
              <a:t>Familiarize students with on-campus community-building resources available to them – Center for Inclusive Education (CIE); Women in Science and Engineering (WISE); Office for the Integration of Research, Education &amp; Professional Development (IREP); IACS Student Association</a:t>
            </a:r>
          </a:p>
          <a:p>
            <a:pPr marL="285750" indent="-285750" eaLnBrk="0" hangingPunct="0">
              <a:buFont typeface="Arial"/>
              <a:buChar char="•"/>
            </a:pPr>
            <a:r>
              <a:rPr lang="en-US" dirty="0" smtClean="0">
                <a:solidFill>
                  <a:srgbClr val="333333"/>
                </a:solidFill>
              </a:rPr>
              <a:t>Provide an opportunity for new trainees to network with more senior trainees and faculty</a:t>
            </a:r>
          </a:p>
          <a:p>
            <a:pPr marL="285750" indent="-285750" eaLnBrk="0" hangingPunct="0">
              <a:buFont typeface="Arial"/>
              <a:buChar char="•"/>
            </a:pPr>
            <a:r>
              <a:rPr lang="en-US" dirty="0" smtClean="0">
                <a:solidFill>
                  <a:srgbClr val="333333"/>
                </a:solidFill>
              </a:rPr>
              <a:t>Provide an opportunity for more senior trainees to present their research to the group</a:t>
            </a:r>
          </a:p>
          <a:p>
            <a:pPr marL="285750" indent="-285750" eaLnBrk="0" hangingPunct="0">
              <a:buFont typeface="Arial"/>
              <a:buChar char="•"/>
            </a:pPr>
            <a:r>
              <a:rPr lang="en-US" dirty="0" smtClean="0">
                <a:solidFill>
                  <a:srgbClr val="333333"/>
                </a:solidFill>
              </a:rPr>
              <a:t>Feature expert speakers in the fields of data visualization and science communication </a:t>
            </a:r>
          </a:p>
          <a:p>
            <a:pPr marL="285750" indent="-285750" eaLnBrk="0" hangingPunct="0">
              <a:buFont typeface="Arial"/>
              <a:buChar char="•"/>
            </a:pPr>
            <a:r>
              <a:rPr lang="en-US" dirty="0" smtClean="0">
                <a:solidFill>
                  <a:srgbClr val="333333"/>
                </a:solidFill>
              </a:rPr>
              <a:t>Data-visualization contest component</a:t>
            </a:r>
            <a:endParaRPr lang="en-US" dirty="0">
              <a:solidFill>
                <a:srgbClr val="33333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08750-A993-1D4E-B825-64F92F86DE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057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3900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208929"/>
            <a:ext cx="5458968" cy="10486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5257800"/>
            <a:ext cx="5458968" cy="62179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90525"/>
            <a:ext cx="5504688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2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DE41219-AF59-ED4F-BD23-070DC5C51E91}" type="datetimeFigureOut">
              <a:rPr lang="en-US" smtClean="0"/>
              <a:t>4/5/18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688" y="6356350"/>
            <a:ext cx="4736592" cy="365125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395CC1DF-FD05-9844-BBA0-B8A58089D3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41219-AF59-ED4F-BD23-070DC5C51E91}" type="datetimeFigureOut">
              <a:rPr lang="en-US" smtClean="0"/>
              <a:t>4/5/18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CC1DF-FD05-9844-BBA0-B8A58089D3E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41219-AF59-ED4F-BD23-070DC5C51E91}" type="datetimeFigureOut">
              <a:rPr lang="en-US" smtClean="0"/>
              <a:t>4/5/18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CC1DF-FD05-9844-BBA0-B8A58089D3E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41219-AF59-ED4F-BD23-070DC5C51E91}" type="datetimeFigureOut">
              <a:rPr lang="en-US" smtClean="0"/>
              <a:t>4/5/18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CC1DF-FD05-9844-BBA0-B8A58089D3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41219-AF59-ED4F-BD23-070DC5C51E91}" type="datetimeFigureOut">
              <a:rPr lang="en-US" smtClean="0"/>
              <a:t>4/5/18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CC1DF-FD05-9844-BBA0-B8A58089D3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52" y="990600"/>
            <a:ext cx="3566160" cy="5135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41219-AF59-ED4F-BD23-070DC5C51E91}" type="datetimeFigureOut">
              <a:rPr lang="en-US" smtClean="0"/>
              <a:t>4/5/18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CC1DF-FD05-9844-BBA0-B8A58089D3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46811" y="268288"/>
            <a:ext cx="4114800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1365" y="6124014"/>
            <a:ext cx="1752600" cy="365125"/>
          </a:xfrm>
        </p:spPr>
        <p:txBody>
          <a:bodyPr/>
          <a:lstStyle>
            <a:lvl1pPr algn="l">
              <a:defRPr/>
            </a:lvl1pPr>
          </a:lstStyle>
          <a:p>
            <a:fld id="{4DE41219-AF59-ED4F-BD23-070DC5C51E91}" type="datetimeFigureOut">
              <a:rPr lang="en-US" smtClean="0"/>
              <a:t>4/5/18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38637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CC1DF-FD05-9844-BBA0-B8A58089D3E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60258" y="990600"/>
            <a:ext cx="4096512" cy="561181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16775" y="268288"/>
            <a:ext cx="1639457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6858000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41219-AF59-ED4F-BD23-070DC5C51E91}" type="datetimeFigureOut">
              <a:rPr lang="en-US" smtClean="0"/>
              <a:t>4/5/18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CC1DF-FD05-9844-BBA0-B8A58089D3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5471" y="268288"/>
            <a:ext cx="720761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3006726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41219-AF59-ED4F-BD23-070DC5C51E91}" type="datetimeFigureOut">
              <a:rPr lang="en-US" smtClean="0"/>
              <a:t>4/5/18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CC1DF-FD05-9844-BBA0-B8A58089D3E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352800" y="268288"/>
            <a:ext cx="47019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33528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57505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41219-AF59-ED4F-BD23-070DC5C51E91}" type="datetimeFigureOut">
              <a:rPr lang="en-US" smtClean="0"/>
              <a:t>4/5/18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CC1DF-FD05-9844-BBA0-B8A58089D3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799" y="1035424"/>
            <a:ext cx="1322295" cy="5090739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35424"/>
            <a:ext cx="6019800" cy="510978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41219-AF59-ED4F-BD23-070DC5C51E91}" type="datetimeFigureOut">
              <a:rPr lang="en-US" smtClean="0"/>
              <a:t>4/5/18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CC1DF-FD05-9844-BBA0-B8A58089D3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4DE41219-AF59-ED4F-BD23-070DC5C51E91}" type="datetimeFigureOut">
              <a:rPr lang="en-US" smtClean="0"/>
              <a:t>4/5/18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CC1DF-FD05-9844-BBA0-B8A58089D3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BU Bulleted Text 3 Phot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457199" y="1384046"/>
            <a:ext cx="5275715" cy="47881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spcBef>
                <a:spcPts val="0"/>
              </a:spcBef>
              <a:buClr>
                <a:srgbClr val="B60225"/>
              </a:buClr>
              <a:buFont typeface="Arial"/>
              <a:buNone/>
              <a:defRPr sz="2600">
                <a:solidFill>
                  <a:srgbClr val="B60225"/>
                </a:solidFill>
                <a:latin typeface="Arial" panose="020B0604020202020204" pitchFamily="34" charset="0"/>
              </a:defRPr>
            </a:lvl1pPr>
            <a:lvl2pPr marL="228600" lvl="1" indent="-88900" algn="l" rtl="0">
              <a:spcBef>
                <a:spcPts val="0"/>
              </a:spcBef>
              <a:buClr>
                <a:srgbClr val="B60225"/>
              </a:buClr>
              <a:buFont typeface="Arial"/>
              <a:buChar char="•"/>
              <a:defRPr sz="2200"/>
            </a:lvl2pPr>
            <a:lvl3pPr lvl="2" rtl="0">
              <a:spcBef>
                <a:spcPts val="0"/>
              </a:spcBef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" name="Shape 17"/>
          <p:cNvSpPr txBox="1">
            <a:spLocks noGrp="1"/>
          </p:cNvSpPr>
          <p:nvPr>
            <p:ph type="body" idx="2"/>
          </p:nvPr>
        </p:nvSpPr>
        <p:spPr>
          <a:xfrm>
            <a:off x="0" y="6362700"/>
            <a:ext cx="9144000" cy="495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pic" idx="3"/>
          </p:nvPr>
        </p:nvSpPr>
        <p:spPr>
          <a:xfrm>
            <a:off x="6087217" y="1094979"/>
            <a:ext cx="3056782" cy="166138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" name="Shape 19"/>
          <p:cNvSpPr txBox="1">
            <a:spLocks noGrp="1"/>
          </p:cNvSpPr>
          <p:nvPr>
            <p:ph type="body" idx="4"/>
          </p:nvPr>
        </p:nvSpPr>
        <p:spPr>
          <a:xfrm>
            <a:off x="4736269" y="464954"/>
            <a:ext cx="3950530" cy="3816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5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>
            <a:spLocks noGrp="1"/>
          </p:cNvSpPr>
          <p:nvPr>
            <p:ph type="pic" idx="5"/>
          </p:nvPr>
        </p:nvSpPr>
        <p:spPr>
          <a:xfrm>
            <a:off x="6087217" y="4619039"/>
            <a:ext cx="3056782" cy="1655702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" name="Shape 21"/>
          <p:cNvSpPr>
            <a:spLocks noGrp="1"/>
          </p:cNvSpPr>
          <p:nvPr>
            <p:ph type="pic" idx="6"/>
          </p:nvPr>
        </p:nvSpPr>
        <p:spPr>
          <a:xfrm>
            <a:off x="6087217" y="2850446"/>
            <a:ext cx="3056782" cy="1655702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7379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256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399" y="4171950"/>
            <a:ext cx="5457919" cy="1085850"/>
          </a:xfrm>
        </p:spPr>
        <p:txBody>
          <a:bodyPr>
            <a:normAutofit/>
          </a:bodyPr>
          <a:lstStyle>
            <a:lvl1pPr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1" y="5257799"/>
            <a:ext cx="5457918" cy="618565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89965"/>
            <a:ext cx="5499847" cy="365125"/>
          </a:xfrm>
        </p:spPr>
        <p:txBody>
          <a:bodyPr/>
          <a:lstStyle>
            <a:lvl1pPr>
              <a:defRPr sz="2200" b="0" baseline="0">
                <a:solidFill>
                  <a:schemeClr val="bg1"/>
                </a:solidFill>
              </a:defRPr>
            </a:lvl1pPr>
          </a:lstStyle>
          <a:p>
            <a:fld id="{4DE41219-AF59-ED4F-BD23-070DC5C51E91}" type="datetimeFigureOut">
              <a:rPr lang="en-US" smtClean="0"/>
              <a:t>4/5/18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3847" y="6356350"/>
            <a:ext cx="473411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5459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395CC1DF-FD05-9844-BBA0-B8A58089D3E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0" y="2877671"/>
            <a:ext cx="5646867" cy="12801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3" y="914400"/>
            <a:ext cx="650837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3" y="2209800"/>
            <a:ext cx="6508377" cy="39163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4DE41219-AF59-ED4F-BD23-070DC5C51E91}" type="datetimeFigureOut">
              <a:rPr lang="en-US" smtClean="0"/>
              <a:t>4/5/18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8423" y="6356350"/>
            <a:ext cx="492685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1694" y="361016"/>
            <a:ext cx="506506" cy="365125"/>
          </a:xfrm>
        </p:spPr>
        <p:txBody>
          <a:bodyPr/>
          <a:lstStyle/>
          <a:p>
            <a:fld id="{395CC1DF-FD05-9844-BBA0-B8A58089D3E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976718"/>
            <a:ext cx="1645920" cy="46257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58952" y="268288"/>
            <a:ext cx="1099073" cy="6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3429000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1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6356350"/>
            <a:ext cx="1622612" cy="365125"/>
          </a:xfrm>
        </p:spPr>
        <p:txBody>
          <a:bodyPr/>
          <a:lstStyle/>
          <a:p>
            <a:fld id="{4DE41219-AF59-ED4F-BD23-070DC5C51E91}" type="datetimeFigureOut">
              <a:rPr lang="en-US" smtClean="0"/>
              <a:t>4/5/18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53115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CC1DF-FD05-9844-BBA0-B8A58089D3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4773706"/>
            <a:ext cx="2971800" cy="1844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54" y="3429001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4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212" y="6104965"/>
            <a:ext cx="506506" cy="365125"/>
          </a:xfrm>
        </p:spPr>
        <p:txBody>
          <a:bodyPr/>
          <a:lstStyle/>
          <a:p>
            <a:fld id="{395CC1DF-FD05-9844-BBA0-B8A58089D3E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4" y="268288"/>
            <a:ext cx="2971800" cy="443865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44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41219-AF59-ED4F-BD23-070DC5C51E91}" type="datetimeFigureOut">
              <a:rPr lang="en-US" smtClean="0"/>
              <a:t>4/5/18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CC1DF-FD05-9844-BBA0-B8A58089D3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883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9391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9391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41219-AF59-ED4F-BD23-070DC5C51E91}" type="datetimeFigureOut">
              <a:rPr lang="en-US" smtClean="0"/>
              <a:t>4/5/18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CC1DF-FD05-9844-BBA0-B8A58089D3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214562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41219-AF59-ED4F-BD23-070DC5C51E91}" type="datetimeFigureOut">
              <a:rPr lang="en-US" smtClean="0"/>
              <a:t>4/5/18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CC1DF-FD05-9844-BBA0-B8A58089D3E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199" y="4224973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2209800"/>
            <a:ext cx="6508377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DE41219-AF59-ED4F-BD23-070DC5C51E91}" type="datetimeFigureOut">
              <a:rPr lang="en-US" smtClean="0"/>
              <a:t>4/5/18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6494" y="361016"/>
            <a:ext cx="5065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 b="1">
                <a:solidFill>
                  <a:schemeClr val="bg1"/>
                </a:solidFill>
              </a:defRPr>
            </a:lvl1pPr>
          </a:lstStyle>
          <a:p>
            <a:fld id="{395CC1DF-FD05-9844-BBA0-B8A58089D3E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png"/><Relationship Id="rId6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STRIDE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Science Training and Research to Inform </a:t>
            </a:r>
            <a:r>
              <a:rPr lang="en-US" dirty="0" err="1" smtClean="0"/>
              <a:t>DEcisions</a:t>
            </a:r>
            <a:endParaRPr lang="en-US" dirty="0"/>
          </a:p>
        </p:txBody>
      </p:sp>
      <p:pic>
        <p:nvPicPr>
          <p:cNvPr id="6" name="Picture 5" descr="Screen Shot 2017-01-25 at 2.36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702" y="490489"/>
            <a:ext cx="4902481" cy="3465223"/>
          </a:xfrm>
          <a:prstGeom prst="rect">
            <a:avLst/>
          </a:prstGeom>
          <a:ln w="635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1873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539" y="1105183"/>
            <a:ext cx="4423841" cy="57493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753" y="140430"/>
            <a:ext cx="90520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solidFill>
                  <a:srgbClr val="990000"/>
                </a:solidFill>
                <a:latin typeface="Century Gothic" charset="0"/>
                <a:ea typeface="Century Gothic" charset="0"/>
                <a:cs typeface="Century Gothic" charset="0"/>
              </a:rPr>
              <a:t>Science Training &amp; Research to Inform </a:t>
            </a:r>
            <a:r>
              <a:rPr lang="en-US" sz="2500" dirty="0" err="1" smtClean="0">
                <a:solidFill>
                  <a:srgbClr val="990000"/>
                </a:solidFill>
                <a:latin typeface="Century Gothic" charset="0"/>
                <a:ea typeface="Century Gothic" charset="0"/>
                <a:cs typeface="Century Gothic" charset="0"/>
              </a:rPr>
              <a:t>DEcisions</a:t>
            </a:r>
            <a:r>
              <a:rPr lang="en-US" sz="2500" dirty="0" smtClean="0">
                <a:solidFill>
                  <a:srgbClr val="990000"/>
                </a:solidFill>
                <a:latin typeface="Century Gothic" charset="0"/>
                <a:ea typeface="Century Gothic" charset="0"/>
                <a:cs typeface="Century Gothic" charset="0"/>
              </a:rPr>
              <a:t> (STRIDE)</a:t>
            </a:r>
            <a:endParaRPr lang="en-US" sz="2500" dirty="0">
              <a:solidFill>
                <a:srgbClr val="99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26"/>
          <a:stretch/>
        </p:blipFill>
        <p:spPr>
          <a:xfrm>
            <a:off x="6203302" y="2955749"/>
            <a:ext cx="2588195" cy="248310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77" y="1539814"/>
            <a:ext cx="2310749" cy="178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438511" y="1105183"/>
            <a:ext cx="2627432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90000"/>
                </a:solidFill>
              </a:rPr>
              <a:t>“data-focused” skills: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-   modeling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990000"/>
                </a:solidFill>
              </a:rPr>
              <a:t>statistics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990000"/>
                </a:solidFill>
              </a:rPr>
              <a:t>computation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990000"/>
                </a:solidFill>
              </a:rPr>
              <a:t>visualization</a:t>
            </a:r>
            <a:endParaRPr lang="en-US" dirty="0">
              <a:solidFill>
                <a:srgbClr val="99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9103" y="6136758"/>
            <a:ext cx="7839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90000"/>
                </a:solidFill>
              </a:rPr>
              <a:t>Decision-making </a:t>
            </a:r>
            <a:r>
              <a:rPr lang="en-US" dirty="0" smtClean="0">
                <a:solidFill>
                  <a:srgbClr val="990000"/>
                </a:solidFill>
              </a:rPr>
              <a:t>requires </a:t>
            </a:r>
            <a:r>
              <a:rPr lang="en-US" dirty="0" smtClean="0">
                <a:solidFill>
                  <a:srgbClr val="990000"/>
                </a:solidFill>
              </a:rPr>
              <a:t>a rapid response ➤ Need experts that straddle the traditional divide between data-science and policy</a:t>
            </a:r>
            <a:endParaRPr lang="en-US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5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2753" y="140430"/>
            <a:ext cx="90520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solidFill>
                  <a:srgbClr val="990000"/>
                </a:solidFill>
                <a:latin typeface="Century Gothic" charset="0"/>
                <a:ea typeface="Century Gothic" charset="0"/>
                <a:cs typeface="Century Gothic" charset="0"/>
              </a:rPr>
              <a:t>Science Training &amp; Research to Inform </a:t>
            </a:r>
            <a:r>
              <a:rPr lang="en-US" sz="2500" dirty="0" err="1" smtClean="0">
                <a:solidFill>
                  <a:srgbClr val="990000"/>
                </a:solidFill>
                <a:latin typeface="Century Gothic" charset="0"/>
                <a:ea typeface="Century Gothic" charset="0"/>
                <a:cs typeface="Century Gothic" charset="0"/>
              </a:rPr>
              <a:t>DEcisions</a:t>
            </a:r>
            <a:r>
              <a:rPr lang="en-US" sz="2500" dirty="0" smtClean="0">
                <a:solidFill>
                  <a:srgbClr val="990000"/>
                </a:solidFill>
                <a:latin typeface="Century Gothic" charset="0"/>
                <a:ea typeface="Century Gothic" charset="0"/>
                <a:cs typeface="Century Gothic" charset="0"/>
              </a:rPr>
              <a:t> (STRIDE)</a:t>
            </a:r>
            <a:endParaRPr lang="en-US" sz="2500" dirty="0">
              <a:solidFill>
                <a:srgbClr val="99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26"/>
          <a:stretch/>
        </p:blipFill>
        <p:spPr>
          <a:xfrm>
            <a:off x="6587067" y="1539814"/>
            <a:ext cx="2416096" cy="2317989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77" y="1539814"/>
            <a:ext cx="2310749" cy="178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291" y="1439457"/>
            <a:ext cx="3771311" cy="32775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1934" y="4720098"/>
            <a:ext cx="82296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Vertically-integrated graduate </a:t>
            </a:r>
            <a:r>
              <a:rPr lang="en-US" sz="1600" b="1" dirty="0" smtClean="0">
                <a:solidFill>
                  <a:srgbClr val="990000"/>
                </a:solidFill>
                <a:latin typeface="Century Gothic" panose="020B0502020202020204" pitchFamily="34" charset="0"/>
              </a:rPr>
              <a:t>training:</a:t>
            </a:r>
          </a:p>
          <a:p>
            <a:pPr marL="285750" indent="-285750">
              <a:buFont typeface="Arial"/>
              <a:buChar char="•"/>
            </a:pPr>
            <a:endParaRPr lang="en-US" sz="1200" dirty="0" smtClean="0">
              <a:solidFill>
                <a:srgbClr val="99000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990000"/>
                </a:solidFill>
                <a:latin typeface="Century Gothic" panose="020B0502020202020204" pitchFamily="34" charset="0"/>
              </a:rPr>
              <a:t>Connects </a:t>
            </a:r>
            <a:r>
              <a:rPr lang="en-US" sz="1600" dirty="0" smtClean="0">
                <a:solidFill>
                  <a:srgbClr val="990000"/>
                </a:solidFill>
                <a:latin typeface="Century Gothic" panose="020B0502020202020204" pitchFamily="34" charset="0"/>
              </a:rPr>
              <a:t>scientific and computational research </a:t>
            </a:r>
            <a:r>
              <a:rPr lang="en-US" sz="1600" dirty="0">
                <a:solidFill>
                  <a:srgbClr val="990000"/>
                </a:solidFill>
                <a:latin typeface="Century Gothic" panose="020B0502020202020204" pitchFamily="34" charset="0"/>
              </a:rPr>
              <a:t>to decision </a:t>
            </a:r>
            <a:r>
              <a:rPr lang="en-US" sz="1600" dirty="0" smtClean="0">
                <a:solidFill>
                  <a:srgbClr val="990000"/>
                </a:solidFill>
                <a:latin typeface="Century Gothic" panose="020B0502020202020204" pitchFamily="34" charset="0"/>
              </a:rPr>
              <a:t>support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990000"/>
                </a:solidFill>
                <a:latin typeface="Century Gothic" panose="020B0502020202020204" pitchFamily="34" charset="0"/>
              </a:rPr>
              <a:t>Preparation for </a:t>
            </a:r>
            <a:r>
              <a:rPr lang="en-US" sz="1600" dirty="0">
                <a:solidFill>
                  <a:srgbClr val="990000"/>
                </a:solidFill>
                <a:latin typeface="Century Gothic" panose="020B0502020202020204" pitchFamily="34" charset="0"/>
              </a:rPr>
              <a:t>high-impact </a:t>
            </a:r>
            <a:r>
              <a:rPr lang="en-US" sz="1600" dirty="0" smtClean="0">
                <a:solidFill>
                  <a:srgbClr val="990000"/>
                </a:solidFill>
                <a:latin typeface="Century Gothic" panose="020B0502020202020204" pitchFamily="34" charset="0"/>
              </a:rPr>
              <a:t>careers </a:t>
            </a:r>
            <a:r>
              <a:rPr lang="en-US" sz="1600" dirty="0" smtClean="0">
                <a:solidFill>
                  <a:srgbClr val="990000"/>
                </a:solidFill>
                <a:latin typeface="Century Gothic" panose="020B0502020202020204" pitchFamily="34" charset="0"/>
              </a:rPr>
              <a:t>(academic</a:t>
            </a:r>
            <a:r>
              <a:rPr lang="en-US" sz="1600" dirty="0" smtClean="0">
                <a:solidFill>
                  <a:srgbClr val="990000"/>
                </a:solidFill>
                <a:latin typeface="Century Gothic" panose="020B0502020202020204" pitchFamily="34" charset="0"/>
              </a:rPr>
              <a:t>, industrial, government, and non-profit </a:t>
            </a:r>
            <a:r>
              <a:rPr lang="en-US" sz="1600" dirty="0" smtClean="0">
                <a:solidFill>
                  <a:srgbClr val="990000"/>
                </a:solidFill>
                <a:latin typeface="Century Gothic" panose="020B0502020202020204" pitchFamily="34" charset="0"/>
              </a:rPr>
              <a:t>settings)</a:t>
            </a:r>
            <a:endParaRPr lang="en-US" sz="1600" dirty="0">
              <a:solidFill>
                <a:srgbClr val="99000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990000"/>
                </a:solidFill>
                <a:latin typeface="Century Gothic" panose="020B0502020202020204" pitchFamily="34" charset="0"/>
              </a:rPr>
              <a:t>Connects science to real-world </a:t>
            </a:r>
            <a:r>
              <a:rPr lang="en-US" sz="1600" dirty="0" smtClean="0">
                <a:solidFill>
                  <a:srgbClr val="990000"/>
                </a:solidFill>
                <a:latin typeface="Century Gothic" panose="020B0502020202020204" pitchFamily="34" charset="0"/>
              </a:rPr>
              <a:t>applications</a:t>
            </a:r>
            <a:endParaRPr lang="en-US" sz="1600" dirty="0">
              <a:solidFill>
                <a:srgbClr val="99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59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59347"/>
            <a:ext cx="6508377" cy="44249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Research Themes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199" y="945364"/>
            <a:ext cx="6515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33333"/>
                </a:solidFill>
              </a:rPr>
              <a:t>Climate Change and Coastal Resilience</a:t>
            </a:r>
            <a:endParaRPr lang="en-US" sz="2400" dirty="0">
              <a:solidFill>
                <a:srgbClr val="33333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1789" y="5000664"/>
            <a:ext cx="22793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33333"/>
                </a:solidFill>
              </a:rPr>
              <a:t>Powering the Smart Grid Through Data Infrastructure</a:t>
            </a:r>
            <a:endParaRPr lang="en-US" sz="2400" dirty="0">
              <a:solidFill>
                <a:srgbClr val="333333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599" y="3886109"/>
            <a:ext cx="3828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33333"/>
                </a:solidFill>
              </a:rPr>
              <a:t>Tracking and Targeting Illegal Deforestation</a:t>
            </a:r>
            <a:endParaRPr lang="en-US" sz="2400" dirty="0">
              <a:solidFill>
                <a:srgbClr val="33333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49224" y="2001181"/>
            <a:ext cx="5034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33333"/>
                </a:solidFill>
              </a:rPr>
              <a:t>Marine Resource Management</a:t>
            </a:r>
            <a:endParaRPr lang="en-US" sz="2400" dirty="0">
              <a:solidFill>
                <a:srgbClr val="333333"/>
              </a:solidFill>
            </a:endParaRPr>
          </a:p>
        </p:txBody>
      </p:sp>
      <p:pic>
        <p:nvPicPr>
          <p:cNvPr id="3" name="Picture 2" descr="climate_v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63" y="1480869"/>
            <a:ext cx="2471338" cy="1740920"/>
          </a:xfrm>
          <a:prstGeom prst="rect">
            <a:avLst/>
          </a:prstGeom>
        </p:spPr>
      </p:pic>
      <p:pic>
        <p:nvPicPr>
          <p:cNvPr id="4" name="Picture 3" descr="Black sea ba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574" y="2488968"/>
            <a:ext cx="2987841" cy="1992662"/>
          </a:xfrm>
          <a:prstGeom prst="rect">
            <a:avLst/>
          </a:prstGeom>
          <a:ln>
            <a:solidFill>
              <a:srgbClr val="292378"/>
            </a:solidFill>
          </a:ln>
        </p:spPr>
      </p:pic>
      <p:pic>
        <p:nvPicPr>
          <p:cNvPr id="10" name="Picture 9" descr="coca_sc_figures panel3V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841" y="4773369"/>
            <a:ext cx="1736531" cy="1727809"/>
          </a:xfrm>
          <a:prstGeom prst="rect">
            <a:avLst/>
          </a:prstGeom>
        </p:spPr>
      </p:pic>
      <p:pic>
        <p:nvPicPr>
          <p:cNvPr id="11" name="Picture 10" descr="Smart-Grid SCADA with peop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542" y="5031385"/>
            <a:ext cx="1927151" cy="1445363"/>
          </a:xfrm>
          <a:prstGeom prst="rect">
            <a:avLst/>
          </a:prstGeom>
        </p:spPr>
      </p:pic>
      <p:pic>
        <p:nvPicPr>
          <p:cNvPr id="12" name="Content Placeholder 10" descr="STRIDE_Test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5" b="19915"/>
          <a:stretch>
            <a:fillRect/>
          </a:stretch>
        </p:blipFill>
        <p:spPr>
          <a:xfrm>
            <a:off x="7286588" y="571481"/>
            <a:ext cx="1511260" cy="90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7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599" y="587654"/>
            <a:ext cx="6508377" cy="583848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Departments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845472" y="1302784"/>
            <a:ext cx="69076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Applied Math &amp; Statistics</a:t>
            </a:r>
            <a:endParaRPr lang="en-US" sz="2000" dirty="0">
              <a:solidFill>
                <a:schemeClr val="tx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Biomedical Informatics</a:t>
            </a:r>
            <a:endParaRPr lang="en-US" sz="2000" dirty="0">
              <a:solidFill>
                <a:schemeClr val="tx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Computer Science</a:t>
            </a:r>
            <a:endParaRPr lang="en-US" sz="2000" dirty="0">
              <a:solidFill>
                <a:schemeClr val="tx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Ecology </a:t>
            </a:r>
            <a:r>
              <a:rPr lang="en-US" sz="2000" dirty="0">
                <a:solidFill>
                  <a:schemeClr val="tx2"/>
                </a:solidFill>
              </a:rPr>
              <a:t>&amp; </a:t>
            </a:r>
            <a:r>
              <a:rPr lang="en-US" sz="2000" dirty="0" smtClean="0">
                <a:solidFill>
                  <a:schemeClr val="tx2"/>
                </a:solidFill>
              </a:rPr>
              <a:t>Evolution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Electrical &amp; Computer </a:t>
            </a:r>
            <a:r>
              <a:rPr lang="en-US" sz="2000" dirty="0" smtClean="0">
                <a:solidFill>
                  <a:schemeClr val="tx2"/>
                </a:solidFill>
              </a:rPr>
              <a:t>Engineering</a:t>
            </a:r>
            <a:endParaRPr lang="en-US" sz="2000" dirty="0">
              <a:solidFill>
                <a:schemeClr val="tx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Journalism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Marine </a:t>
            </a:r>
            <a:r>
              <a:rPr lang="en-US" sz="2000" dirty="0">
                <a:solidFill>
                  <a:schemeClr val="tx2"/>
                </a:solidFill>
              </a:rPr>
              <a:t>and Atmospheric </a:t>
            </a:r>
            <a:r>
              <a:rPr lang="en-US" sz="2000" dirty="0" smtClean="0">
                <a:solidFill>
                  <a:schemeClr val="tx2"/>
                </a:solidFill>
              </a:rPr>
              <a:t>Sciences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Public Health (pending)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Technology &amp; Society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5472" y="4291013"/>
            <a:ext cx="6385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B30020"/>
                </a:solidFill>
              </a:rPr>
              <a:t>Internship Partners</a:t>
            </a:r>
            <a:endParaRPr lang="en-US" sz="4000" dirty="0">
              <a:solidFill>
                <a:srgbClr val="B3002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5598" y="5162659"/>
            <a:ext cx="73648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National Oceanic &amp; Atmospheric Administration (NOAA)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Antarctic Southern Ocean Coalition (ASOC)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Brookhaven National Laboratory (BNL)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511" y="560429"/>
            <a:ext cx="1535215" cy="102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453457" y="163492"/>
            <a:ext cx="8233341" cy="612006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4000" dirty="0" smtClean="0">
                <a:solidFill>
                  <a:schemeClr val="accent1"/>
                </a:solidFill>
                <a:latin typeface="Century Gothic"/>
                <a:cs typeface="Century Gothic"/>
              </a:rPr>
              <a:t>STRIDE </a:t>
            </a:r>
            <a:r>
              <a:rPr lang="en-US" sz="4000" dirty="0" smtClean="0">
                <a:solidFill>
                  <a:srgbClr val="C00000"/>
                </a:solidFill>
                <a:latin typeface="Century Gothic"/>
                <a:cs typeface="Century Gothic"/>
              </a:rPr>
              <a:t>Mentoring Model</a:t>
            </a:r>
          </a:p>
          <a:p>
            <a:pPr algn="ctr"/>
            <a:endParaRPr lang="en-US" sz="1400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453457" y="2702911"/>
            <a:ext cx="1595120" cy="1595120"/>
            <a:chOff x="1193800" y="1211989"/>
            <a:chExt cx="1595120" cy="159512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800" y="1211989"/>
              <a:ext cx="1595120" cy="159512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468120" y="1211989"/>
              <a:ext cx="368049" cy="1490571"/>
            </a:xfrm>
            <a:prstGeom prst="rect">
              <a:avLst/>
            </a:prstGeom>
            <a:noFill/>
          </p:spPr>
          <p:txBody>
            <a:bodyPr vert="wordArtVert"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333333"/>
                  </a:solidFill>
                </a:rPr>
                <a:t>Trainee</a:t>
              </a:r>
              <a:endParaRPr lang="en-US" sz="1000" dirty="0">
                <a:solidFill>
                  <a:srgbClr val="333333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179320" y="2798993"/>
            <a:ext cx="1595120" cy="1770356"/>
            <a:chOff x="5116414" y="1211989"/>
            <a:chExt cx="1595120" cy="177035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414" y="1211989"/>
              <a:ext cx="1595120" cy="159512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120640" y="1211989"/>
              <a:ext cx="551433" cy="1770356"/>
            </a:xfrm>
            <a:prstGeom prst="rect">
              <a:avLst/>
            </a:prstGeom>
            <a:noFill/>
          </p:spPr>
          <p:txBody>
            <a:bodyPr vert="wordArtVert"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333333"/>
                  </a:solidFill>
                  <a:latin typeface="Century Gothic (Body)"/>
                  <a:cs typeface="Century Gothic (Body)"/>
                </a:rPr>
                <a:t>Outside Faculty</a:t>
              </a:r>
              <a:endParaRPr lang="en-US" sz="1000" dirty="0">
                <a:solidFill>
                  <a:srgbClr val="333333"/>
                </a:solidFill>
                <a:latin typeface="Century Gothic (Body)"/>
                <a:cs typeface="Century Gothic (Body)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179320" y="4498661"/>
            <a:ext cx="1595120" cy="1766671"/>
            <a:chOff x="3347720" y="2123439"/>
            <a:chExt cx="1595120" cy="176667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7720" y="2134418"/>
              <a:ext cx="1595120" cy="159512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373120" y="2123439"/>
              <a:ext cx="551433" cy="1766671"/>
            </a:xfrm>
            <a:prstGeom prst="rect">
              <a:avLst/>
            </a:prstGeom>
            <a:noFill/>
          </p:spPr>
          <p:txBody>
            <a:bodyPr vert="wordArtVert" wrap="square" rtlCol="0">
              <a:spAutoFit/>
            </a:bodyPr>
            <a:lstStyle/>
            <a:p>
              <a:r>
                <a:rPr lang="en-US" sz="1000" smtClean="0">
                  <a:solidFill>
                    <a:srgbClr val="333333"/>
                  </a:solidFill>
                </a:rPr>
                <a:t>Student Co-mentor</a:t>
              </a:r>
              <a:endParaRPr lang="en-US" sz="1000" dirty="0">
                <a:solidFill>
                  <a:srgbClr val="333333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179320" y="950734"/>
            <a:ext cx="1595120" cy="1743710"/>
            <a:chOff x="1468120" y="3346450"/>
            <a:chExt cx="1595120" cy="174371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8120" y="3450999"/>
              <a:ext cx="1595120" cy="159512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468120" y="3346450"/>
              <a:ext cx="551433" cy="1743710"/>
            </a:xfrm>
            <a:prstGeom prst="rect">
              <a:avLst/>
            </a:prstGeom>
            <a:noFill/>
          </p:spPr>
          <p:txBody>
            <a:bodyPr vert="wordArtVert"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333333"/>
                  </a:solidFill>
                </a:rPr>
                <a:t>Program Faculty</a:t>
              </a:r>
              <a:endParaRPr lang="en-US" sz="1000" dirty="0">
                <a:solidFill>
                  <a:srgbClr val="333333"/>
                </a:solidFill>
              </a:endParaRPr>
            </a:p>
          </p:txBody>
        </p:sp>
      </p:grpSp>
      <p:cxnSp>
        <p:nvCxnSpPr>
          <p:cNvPr id="26" name="Straight Connector 25"/>
          <p:cNvCxnSpPr>
            <a:endCxn id="10" idx="1"/>
          </p:cNvCxnSpPr>
          <p:nvPr/>
        </p:nvCxnSpPr>
        <p:spPr>
          <a:xfrm flipV="1">
            <a:off x="1587500" y="1852843"/>
            <a:ext cx="591820" cy="163916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587500" y="3492004"/>
            <a:ext cx="461077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endCxn id="11" idx="1"/>
          </p:cNvCxnSpPr>
          <p:nvPr/>
        </p:nvCxnSpPr>
        <p:spPr>
          <a:xfrm>
            <a:off x="1583274" y="3492004"/>
            <a:ext cx="596046" cy="181519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774440" y="1020239"/>
            <a:ext cx="4785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333333"/>
                </a:solidFill>
              </a:rPr>
              <a:t>Research Advisor</a:t>
            </a:r>
            <a:endParaRPr lang="en-US" dirty="0" smtClean="0">
              <a:solidFill>
                <a:srgbClr val="333333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333333"/>
                </a:solidFill>
              </a:rPr>
              <a:t>Referral to appropriate resources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774440" y="2641600"/>
            <a:ext cx="4798060" cy="1221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774440" y="2614840"/>
            <a:ext cx="50774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endParaRPr lang="en-US" dirty="0" smtClean="0">
              <a:solidFill>
                <a:srgbClr val="333333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333333"/>
                </a:solidFill>
              </a:rPr>
              <a:t>STRIDE Mentor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333333"/>
                </a:solidFill>
              </a:rPr>
              <a:t>Guiding </a:t>
            </a:r>
            <a:r>
              <a:rPr lang="en-US" dirty="0" smtClean="0">
                <a:solidFill>
                  <a:srgbClr val="333333"/>
                </a:solidFill>
              </a:rPr>
              <a:t>research progress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333333"/>
                </a:solidFill>
              </a:rPr>
              <a:t>Connecting </a:t>
            </a:r>
            <a:r>
              <a:rPr lang="en-US" dirty="0" smtClean="0">
                <a:solidFill>
                  <a:srgbClr val="333333"/>
                </a:solidFill>
              </a:rPr>
              <a:t>student with career appropriate academic networks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74440" y="4904431"/>
            <a:ext cx="5217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333333"/>
                </a:solidFill>
              </a:rPr>
              <a:t>Peer Mentoring </a:t>
            </a:r>
            <a:endParaRPr lang="en-US" dirty="0" smtClean="0">
              <a:solidFill>
                <a:srgbClr val="333333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333333"/>
                </a:solidFill>
              </a:rPr>
              <a:t>Conduit for </a:t>
            </a:r>
            <a:r>
              <a:rPr lang="en-US" dirty="0">
                <a:solidFill>
                  <a:srgbClr val="333333"/>
                </a:solidFill>
              </a:rPr>
              <a:t>c</a:t>
            </a:r>
            <a:r>
              <a:rPr lang="en-US" dirty="0" smtClean="0">
                <a:solidFill>
                  <a:srgbClr val="333333"/>
                </a:solidFill>
              </a:rPr>
              <a:t>onnecting student to STRIDE specific resources and networks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333333"/>
                </a:solidFill>
              </a:rPr>
              <a:t>Communication </a:t>
            </a:r>
            <a:r>
              <a:rPr lang="en-US" dirty="0" smtClean="0">
                <a:solidFill>
                  <a:srgbClr val="333333"/>
                </a:solidFill>
              </a:rPr>
              <a:t>and decision </a:t>
            </a:r>
            <a:r>
              <a:rPr lang="en-US" dirty="0">
                <a:solidFill>
                  <a:srgbClr val="333333"/>
                </a:solidFill>
              </a:rPr>
              <a:t>s</a:t>
            </a:r>
            <a:r>
              <a:rPr lang="en-US" dirty="0" smtClean="0">
                <a:solidFill>
                  <a:srgbClr val="333333"/>
                </a:solidFill>
              </a:rPr>
              <a:t>upport</a:t>
            </a:r>
          </a:p>
        </p:txBody>
      </p:sp>
    </p:spTree>
    <p:extLst>
      <p:ext uri="{BB962C8B-B14F-4D97-AF65-F5344CB8AC3E}">
        <p14:creationId xmlns:p14="http://schemas.microsoft.com/office/powerpoint/2010/main" val="196542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65161"/>
            <a:ext cx="6508377" cy="58384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STRIDE Fellowships</a:t>
            </a:r>
            <a:endParaRPr lang="en-US" dirty="0"/>
          </a:p>
        </p:txBody>
      </p:sp>
      <p:pic>
        <p:nvPicPr>
          <p:cNvPr id="11" name="Content Placeholder 10" descr="STRIDE_Test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5" b="19915"/>
          <a:stretch>
            <a:fillRect/>
          </a:stretch>
        </p:blipFill>
        <p:spPr>
          <a:xfrm>
            <a:off x="7279106" y="557085"/>
            <a:ext cx="1511260" cy="909388"/>
          </a:xfrm>
        </p:spPr>
      </p:pic>
      <p:sp>
        <p:nvSpPr>
          <p:cNvPr id="4" name="TextBox 3"/>
          <p:cNvSpPr txBox="1"/>
          <p:nvPr/>
        </p:nvSpPr>
        <p:spPr>
          <a:xfrm>
            <a:off x="457199" y="909227"/>
            <a:ext cx="80856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dirty="0">
                <a:solidFill>
                  <a:srgbClr val="333333"/>
                </a:solidFill>
              </a:rPr>
              <a:t>Domestic STRIDE trainees working with participating faculty</a:t>
            </a:r>
            <a:br>
              <a:rPr lang="en-US" dirty="0">
                <a:solidFill>
                  <a:srgbClr val="333333"/>
                </a:solidFill>
              </a:rPr>
            </a:br>
            <a:r>
              <a:rPr lang="en-US" dirty="0">
                <a:solidFill>
                  <a:srgbClr val="333333"/>
                </a:solidFill>
              </a:rPr>
              <a:t>are eligible for a limited number of paid fellowships:</a:t>
            </a:r>
          </a:p>
          <a:p>
            <a:pPr marL="285750" indent="-285750" eaLnBrk="0" hangingPunct="0">
              <a:buFont typeface="Arial"/>
              <a:buChar char="•"/>
            </a:pPr>
            <a:r>
              <a:rPr lang="en-US" dirty="0" smtClean="0">
                <a:solidFill>
                  <a:srgbClr val="333333"/>
                </a:solidFill>
              </a:rPr>
              <a:t>Stipend of $34K</a:t>
            </a:r>
          </a:p>
          <a:p>
            <a:pPr marL="285750" indent="-285750" eaLnBrk="0" hangingPunct="0">
              <a:buFont typeface="Arial"/>
              <a:buChar char="•"/>
            </a:pPr>
            <a:r>
              <a:rPr lang="en-US" dirty="0">
                <a:solidFill>
                  <a:srgbClr val="333333"/>
                </a:solidFill>
              </a:rPr>
              <a:t>Tuition, health insurance fully covered</a:t>
            </a:r>
          </a:p>
          <a:p>
            <a:pPr marL="285750" indent="-285750" eaLnBrk="0" hangingPunct="0">
              <a:buFont typeface="Arial"/>
              <a:buChar char="•"/>
            </a:pPr>
            <a:r>
              <a:rPr lang="en-US" dirty="0">
                <a:solidFill>
                  <a:srgbClr val="333333"/>
                </a:solidFill>
              </a:rPr>
              <a:t>$200/year for books  </a:t>
            </a:r>
          </a:p>
          <a:p>
            <a:pPr eaLnBrk="0" hangingPunct="0"/>
            <a:endParaRPr lang="en-US" dirty="0" smtClean="0">
              <a:solidFill>
                <a:srgbClr val="333333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198" y="2758603"/>
            <a:ext cx="6508377" cy="5838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/>
              <a:t>STRIDE Internships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198" y="3538310"/>
            <a:ext cx="66209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0" hangingPunct="0">
              <a:buFont typeface="Arial"/>
              <a:buChar char="•"/>
            </a:pPr>
            <a:r>
              <a:rPr lang="en-US" sz="2000" dirty="0">
                <a:solidFill>
                  <a:srgbClr val="333333"/>
                </a:solidFill>
              </a:rPr>
              <a:t>Internships are available to all STRIDE trainees </a:t>
            </a:r>
          </a:p>
          <a:p>
            <a:pPr marL="285750" lvl="1" indent="-285750" eaLnBrk="0" hangingPunct="0">
              <a:buFont typeface="Arial"/>
              <a:buChar char="•"/>
            </a:pPr>
            <a:r>
              <a:rPr lang="en-US" sz="2000" dirty="0" smtClean="0">
                <a:solidFill>
                  <a:srgbClr val="333333"/>
                </a:solidFill>
              </a:rPr>
              <a:t>National Oceanic &amp; Atmospheric Administration, </a:t>
            </a:r>
            <a:r>
              <a:rPr lang="en-US" sz="2000" dirty="0" err="1" smtClean="0">
                <a:solidFill>
                  <a:srgbClr val="333333"/>
                </a:solidFill>
              </a:rPr>
              <a:t>Antarcic</a:t>
            </a:r>
            <a:r>
              <a:rPr lang="en-US" sz="2000" dirty="0" smtClean="0">
                <a:solidFill>
                  <a:srgbClr val="333333"/>
                </a:solidFill>
              </a:rPr>
              <a:t> and Southern Ocean Coalition, Brookhaven National Laboratory, etc. </a:t>
            </a:r>
          </a:p>
          <a:p>
            <a:pPr marL="285750" lvl="1" indent="-285750" eaLnBrk="0" hangingPunct="0">
              <a:buFont typeface="Arial"/>
              <a:buChar char="•"/>
            </a:pPr>
            <a:r>
              <a:rPr lang="en-US" sz="2000" dirty="0" smtClean="0">
                <a:solidFill>
                  <a:srgbClr val="333333"/>
                </a:solidFill>
              </a:rPr>
              <a:t>Fully funded </a:t>
            </a:r>
            <a:r>
              <a:rPr lang="en-US" sz="2000" dirty="0">
                <a:solidFill>
                  <a:srgbClr val="333333"/>
                </a:solidFill>
              </a:rPr>
              <a:t>by STRIDE</a:t>
            </a:r>
          </a:p>
          <a:p>
            <a:pPr marL="285750" lvl="1" indent="-285750" eaLnBrk="0" hangingPunct="0">
              <a:buFont typeface="Arial"/>
              <a:buChar char="•"/>
            </a:pPr>
            <a:r>
              <a:rPr lang="en-US" sz="2000" dirty="0">
                <a:solidFill>
                  <a:srgbClr val="333333"/>
                </a:solidFill>
              </a:rPr>
              <a:t>Internships will run 6-8 weeks</a:t>
            </a:r>
            <a:endParaRPr lang="en-US" sz="200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071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80535" y="430604"/>
            <a:ext cx="6508377" cy="583848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Seminars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245534" y="1167189"/>
            <a:ext cx="4707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0" hangingPunct="0">
              <a:buFont typeface="Arial"/>
              <a:buChar char="•"/>
            </a:pPr>
            <a:r>
              <a:rPr lang="en-US" dirty="0" smtClean="0">
                <a:solidFill>
                  <a:srgbClr val="333333"/>
                </a:solidFill>
              </a:rPr>
              <a:t>STRIDE-Con</a:t>
            </a:r>
            <a:endParaRPr lang="en-US" dirty="0">
              <a:solidFill>
                <a:srgbClr val="333333"/>
              </a:solidFill>
            </a:endParaRPr>
          </a:p>
          <a:p>
            <a:pPr marL="285750" indent="-285750" eaLnBrk="0" hangingPunct="0">
              <a:buFont typeface="Arial"/>
              <a:buChar char="•"/>
            </a:pPr>
            <a:r>
              <a:rPr lang="en-US" dirty="0" smtClean="0">
                <a:solidFill>
                  <a:srgbClr val="333333"/>
                </a:solidFill>
              </a:rPr>
              <a:t>Many Paths to Science</a:t>
            </a:r>
            <a:endParaRPr lang="en-US" dirty="0" smtClean="0">
              <a:solidFill>
                <a:srgbClr val="333333"/>
              </a:solidFill>
            </a:endParaRPr>
          </a:p>
          <a:p>
            <a:pPr marL="285750" indent="-285750" eaLnBrk="0" hangingPunct="0">
              <a:buFont typeface="Arial"/>
              <a:buChar char="•"/>
            </a:pPr>
            <a:r>
              <a:rPr lang="en-US" dirty="0" smtClean="0">
                <a:solidFill>
                  <a:srgbClr val="333333"/>
                </a:solidFill>
              </a:rPr>
              <a:t>Monthly Brown Bag Lunches</a:t>
            </a:r>
            <a:endParaRPr lang="en-US" dirty="0" smtClean="0">
              <a:solidFill>
                <a:srgbClr val="333333"/>
              </a:solidFill>
            </a:endParaRPr>
          </a:p>
          <a:p>
            <a:pPr marL="285750" indent="-285750" eaLnBrk="0" hangingPunct="0">
              <a:buFont typeface="Arial"/>
              <a:buChar char="•"/>
            </a:pPr>
            <a:r>
              <a:rPr lang="en-US" dirty="0" smtClean="0">
                <a:solidFill>
                  <a:srgbClr val="333333"/>
                </a:solidFill>
              </a:rPr>
              <a:t>Data-visualization contest</a:t>
            </a:r>
            <a:endParaRPr lang="en-US" dirty="0">
              <a:solidFill>
                <a:srgbClr val="333333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977" y="3092450"/>
            <a:ext cx="4445000" cy="333375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29"/>
          <a:stretch/>
        </p:blipFill>
        <p:spPr>
          <a:xfrm>
            <a:off x="5301871" y="863532"/>
            <a:ext cx="3378202" cy="193498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8" t="17851" r="6709"/>
          <a:stretch/>
        </p:blipFill>
        <p:spPr>
          <a:xfrm>
            <a:off x="524933" y="3092450"/>
            <a:ext cx="2819401" cy="2176991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62155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laza">
  <a:themeElements>
    <a:clrScheme name="">
      <a:dk1>
        <a:srgbClr val="34AF0F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Plaza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Plaza.thmx</Template>
  <TotalTime>7719</TotalTime>
  <Words>420</Words>
  <Application>Microsoft Macintosh PowerPoint</Application>
  <PresentationFormat>On-screen Show (4:3)</PresentationFormat>
  <Paragraphs>76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Calibri</vt:lpstr>
      <vt:lpstr>Century Gothic</vt:lpstr>
      <vt:lpstr>Century Gothic (Body)</vt:lpstr>
      <vt:lpstr>Wingdings 2</vt:lpstr>
      <vt:lpstr>Arial</vt:lpstr>
      <vt:lpstr>Plaza</vt:lpstr>
      <vt:lpstr>STRIDE</vt:lpstr>
      <vt:lpstr>PowerPoint Presentation</vt:lpstr>
      <vt:lpstr>PowerPoint Presentation</vt:lpstr>
      <vt:lpstr>Research Themes</vt:lpstr>
      <vt:lpstr>Departments</vt:lpstr>
      <vt:lpstr>PowerPoint Presentation</vt:lpstr>
      <vt:lpstr>STRIDE Fellowships</vt:lpstr>
      <vt:lpstr>Seminars</vt:lpstr>
    </vt:vector>
  </TitlesOfParts>
  <Manager/>
  <Company/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Bryan Sundahl</dc:creator>
  <cp:keywords/>
  <dc:description/>
  <cp:lastModifiedBy>Jennifer R Mccauley</cp:lastModifiedBy>
  <cp:revision>172</cp:revision>
  <dcterms:created xsi:type="dcterms:W3CDTF">2015-06-12T18:07:03Z</dcterms:created>
  <dcterms:modified xsi:type="dcterms:W3CDTF">2018-04-05T17:50:24Z</dcterms:modified>
  <cp:category/>
</cp:coreProperties>
</file>