
<file path=[Content_Types].xml><?xml version="1.0" encoding="utf-8"?>
<Types xmlns="http://schemas.openxmlformats.org/package/2006/content-types">
  <Default Extension="png" ContentType="image/png"/>
  <Default Extension="emf" ContentType="image/x-emf"/>
  <Default Extension="vtt" ContentType="text/vtt"/>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6"/>
  </p:notesMasterIdLst>
  <p:handoutMasterIdLst>
    <p:handoutMasterId r:id="rId37"/>
  </p:handoutMasterIdLst>
  <p:sldIdLst>
    <p:sldId id="256" r:id="rId2"/>
    <p:sldId id="274" r:id="rId3"/>
    <p:sldId id="283" r:id="rId4"/>
    <p:sldId id="259" r:id="rId5"/>
    <p:sldId id="263" r:id="rId6"/>
    <p:sldId id="299" r:id="rId7"/>
    <p:sldId id="305" r:id="rId8"/>
    <p:sldId id="306" r:id="rId9"/>
    <p:sldId id="307" r:id="rId10"/>
    <p:sldId id="308" r:id="rId11"/>
    <p:sldId id="285" r:id="rId12"/>
    <p:sldId id="287" r:id="rId13"/>
    <p:sldId id="302" r:id="rId14"/>
    <p:sldId id="272" r:id="rId15"/>
    <p:sldId id="300" r:id="rId16"/>
    <p:sldId id="271" r:id="rId17"/>
    <p:sldId id="301" r:id="rId18"/>
    <p:sldId id="322" r:id="rId19"/>
    <p:sldId id="323" r:id="rId20"/>
    <p:sldId id="324" r:id="rId21"/>
    <p:sldId id="325" r:id="rId22"/>
    <p:sldId id="303" r:id="rId23"/>
    <p:sldId id="309" r:id="rId24"/>
    <p:sldId id="310" r:id="rId25"/>
    <p:sldId id="311" r:id="rId26"/>
    <p:sldId id="312" r:id="rId27"/>
    <p:sldId id="314" r:id="rId28"/>
    <p:sldId id="315" r:id="rId29"/>
    <p:sldId id="317" r:id="rId30"/>
    <p:sldId id="318" r:id="rId31"/>
    <p:sldId id="320" r:id="rId32"/>
    <p:sldId id="319" r:id="rId33"/>
    <p:sldId id="321" r:id="rId34"/>
    <p:sldId id="313" r:id="rId3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C0C0"/>
    <a:srgbClr val="828383"/>
    <a:srgbClr val="A71E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67" autoAdjust="0"/>
    <p:restoredTop sz="94674"/>
  </p:normalViewPr>
  <p:slideViewPr>
    <p:cSldViewPr snapToGrid="0" snapToObjects="1">
      <p:cViewPr varScale="1">
        <p:scale>
          <a:sx n="68" d="100"/>
          <a:sy n="68" d="100"/>
        </p:scale>
        <p:origin x="1112" y="48"/>
      </p:cViewPr>
      <p:guideLst/>
    </p:cSldViewPr>
  </p:slideViewPr>
  <p:outlineViewPr>
    <p:cViewPr>
      <p:scale>
        <a:sx n="33" d="100"/>
        <a:sy n="33" d="100"/>
      </p:scale>
      <p:origin x="0" y="-20944"/>
    </p:cViewPr>
  </p:outlineViewPr>
  <p:notesTextViewPr>
    <p:cViewPr>
      <p:scale>
        <a:sx n="1" d="1"/>
        <a:sy n="1" d="1"/>
      </p:scale>
      <p:origin x="0" y="0"/>
    </p:cViewPr>
  </p:notesTextViewPr>
  <p:notesViewPr>
    <p:cSldViewPr snapToGrid="0" snapToObjects="1" showGuide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A706CF33-8FBF-4B4C-A62C-C7FCEE2F205E}" type="datetimeFigureOut">
              <a:rPr lang="en-US" smtClean="0"/>
              <a:t>2/27/2023</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A2B81D4-C81F-2846-A8B2-30C4B23FE648}" type="slidenum">
              <a:rPr lang="en-US" smtClean="0"/>
              <a:t>‹#›</a:t>
            </a:fld>
            <a:endParaRPr lang="en-US"/>
          </a:p>
        </p:txBody>
      </p:sp>
    </p:spTree>
    <p:extLst>
      <p:ext uri="{BB962C8B-B14F-4D97-AF65-F5344CB8AC3E}">
        <p14:creationId xmlns:p14="http://schemas.microsoft.com/office/powerpoint/2010/main" val="3994697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8D938DB-7AC2-8B49-96CB-F4713922A74B}" type="datetimeFigureOut">
              <a:rPr lang="en-US" smtClean="0"/>
              <a:t>2/27/2023</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6818A80-324C-A94A-A288-E8B5ECC90687}" type="slidenum">
              <a:rPr lang="en-US" smtClean="0"/>
              <a:t>‹#›</a:t>
            </a:fld>
            <a:endParaRPr lang="en-US"/>
          </a:p>
        </p:txBody>
      </p:sp>
    </p:spTree>
    <p:extLst>
      <p:ext uri="{BB962C8B-B14F-4D97-AF65-F5344CB8AC3E}">
        <p14:creationId xmlns:p14="http://schemas.microsoft.com/office/powerpoint/2010/main" val="1819550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Role </a:t>
            </a:r>
            <a:r>
              <a:rPr lang="en-US" b="1"/>
              <a:t>Play Tips</a:t>
            </a:r>
            <a:endParaRPr lang="en-US" dirty="0"/>
          </a:p>
          <a:p>
            <a:pPr marL="174708" indent="-174708">
              <a:buFont typeface="Arial" panose="020B0604020202020204" pitchFamily="34" charset="0"/>
              <a:buChar char="•"/>
            </a:pPr>
            <a:r>
              <a:rPr lang="en-US" dirty="0"/>
              <a:t>We </a:t>
            </a:r>
            <a:r>
              <a:rPr lang="en-US"/>
              <a:t>offer detailed role descriptions </a:t>
            </a:r>
            <a:r>
              <a:rPr lang="en-US" dirty="0"/>
              <a:t>and prompts, not </a:t>
            </a:r>
            <a:r>
              <a:rPr lang="en-US"/>
              <a:t>a script</a:t>
            </a:r>
            <a:r>
              <a:rPr lang="en-US" dirty="0"/>
              <a:t>. </a:t>
            </a:r>
            <a:r>
              <a:rPr lang="en-US"/>
              <a:t>Know Ir </a:t>
            </a:r>
            <a:r>
              <a:rPr lang="en-US" dirty="0"/>
              <a:t>character and </a:t>
            </a:r>
            <a:r>
              <a:rPr lang="en-US"/>
              <a:t>get creative</a:t>
            </a:r>
            <a:r>
              <a:rPr lang="en-US" dirty="0"/>
              <a:t>!</a:t>
            </a:r>
          </a:p>
          <a:p>
            <a:pPr marL="174708" indent="-174708">
              <a:buFont typeface="Arial" panose="020B0604020202020204" pitchFamily="34" charset="0"/>
              <a:buChar char="•"/>
            </a:pPr>
            <a:r>
              <a:rPr lang="en-US" dirty="0"/>
              <a:t>Encourage role players to </a:t>
            </a:r>
            <a:r>
              <a:rPr lang="en-US"/>
              <a:t>use their </a:t>
            </a:r>
            <a:r>
              <a:rPr lang="en-US" dirty="0"/>
              <a:t>actual names</a:t>
            </a:r>
          </a:p>
          <a:p>
            <a:pPr marL="174708" indent="-174708">
              <a:buFont typeface="Arial" panose="020B0604020202020204" pitchFamily="34" charset="0"/>
              <a:buChar char="•"/>
            </a:pPr>
            <a:r>
              <a:rPr lang="en-US"/>
              <a:t>Play with </a:t>
            </a:r>
            <a:r>
              <a:rPr lang="en-US" dirty="0"/>
              <a:t>the prompts! Change them, e.g., </a:t>
            </a:r>
            <a:r>
              <a:rPr lang="en-US"/>
              <a:t>by having </a:t>
            </a:r>
            <a:r>
              <a:rPr lang="en-US" dirty="0"/>
              <a:t>the character offer </a:t>
            </a:r>
            <a:r>
              <a:rPr lang="en-US"/>
              <a:t>a conciliatory opening line </a:t>
            </a:r>
            <a:r>
              <a:rPr lang="en-US" dirty="0"/>
              <a:t>or </a:t>
            </a:r>
            <a:r>
              <a:rPr lang="en-US"/>
              <a:t>a belligerent opening line</a:t>
            </a:r>
            <a:endParaRPr lang="en-US" dirty="0"/>
          </a:p>
          <a:p>
            <a:pPr marL="174708" indent="-174708">
              <a:buFont typeface="Arial" panose="020B0604020202020204" pitchFamily="34" charset="0"/>
              <a:buChar char="•"/>
            </a:pPr>
            <a:r>
              <a:rPr lang="en-US" dirty="0"/>
              <a:t>Run a role play more than once</a:t>
            </a:r>
            <a:r>
              <a:rPr lang="en-US"/>
              <a:t>, changing </a:t>
            </a:r>
            <a:r>
              <a:rPr lang="en-US" dirty="0"/>
              <a:t>role players</a:t>
            </a:r>
          </a:p>
          <a:p>
            <a:pPr marL="174708" indent="-174708">
              <a:buFont typeface="Arial" panose="020B0604020202020204" pitchFamily="34" charset="0"/>
              <a:buChar char="•"/>
            </a:pPr>
            <a:r>
              <a:rPr lang="en-US"/>
              <a:t>See instructor’s </a:t>
            </a:r>
            <a:r>
              <a:rPr lang="en-US" dirty="0"/>
              <a:t>manual </a:t>
            </a:r>
            <a:r>
              <a:rPr lang="en-US"/>
              <a:t>for tips on responding to wrongdoing</a:t>
            </a:r>
            <a:r>
              <a:rPr lang="en-US" dirty="0"/>
              <a:t>. </a:t>
            </a:r>
            <a:r>
              <a:rPr lang="en-US"/>
              <a:t>Pay attention </a:t>
            </a:r>
            <a:r>
              <a:rPr lang="en-US" dirty="0"/>
              <a:t>to </a:t>
            </a:r>
            <a:r>
              <a:rPr lang="en-US"/>
              <a:t>power dynamics and interpersonal dynamics</a:t>
            </a:r>
            <a:endParaRPr lang="en-US" dirty="0"/>
          </a:p>
          <a:p>
            <a:endParaRPr lang="en-US" dirty="0"/>
          </a:p>
        </p:txBody>
      </p:sp>
      <p:sp>
        <p:nvSpPr>
          <p:cNvPr id="4" name="Slide Number Placeholder 3"/>
          <p:cNvSpPr>
            <a:spLocks noGrp="1"/>
          </p:cNvSpPr>
          <p:nvPr>
            <p:ph type="sldNum" sz="quarter" idx="10"/>
          </p:nvPr>
        </p:nvSpPr>
        <p:spPr/>
        <p:txBody>
          <a:bodyPr/>
          <a:lstStyle/>
          <a:p>
            <a:fld id="{06818A80-324C-A94A-A288-E8B5ECC90687}" type="slidenum">
              <a:rPr lang="en-US" smtClean="0"/>
              <a:t>28</a:t>
            </a:fld>
            <a:endParaRPr lang="en-US"/>
          </a:p>
        </p:txBody>
      </p:sp>
    </p:spTree>
    <p:extLst>
      <p:ext uri="{BB962C8B-B14F-4D97-AF65-F5344CB8AC3E}">
        <p14:creationId xmlns:p14="http://schemas.microsoft.com/office/powerpoint/2010/main" val="1985640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818A80-324C-A94A-A288-E8B5ECC90687}" type="slidenum">
              <a:rPr lang="en-US" smtClean="0"/>
              <a:t>29</a:t>
            </a:fld>
            <a:endParaRPr lang="en-US"/>
          </a:p>
        </p:txBody>
      </p:sp>
    </p:spTree>
    <p:extLst>
      <p:ext uri="{BB962C8B-B14F-4D97-AF65-F5344CB8AC3E}">
        <p14:creationId xmlns:p14="http://schemas.microsoft.com/office/powerpoint/2010/main" val="3710852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818A80-324C-A94A-A288-E8B5ECC90687}" type="slidenum">
              <a:rPr lang="en-US" smtClean="0"/>
              <a:t>30</a:t>
            </a:fld>
            <a:endParaRPr lang="en-US"/>
          </a:p>
        </p:txBody>
      </p:sp>
    </p:spTree>
    <p:extLst>
      <p:ext uri="{BB962C8B-B14F-4D97-AF65-F5344CB8AC3E}">
        <p14:creationId xmlns:p14="http://schemas.microsoft.com/office/powerpoint/2010/main" val="3861819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818A80-324C-A94A-A288-E8B5ECC90687}" type="slidenum">
              <a:rPr lang="en-US" smtClean="0"/>
              <a:t>31</a:t>
            </a:fld>
            <a:endParaRPr lang="en-US"/>
          </a:p>
        </p:txBody>
      </p:sp>
    </p:spTree>
    <p:extLst>
      <p:ext uri="{BB962C8B-B14F-4D97-AF65-F5344CB8AC3E}">
        <p14:creationId xmlns:p14="http://schemas.microsoft.com/office/powerpoint/2010/main" val="3794638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solidFill>
                  <a:srgbClr val="C00000"/>
                </a:solidFill>
              </a:rPr>
              <a:t>Role </a:t>
            </a:r>
            <a:r>
              <a:rPr lang="en-US" sz="1400">
                <a:solidFill>
                  <a:srgbClr val="C00000"/>
                </a:solidFill>
              </a:rPr>
              <a:t>Play Tips</a:t>
            </a:r>
            <a:endParaRPr lang="en-US" sz="1400" dirty="0">
              <a:solidFill>
                <a:srgbClr val="C00000"/>
              </a:solidFill>
            </a:endParaRPr>
          </a:p>
          <a:p>
            <a:pPr marL="174708" indent="-174708">
              <a:buFont typeface="Arial" panose="020B0604020202020204" pitchFamily="34" charset="0"/>
              <a:buChar char="•"/>
            </a:pPr>
            <a:r>
              <a:rPr lang="en-US"/>
              <a:t>Know Ir </a:t>
            </a:r>
            <a:r>
              <a:rPr lang="en-US" dirty="0"/>
              <a:t>character and </a:t>
            </a:r>
            <a:r>
              <a:rPr lang="en-US"/>
              <a:t>get creative</a:t>
            </a:r>
            <a:r>
              <a:rPr lang="en-US" dirty="0"/>
              <a:t>!</a:t>
            </a:r>
          </a:p>
          <a:p>
            <a:pPr marL="174708" indent="-174708">
              <a:buFont typeface="Arial" panose="020B0604020202020204" pitchFamily="34" charset="0"/>
              <a:buChar char="•"/>
            </a:pPr>
            <a:r>
              <a:rPr lang="en-US" dirty="0"/>
              <a:t>Encourage role players to </a:t>
            </a:r>
            <a:r>
              <a:rPr lang="en-US"/>
              <a:t>use their </a:t>
            </a:r>
            <a:r>
              <a:rPr lang="en-US" dirty="0"/>
              <a:t>actual names</a:t>
            </a:r>
          </a:p>
          <a:p>
            <a:pPr marL="174708" indent="-174708">
              <a:buFont typeface="Arial" panose="020B0604020202020204" pitchFamily="34" charset="0"/>
              <a:buChar char="•"/>
            </a:pPr>
            <a:r>
              <a:rPr lang="en-US" dirty="0"/>
              <a:t>Change the role play </a:t>
            </a:r>
            <a:r>
              <a:rPr lang="en-US"/>
              <a:t>by having </a:t>
            </a:r>
            <a:r>
              <a:rPr lang="en-US" dirty="0"/>
              <a:t>the character offer </a:t>
            </a:r>
            <a:r>
              <a:rPr lang="en-US"/>
              <a:t>a conciliatory opening line </a:t>
            </a:r>
            <a:r>
              <a:rPr lang="en-US" dirty="0"/>
              <a:t>or </a:t>
            </a:r>
            <a:r>
              <a:rPr lang="en-US"/>
              <a:t>a belligerent opening line</a:t>
            </a:r>
            <a:endParaRPr lang="en-US" dirty="0"/>
          </a:p>
          <a:p>
            <a:pPr marL="174708" indent="-174708">
              <a:buFont typeface="Arial" panose="020B0604020202020204" pitchFamily="34" charset="0"/>
              <a:buChar char="•"/>
            </a:pPr>
            <a:r>
              <a:rPr lang="en-US" dirty="0"/>
              <a:t>Run a role play more than once</a:t>
            </a:r>
            <a:r>
              <a:rPr lang="en-US"/>
              <a:t>, changing </a:t>
            </a:r>
            <a:r>
              <a:rPr lang="en-US" dirty="0"/>
              <a:t>role players</a:t>
            </a:r>
          </a:p>
          <a:p>
            <a:endParaRPr lang="en-US" dirty="0"/>
          </a:p>
        </p:txBody>
      </p:sp>
      <p:sp>
        <p:nvSpPr>
          <p:cNvPr id="4" name="Slide Number Placeholder 3"/>
          <p:cNvSpPr>
            <a:spLocks noGrp="1"/>
          </p:cNvSpPr>
          <p:nvPr>
            <p:ph type="sldNum" sz="quarter" idx="10"/>
          </p:nvPr>
        </p:nvSpPr>
        <p:spPr/>
        <p:txBody>
          <a:bodyPr/>
          <a:lstStyle/>
          <a:p>
            <a:fld id="{06818A80-324C-A94A-A288-E8B5ECC90687}" type="slidenum">
              <a:rPr lang="en-US" smtClean="0"/>
              <a:t>32</a:t>
            </a:fld>
            <a:endParaRPr lang="en-US"/>
          </a:p>
        </p:txBody>
      </p:sp>
    </p:spTree>
    <p:extLst>
      <p:ext uri="{BB962C8B-B14F-4D97-AF65-F5344CB8AC3E}">
        <p14:creationId xmlns:p14="http://schemas.microsoft.com/office/powerpoint/2010/main" val="3148144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solidFill>
                  <a:srgbClr val="C00000"/>
                </a:solidFill>
              </a:rPr>
              <a:t>Role </a:t>
            </a:r>
            <a:r>
              <a:rPr lang="en-US" sz="1400">
                <a:solidFill>
                  <a:srgbClr val="C00000"/>
                </a:solidFill>
              </a:rPr>
              <a:t>Play Tips</a:t>
            </a:r>
            <a:endParaRPr lang="en-US" sz="1400" dirty="0">
              <a:solidFill>
                <a:srgbClr val="C00000"/>
              </a:solidFill>
            </a:endParaRPr>
          </a:p>
          <a:p>
            <a:pPr marL="174708" indent="-174708">
              <a:buFont typeface="Arial" panose="020B0604020202020204" pitchFamily="34" charset="0"/>
              <a:buChar char="•"/>
            </a:pPr>
            <a:r>
              <a:rPr lang="en-US"/>
              <a:t>Know Ir </a:t>
            </a:r>
            <a:r>
              <a:rPr lang="en-US" dirty="0"/>
              <a:t>character and </a:t>
            </a:r>
            <a:r>
              <a:rPr lang="en-US"/>
              <a:t>get creative</a:t>
            </a:r>
            <a:r>
              <a:rPr lang="en-US" dirty="0"/>
              <a:t>!</a:t>
            </a:r>
          </a:p>
          <a:p>
            <a:pPr marL="174708" indent="-174708">
              <a:buFont typeface="Arial" panose="020B0604020202020204" pitchFamily="34" charset="0"/>
              <a:buChar char="•"/>
            </a:pPr>
            <a:r>
              <a:rPr lang="en-US" dirty="0"/>
              <a:t>Encourage role players to </a:t>
            </a:r>
            <a:r>
              <a:rPr lang="en-US"/>
              <a:t>use their </a:t>
            </a:r>
            <a:r>
              <a:rPr lang="en-US" dirty="0"/>
              <a:t>actual names</a:t>
            </a:r>
          </a:p>
          <a:p>
            <a:pPr marL="174708" indent="-174708">
              <a:buFont typeface="Arial" panose="020B0604020202020204" pitchFamily="34" charset="0"/>
              <a:buChar char="•"/>
            </a:pPr>
            <a:r>
              <a:rPr lang="en-US" dirty="0"/>
              <a:t>Change the role play </a:t>
            </a:r>
            <a:r>
              <a:rPr lang="en-US"/>
              <a:t>by having </a:t>
            </a:r>
            <a:r>
              <a:rPr lang="en-US" dirty="0"/>
              <a:t>the character offer </a:t>
            </a:r>
            <a:r>
              <a:rPr lang="en-US"/>
              <a:t>a conciliatory opening line </a:t>
            </a:r>
            <a:r>
              <a:rPr lang="en-US" dirty="0"/>
              <a:t>or </a:t>
            </a:r>
            <a:r>
              <a:rPr lang="en-US"/>
              <a:t>a belligerent opening line</a:t>
            </a:r>
            <a:endParaRPr lang="en-US" dirty="0"/>
          </a:p>
          <a:p>
            <a:pPr marL="174708" indent="-174708">
              <a:buFont typeface="Arial" panose="020B0604020202020204" pitchFamily="34" charset="0"/>
              <a:buChar char="•"/>
            </a:pPr>
            <a:r>
              <a:rPr lang="en-US" dirty="0"/>
              <a:t>Run a role play more than once</a:t>
            </a:r>
            <a:r>
              <a:rPr lang="en-US"/>
              <a:t>, changing </a:t>
            </a:r>
            <a:r>
              <a:rPr lang="en-US" dirty="0"/>
              <a:t>role players</a:t>
            </a:r>
          </a:p>
          <a:p>
            <a:endParaRPr lang="en-US" dirty="0"/>
          </a:p>
        </p:txBody>
      </p:sp>
      <p:sp>
        <p:nvSpPr>
          <p:cNvPr id="4" name="Slide Number Placeholder 3"/>
          <p:cNvSpPr>
            <a:spLocks noGrp="1"/>
          </p:cNvSpPr>
          <p:nvPr>
            <p:ph type="sldNum" sz="quarter" idx="10"/>
          </p:nvPr>
        </p:nvSpPr>
        <p:spPr/>
        <p:txBody>
          <a:bodyPr/>
          <a:lstStyle/>
          <a:p>
            <a:fld id="{06818A80-324C-A94A-A288-E8B5ECC90687}" type="slidenum">
              <a:rPr lang="en-US" smtClean="0"/>
              <a:t>33</a:t>
            </a:fld>
            <a:endParaRPr lang="en-US"/>
          </a:p>
        </p:txBody>
      </p:sp>
    </p:spTree>
    <p:extLst>
      <p:ext uri="{BB962C8B-B14F-4D97-AF65-F5344CB8AC3E}">
        <p14:creationId xmlns:p14="http://schemas.microsoft.com/office/powerpoint/2010/main" val="13980309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BU Logo">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665" y="-5881"/>
            <a:ext cx="9163665" cy="6872211"/>
          </a:xfrm>
          <a:prstGeom prst="rect">
            <a:avLst/>
          </a:prstGeom>
        </p:spPr>
      </p:pic>
      <p:cxnSp>
        <p:nvCxnSpPr>
          <p:cNvPr id="8" name="Straight Connector 7"/>
          <p:cNvCxnSpPr/>
          <p:nvPr userDrawn="1"/>
        </p:nvCxnSpPr>
        <p:spPr>
          <a:xfrm>
            <a:off x="1769806" y="4657197"/>
            <a:ext cx="7374194" cy="181"/>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7377" y="1272796"/>
            <a:ext cx="4006236" cy="685081"/>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69805" y="2356161"/>
            <a:ext cx="5597465" cy="2091640"/>
          </a:xfrm>
          <a:prstGeom prst="rect">
            <a:avLst/>
          </a:prstGeom>
        </p:spPr>
      </p:pic>
      <p:sp>
        <p:nvSpPr>
          <p:cNvPr id="13" name="Text Placeholder 2"/>
          <p:cNvSpPr>
            <a:spLocks noGrp="1"/>
          </p:cNvSpPr>
          <p:nvPr>
            <p:ph type="body" idx="1" hasCustomPrompt="1"/>
          </p:nvPr>
        </p:nvSpPr>
        <p:spPr>
          <a:xfrm>
            <a:off x="1686846" y="4860050"/>
            <a:ext cx="6612962" cy="654046"/>
          </a:xfrm>
          <a:prstGeom prst="rect">
            <a:avLst/>
          </a:prstGeom>
        </p:spPr>
        <p:txBody>
          <a:bodyPr>
            <a:normAutofit/>
          </a:bodyPr>
          <a:lstStyle>
            <a:lvl1pPr marL="0" indent="0">
              <a:lnSpc>
                <a:spcPct val="100000"/>
              </a:lnSpc>
              <a:spcBef>
                <a:spcPts val="0"/>
              </a:spcBef>
              <a:buNone/>
              <a:defRPr sz="1400" b="0" i="0" baseline="0">
                <a:solidFill>
                  <a:schemeClr val="bg1"/>
                </a:solidFill>
                <a:latin typeface="Museo Slab 700" charset="0"/>
                <a:ea typeface="Museo Slab 700" charset="0"/>
                <a:cs typeface="Museo Slab 70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OR NAME OF PRESENTATION</a:t>
            </a:r>
          </a:p>
        </p:txBody>
      </p:sp>
    </p:spTree>
    <p:extLst>
      <p:ext uri="{BB962C8B-B14F-4D97-AF65-F5344CB8AC3E}">
        <p14:creationId xmlns:p14="http://schemas.microsoft.com/office/powerpoint/2010/main" val="888470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BU Text-3 Photos">
    <p:spTree>
      <p:nvGrpSpPr>
        <p:cNvPr id="1" name=""/>
        <p:cNvGrpSpPr/>
        <p:nvPr/>
      </p:nvGrpSpPr>
      <p:grpSpPr>
        <a:xfrm>
          <a:off x="0" y="0"/>
          <a:ext cx="0" cy="0"/>
          <a:chOff x="0" y="0"/>
          <a:chExt cx="0" cy="0"/>
        </a:xfrm>
      </p:grpSpPr>
      <p:sp>
        <p:nvSpPr>
          <p:cNvPr id="23" name="Title 1"/>
          <p:cNvSpPr>
            <a:spLocks noGrp="1"/>
          </p:cNvSpPr>
          <p:nvPr>
            <p:ph type="title" hasCustomPrompt="1"/>
          </p:nvPr>
        </p:nvSpPr>
        <p:spPr>
          <a:xfrm>
            <a:off x="626116" y="897538"/>
            <a:ext cx="3335552" cy="972207"/>
          </a:xfrm>
          <a:prstGeom prst="rect">
            <a:avLst/>
          </a:prstGeom>
        </p:spPr>
        <p:txBody>
          <a:bodyPr anchor="t" anchorCtr="0">
            <a:normAutofit/>
          </a:bodyPr>
          <a:lstStyle>
            <a:lvl1pPr>
              <a:lnSpc>
                <a:spcPct val="80000"/>
              </a:lnSpc>
              <a:defRPr sz="3600" b="1" i="0">
                <a:latin typeface="Effra Heavy" charset="0"/>
                <a:ea typeface="Effra Heavy" charset="0"/>
                <a:cs typeface="Effra Heavy" charset="0"/>
              </a:defRPr>
            </a:lvl1pPr>
          </a:lstStyle>
          <a:p>
            <a:r>
              <a:rPr lang="en-US" dirty="0" err="1"/>
              <a:t>Lorem</a:t>
            </a:r>
            <a:r>
              <a:rPr lang="en-US" dirty="0"/>
              <a:t> </a:t>
            </a:r>
            <a:r>
              <a:rPr lang="en-US" dirty="0" err="1"/>
              <a:t>Ipsum</a:t>
            </a:r>
            <a:r>
              <a:rPr lang="en-US" dirty="0"/>
              <a:t> dolor sit </a:t>
            </a:r>
            <a:r>
              <a:rPr lang="en-US" dirty="0" err="1"/>
              <a:t>amet</a:t>
            </a:r>
            <a:endParaRPr lang="en-US" dirty="0"/>
          </a:p>
        </p:txBody>
      </p:sp>
      <p:sp>
        <p:nvSpPr>
          <p:cNvPr id="24" name="Text Placeholder 3"/>
          <p:cNvSpPr>
            <a:spLocks noGrp="1"/>
          </p:cNvSpPr>
          <p:nvPr>
            <p:ph type="body" sz="half" idx="2" hasCustomPrompt="1"/>
          </p:nvPr>
        </p:nvSpPr>
        <p:spPr>
          <a:xfrm>
            <a:off x="626116" y="2039016"/>
            <a:ext cx="3335552" cy="3616244"/>
          </a:xfrm>
          <a:prstGeom prst="rect">
            <a:avLst/>
          </a:prstGeom>
        </p:spPr>
        <p:txBody>
          <a:bodyPr>
            <a:normAutofit/>
          </a:bodyPr>
          <a:lstStyle>
            <a:lvl1pPr marL="0" indent="0">
              <a:buNone/>
              <a:defRPr sz="1200" b="0" i="0" baseline="0">
                <a:solidFill>
                  <a:srgbClr val="828383"/>
                </a:solidFill>
                <a:latin typeface="Museo Slab 300" charset="0"/>
                <a:ea typeface="Museo Slab 300" charset="0"/>
                <a:cs typeface="Museo Slab 3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Igendaerat</a:t>
            </a:r>
            <a:r>
              <a:rPr lang="en-US" dirty="0"/>
              <a:t> as </a:t>
            </a:r>
            <a:r>
              <a:rPr lang="en-US" dirty="0" err="1"/>
              <a:t>porpossin</a:t>
            </a:r>
            <a:r>
              <a:rPr lang="en-US" dirty="0"/>
              <a:t> con </a:t>
            </a:r>
            <a:r>
              <a:rPr lang="en-US" dirty="0" err="1"/>
              <a:t>pe</a:t>
            </a:r>
            <a:r>
              <a:rPr lang="en-US" dirty="0"/>
              <a:t> </a:t>
            </a:r>
            <a:r>
              <a:rPr lang="en-US" dirty="0" err="1"/>
              <a:t>simBereptatur</a:t>
            </a:r>
            <a:r>
              <a:rPr lang="en-US" dirty="0"/>
              <a:t> re </a:t>
            </a:r>
            <a:r>
              <a:rPr lang="en-US" dirty="0" err="1"/>
              <a:t>sinctorio</a:t>
            </a:r>
            <a:r>
              <a:rPr lang="en-US" dirty="0"/>
              <a:t>. </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r>
              <a:rPr lang="en-US" dirty="0"/>
              <a:t> </a:t>
            </a:r>
            <a:r>
              <a:rPr lang="en-US" dirty="0" err="1"/>
              <a:t>aut</a:t>
            </a:r>
            <a:r>
              <a:rPr lang="en-US" dirty="0"/>
              <a:t> </a:t>
            </a:r>
            <a:r>
              <a:rPr lang="en-US" dirty="0" err="1"/>
              <a:t>excerum</a:t>
            </a:r>
            <a:r>
              <a:rPr lang="en-US" dirty="0"/>
              <a:t> </a:t>
            </a:r>
            <a:r>
              <a:rPr lang="en-US" dirty="0" err="1"/>
              <a:t>ni</a:t>
            </a:r>
            <a:r>
              <a:rPr lang="en-US" dirty="0"/>
              <a:t>. </a:t>
            </a:r>
          </a:p>
          <a:p>
            <a:pPr lvl="0"/>
            <a:r>
              <a:rPr lang="en-US" dirty="0" err="1"/>
              <a:t>Pellentesque</a:t>
            </a:r>
            <a:r>
              <a:rPr lang="en-US" dirty="0"/>
              <a:t> </a:t>
            </a:r>
            <a:r>
              <a:rPr lang="en-US" dirty="0" err="1"/>
              <a:t>pellentesque</a:t>
            </a:r>
            <a:r>
              <a:rPr lang="en-US" dirty="0"/>
              <a:t> </a:t>
            </a:r>
            <a:r>
              <a:rPr lang="en-US" dirty="0" err="1"/>
              <a:t>egestas</a:t>
            </a:r>
            <a:r>
              <a:rPr lang="en-US" dirty="0"/>
              <a:t> </a:t>
            </a:r>
            <a:r>
              <a:rPr lang="en-US" dirty="0" err="1"/>
              <a:t>turpis</a:t>
            </a:r>
            <a:r>
              <a:rPr lang="en-US" dirty="0"/>
              <a:t>, </a:t>
            </a:r>
            <a:r>
              <a:rPr lang="en-US" dirty="0" err="1"/>
              <a:t>vel</a:t>
            </a:r>
            <a:r>
              <a:rPr lang="en-US" dirty="0"/>
              <a:t> </a:t>
            </a:r>
            <a:r>
              <a:rPr lang="en-US" dirty="0" err="1"/>
              <a:t>rhoncus</a:t>
            </a:r>
            <a:r>
              <a:rPr lang="en-US" dirty="0"/>
              <a:t> </a:t>
            </a:r>
            <a:r>
              <a:rPr lang="en-US" dirty="0" err="1"/>
              <a:t>nibh</a:t>
            </a:r>
            <a:r>
              <a:rPr lang="en-US" dirty="0"/>
              <a:t> </a:t>
            </a:r>
            <a:r>
              <a:rPr lang="en-US" dirty="0" err="1"/>
              <a:t>euismod</a:t>
            </a:r>
            <a:r>
              <a:rPr lang="en-US" dirty="0"/>
              <a:t> </a:t>
            </a:r>
            <a:r>
              <a:rPr lang="en-US" dirty="0" err="1"/>
              <a:t>vulputate</a:t>
            </a:r>
            <a:r>
              <a:rPr lang="en-US" dirty="0"/>
              <a:t>. </a:t>
            </a:r>
            <a:r>
              <a:rPr lang="en-US" dirty="0" err="1"/>
              <a:t>Pellentesque</a:t>
            </a:r>
            <a:r>
              <a:rPr lang="en-US" dirty="0"/>
              <a:t> </a:t>
            </a:r>
            <a:r>
              <a:rPr lang="en-US" dirty="0" err="1"/>
              <a:t>eu</a:t>
            </a:r>
            <a:r>
              <a:rPr lang="en-US" dirty="0"/>
              <a:t> </a:t>
            </a:r>
            <a:r>
              <a:rPr lang="en-US" dirty="0" err="1"/>
              <a:t>felis</a:t>
            </a:r>
            <a:r>
              <a:rPr lang="en-US" dirty="0"/>
              <a:t> </a:t>
            </a:r>
            <a:r>
              <a:rPr lang="en-US" dirty="0" err="1"/>
              <a:t>vestibulum</a:t>
            </a:r>
            <a:r>
              <a:rPr lang="en-US" dirty="0"/>
              <a:t>, </a:t>
            </a:r>
            <a:r>
              <a:rPr lang="en-US" dirty="0" err="1"/>
              <a:t>convallis</a:t>
            </a:r>
            <a:r>
              <a:rPr lang="en-US" dirty="0"/>
              <a:t> nisi </a:t>
            </a:r>
            <a:r>
              <a:rPr lang="en-US" dirty="0" err="1"/>
              <a:t>nec</a:t>
            </a:r>
            <a:r>
              <a:rPr lang="en-US" dirty="0"/>
              <a:t>, </a:t>
            </a:r>
            <a:r>
              <a:rPr lang="en-US" dirty="0" err="1"/>
              <a:t>lobortis</a:t>
            </a:r>
            <a:r>
              <a:rPr lang="en-US" dirty="0"/>
              <a:t> </a:t>
            </a:r>
            <a:r>
              <a:rPr lang="en-US" dirty="0" err="1"/>
              <a:t>velit</a:t>
            </a:r>
            <a:r>
              <a:rPr lang="en-US" dirty="0"/>
              <a:t>. </a:t>
            </a:r>
            <a:r>
              <a:rPr lang="en-US" dirty="0" err="1"/>
              <a:t>Suspendisse</a:t>
            </a:r>
            <a:r>
              <a:rPr lang="en-US" dirty="0"/>
              <a:t> in </a:t>
            </a:r>
            <a:r>
              <a:rPr lang="en-US" dirty="0" err="1"/>
              <a:t>turpis</a:t>
            </a:r>
            <a:r>
              <a:rPr lang="en-US" dirty="0"/>
              <a:t> </a:t>
            </a:r>
            <a:r>
              <a:rPr lang="en-US" dirty="0" err="1"/>
              <a:t>faucibus</a:t>
            </a:r>
            <a:r>
              <a:rPr lang="en-US" dirty="0"/>
              <a:t>, </a:t>
            </a:r>
            <a:r>
              <a:rPr lang="en-US" dirty="0" err="1"/>
              <a:t>faucibus</a:t>
            </a:r>
            <a:r>
              <a:rPr lang="en-US" dirty="0"/>
              <a:t> </a:t>
            </a:r>
            <a:r>
              <a:rPr lang="en-US" dirty="0" err="1"/>
              <a:t>est</a:t>
            </a:r>
            <a:r>
              <a:rPr lang="en-US" dirty="0"/>
              <a:t> a, </a:t>
            </a:r>
            <a:r>
              <a:rPr lang="en-US" dirty="0" err="1"/>
              <a:t>convallis</a:t>
            </a:r>
            <a:r>
              <a:rPr lang="en-US" dirty="0"/>
              <a:t> sem. </a:t>
            </a:r>
            <a:r>
              <a:rPr lang="en-US" dirty="0" err="1"/>
              <a:t>Nulla</a:t>
            </a:r>
            <a:r>
              <a:rPr lang="en-US" dirty="0"/>
              <a:t> </a:t>
            </a:r>
            <a:r>
              <a:rPr lang="en-US" dirty="0" err="1"/>
              <a:t>facilisi</a:t>
            </a:r>
            <a:r>
              <a:rPr lang="en-US" dirty="0"/>
              <a:t>. </a:t>
            </a:r>
            <a:r>
              <a:rPr lang="en-US" dirty="0" err="1"/>
              <a:t>Fusce</a:t>
            </a:r>
            <a:r>
              <a:rPr lang="en-US" dirty="0"/>
              <a:t> </a:t>
            </a:r>
            <a:r>
              <a:rPr lang="en-US" dirty="0" err="1"/>
              <a:t>hendrerit</a:t>
            </a:r>
            <a:r>
              <a:rPr lang="en-US" dirty="0"/>
              <a:t> </a:t>
            </a:r>
            <a:r>
              <a:rPr lang="en-US" dirty="0" err="1"/>
              <a:t>augue</a:t>
            </a:r>
            <a:r>
              <a:rPr lang="en-US" dirty="0"/>
              <a:t> </a:t>
            </a:r>
            <a:r>
              <a:rPr lang="en-US" dirty="0" err="1"/>
              <a:t>ut</a:t>
            </a:r>
            <a:r>
              <a:rPr lang="en-US" dirty="0"/>
              <a:t> </a:t>
            </a:r>
            <a:r>
              <a:rPr lang="en-US" dirty="0" err="1"/>
              <a:t>ipsum</a:t>
            </a:r>
            <a:r>
              <a:rPr lang="en-US" dirty="0"/>
              <a:t> </a:t>
            </a:r>
            <a:r>
              <a:rPr lang="en-US" dirty="0" err="1"/>
              <a:t>blandit</a:t>
            </a:r>
            <a:r>
              <a:rPr lang="en-US" dirty="0"/>
              <a:t> </a:t>
            </a:r>
            <a:r>
              <a:rPr lang="en-US" dirty="0" err="1"/>
              <a:t>posuere</a:t>
            </a:r>
            <a:r>
              <a:rPr lang="en-US" dirty="0"/>
              <a:t>. </a:t>
            </a:r>
            <a:r>
              <a:rPr lang="en-US" dirty="0" err="1"/>
              <a:t>Quisque</a:t>
            </a:r>
            <a:r>
              <a:rPr lang="en-US" dirty="0"/>
              <a:t> </a:t>
            </a:r>
            <a:r>
              <a:rPr lang="en-US" dirty="0" err="1"/>
              <a:t>egestas</a:t>
            </a:r>
            <a:r>
              <a:rPr lang="en-US" dirty="0"/>
              <a:t> tempus lacus. </a:t>
            </a:r>
            <a:r>
              <a:rPr lang="en-US" dirty="0" err="1"/>
              <a:t>Vivamus</a:t>
            </a:r>
            <a:r>
              <a:rPr lang="en-US" dirty="0"/>
              <a:t> </a:t>
            </a:r>
            <a:r>
              <a:rPr lang="en-US" dirty="0" err="1"/>
              <a:t>blandit</a:t>
            </a:r>
            <a:r>
              <a:rPr lang="en-US" dirty="0"/>
              <a:t> </a:t>
            </a:r>
            <a:r>
              <a:rPr lang="en-US" dirty="0" err="1"/>
              <a:t>pellentesque</a:t>
            </a:r>
            <a:r>
              <a:rPr lang="en-US" dirty="0"/>
              <a:t> </a:t>
            </a:r>
            <a:r>
              <a:rPr lang="en-US" dirty="0" err="1"/>
              <a:t>diam</a:t>
            </a:r>
            <a:r>
              <a:rPr lang="en-US" dirty="0"/>
              <a:t> in </a:t>
            </a:r>
            <a:r>
              <a:rPr lang="en-US" dirty="0" err="1"/>
              <a:t>imperdiet</a:t>
            </a:r>
            <a:r>
              <a:rPr lang="en-US" dirty="0"/>
              <a:t>. </a:t>
            </a:r>
            <a:r>
              <a:rPr lang="en-US" dirty="0" err="1"/>
              <a:t>Phasellus</a:t>
            </a:r>
            <a:r>
              <a:rPr lang="en-US" dirty="0"/>
              <a:t> </a:t>
            </a:r>
            <a:r>
              <a:rPr lang="en-US" dirty="0" err="1"/>
              <a:t>vehicula</a:t>
            </a:r>
            <a:r>
              <a:rPr lang="en-US" dirty="0"/>
              <a:t> et </a:t>
            </a:r>
            <a:r>
              <a:rPr lang="en-US" dirty="0" err="1"/>
              <a:t>eros</a:t>
            </a:r>
            <a:r>
              <a:rPr lang="en-US" dirty="0"/>
              <a:t> </a:t>
            </a:r>
            <a:r>
              <a:rPr lang="en-US" dirty="0" err="1"/>
              <a:t>nec</a:t>
            </a:r>
            <a:r>
              <a:rPr lang="en-US" dirty="0"/>
              <a:t> </a:t>
            </a:r>
            <a:r>
              <a:rPr lang="en-US" dirty="0" err="1"/>
              <a:t>posuere</a:t>
            </a:r>
            <a:r>
              <a:rPr lang="en-US" dirty="0"/>
              <a:t>. </a:t>
            </a:r>
            <a:r>
              <a:rPr lang="en-US" dirty="0" err="1"/>
              <a:t>Nulla</a:t>
            </a:r>
            <a:r>
              <a:rPr lang="en-US" dirty="0"/>
              <a:t> </a:t>
            </a:r>
            <a:r>
              <a:rPr lang="en-US" dirty="0" err="1"/>
              <a:t>facilisis</a:t>
            </a:r>
            <a:r>
              <a:rPr lang="en-US" dirty="0"/>
              <a:t> </a:t>
            </a:r>
            <a:r>
              <a:rPr lang="en-US" dirty="0" err="1"/>
              <a:t>urna</a:t>
            </a:r>
            <a:r>
              <a:rPr lang="en-US" dirty="0"/>
              <a:t> </a:t>
            </a:r>
            <a:r>
              <a:rPr lang="en-US" dirty="0" err="1"/>
              <a:t>faucibus</a:t>
            </a:r>
            <a:r>
              <a:rPr lang="en-US" dirty="0"/>
              <a:t> </a:t>
            </a:r>
            <a:r>
              <a:rPr lang="en-US" dirty="0" err="1"/>
              <a:t>mattis</a:t>
            </a:r>
            <a:r>
              <a:rPr lang="en-US" dirty="0"/>
              <a:t> </a:t>
            </a:r>
            <a:r>
              <a:rPr lang="en-US" dirty="0" err="1"/>
              <a:t>dignissim</a:t>
            </a:r>
            <a:r>
              <a:rPr lang="en-US" dirty="0"/>
              <a:t>. </a:t>
            </a:r>
            <a:r>
              <a:rPr lang="en-US" dirty="0" err="1"/>
              <a:t>Fusce</a:t>
            </a:r>
            <a:r>
              <a:rPr lang="en-US" dirty="0"/>
              <a:t> </a:t>
            </a:r>
            <a:r>
              <a:rPr lang="en-US" dirty="0" err="1"/>
              <a:t>auctor</a:t>
            </a:r>
            <a:r>
              <a:rPr lang="en-US" dirty="0"/>
              <a:t> </a:t>
            </a:r>
            <a:r>
              <a:rPr lang="en-US" dirty="0" err="1"/>
              <a:t>nulla</a:t>
            </a:r>
            <a:r>
              <a:rPr lang="en-US" dirty="0"/>
              <a:t> </a:t>
            </a:r>
            <a:r>
              <a:rPr lang="en-US" dirty="0" err="1"/>
              <a:t>eu</a:t>
            </a:r>
            <a:r>
              <a:rPr lang="en-US" dirty="0"/>
              <a:t> libero </a:t>
            </a:r>
            <a:r>
              <a:rPr lang="en-US" dirty="0" err="1"/>
              <a:t>finibus</a:t>
            </a:r>
            <a:r>
              <a:rPr lang="en-US" dirty="0"/>
              <a:t> </a:t>
            </a:r>
            <a:r>
              <a:rPr lang="en-US" dirty="0" err="1"/>
              <a:t>placerat</a:t>
            </a:r>
            <a:r>
              <a:rPr lang="en-US" dirty="0"/>
              <a:t>.</a:t>
            </a:r>
          </a:p>
        </p:txBody>
      </p:sp>
      <p:sp>
        <p:nvSpPr>
          <p:cNvPr id="25"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9" name="Picture Placeholder 2"/>
          <p:cNvSpPr>
            <a:spLocks noGrp="1" noChangeAspect="1"/>
          </p:cNvSpPr>
          <p:nvPr>
            <p:ph type="pic" idx="16"/>
          </p:nvPr>
        </p:nvSpPr>
        <p:spPr>
          <a:xfrm>
            <a:off x="4054287" y="961466"/>
            <a:ext cx="2152764" cy="4625787"/>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a:t>
            </a:r>
            <a:r>
              <a:rPr lang="en-US" dirty="0"/>
              <a:t>to placeholder </a:t>
            </a:r>
            <a:r>
              <a:rPr lang="en-US"/>
              <a:t>or click icon </a:t>
            </a:r>
            <a:r>
              <a:rPr lang="en-US" dirty="0"/>
              <a:t>to add</a:t>
            </a:r>
          </a:p>
        </p:txBody>
      </p:sp>
      <p:sp>
        <p:nvSpPr>
          <p:cNvPr id="29" name="Picture Placeholder 2"/>
          <p:cNvSpPr>
            <a:spLocks noGrp="1" noChangeAspect="1"/>
          </p:cNvSpPr>
          <p:nvPr>
            <p:ph type="pic" idx="13"/>
          </p:nvPr>
        </p:nvSpPr>
        <p:spPr>
          <a:xfrm>
            <a:off x="6323802" y="962913"/>
            <a:ext cx="2188186" cy="2271106"/>
          </a:xfrm>
          <a:prstGeom prst="rect">
            <a:avLst/>
          </a:prstGeom>
          <a:solidFill>
            <a:schemeClr val="bg1">
              <a:lumMod val="95000"/>
            </a:schemeClr>
          </a:solidFill>
        </p:spPr>
        <p:txBody>
          <a:bodyPr anchor="t">
            <a:normAutofit/>
          </a:bodyPr>
          <a:lstStyle>
            <a:lvl1pPr marL="0" indent="0">
              <a:buNone/>
              <a:defRPr sz="120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a:t>
            </a:r>
            <a:r>
              <a:rPr lang="en-US" dirty="0"/>
              <a:t>to placeholder </a:t>
            </a:r>
            <a:r>
              <a:rPr lang="en-US"/>
              <a:t>or click icon </a:t>
            </a:r>
            <a:r>
              <a:rPr lang="en-US" dirty="0"/>
              <a:t>to add</a:t>
            </a:r>
          </a:p>
        </p:txBody>
      </p:sp>
      <p:sp>
        <p:nvSpPr>
          <p:cNvPr id="32" name="Picture Placeholder 2"/>
          <p:cNvSpPr>
            <a:spLocks noGrp="1" noChangeAspect="1"/>
          </p:cNvSpPr>
          <p:nvPr>
            <p:ph type="pic" idx="14"/>
          </p:nvPr>
        </p:nvSpPr>
        <p:spPr>
          <a:xfrm>
            <a:off x="6323802" y="3321427"/>
            <a:ext cx="2188185" cy="2265826"/>
          </a:xfrm>
          <a:prstGeom prst="rect">
            <a:avLst/>
          </a:prstGeom>
          <a:solidFill>
            <a:schemeClr val="bg1">
              <a:lumMod val="95000"/>
            </a:schemeClr>
          </a:solidFill>
        </p:spPr>
        <p:txBody>
          <a:bodyPr anchor="t">
            <a:normAutofit/>
          </a:bodyPr>
          <a:lstStyle>
            <a:lvl1pPr marL="0" indent="0">
              <a:buNone/>
              <a:defRPr sz="120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a:t>
            </a:r>
            <a:r>
              <a:rPr lang="en-US" dirty="0"/>
              <a:t>to placeholder </a:t>
            </a:r>
            <a:r>
              <a:rPr lang="en-US"/>
              <a:t>or click icon </a:t>
            </a:r>
            <a:r>
              <a:rPr lang="en-US" dirty="0"/>
              <a:t>to add</a:t>
            </a:r>
          </a:p>
        </p:txBody>
      </p:sp>
      <p:sp>
        <p:nvSpPr>
          <p:cNvPr id="34" name="Text Placeholder 3"/>
          <p:cNvSpPr>
            <a:spLocks noGrp="1"/>
          </p:cNvSpPr>
          <p:nvPr>
            <p:ph type="body" sz="half" idx="15" hasCustomPrompt="1"/>
          </p:nvPr>
        </p:nvSpPr>
        <p:spPr>
          <a:xfrm>
            <a:off x="4054287" y="5735335"/>
            <a:ext cx="4457700" cy="269811"/>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Tree>
    <p:extLst>
      <p:ext uri="{BB962C8B-B14F-4D97-AF65-F5344CB8AC3E}">
        <p14:creationId xmlns:p14="http://schemas.microsoft.com/office/powerpoint/2010/main" val="1915537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BU 3 Photos">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233016" y="908553"/>
            <a:ext cx="6612962" cy="1134234"/>
          </a:xfrm>
          <a:prstGeom prst="rect">
            <a:avLst/>
          </a:prstGeom>
        </p:spPr>
        <p:txBody>
          <a:bodyPr anchor="t" anchorCtr="0">
            <a:normAutofit/>
          </a:bodyPr>
          <a:lstStyle>
            <a:lvl1pPr>
              <a:lnSpc>
                <a:spcPct val="80000"/>
              </a:lnSpc>
              <a:defRPr sz="3600" b="0" i="0">
                <a:latin typeface="Effra Heavy" charset="0"/>
                <a:ea typeface="Effra Heavy" charset="0"/>
                <a:cs typeface="Effra Heavy" charset="0"/>
              </a:defRPr>
            </a:lvl1pPr>
          </a:lstStyle>
          <a:p>
            <a:r>
              <a:rPr lang="en-US" dirty="0" err="1"/>
              <a:t>Lorem</a:t>
            </a:r>
            <a:r>
              <a:rPr lang="en-US" dirty="0"/>
              <a:t> </a:t>
            </a:r>
            <a:r>
              <a:rPr lang="en-US" dirty="0" err="1"/>
              <a:t>Ipsum</a:t>
            </a:r>
            <a:endParaRPr lang="en-US" dirty="0"/>
          </a:p>
        </p:txBody>
      </p:sp>
      <p:sp>
        <p:nvSpPr>
          <p:cNvPr id="17"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8" name="Picture Placeholder 2"/>
          <p:cNvSpPr>
            <a:spLocks noGrp="1" noChangeAspect="1"/>
          </p:cNvSpPr>
          <p:nvPr>
            <p:ph type="pic" idx="13"/>
          </p:nvPr>
        </p:nvSpPr>
        <p:spPr>
          <a:xfrm>
            <a:off x="1233015" y="2385579"/>
            <a:ext cx="2095593" cy="3000278"/>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300" charset="0"/>
                <a:ea typeface="Museo Slab 300" charset="0"/>
                <a:cs typeface="Museo Slab 300"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a:t>
            </a:r>
            <a:r>
              <a:rPr lang="en-US" dirty="0"/>
              <a:t>to placeholder </a:t>
            </a:r>
            <a:r>
              <a:rPr lang="en-US"/>
              <a:t>or click icon </a:t>
            </a:r>
            <a:r>
              <a:rPr lang="en-US" dirty="0"/>
              <a:t>to add</a:t>
            </a:r>
          </a:p>
        </p:txBody>
      </p:sp>
      <p:sp>
        <p:nvSpPr>
          <p:cNvPr id="19" name="Picture Placeholder 2"/>
          <p:cNvSpPr>
            <a:spLocks noGrp="1" noChangeAspect="1"/>
          </p:cNvSpPr>
          <p:nvPr>
            <p:ph type="pic" idx="15"/>
          </p:nvPr>
        </p:nvSpPr>
        <p:spPr>
          <a:xfrm>
            <a:off x="5751058" y="2385579"/>
            <a:ext cx="2094919" cy="3000757"/>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300" charset="0"/>
                <a:ea typeface="Museo Slab 300" charset="0"/>
                <a:cs typeface="Museo Slab 300"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a:t>
            </a:r>
            <a:r>
              <a:rPr lang="en-US" dirty="0"/>
              <a:t>to placeholder </a:t>
            </a:r>
            <a:r>
              <a:rPr lang="en-US"/>
              <a:t>or click icon </a:t>
            </a:r>
            <a:r>
              <a:rPr lang="en-US" dirty="0"/>
              <a:t>to add</a:t>
            </a:r>
          </a:p>
        </p:txBody>
      </p:sp>
      <p:sp>
        <p:nvSpPr>
          <p:cNvPr id="20" name="Picture Placeholder 2"/>
          <p:cNvSpPr>
            <a:spLocks noGrp="1" noChangeAspect="1"/>
          </p:cNvSpPr>
          <p:nvPr>
            <p:ph type="pic" idx="14"/>
          </p:nvPr>
        </p:nvSpPr>
        <p:spPr>
          <a:xfrm>
            <a:off x="3484694" y="2385696"/>
            <a:ext cx="2095512" cy="3000161"/>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300" charset="0"/>
                <a:ea typeface="Museo Slab 300" charset="0"/>
                <a:cs typeface="Museo Slab 300"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a:t>
            </a:r>
            <a:r>
              <a:rPr lang="en-US" dirty="0"/>
              <a:t>to placeholder </a:t>
            </a:r>
            <a:r>
              <a:rPr lang="en-US"/>
              <a:t>or click icon </a:t>
            </a:r>
            <a:r>
              <a:rPr lang="en-US" dirty="0"/>
              <a:t>to add</a:t>
            </a:r>
          </a:p>
        </p:txBody>
      </p:sp>
      <p:sp>
        <p:nvSpPr>
          <p:cNvPr id="21" name="Text Placeholder 3"/>
          <p:cNvSpPr>
            <a:spLocks noGrp="1"/>
          </p:cNvSpPr>
          <p:nvPr>
            <p:ph type="body" sz="half" idx="20" hasCustomPrompt="1"/>
          </p:nvPr>
        </p:nvSpPr>
        <p:spPr>
          <a:xfrm>
            <a:off x="1233015" y="5462319"/>
            <a:ext cx="2095593" cy="326585"/>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
        <p:nvSpPr>
          <p:cNvPr id="22" name="Text Placeholder 3"/>
          <p:cNvSpPr>
            <a:spLocks noGrp="1"/>
          </p:cNvSpPr>
          <p:nvPr>
            <p:ph type="body" sz="half" idx="21" hasCustomPrompt="1"/>
          </p:nvPr>
        </p:nvSpPr>
        <p:spPr>
          <a:xfrm>
            <a:off x="3484613" y="5462319"/>
            <a:ext cx="2095593" cy="326585"/>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
        <p:nvSpPr>
          <p:cNvPr id="23" name="Text Placeholder 3"/>
          <p:cNvSpPr>
            <a:spLocks noGrp="1"/>
          </p:cNvSpPr>
          <p:nvPr>
            <p:ph type="body" sz="half" idx="22" hasCustomPrompt="1"/>
          </p:nvPr>
        </p:nvSpPr>
        <p:spPr>
          <a:xfrm>
            <a:off x="5751058" y="5462319"/>
            <a:ext cx="2095593" cy="326585"/>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Tree>
    <p:extLst>
      <p:ext uri="{BB962C8B-B14F-4D97-AF65-F5344CB8AC3E}">
        <p14:creationId xmlns:p14="http://schemas.microsoft.com/office/powerpoint/2010/main" val="1064383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BU Text 1 Char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26115" y="897538"/>
            <a:ext cx="3335552" cy="972207"/>
          </a:xfrm>
          <a:prstGeom prst="rect">
            <a:avLst/>
          </a:prstGeom>
        </p:spPr>
        <p:txBody>
          <a:bodyPr anchor="t" anchorCtr="0">
            <a:normAutofit/>
          </a:bodyPr>
          <a:lstStyle>
            <a:lvl1pPr>
              <a:lnSpc>
                <a:spcPct val="80000"/>
              </a:lnSpc>
              <a:defRPr sz="3600" b="0" i="0">
                <a:latin typeface="Effra Heavy" charset="0"/>
                <a:ea typeface="Effra Heavy" charset="0"/>
                <a:cs typeface="Effra Heavy" charset="0"/>
              </a:defRPr>
            </a:lvl1pPr>
          </a:lstStyle>
          <a:p>
            <a:r>
              <a:rPr lang="en-US" dirty="0" err="1"/>
              <a:t>Lorem</a:t>
            </a:r>
            <a:r>
              <a:rPr lang="en-US" dirty="0"/>
              <a:t> </a:t>
            </a:r>
            <a:r>
              <a:rPr lang="en-US" dirty="0" err="1"/>
              <a:t>Ipsum</a:t>
            </a:r>
            <a:r>
              <a:rPr lang="en-US" dirty="0"/>
              <a:t> dolor sit </a:t>
            </a:r>
            <a:r>
              <a:rPr lang="en-US" dirty="0" err="1"/>
              <a:t>amet</a:t>
            </a:r>
            <a:endParaRPr lang="en-US" dirty="0"/>
          </a:p>
        </p:txBody>
      </p:sp>
      <p:sp>
        <p:nvSpPr>
          <p:cNvPr id="8" name="Text Placeholder 3"/>
          <p:cNvSpPr>
            <a:spLocks noGrp="1"/>
          </p:cNvSpPr>
          <p:nvPr>
            <p:ph type="body" sz="half" idx="2" hasCustomPrompt="1"/>
          </p:nvPr>
        </p:nvSpPr>
        <p:spPr>
          <a:xfrm>
            <a:off x="626115" y="2039016"/>
            <a:ext cx="3335552" cy="3616244"/>
          </a:xfrm>
          <a:prstGeom prst="rect">
            <a:avLst/>
          </a:prstGeom>
        </p:spPr>
        <p:txBody>
          <a:bodyPr>
            <a:normAutofit/>
          </a:bodyPr>
          <a:lstStyle>
            <a:lvl1pPr marL="0" indent="0">
              <a:buNone/>
              <a:defRPr sz="1200" b="0" i="0" baseline="0">
                <a:solidFill>
                  <a:srgbClr val="828383"/>
                </a:solidFill>
                <a:latin typeface="Museo Slab 300" charset="0"/>
                <a:ea typeface="Museo Slab 300" charset="0"/>
                <a:cs typeface="Museo Slab 3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Igendaerat</a:t>
            </a:r>
            <a:r>
              <a:rPr lang="en-US" dirty="0"/>
              <a:t> as </a:t>
            </a:r>
            <a:r>
              <a:rPr lang="en-US" dirty="0" err="1"/>
              <a:t>porpossin</a:t>
            </a:r>
            <a:r>
              <a:rPr lang="en-US" dirty="0"/>
              <a:t> con </a:t>
            </a:r>
            <a:r>
              <a:rPr lang="en-US" dirty="0" err="1"/>
              <a:t>pe</a:t>
            </a:r>
            <a:r>
              <a:rPr lang="en-US" dirty="0"/>
              <a:t> </a:t>
            </a:r>
            <a:r>
              <a:rPr lang="en-US" dirty="0" err="1"/>
              <a:t>simBereptatur</a:t>
            </a:r>
            <a:r>
              <a:rPr lang="en-US" dirty="0"/>
              <a:t> re </a:t>
            </a:r>
            <a:r>
              <a:rPr lang="en-US" dirty="0" err="1"/>
              <a:t>sinctorio</a:t>
            </a:r>
            <a:r>
              <a:rPr lang="en-US" dirty="0"/>
              <a:t>. </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r>
              <a:rPr lang="en-US" dirty="0"/>
              <a:t> </a:t>
            </a:r>
            <a:r>
              <a:rPr lang="en-US" dirty="0" err="1"/>
              <a:t>aut</a:t>
            </a:r>
            <a:r>
              <a:rPr lang="en-US" dirty="0"/>
              <a:t> </a:t>
            </a:r>
            <a:r>
              <a:rPr lang="en-US" dirty="0" err="1"/>
              <a:t>excerum</a:t>
            </a:r>
            <a:r>
              <a:rPr lang="en-US" dirty="0"/>
              <a:t> </a:t>
            </a:r>
            <a:r>
              <a:rPr lang="en-US" dirty="0" err="1"/>
              <a:t>ni</a:t>
            </a:r>
            <a:r>
              <a:rPr lang="en-US" dirty="0"/>
              <a:t>. </a:t>
            </a:r>
          </a:p>
          <a:p>
            <a:pPr lvl="0"/>
            <a:r>
              <a:rPr lang="en-US" dirty="0" err="1"/>
              <a:t>Pellentesque</a:t>
            </a:r>
            <a:r>
              <a:rPr lang="en-US" dirty="0"/>
              <a:t> </a:t>
            </a:r>
            <a:r>
              <a:rPr lang="en-US" dirty="0" err="1"/>
              <a:t>pellentesque</a:t>
            </a:r>
            <a:r>
              <a:rPr lang="en-US" dirty="0"/>
              <a:t> </a:t>
            </a:r>
            <a:r>
              <a:rPr lang="en-US" dirty="0" err="1"/>
              <a:t>egestas</a:t>
            </a:r>
            <a:r>
              <a:rPr lang="en-US" dirty="0"/>
              <a:t> </a:t>
            </a:r>
            <a:r>
              <a:rPr lang="en-US" dirty="0" err="1"/>
              <a:t>turpis</a:t>
            </a:r>
            <a:r>
              <a:rPr lang="en-US" dirty="0"/>
              <a:t>, </a:t>
            </a:r>
            <a:r>
              <a:rPr lang="en-US" dirty="0" err="1"/>
              <a:t>vel</a:t>
            </a:r>
            <a:r>
              <a:rPr lang="en-US" dirty="0"/>
              <a:t> </a:t>
            </a:r>
            <a:r>
              <a:rPr lang="en-US" dirty="0" err="1"/>
              <a:t>rhoncus</a:t>
            </a:r>
            <a:r>
              <a:rPr lang="en-US" dirty="0"/>
              <a:t> </a:t>
            </a:r>
            <a:r>
              <a:rPr lang="en-US" dirty="0" err="1"/>
              <a:t>nibh</a:t>
            </a:r>
            <a:r>
              <a:rPr lang="en-US" dirty="0"/>
              <a:t> </a:t>
            </a:r>
            <a:r>
              <a:rPr lang="en-US" dirty="0" err="1"/>
              <a:t>euismod</a:t>
            </a:r>
            <a:r>
              <a:rPr lang="en-US" dirty="0"/>
              <a:t> </a:t>
            </a:r>
            <a:r>
              <a:rPr lang="en-US" dirty="0" err="1"/>
              <a:t>vulputate</a:t>
            </a:r>
            <a:r>
              <a:rPr lang="en-US" dirty="0"/>
              <a:t>. </a:t>
            </a:r>
            <a:r>
              <a:rPr lang="en-US" dirty="0" err="1"/>
              <a:t>Pellentesque</a:t>
            </a:r>
            <a:r>
              <a:rPr lang="en-US" dirty="0"/>
              <a:t> </a:t>
            </a:r>
            <a:r>
              <a:rPr lang="en-US" dirty="0" err="1"/>
              <a:t>eu</a:t>
            </a:r>
            <a:r>
              <a:rPr lang="en-US" dirty="0"/>
              <a:t> </a:t>
            </a:r>
            <a:r>
              <a:rPr lang="en-US" dirty="0" err="1"/>
              <a:t>felis</a:t>
            </a:r>
            <a:r>
              <a:rPr lang="en-US" dirty="0"/>
              <a:t> </a:t>
            </a:r>
            <a:r>
              <a:rPr lang="en-US" dirty="0" err="1"/>
              <a:t>vestibulum</a:t>
            </a:r>
            <a:r>
              <a:rPr lang="en-US" dirty="0"/>
              <a:t>, </a:t>
            </a:r>
            <a:r>
              <a:rPr lang="en-US" dirty="0" err="1"/>
              <a:t>convallis</a:t>
            </a:r>
            <a:r>
              <a:rPr lang="en-US" dirty="0"/>
              <a:t> nisi </a:t>
            </a:r>
            <a:r>
              <a:rPr lang="en-US" dirty="0" err="1"/>
              <a:t>nec</a:t>
            </a:r>
            <a:r>
              <a:rPr lang="en-US" dirty="0"/>
              <a:t>, </a:t>
            </a:r>
            <a:r>
              <a:rPr lang="en-US" dirty="0" err="1"/>
              <a:t>lobortis</a:t>
            </a:r>
            <a:r>
              <a:rPr lang="en-US" dirty="0"/>
              <a:t> </a:t>
            </a:r>
            <a:r>
              <a:rPr lang="en-US" dirty="0" err="1"/>
              <a:t>velit</a:t>
            </a:r>
            <a:r>
              <a:rPr lang="en-US" dirty="0"/>
              <a:t>. </a:t>
            </a:r>
            <a:r>
              <a:rPr lang="en-US" dirty="0" err="1"/>
              <a:t>Suspendisse</a:t>
            </a:r>
            <a:r>
              <a:rPr lang="en-US" dirty="0"/>
              <a:t> in </a:t>
            </a:r>
            <a:r>
              <a:rPr lang="en-US" dirty="0" err="1"/>
              <a:t>turpis</a:t>
            </a:r>
            <a:r>
              <a:rPr lang="en-US" dirty="0"/>
              <a:t> </a:t>
            </a:r>
            <a:r>
              <a:rPr lang="en-US" dirty="0" err="1"/>
              <a:t>faucibus</a:t>
            </a:r>
            <a:r>
              <a:rPr lang="en-US" dirty="0"/>
              <a:t>, </a:t>
            </a:r>
            <a:r>
              <a:rPr lang="en-US" dirty="0" err="1"/>
              <a:t>faucibus</a:t>
            </a:r>
            <a:r>
              <a:rPr lang="en-US" dirty="0"/>
              <a:t> </a:t>
            </a:r>
            <a:r>
              <a:rPr lang="en-US" dirty="0" err="1"/>
              <a:t>est</a:t>
            </a:r>
            <a:r>
              <a:rPr lang="en-US" dirty="0"/>
              <a:t> a, </a:t>
            </a:r>
            <a:r>
              <a:rPr lang="en-US" dirty="0" err="1"/>
              <a:t>convallis</a:t>
            </a:r>
            <a:r>
              <a:rPr lang="en-US" dirty="0"/>
              <a:t> sem. </a:t>
            </a:r>
            <a:r>
              <a:rPr lang="en-US" dirty="0" err="1"/>
              <a:t>Nulla</a:t>
            </a:r>
            <a:r>
              <a:rPr lang="en-US" dirty="0"/>
              <a:t> </a:t>
            </a:r>
            <a:r>
              <a:rPr lang="en-US" dirty="0" err="1"/>
              <a:t>facilisi</a:t>
            </a:r>
            <a:r>
              <a:rPr lang="en-US" dirty="0"/>
              <a:t>. </a:t>
            </a:r>
            <a:r>
              <a:rPr lang="en-US" dirty="0" err="1"/>
              <a:t>Fusce</a:t>
            </a:r>
            <a:r>
              <a:rPr lang="en-US" dirty="0"/>
              <a:t> </a:t>
            </a:r>
            <a:r>
              <a:rPr lang="en-US" dirty="0" err="1"/>
              <a:t>hendrerit</a:t>
            </a:r>
            <a:r>
              <a:rPr lang="en-US" dirty="0"/>
              <a:t> </a:t>
            </a:r>
            <a:r>
              <a:rPr lang="en-US" dirty="0" err="1"/>
              <a:t>augue</a:t>
            </a:r>
            <a:r>
              <a:rPr lang="en-US" dirty="0"/>
              <a:t> </a:t>
            </a:r>
            <a:r>
              <a:rPr lang="en-US" dirty="0" err="1"/>
              <a:t>ut</a:t>
            </a:r>
            <a:r>
              <a:rPr lang="en-US" dirty="0"/>
              <a:t> </a:t>
            </a:r>
            <a:r>
              <a:rPr lang="en-US" dirty="0" err="1"/>
              <a:t>ipsum</a:t>
            </a:r>
            <a:r>
              <a:rPr lang="en-US" dirty="0"/>
              <a:t> </a:t>
            </a:r>
            <a:r>
              <a:rPr lang="en-US" dirty="0" err="1"/>
              <a:t>blandit</a:t>
            </a:r>
            <a:r>
              <a:rPr lang="en-US" dirty="0"/>
              <a:t> </a:t>
            </a:r>
            <a:r>
              <a:rPr lang="en-US" dirty="0" err="1"/>
              <a:t>posuere</a:t>
            </a:r>
            <a:r>
              <a:rPr lang="en-US" dirty="0"/>
              <a:t>. </a:t>
            </a:r>
            <a:r>
              <a:rPr lang="en-US" dirty="0" err="1"/>
              <a:t>Quisque</a:t>
            </a:r>
            <a:r>
              <a:rPr lang="en-US" dirty="0"/>
              <a:t> </a:t>
            </a:r>
            <a:r>
              <a:rPr lang="en-US" dirty="0" err="1"/>
              <a:t>egestas</a:t>
            </a:r>
            <a:r>
              <a:rPr lang="en-US" dirty="0"/>
              <a:t> tempus lacus. </a:t>
            </a:r>
            <a:r>
              <a:rPr lang="en-US" dirty="0" err="1"/>
              <a:t>Vivamus</a:t>
            </a:r>
            <a:r>
              <a:rPr lang="en-US" dirty="0"/>
              <a:t> </a:t>
            </a:r>
            <a:r>
              <a:rPr lang="en-US" dirty="0" err="1"/>
              <a:t>blandit</a:t>
            </a:r>
            <a:r>
              <a:rPr lang="en-US" dirty="0"/>
              <a:t> </a:t>
            </a:r>
            <a:r>
              <a:rPr lang="en-US" dirty="0" err="1"/>
              <a:t>pellentesque</a:t>
            </a:r>
            <a:r>
              <a:rPr lang="en-US" dirty="0"/>
              <a:t> </a:t>
            </a:r>
            <a:r>
              <a:rPr lang="en-US" dirty="0" err="1"/>
              <a:t>diam</a:t>
            </a:r>
            <a:r>
              <a:rPr lang="en-US" dirty="0"/>
              <a:t> in </a:t>
            </a:r>
            <a:r>
              <a:rPr lang="en-US" dirty="0" err="1"/>
              <a:t>imperdiet</a:t>
            </a:r>
            <a:r>
              <a:rPr lang="en-US" dirty="0"/>
              <a:t>. </a:t>
            </a:r>
            <a:r>
              <a:rPr lang="en-US" dirty="0" err="1"/>
              <a:t>Phasellus</a:t>
            </a:r>
            <a:r>
              <a:rPr lang="en-US" dirty="0"/>
              <a:t> </a:t>
            </a:r>
            <a:r>
              <a:rPr lang="en-US" dirty="0" err="1"/>
              <a:t>vehicula</a:t>
            </a:r>
            <a:r>
              <a:rPr lang="en-US" dirty="0"/>
              <a:t> et </a:t>
            </a:r>
            <a:r>
              <a:rPr lang="en-US" dirty="0" err="1"/>
              <a:t>eros</a:t>
            </a:r>
            <a:r>
              <a:rPr lang="en-US" dirty="0"/>
              <a:t> </a:t>
            </a:r>
            <a:r>
              <a:rPr lang="en-US" dirty="0" err="1"/>
              <a:t>nec</a:t>
            </a:r>
            <a:r>
              <a:rPr lang="en-US" dirty="0"/>
              <a:t> </a:t>
            </a:r>
            <a:r>
              <a:rPr lang="en-US" dirty="0" err="1"/>
              <a:t>posuere</a:t>
            </a:r>
            <a:r>
              <a:rPr lang="en-US" dirty="0"/>
              <a:t>. </a:t>
            </a:r>
            <a:r>
              <a:rPr lang="en-US" dirty="0" err="1"/>
              <a:t>Nulla</a:t>
            </a:r>
            <a:r>
              <a:rPr lang="en-US" dirty="0"/>
              <a:t> </a:t>
            </a:r>
            <a:r>
              <a:rPr lang="en-US" dirty="0" err="1"/>
              <a:t>facilisis</a:t>
            </a:r>
            <a:r>
              <a:rPr lang="en-US" dirty="0"/>
              <a:t> </a:t>
            </a:r>
            <a:r>
              <a:rPr lang="en-US" dirty="0" err="1"/>
              <a:t>urna</a:t>
            </a:r>
            <a:r>
              <a:rPr lang="en-US" dirty="0"/>
              <a:t> </a:t>
            </a:r>
            <a:r>
              <a:rPr lang="en-US" dirty="0" err="1"/>
              <a:t>faucibus</a:t>
            </a:r>
            <a:r>
              <a:rPr lang="en-US" dirty="0"/>
              <a:t> </a:t>
            </a:r>
            <a:r>
              <a:rPr lang="en-US" dirty="0" err="1"/>
              <a:t>mattis</a:t>
            </a:r>
            <a:r>
              <a:rPr lang="en-US" dirty="0"/>
              <a:t> </a:t>
            </a:r>
            <a:r>
              <a:rPr lang="en-US" dirty="0" err="1"/>
              <a:t>dignissim</a:t>
            </a:r>
            <a:r>
              <a:rPr lang="en-US" dirty="0"/>
              <a:t>. </a:t>
            </a:r>
            <a:r>
              <a:rPr lang="en-US" dirty="0" err="1"/>
              <a:t>Fusce</a:t>
            </a:r>
            <a:r>
              <a:rPr lang="en-US" dirty="0"/>
              <a:t> </a:t>
            </a:r>
            <a:r>
              <a:rPr lang="en-US" dirty="0" err="1"/>
              <a:t>auctor</a:t>
            </a:r>
            <a:r>
              <a:rPr lang="en-US" dirty="0"/>
              <a:t> </a:t>
            </a:r>
            <a:r>
              <a:rPr lang="en-US" dirty="0" err="1"/>
              <a:t>nulla</a:t>
            </a:r>
            <a:r>
              <a:rPr lang="en-US" dirty="0"/>
              <a:t> </a:t>
            </a:r>
            <a:r>
              <a:rPr lang="en-US" dirty="0" err="1"/>
              <a:t>eu</a:t>
            </a:r>
            <a:r>
              <a:rPr lang="en-US" dirty="0"/>
              <a:t> libero </a:t>
            </a:r>
            <a:r>
              <a:rPr lang="en-US" dirty="0" err="1"/>
              <a:t>finibus</a:t>
            </a:r>
            <a:r>
              <a:rPr lang="en-US" dirty="0"/>
              <a:t> </a:t>
            </a:r>
            <a:r>
              <a:rPr lang="en-US" dirty="0" err="1"/>
              <a:t>placerat</a:t>
            </a:r>
            <a:r>
              <a:rPr lang="en-US" dirty="0"/>
              <a:t>.</a:t>
            </a:r>
          </a:p>
        </p:txBody>
      </p:sp>
      <p:sp>
        <p:nvSpPr>
          <p:cNvPr id="10"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5" name="Picture Placeholder 2"/>
          <p:cNvSpPr>
            <a:spLocks noGrp="1" noChangeAspect="1"/>
          </p:cNvSpPr>
          <p:nvPr>
            <p:ph type="pic" idx="1"/>
          </p:nvPr>
        </p:nvSpPr>
        <p:spPr>
          <a:xfrm>
            <a:off x="4054287" y="961466"/>
            <a:ext cx="4457700" cy="4625787"/>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a:t>
            </a:r>
            <a:r>
              <a:rPr lang="en-US" dirty="0"/>
              <a:t>to placeholder </a:t>
            </a:r>
            <a:r>
              <a:rPr lang="en-US"/>
              <a:t>or click icon </a:t>
            </a:r>
            <a:r>
              <a:rPr lang="en-US" dirty="0"/>
              <a:t>to add</a:t>
            </a:r>
          </a:p>
        </p:txBody>
      </p:sp>
      <p:sp>
        <p:nvSpPr>
          <p:cNvPr id="16" name="Text Placeholder 3"/>
          <p:cNvSpPr>
            <a:spLocks noGrp="1"/>
          </p:cNvSpPr>
          <p:nvPr>
            <p:ph type="body" sz="half" idx="15" hasCustomPrompt="1"/>
          </p:nvPr>
        </p:nvSpPr>
        <p:spPr>
          <a:xfrm>
            <a:off x="4054287" y="5735335"/>
            <a:ext cx="4457700" cy="269811"/>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Tree>
    <p:extLst>
      <p:ext uri="{BB962C8B-B14F-4D97-AF65-F5344CB8AC3E}">
        <p14:creationId xmlns:p14="http://schemas.microsoft.com/office/powerpoint/2010/main" val="1143828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BU Full Page Photo">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665" y="-5881"/>
            <a:ext cx="9163665" cy="6872211"/>
          </a:xfrm>
          <a:prstGeom prst="rect">
            <a:avLst/>
          </a:prstGeom>
        </p:spPr>
      </p:pic>
      <p:sp>
        <p:nvSpPr>
          <p:cNvPr id="16" name="Slide Number Placeholder 5"/>
          <p:cNvSpPr txBox="1">
            <a:spLocks/>
          </p:cNvSpPr>
          <p:nvPr userDrawn="1"/>
        </p:nvSpPr>
        <p:spPr>
          <a:xfrm>
            <a:off x="6532284" y="6425175"/>
            <a:ext cx="2057400" cy="365125"/>
          </a:xfrm>
          <a:prstGeom prst="rect">
            <a:avLst/>
          </a:prstGeom>
        </p:spPr>
        <p:txBody>
          <a:bodyPr/>
          <a:lstStyle>
            <a:defPPr>
              <a:defRPr lang="en-US"/>
            </a:defPPr>
            <a:lvl1pPr marL="0" algn="r" defTabSz="914400" rtl="0" eaLnBrk="1" latinLnBrk="0" hangingPunct="1">
              <a:defRPr sz="1000" b="1" i="0" kern="1200">
                <a:solidFill>
                  <a:srgbClr val="828383"/>
                </a:solidFill>
                <a:latin typeface="Museo Slab 900" charset="0"/>
                <a:ea typeface="Museo Slab 900" charset="0"/>
                <a:cs typeface="Museo Slab 90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5F4044-894B-B74C-BA70-A76DFBF02618}" type="slidenum">
              <a:rPr lang="en-US" smtClean="0">
                <a:solidFill>
                  <a:schemeClr val="bg1"/>
                </a:solidFill>
              </a:rPr>
              <a:pPr/>
              <a:t>‹#›</a:t>
            </a:fld>
            <a:endParaRPr lang="en-US" dirty="0">
              <a:solidFill>
                <a:schemeClr val="bg1"/>
              </a:solidFill>
            </a:endParaRP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8650" y="6360394"/>
            <a:ext cx="780725" cy="292042"/>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8650" y="197984"/>
            <a:ext cx="1867979" cy="319431"/>
          </a:xfrm>
          <a:prstGeom prst="rect">
            <a:avLst/>
          </a:prstGeom>
        </p:spPr>
      </p:pic>
      <p:cxnSp>
        <p:nvCxnSpPr>
          <p:cNvPr id="19" name="Straight Connector 18"/>
          <p:cNvCxnSpPr/>
          <p:nvPr userDrawn="1"/>
        </p:nvCxnSpPr>
        <p:spPr>
          <a:xfrm>
            <a:off x="628650" y="6241200"/>
            <a:ext cx="7890681"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2" name="Picture Placeholder 2"/>
          <p:cNvSpPr>
            <a:spLocks noGrp="1" noChangeAspect="1"/>
          </p:cNvSpPr>
          <p:nvPr>
            <p:ph type="pic" idx="15"/>
          </p:nvPr>
        </p:nvSpPr>
        <p:spPr>
          <a:xfrm>
            <a:off x="628650" y="723918"/>
            <a:ext cx="7886700" cy="4846320"/>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a:t>
            </a:r>
            <a:r>
              <a:rPr lang="en-US" dirty="0"/>
              <a:t>to placeholder </a:t>
            </a:r>
            <a:r>
              <a:rPr lang="en-US"/>
              <a:t>or click icon </a:t>
            </a:r>
            <a:r>
              <a:rPr lang="en-US" dirty="0"/>
              <a:t>to add</a:t>
            </a:r>
          </a:p>
        </p:txBody>
      </p:sp>
      <p:sp>
        <p:nvSpPr>
          <p:cNvPr id="20" name="Text Placeholder 3"/>
          <p:cNvSpPr>
            <a:spLocks noGrp="1"/>
          </p:cNvSpPr>
          <p:nvPr>
            <p:ph type="body" sz="half" idx="18" hasCustomPrompt="1"/>
          </p:nvPr>
        </p:nvSpPr>
        <p:spPr>
          <a:xfrm>
            <a:off x="5583892" y="5694397"/>
            <a:ext cx="2931458" cy="256356"/>
          </a:xfrm>
          <a:prstGeom prst="rect">
            <a:avLst/>
          </a:prstGeom>
        </p:spPr>
        <p:txBody>
          <a:bodyPr lIns="0" tIns="0" rIns="0">
            <a:normAutofit/>
          </a:bodyPr>
          <a:lstStyle>
            <a:lvl1pPr marL="0" indent="0">
              <a:buNone/>
              <a:defRPr sz="800" b="0" i="0" baseline="0">
                <a:solidFill>
                  <a:schemeClr val="bg1"/>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a:t>
            </a:r>
          </a:p>
        </p:txBody>
      </p:sp>
    </p:spTree>
    <p:extLst>
      <p:ext uri="{BB962C8B-B14F-4D97-AF65-F5344CB8AC3E}">
        <p14:creationId xmlns:p14="http://schemas.microsoft.com/office/powerpoint/2010/main" val="50949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BU 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665" y="-5881"/>
            <a:ext cx="9163665" cy="6872211"/>
          </a:xfrm>
          <a:prstGeom prst="rect">
            <a:avLst/>
          </a:prstGeom>
        </p:spPr>
      </p:pic>
      <p:sp>
        <p:nvSpPr>
          <p:cNvPr id="2" name="Title 1"/>
          <p:cNvSpPr>
            <a:spLocks noGrp="1"/>
          </p:cNvSpPr>
          <p:nvPr>
            <p:ph type="title" hasCustomPrompt="1"/>
          </p:nvPr>
        </p:nvSpPr>
        <p:spPr>
          <a:xfrm>
            <a:off x="530837" y="1904962"/>
            <a:ext cx="7886700" cy="3052788"/>
          </a:xfrm>
          <a:prstGeom prst="rect">
            <a:avLst/>
          </a:prstGeom>
        </p:spPr>
        <p:txBody>
          <a:bodyPr anchor="t" anchorCtr="0">
            <a:noAutofit/>
          </a:bodyPr>
          <a:lstStyle>
            <a:lvl1pPr>
              <a:lnSpc>
                <a:spcPct val="70000"/>
              </a:lnSpc>
              <a:defRPr sz="6000" b="0" i="0">
                <a:solidFill>
                  <a:schemeClr val="bg1"/>
                </a:solidFill>
                <a:latin typeface="Effra Heavy" charset="0"/>
                <a:ea typeface="Effra Heavy" charset="0"/>
                <a:cs typeface="Effra Heavy" charset="0"/>
              </a:defRPr>
            </a:lvl1pPr>
          </a:lstStyle>
          <a:p>
            <a:r>
              <a:rPr lang="en-US" dirty="0"/>
              <a:t>CHANGING</a:t>
            </a:r>
            <a:br>
              <a:rPr lang="en-US" dirty="0"/>
            </a:br>
            <a:r>
              <a:rPr lang="en-US" dirty="0"/>
              <a:t>THE</a:t>
            </a:r>
            <a:br>
              <a:rPr lang="en-US" dirty="0"/>
            </a:br>
            <a:r>
              <a:rPr lang="en-US" dirty="0"/>
              <a:t>GREAT,</a:t>
            </a:r>
            <a:br>
              <a:rPr lang="en-US" dirty="0"/>
            </a:br>
            <a:r>
              <a:rPr lang="en-US" dirty="0"/>
              <a:t>BIG</a:t>
            </a:r>
            <a:br>
              <a:rPr lang="en-US" dirty="0"/>
            </a:br>
            <a:r>
              <a:rPr lang="en-US" dirty="0"/>
              <a:t>WORLD</a:t>
            </a:r>
          </a:p>
        </p:txBody>
      </p:sp>
      <p:sp>
        <p:nvSpPr>
          <p:cNvPr id="5" name="Slide Number Placeholder 4"/>
          <p:cNvSpPr>
            <a:spLocks noGrp="1"/>
          </p:cNvSpPr>
          <p:nvPr>
            <p:ph type="sldNum" sz="quarter" idx="12"/>
          </p:nvPr>
        </p:nvSpPr>
        <p:spPr>
          <a:xfrm>
            <a:off x="6526774" y="6429217"/>
            <a:ext cx="2057400" cy="365125"/>
          </a:xfrm>
          <a:prstGeom prst="rect">
            <a:avLst/>
          </a:prstGeom>
        </p:spPr>
        <p:txBody>
          <a:bodyPr/>
          <a:lstStyle>
            <a:lvl1pPr algn="r">
              <a:defRPr sz="1000" b="1" i="0">
                <a:solidFill>
                  <a:schemeClr val="bg1"/>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8650" y="6360394"/>
            <a:ext cx="780725" cy="292042"/>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8650" y="197984"/>
            <a:ext cx="1867979" cy="319431"/>
          </a:xfrm>
          <a:prstGeom prst="rect">
            <a:avLst/>
          </a:prstGeom>
        </p:spPr>
      </p:pic>
      <p:cxnSp>
        <p:nvCxnSpPr>
          <p:cNvPr id="12" name="Straight Connector 11"/>
          <p:cNvCxnSpPr/>
          <p:nvPr userDrawn="1"/>
        </p:nvCxnSpPr>
        <p:spPr>
          <a:xfrm>
            <a:off x="628650" y="6241200"/>
            <a:ext cx="7890681"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893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BU Center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38865" y="908553"/>
            <a:ext cx="6612962" cy="1131784"/>
          </a:xfrm>
          <a:prstGeom prst="rect">
            <a:avLst/>
          </a:prstGeom>
        </p:spPr>
        <p:txBody>
          <a:bodyPr anchor="t" anchorCtr="0">
            <a:normAutofit/>
          </a:bodyPr>
          <a:lstStyle>
            <a:lvl1pPr>
              <a:lnSpc>
                <a:spcPct val="80000"/>
              </a:lnSpc>
              <a:defRPr sz="3600" b="0" i="0" baseline="0">
                <a:solidFill>
                  <a:schemeClr val="tx1"/>
                </a:solidFill>
                <a:latin typeface="Effra Heavy" charset="0"/>
                <a:ea typeface="Effra Heavy" charset="0"/>
                <a:cs typeface="Effra Heavy" charset="0"/>
              </a:defRPr>
            </a:lvl1pPr>
          </a:lstStyle>
          <a:p>
            <a:r>
              <a:rPr lang="en-US" dirty="0"/>
              <a:t>Examining A Single</a:t>
            </a:r>
            <a:br>
              <a:rPr lang="en-US" dirty="0"/>
            </a:br>
            <a:r>
              <a:rPr lang="en-US" dirty="0"/>
              <a:t>Molecule</a:t>
            </a:r>
          </a:p>
        </p:txBody>
      </p:sp>
      <p:sp>
        <p:nvSpPr>
          <p:cNvPr id="3" name="Text Placeholder 2"/>
          <p:cNvSpPr>
            <a:spLocks noGrp="1"/>
          </p:cNvSpPr>
          <p:nvPr>
            <p:ph type="body" idx="1" hasCustomPrompt="1"/>
          </p:nvPr>
        </p:nvSpPr>
        <p:spPr>
          <a:xfrm>
            <a:off x="1238865" y="2141908"/>
            <a:ext cx="6612962" cy="3633116"/>
          </a:xfrm>
          <a:prstGeom prst="rect">
            <a:avLst/>
          </a:prstGeom>
        </p:spPr>
        <p:txBody>
          <a:bodyPr>
            <a:normAutofit/>
          </a:bodyPr>
          <a:lstStyle>
            <a:lvl1pPr marL="0" indent="0">
              <a:lnSpc>
                <a:spcPct val="100000"/>
              </a:lnSpc>
              <a:spcBef>
                <a:spcPts val="0"/>
              </a:spcBef>
              <a:buNone/>
              <a:defRPr sz="1200" b="0" i="0" baseline="0">
                <a:solidFill>
                  <a:srgbClr val="828383"/>
                </a:solidFill>
                <a:latin typeface="Museo Slab 300" charset="0"/>
                <a:ea typeface="Museo Slab 300" charset="0"/>
                <a:cs typeface="Museo Slab 30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Igendaerat</a:t>
            </a:r>
            <a:r>
              <a:rPr lang="en-US" dirty="0"/>
              <a:t> as </a:t>
            </a:r>
            <a:r>
              <a:rPr lang="en-US" dirty="0" err="1"/>
              <a:t>porpossin</a:t>
            </a:r>
            <a:r>
              <a:rPr lang="en-US" dirty="0"/>
              <a:t> con </a:t>
            </a:r>
            <a:r>
              <a:rPr lang="en-US" dirty="0" err="1"/>
              <a:t>pe</a:t>
            </a:r>
            <a:r>
              <a:rPr lang="en-US" dirty="0"/>
              <a:t> </a:t>
            </a:r>
            <a:r>
              <a:rPr lang="en-US" dirty="0" err="1"/>
              <a:t>sim</a:t>
            </a:r>
            <a:r>
              <a:rPr lang="en-US" dirty="0"/>
              <a:t> </a:t>
            </a:r>
            <a:r>
              <a:rPr lang="en-US" dirty="0" err="1"/>
              <a:t>Bereptatur</a:t>
            </a:r>
            <a:r>
              <a:rPr lang="en-US" dirty="0"/>
              <a:t> re </a:t>
            </a:r>
            <a:r>
              <a:rPr lang="en-US" dirty="0" err="1"/>
              <a:t>sinctorio</a:t>
            </a:r>
            <a:endParaRPr lang="en-US" dirty="0"/>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r>
              <a:rPr lang="en-US" dirty="0"/>
              <a:t> </a:t>
            </a:r>
            <a:r>
              <a:rPr lang="en-US" dirty="0" err="1"/>
              <a:t>aut</a:t>
            </a:r>
            <a:r>
              <a:rPr lang="en-US" dirty="0"/>
              <a:t> </a:t>
            </a:r>
            <a:r>
              <a:rPr lang="en-US" dirty="0" err="1"/>
              <a:t>excerum</a:t>
            </a:r>
            <a:r>
              <a:rPr lang="en-US" dirty="0"/>
              <a:t> </a:t>
            </a:r>
            <a:r>
              <a:rPr lang="en-US" dirty="0" err="1"/>
              <a:t>ni</a:t>
            </a:r>
            <a:r>
              <a:rPr lang="en-US" dirty="0"/>
              <a:t> am con </a:t>
            </a:r>
            <a:r>
              <a:rPr lang="en-US" dirty="0" err="1"/>
              <a:t>parit</a:t>
            </a:r>
            <a:r>
              <a:rPr lang="en-US" dirty="0"/>
              <a:t>, </a:t>
            </a:r>
            <a:r>
              <a:rPr lang="en-US" dirty="0" err="1"/>
              <a:t>officillatas</a:t>
            </a:r>
            <a:r>
              <a:rPr lang="en-US" dirty="0"/>
              <a:t> is </a:t>
            </a:r>
            <a:r>
              <a:rPr lang="en-US" dirty="0" err="1"/>
              <a:t>sitis</a:t>
            </a:r>
            <a:r>
              <a:rPr lang="en-US" dirty="0"/>
              <a:t> </a:t>
            </a:r>
            <a:r>
              <a:rPr lang="en-US" dirty="0" err="1"/>
              <a:t>mosanim</a:t>
            </a:r>
            <a:r>
              <a:rPr lang="en-US" dirty="0"/>
              <a:t> </a:t>
            </a:r>
            <a:r>
              <a:rPr lang="en-US" dirty="0" err="1"/>
              <a:t>peribus</a:t>
            </a:r>
            <a:r>
              <a:rPr lang="en-US" dirty="0"/>
              <a:t> </a:t>
            </a:r>
            <a:r>
              <a:rPr lang="en-US" dirty="0" err="1"/>
              <a:t>ellate</a:t>
            </a:r>
            <a:r>
              <a:rPr lang="en-US" dirty="0"/>
              <a:t> </a:t>
            </a:r>
            <a:r>
              <a:rPr lang="en-US" dirty="0" err="1"/>
              <a:t>ipienem</a:t>
            </a:r>
            <a:r>
              <a:rPr lang="en-US" dirty="0"/>
              <a:t> </a:t>
            </a:r>
            <a:r>
              <a:rPr lang="en-US" dirty="0" err="1"/>
              <a:t>dolupta</a:t>
            </a:r>
            <a:r>
              <a:rPr lang="en-US" dirty="0"/>
              <a:t> </a:t>
            </a:r>
            <a:r>
              <a:rPr lang="en-US" dirty="0" err="1"/>
              <a:t>estoris</a:t>
            </a:r>
            <a:r>
              <a:rPr lang="en-US" dirty="0"/>
              <a:t> se </a:t>
            </a:r>
            <a:r>
              <a:rPr lang="en-US" dirty="0" err="1"/>
              <a:t>eosaerum</a:t>
            </a:r>
            <a:r>
              <a:rPr lang="en-US" dirty="0"/>
              <a:t> qui </a:t>
            </a:r>
            <a:r>
              <a:rPr lang="en-US" dirty="0" err="1"/>
              <a:t>offictius</a:t>
            </a:r>
            <a:r>
              <a:rPr lang="en-US" dirty="0"/>
              <a:t> </a:t>
            </a:r>
            <a:r>
              <a:rPr lang="en-US" dirty="0" err="1"/>
              <a:t>nobit</a:t>
            </a:r>
            <a:r>
              <a:rPr lang="en-US" dirty="0"/>
              <a:t> </a:t>
            </a:r>
            <a:r>
              <a:rPr lang="en-US" dirty="0" err="1"/>
              <a:t>alique</a:t>
            </a:r>
            <a:r>
              <a:rPr lang="en-US" dirty="0"/>
              <a:t> non </a:t>
            </a:r>
            <a:r>
              <a:rPr lang="en-US" dirty="0" err="1"/>
              <a:t>nonsenis</a:t>
            </a:r>
            <a:r>
              <a:rPr lang="en-US" dirty="0"/>
              <a:t> rem </a:t>
            </a:r>
            <a:r>
              <a:rPr lang="en-US" dirty="0" err="1"/>
              <a:t>saecus</a:t>
            </a:r>
            <a:r>
              <a:rPr lang="en-US" dirty="0"/>
              <a:t>.</a:t>
            </a:r>
          </a:p>
          <a:p>
            <a:pPr lvl="0"/>
            <a:endParaRPr lang="en-US" dirty="0"/>
          </a:p>
          <a:p>
            <a:pPr lvl="0"/>
            <a:r>
              <a:rPr lang="en-US" dirty="0" err="1"/>
              <a:t>Fugiam</a:t>
            </a:r>
            <a:r>
              <a:rPr lang="en-US" dirty="0"/>
              <a:t>, </a:t>
            </a:r>
            <a:r>
              <a:rPr lang="en-US" dirty="0" err="1"/>
              <a:t>ut</a:t>
            </a:r>
            <a:r>
              <a:rPr lang="en-US" dirty="0"/>
              <a:t> </a:t>
            </a:r>
            <a:r>
              <a:rPr lang="en-US" dirty="0" err="1"/>
              <a:t>apellorum</a:t>
            </a:r>
            <a:r>
              <a:rPr lang="en-US" dirty="0"/>
              <a:t> re </a:t>
            </a:r>
            <a:r>
              <a:rPr lang="en-US" dirty="0" err="1"/>
              <a:t>occatet</a:t>
            </a:r>
            <a:r>
              <a:rPr lang="en-US" dirty="0"/>
              <a:t> </a:t>
            </a:r>
            <a:r>
              <a:rPr lang="en-US" dirty="0" err="1"/>
              <a:t>evento</a:t>
            </a:r>
            <a:r>
              <a:rPr lang="en-US" dirty="0"/>
              <a:t> </a:t>
            </a:r>
            <a:r>
              <a:rPr lang="en-US" dirty="0" err="1"/>
              <a:t>consequas</a:t>
            </a:r>
            <a:r>
              <a:rPr lang="en-US" dirty="0"/>
              <a:t> nit </a:t>
            </a:r>
            <a:r>
              <a:rPr lang="en-US" dirty="0" err="1"/>
              <a:t>eatur</a:t>
            </a:r>
            <a:r>
              <a:rPr lang="en-US" dirty="0"/>
              <a:t>? Bea </a:t>
            </a:r>
            <a:r>
              <a:rPr lang="en-US" dirty="0" err="1"/>
              <a:t>dolorpo</a:t>
            </a:r>
            <a:r>
              <a:rPr lang="en-US" dirty="0"/>
              <a:t> </a:t>
            </a:r>
            <a:r>
              <a:rPr lang="en-US" dirty="0" err="1"/>
              <a:t>rrorrum</a:t>
            </a:r>
            <a:r>
              <a:rPr lang="en-US" dirty="0"/>
              <a:t> </a:t>
            </a:r>
            <a:r>
              <a:rPr lang="en-US" dirty="0" err="1"/>
              <a:t>fuga</a:t>
            </a:r>
            <a:r>
              <a:rPr lang="en-US" dirty="0"/>
              <a:t>. </a:t>
            </a:r>
            <a:r>
              <a:rPr lang="en-US" dirty="0" err="1"/>
              <a:t>Pictam</a:t>
            </a:r>
            <a:r>
              <a:rPr lang="en-US" dirty="0"/>
              <a:t> </a:t>
            </a:r>
            <a:r>
              <a:rPr lang="en-US" dirty="0" err="1"/>
              <a:t>ent</a:t>
            </a:r>
            <a:r>
              <a:rPr lang="en-US" dirty="0"/>
              <a:t> </a:t>
            </a:r>
            <a:r>
              <a:rPr lang="en-US" dirty="0" err="1"/>
              <a:t>anis</a:t>
            </a:r>
            <a:r>
              <a:rPr lang="en-US" dirty="0"/>
              <a:t> </a:t>
            </a:r>
            <a:r>
              <a:rPr lang="en-US" dirty="0" err="1"/>
              <a:t>dolutem</a:t>
            </a:r>
            <a:r>
              <a:rPr lang="en-US" dirty="0"/>
              <a:t> </a:t>
            </a:r>
            <a:r>
              <a:rPr lang="en-US" dirty="0" err="1"/>
              <a:t>audis</a:t>
            </a:r>
            <a:r>
              <a:rPr lang="en-US" dirty="0"/>
              <a:t> </a:t>
            </a:r>
            <a:r>
              <a:rPr lang="en-US" dirty="0" err="1"/>
              <a:t>doluptas</a:t>
            </a:r>
            <a:r>
              <a:rPr lang="en-US" dirty="0"/>
              <a:t> quo </a:t>
            </a:r>
            <a:r>
              <a:rPr lang="en-US" dirty="0" err="1"/>
              <a:t>cusdam</a:t>
            </a:r>
            <a:r>
              <a:rPr lang="en-US" dirty="0"/>
              <a:t> </a:t>
            </a:r>
            <a:r>
              <a:rPr lang="en-US" dirty="0" err="1"/>
              <a:t>arcit</a:t>
            </a:r>
            <a:r>
              <a:rPr lang="en-US" dirty="0"/>
              <a:t> </a:t>
            </a:r>
            <a:r>
              <a:rPr lang="en-US" dirty="0" err="1"/>
              <a:t>pos</a:t>
            </a:r>
            <a:r>
              <a:rPr lang="en-US" dirty="0"/>
              <a:t> </a:t>
            </a:r>
            <a:r>
              <a:rPr lang="en-US" dirty="0" err="1"/>
              <a:t>alibusam</a:t>
            </a:r>
            <a:r>
              <a:rPr lang="en-US" dirty="0"/>
              <a:t> as </a:t>
            </a:r>
            <a:r>
              <a:rPr lang="en-US" dirty="0" err="1"/>
              <a:t>estiunt</a:t>
            </a:r>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Maecenas </a:t>
            </a:r>
            <a:r>
              <a:rPr lang="en-US" dirty="0" err="1"/>
              <a:t>ultricies</a:t>
            </a:r>
            <a:r>
              <a:rPr lang="en-US" dirty="0"/>
              <a:t> </a:t>
            </a:r>
            <a:r>
              <a:rPr lang="en-US" dirty="0" err="1"/>
              <a:t>nec</a:t>
            </a:r>
            <a:r>
              <a:rPr lang="en-US" dirty="0"/>
              <a:t> </a:t>
            </a:r>
            <a:r>
              <a:rPr lang="en-US" dirty="0" err="1"/>
              <a:t>orci</a:t>
            </a:r>
            <a:r>
              <a:rPr lang="en-US" dirty="0"/>
              <a:t> et </a:t>
            </a:r>
            <a:r>
              <a:rPr lang="en-US" dirty="0" err="1"/>
              <a:t>facilisis</a:t>
            </a:r>
            <a:r>
              <a:rPr lang="en-US" dirty="0"/>
              <a:t>. </a:t>
            </a:r>
            <a:r>
              <a:rPr lang="en-US" dirty="0" err="1"/>
              <a:t>Aenean</a:t>
            </a:r>
            <a:r>
              <a:rPr lang="en-US" dirty="0"/>
              <a:t> porta </a:t>
            </a:r>
            <a:r>
              <a:rPr lang="en-US" dirty="0" err="1"/>
              <a:t>orci</a:t>
            </a:r>
            <a:r>
              <a:rPr lang="en-US" dirty="0"/>
              <a:t> magna, at </a:t>
            </a:r>
            <a:r>
              <a:rPr lang="en-US" dirty="0" err="1"/>
              <a:t>varius</a:t>
            </a:r>
            <a:r>
              <a:rPr lang="en-US" dirty="0"/>
              <a:t> dolor </a:t>
            </a:r>
            <a:r>
              <a:rPr lang="en-US" dirty="0" err="1"/>
              <a:t>viverra</a:t>
            </a:r>
            <a:r>
              <a:rPr lang="en-US" dirty="0"/>
              <a:t> id. </a:t>
            </a:r>
            <a:r>
              <a:rPr lang="en-US" dirty="0" err="1"/>
              <a:t>Vestibulum</a:t>
            </a:r>
            <a:r>
              <a:rPr lang="en-US" dirty="0"/>
              <a:t> ac semper </a:t>
            </a:r>
            <a:r>
              <a:rPr lang="en-US" dirty="0" err="1"/>
              <a:t>tortor</a:t>
            </a:r>
            <a:r>
              <a:rPr lang="en-US" dirty="0"/>
              <a:t>. </a:t>
            </a:r>
            <a:r>
              <a:rPr lang="en-US" dirty="0" err="1"/>
              <a:t>Morbi</a:t>
            </a:r>
            <a:r>
              <a:rPr lang="en-US" dirty="0"/>
              <a:t> </a:t>
            </a:r>
            <a:r>
              <a:rPr lang="en-US" dirty="0" err="1"/>
              <a:t>euismod</a:t>
            </a:r>
            <a:r>
              <a:rPr lang="en-US" dirty="0"/>
              <a:t> </a:t>
            </a:r>
            <a:r>
              <a:rPr lang="en-US" dirty="0" err="1"/>
              <a:t>est</a:t>
            </a:r>
            <a:r>
              <a:rPr lang="en-US" dirty="0"/>
              <a:t> nisi, </a:t>
            </a:r>
            <a:r>
              <a:rPr lang="en-US" dirty="0" err="1"/>
              <a:t>ut</a:t>
            </a:r>
            <a:r>
              <a:rPr lang="en-US" dirty="0"/>
              <a:t> </a:t>
            </a:r>
            <a:r>
              <a:rPr lang="en-US" dirty="0" err="1"/>
              <a:t>feugiat</a:t>
            </a:r>
            <a:r>
              <a:rPr lang="en-US" dirty="0"/>
              <a:t> </a:t>
            </a:r>
            <a:r>
              <a:rPr lang="en-US" dirty="0" err="1"/>
              <a:t>nulla</a:t>
            </a:r>
            <a:r>
              <a:rPr lang="en-US" dirty="0"/>
              <a:t> </a:t>
            </a:r>
            <a:r>
              <a:rPr lang="en-US" dirty="0" err="1"/>
              <a:t>vulputate</a:t>
            </a:r>
            <a:r>
              <a:rPr lang="en-US" dirty="0"/>
              <a:t> in. Nam </a:t>
            </a:r>
            <a:r>
              <a:rPr lang="en-US" dirty="0" err="1"/>
              <a:t>ut</a:t>
            </a:r>
            <a:r>
              <a:rPr lang="en-US" dirty="0"/>
              <a:t> </a:t>
            </a:r>
            <a:r>
              <a:rPr lang="en-US" dirty="0" err="1"/>
              <a:t>elit</a:t>
            </a:r>
            <a:r>
              <a:rPr lang="en-US" dirty="0"/>
              <a:t> ac </a:t>
            </a:r>
            <a:r>
              <a:rPr lang="en-US" dirty="0" err="1"/>
              <a:t>lorem</a:t>
            </a:r>
            <a:r>
              <a:rPr lang="en-US" dirty="0"/>
              <a:t> </a:t>
            </a:r>
            <a:r>
              <a:rPr lang="en-US" dirty="0" err="1"/>
              <a:t>vestibulum</a:t>
            </a:r>
            <a:r>
              <a:rPr lang="en-US" dirty="0"/>
              <a:t> </a:t>
            </a:r>
            <a:r>
              <a:rPr lang="en-US" dirty="0" err="1"/>
              <a:t>rutrum</a:t>
            </a:r>
            <a:r>
              <a:rPr lang="en-US" dirty="0"/>
              <a:t>. </a:t>
            </a:r>
            <a:r>
              <a:rPr lang="en-US" dirty="0" err="1"/>
              <a:t>Proin</a:t>
            </a:r>
            <a:r>
              <a:rPr lang="en-US" dirty="0"/>
              <a:t> sit </a:t>
            </a:r>
            <a:r>
              <a:rPr lang="en-US" dirty="0" err="1"/>
              <a:t>amet</a:t>
            </a:r>
            <a:r>
              <a:rPr lang="en-US" dirty="0"/>
              <a:t> </a:t>
            </a:r>
            <a:r>
              <a:rPr lang="en-US" dirty="0" err="1"/>
              <a:t>ipsum</a:t>
            </a:r>
            <a:r>
              <a:rPr lang="en-US" dirty="0"/>
              <a:t> </a:t>
            </a:r>
            <a:r>
              <a:rPr lang="en-US" dirty="0" err="1"/>
              <a:t>ut</a:t>
            </a:r>
            <a:r>
              <a:rPr lang="en-US" dirty="0"/>
              <a:t> quam </a:t>
            </a:r>
            <a:r>
              <a:rPr lang="en-US" dirty="0" err="1"/>
              <a:t>ultricies</a:t>
            </a:r>
            <a:r>
              <a:rPr lang="en-US" dirty="0"/>
              <a:t> </a:t>
            </a:r>
            <a:r>
              <a:rPr lang="en-US" dirty="0" err="1"/>
              <a:t>venenatis</a:t>
            </a:r>
            <a:r>
              <a:rPr lang="en-US" dirty="0"/>
              <a:t>. </a:t>
            </a:r>
            <a:r>
              <a:rPr lang="en-US" dirty="0" err="1"/>
              <a:t>Quisque</a:t>
            </a:r>
            <a:r>
              <a:rPr lang="en-US" dirty="0"/>
              <a:t> et </a:t>
            </a:r>
            <a:r>
              <a:rPr lang="en-US" dirty="0" err="1"/>
              <a:t>lectus</a:t>
            </a:r>
            <a:r>
              <a:rPr lang="en-US" dirty="0"/>
              <a:t> </a:t>
            </a:r>
            <a:r>
              <a:rPr lang="en-US" dirty="0" err="1"/>
              <a:t>hendrerit</a:t>
            </a:r>
            <a:r>
              <a:rPr lang="en-US" dirty="0"/>
              <a:t> </a:t>
            </a:r>
            <a:r>
              <a:rPr lang="en-US" dirty="0" err="1"/>
              <a:t>leo</a:t>
            </a:r>
            <a:r>
              <a:rPr lang="en-US" dirty="0"/>
              <a:t> </a:t>
            </a:r>
            <a:r>
              <a:rPr lang="en-US" dirty="0" err="1"/>
              <a:t>ultrices</a:t>
            </a:r>
            <a:r>
              <a:rPr lang="en-US" dirty="0"/>
              <a:t> </a:t>
            </a:r>
            <a:r>
              <a:rPr lang="en-US" dirty="0" err="1"/>
              <a:t>tristique</a:t>
            </a:r>
            <a:r>
              <a:rPr lang="en-US" dirty="0"/>
              <a:t>. Nam at </a:t>
            </a:r>
            <a:r>
              <a:rPr lang="en-US" dirty="0" err="1"/>
              <a:t>sem</a:t>
            </a:r>
            <a:r>
              <a:rPr lang="en-US" dirty="0"/>
              <a:t> </a:t>
            </a:r>
            <a:r>
              <a:rPr lang="en-US" dirty="0" err="1"/>
              <a:t>tincidunt</a:t>
            </a:r>
            <a:r>
              <a:rPr lang="en-US" dirty="0"/>
              <a:t>, </a:t>
            </a:r>
            <a:r>
              <a:rPr lang="en-US" dirty="0" err="1"/>
              <a:t>malesuada</a:t>
            </a:r>
            <a:r>
              <a:rPr lang="en-US" dirty="0"/>
              <a:t> </a:t>
            </a:r>
            <a:r>
              <a:rPr lang="en-US" dirty="0" err="1"/>
              <a:t>enim</a:t>
            </a:r>
            <a:r>
              <a:rPr lang="en-US" dirty="0"/>
              <a:t> ac, </a:t>
            </a:r>
            <a:r>
              <a:rPr lang="en-US" dirty="0" err="1"/>
              <a:t>iaculis</a:t>
            </a:r>
            <a:r>
              <a:rPr lang="en-US" dirty="0"/>
              <a:t> </a:t>
            </a:r>
            <a:r>
              <a:rPr lang="en-US" dirty="0" err="1"/>
              <a:t>neque</a:t>
            </a:r>
            <a:r>
              <a:rPr lang="en-US" dirty="0"/>
              <a:t>. </a:t>
            </a:r>
            <a:r>
              <a:rPr lang="en-US" dirty="0" err="1"/>
              <a:t>Curabitur</a:t>
            </a:r>
            <a:r>
              <a:rPr lang="en-US" dirty="0"/>
              <a:t> </a:t>
            </a:r>
            <a:r>
              <a:rPr lang="en-US" dirty="0" err="1"/>
              <a:t>elementum</a:t>
            </a:r>
            <a:r>
              <a:rPr lang="en-US" dirty="0"/>
              <a:t> </a:t>
            </a:r>
            <a:r>
              <a:rPr lang="en-US" dirty="0" err="1"/>
              <a:t>lobortis</a:t>
            </a:r>
            <a:r>
              <a:rPr lang="en-US" dirty="0"/>
              <a:t> </a:t>
            </a:r>
            <a:r>
              <a:rPr lang="en-US" dirty="0" err="1"/>
              <a:t>suscipit</a:t>
            </a:r>
            <a:r>
              <a:rPr lang="en-US" dirty="0"/>
              <a:t>. </a:t>
            </a:r>
            <a:r>
              <a:rPr lang="en-US" dirty="0" err="1"/>
              <a:t>Nullam</a:t>
            </a:r>
            <a:r>
              <a:rPr lang="en-US" dirty="0"/>
              <a:t> in </a:t>
            </a:r>
            <a:r>
              <a:rPr lang="en-US" dirty="0" err="1"/>
              <a:t>ornare</a:t>
            </a:r>
            <a:r>
              <a:rPr lang="en-US" dirty="0"/>
              <a:t> </a:t>
            </a:r>
            <a:r>
              <a:rPr lang="en-US" dirty="0" err="1"/>
              <a:t>sapien</a:t>
            </a:r>
            <a:r>
              <a:rPr lang="en-US" dirty="0"/>
              <a:t>. </a:t>
            </a:r>
            <a:r>
              <a:rPr lang="en-US" dirty="0" err="1"/>
              <a:t>Suspendisse</a:t>
            </a:r>
            <a:r>
              <a:rPr lang="en-US" dirty="0"/>
              <a:t> sit </a:t>
            </a:r>
            <a:r>
              <a:rPr lang="en-US" dirty="0" err="1"/>
              <a:t>amet</a:t>
            </a:r>
            <a:r>
              <a:rPr lang="en-US" dirty="0"/>
              <a:t> </a:t>
            </a:r>
            <a:r>
              <a:rPr lang="en-US" dirty="0" err="1"/>
              <a:t>urna</a:t>
            </a:r>
            <a:r>
              <a:rPr lang="en-US" dirty="0"/>
              <a:t> </a:t>
            </a:r>
            <a:r>
              <a:rPr lang="en-US" dirty="0" err="1"/>
              <a:t>interdum</a:t>
            </a:r>
            <a:r>
              <a:rPr lang="en-US" dirty="0"/>
              <a:t>, </a:t>
            </a:r>
            <a:r>
              <a:rPr lang="en-US" dirty="0" err="1"/>
              <a:t>mattis</a:t>
            </a:r>
            <a:r>
              <a:rPr lang="en-US" dirty="0"/>
              <a:t> </a:t>
            </a:r>
            <a:r>
              <a:rPr lang="en-US" dirty="0" err="1"/>
              <a:t>tortor</a:t>
            </a:r>
            <a:r>
              <a:rPr lang="en-US" dirty="0"/>
              <a:t> vitae, </a:t>
            </a:r>
            <a:r>
              <a:rPr lang="en-US" dirty="0" err="1"/>
              <a:t>varius</a:t>
            </a:r>
            <a:r>
              <a:rPr lang="en-US" dirty="0"/>
              <a:t> ante. </a:t>
            </a:r>
          </a:p>
          <a:p>
            <a:pPr lvl="0"/>
            <a:endParaRPr lang="en-US" dirty="0"/>
          </a:p>
          <a:p>
            <a:pPr lvl="0"/>
            <a:r>
              <a:rPr lang="en-US" dirty="0" err="1"/>
              <a:t>Quisque</a:t>
            </a:r>
            <a:r>
              <a:rPr lang="en-US" dirty="0"/>
              <a:t> </a:t>
            </a:r>
            <a:r>
              <a:rPr lang="en-US" dirty="0" err="1"/>
              <a:t>fermentum</a:t>
            </a:r>
            <a:r>
              <a:rPr lang="en-US" dirty="0"/>
              <a:t>, </a:t>
            </a:r>
            <a:r>
              <a:rPr lang="en-US" dirty="0" err="1"/>
              <a:t>erat</a:t>
            </a:r>
            <a:r>
              <a:rPr lang="en-US" dirty="0"/>
              <a:t> </a:t>
            </a:r>
            <a:r>
              <a:rPr lang="en-US" dirty="0" err="1"/>
              <a:t>eu</a:t>
            </a:r>
            <a:r>
              <a:rPr lang="en-US" dirty="0"/>
              <a:t> </a:t>
            </a:r>
            <a:r>
              <a:rPr lang="en-US" dirty="0" err="1"/>
              <a:t>efficitur</a:t>
            </a:r>
            <a:r>
              <a:rPr lang="en-US" dirty="0"/>
              <a:t> </a:t>
            </a:r>
            <a:r>
              <a:rPr lang="en-US" dirty="0" err="1"/>
              <a:t>tincidunt</a:t>
            </a:r>
            <a:r>
              <a:rPr lang="en-US" dirty="0"/>
              <a:t>, </a:t>
            </a:r>
            <a:r>
              <a:rPr lang="en-US" dirty="0" err="1"/>
              <a:t>felis</a:t>
            </a:r>
            <a:r>
              <a:rPr lang="en-US" dirty="0"/>
              <a:t> </a:t>
            </a:r>
            <a:r>
              <a:rPr lang="en-US" dirty="0" err="1"/>
              <a:t>erat</a:t>
            </a:r>
            <a:r>
              <a:rPr lang="en-US" dirty="0"/>
              <a:t> </a:t>
            </a:r>
            <a:r>
              <a:rPr lang="en-US" dirty="0" err="1"/>
              <a:t>suscipit</a:t>
            </a:r>
            <a:r>
              <a:rPr lang="en-US" dirty="0"/>
              <a:t> </a:t>
            </a:r>
            <a:r>
              <a:rPr lang="en-US" dirty="0" err="1"/>
              <a:t>arcu</a:t>
            </a:r>
            <a:r>
              <a:rPr lang="en-US" dirty="0"/>
              <a:t>, non </a:t>
            </a:r>
            <a:r>
              <a:rPr lang="en-US" dirty="0" err="1"/>
              <a:t>finibus</a:t>
            </a:r>
            <a:r>
              <a:rPr lang="en-US" dirty="0"/>
              <a:t> </a:t>
            </a:r>
            <a:r>
              <a:rPr lang="en-US" dirty="0" err="1"/>
              <a:t>justo</a:t>
            </a:r>
            <a:r>
              <a:rPr lang="en-US" dirty="0"/>
              <a:t> </a:t>
            </a:r>
            <a:r>
              <a:rPr lang="en-US" dirty="0" err="1"/>
              <a:t>elit</a:t>
            </a:r>
            <a:r>
              <a:rPr lang="en-US" dirty="0"/>
              <a:t> at quam. Nam </a:t>
            </a:r>
            <a:r>
              <a:rPr lang="en-US" dirty="0" err="1"/>
              <a:t>vulputate</a:t>
            </a:r>
            <a:r>
              <a:rPr lang="en-US" dirty="0"/>
              <a:t> ante </a:t>
            </a:r>
            <a:r>
              <a:rPr lang="en-US" dirty="0" err="1"/>
              <a:t>eu</a:t>
            </a:r>
            <a:r>
              <a:rPr lang="en-US" dirty="0"/>
              <a:t> dui </a:t>
            </a:r>
            <a:r>
              <a:rPr lang="en-US" dirty="0" err="1"/>
              <a:t>accumsan</a:t>
            </a:r>
            <a:r>
              <a:rPr lang="en-US" dirty="0"/>
              <a:t>, et </a:t>
            </a:r>
            <a:r>
              <a:rPr lang="en-US" dirty="0" err="1"/>
              <a:t>molestie</a:t>
            </a:r>
            <a:r>
              <a:rPr lang="en-US" dirty="0"/>
              <a:t> </a:t>
            </a:r>
            <a:r>
              <a:rPr lang="en-US" dirty="0" err="1"/>
              <a:t>mauris</a:t>
            </a:r>
            <a:r>
              <a:rPr lang="en-US" dirty="0"/>
              <a:t> </a:t>
            </a:r>
            <a:r>
              <a:rPr lang="en-US" dirty="0" err="1"/>
              <a:t>tincidunt</a:t>
            </a:r>
            <a:r>
              <a:rPr lang="en-US" dirty="0"/>
              <a:t>. </a:t>
            </a:r>
            <a:r>
              <a:rPr lang="en-US" dirty="0" err="1"/>
              <a:t>Donec</a:t>
            </a:r>
            <a:r>
              <a:rPr lang="en-US" dirty="0"/>
              <a:t> </a:t>
            </a:r>
            <a:r>
              <a:rPr lang="en-US" dirty="0" err="1"/>
              <a:t>volutpat</a:t>
            </a:r>
            <a:r>
              <a:rPr lang="en-US" dirty="0"/>
              <a:t> </a:t>
            </a:r>
            <a:r>
              <a:rPr lang="en-US" dirty="0" err="1"/>
              <a:t>ut</a:t>
            </a:r>
            <a:r>
              <a:rPr lang="en-US" dirty="0"/>
              <a:t> ex </a:t>
            </a:r>
            <a:r>
              <a:rPr lang="en-US" dirty="0" err="1"/>
              <a:t>eu</a:t>
            </a:r>
            <a:r>
              <a:rPr lang="en-US" dirty="0"/>
              <a:t> </a:t>
            </a:r>
            <a:r>
              <a:rPr lang="en-US" dirty="0" err="1"/>
              <a:t>ultricies</a:t>
            </a:r>
            <a:r>
              <a:rPr lang="en-US" dirty="0"/>
              <a:t>. </a:t>
            </a:r>
            <a:r>
              <a:rPr lang="en-US" dirty="0" err="1"/>
              <a:t>Quisque</a:t>
            </a:r>
            <a:r>
              <a:rPr lang="en-US" dirty="0"/>
              <a:t> </a:t>
            </a:r>
            <a:r>
              <a:rPr lang="en-US" dirty="0" err="1"/>
              <a:t>mattis</a:t>
            </a:r>
            <a:r>
              <a:rPr lang="en-US" dirty="0"/>
              <a:t> quam et </a:t>
            </a:r>
            <a:r>
              <a:rPr lang="en-US" dirty="0" err="1"/>
              <a:t>lectus</a:t>
            </a:r>
            <a:r>
              <a:rPr lang="en-US" dirty="0"/>
              <a:t> </a:t>
            </a:r>
            <a:r>
              <a:rPr lang="en-US" dirty="0" err="1"/>
              <a:t>lobortis</a:t>
            </a:r>
            <a:r>
              <a:rPr lang="en-US" dirty="0"/>
              <a:t> </a:t>
            </a:r>
            <a:r>
              <a:rPr lang="en-US" dirty="0" err="1"/>
              <a:t>consectetur</a:t>
            </a:r>
            <a:r>
              <a:rPr lang="en-US" dirty="0"/>
              <a:t>. </a:t>
            </a:r>
            <a:r>
              <a:rPr lang="en-US" dirty="0" err="1"/>
              <a:t>Suspendisse</a:t>
            </a:r>
            <a:r>
              <a:rPr lang="en-US" dirty="0"/>
              <a:t> </a:t>
            </a:r>
            <a:r>
              <a:rPr lang="en-US" dirty="0" err="1"/>
              <a:t>potenti</a:t>
            </a:r>
            <a:r>
              <a:rPr lang="en-US" dirty="0"/>
              <a:t>.</a:t>
            </a:r>
          </a:p>
        </p:txBody>
      </p:sp>
      <p:sp>
        <p:nvSpPr>
          <p:cNvPr id="6"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cxnSp>
        <p:nvCxnSpPr>
          <p:cNvPr id="13" name="Straight Connector 12"/>
          <p:cNvCxnSpPr/>
          <p:nvPr userDrawn="1"/>
        </p:nvCxnSpPr>
        <p:spPr>
          <a:xfrm>
            <a:off x="628650" y="6248472"/>
            <a:ext cx="7890681" cy="1"/>
          </a:xfrm>
          <a:prstGeom prst="line">
            <a:avLst/>
          </a:prstGeom>
          <a:ln w="19050">
            <a:solidFill>
              <a:srgbClr val="C0C0C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9881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BU Centered Text-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33016" y="908553"/>
            <a:ext cx="6612962" cy="1134234"/>
          </a:xfrm>
          <a:prstGeom prst="rect">
            <a:avLst/>
          </a:prstGeom>
        </p:spPr>
        <p:txBody>
          <a:bodyPr anchor="t" anchorCtr="0">
            <a:normAutofit/>
          </a:bodyPr>
          <a:lstStyle>
            <a:lvl1pPr>
              <a:lnSpc>
                <a:spcPct val="80000"/>
              </a:lnSpc>
              <a:defRPr sz="3600" b="0" i="0">
                <a:latin typeface="Effra Heavy" charset="0"/>
                <a:ea typeface="Effra Heavy" charset="0"/>
                <a:cs typeface="Effra Heavy" charset="0"/>
              </a:defRPr>
            </a:lvl1pPr>
          </a:lstStyle>
          <a:p>
            <a:r>
              <a:rPr lang="en-US" dirty="0" err="1"/>
              <a:t>Lorem</a:t>
            </a:r>
            <a:r>
              <a:rPr lang="en-US" dirty="0"/>
              <a:t> </a:t>
            </a:r>
            <a:r>
              <a:rPr lang="en-US" dirty="0" err="1"/>
              <a:t>Ipsum</a:t>
            </a:r>
            <a:endParaRPr lang="en-US" dirty="0"/>
          </a:p>
        </p:txBody>
      </p:sp>
      <p:sp>
        <p:nvSpPr>
          <p:cNvPr id="15"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8" name="Text Placeholder 2"/>
          <p:cNvSpPr>
            <a:spLocks noGrp="1"/>
          </p:cNvSpPr>
          <p:nvPr>
            <p:ph type="body" idx="1" hasCustomPrompt="1"/>
          </p:nvPr>
        </p:nvSpPr>
        <p:spPr>
          <a:xfrm>
            <a:off x="1233016" y="2141908"/>
            <a:ext cx="3259317" cy="3633116"/>
          </a:xfrm>
          <a:prstGeom prst="rect">
            <a:avLst/>
          </a:prstGeom>
        </p:spPr>
        <p:txBody>
          <a:bodyPr>
            <a:normAutofit/>
          </a:bodyPr>
          <a:lstStyle>
            <a:lvl1pPr marL="0" indent="0">
              <a:lnSpc>
                <a:spcPct val="100000"/>
              </a:lnSpc>
              <a:spcBef>
                <a:spcPts val="0"/>
              </a:spcBef>
              <a:buNone/>
              <a:defRPr sz="1200" b="0" i="0" baseline="0">
                <a:solidFill>
                  <a:srgbClr val="828383"/>
                </a:solidFill>
                <a:latin typeface="Museo Slab 300" charset="0"/>
                <a:ea typeface="Museo Slab 300" charset="0"/>
                <a:cs typeface="Museo Slab 30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Aenean</a:t>
            </a:r>
            <a:r>
              <a:rPr lang="en-US" dirty="0"/>
              <a:t> </a:t>
            </a:r>
            <a:r>
              <a:rPr lang="en-US" dirty="0" err="1"/>
              <a:t>augue</a:t>
            </a:r>
            <a:r>
              <a:rPr lang="en-US" dirty="0"/>
              <a:t> quam, </a:t>
            </a:r>
            <a:r>
              <a:rPr lang="en-US" dirty="0" err="1"/>
              <a:t>pulvinar</a:t>
            </a:r>
            <a:r>
              <a:rPr lang="en-US" dirty="0"/>
              <a:t> sit </a:t>
            </a:r>
            <a:r>
              <a:rPr lang="en-US" dirty="0" err="1"/>
              <a:t>amet</a:t>
            </a:r>
            <a:r>
              <a:rPr lang="en-US" dirty="0"/>
              <a:t> </a:t>
            </a:r>
            <a:r>
              <a:rPr lang="en-US" dirty="0" err="1"/>
              <a:t>consequat</a:t>
            </a:r>
            <a:r>
              <a:rPr lang="en-US" dirty="0"/>
              <a:t> vitae, </a:t>
            </a:r>
            <a:r>
              <a:rPr lang="en-US" dirty="0" err="1"/>
              <a:t>tristique</a:t>
            </a:r>
            <a:r>
              <a:rPr lang="en-US" dirty="0"/>
              <a:t> </a:t>
            </a:r>
            <a:r>
              <a:rPr lang="en-US" dirty="0" err="1"/>
              <a:t>pellentesque</a:t>
            </a:r>
            <a:r>
              <a:rPr lang="en-US" dirty="0"/>
              <a:t> dui. </a:t>
            </a:r>
            <a:r>
              <a:rPr lang="en-US" dirty="0" err="1"/>
              <a:t>Phasellus</a:t>
            </a:r>
            <a:r>
              <a:rPr lang="en-US" dirty="0"/>
              <a:t> maximus id </a:t>
            </a:r>
            <a:r>
              <a:rPr lang="en-US" dirty="0" err="1"/>
              <a:t>neque</a:t>
            </a:r>
            <a:r>
              <a:rPr lang="en-US" dirty="0"/>
              <a:t> et convallis. </a:t>
            </a:r>
            <a:r>
              <a:rPr lang="en-US" dirty="0" err="1"/>
              <a:t>Aliquam</a:t>
            </a:r>
            <a:r>
              <a:rPr lang="en-US" dirty="0"/>
              <a:t> </a:t>
            </a:r>
            <a:r>
              <a:rPr lang="en-US" dirty="0" err="1"/>
              <a:t>erat</a:t>
            </a:r>
            <a:r>
              <a:rPr lang="en-US" dirty="0"/>
              <a:t> </a:t>
            </a:r>
            <a:r>
              <a:rPr lang="en-US" dirty="0" err="1"/>
              <a:t>volutpat</a:t>
            </a:r>
            <a:r>
              <a:rPr lang="en-US" dirty="0"/>
              <a:t>.</a:t>
            </a:r>
          </a:p>
          <a:p>
            <a:pPr lvl="0"/>
            <a:endParaRPr lang="en-US" dirty="0"/>
          </a:p>
          <a:p>
            <a:pPr lvl="0"/>
            <a:r>
              <a:rPr lang="en-US" dirty="0" err="1"/>
              <a:t>Ut</a:t>
            </a:r>
            <a:r>
              <a:rPr lang="en-US" dirty="0"/>
              <a:t> at mi </a:t>
            </a:r>
            <a:r>
              <a:rPr lang="en-US" dirty="0" err="1"/>
              <a:t>ut</a:t>
            </a:r>
            <a:r>
              <a:rPr lang="en-US" dirty="0"/>
              <a:t> </a:t>
            </a:r>
            <a:r>
              <a:rPr lang="en-US" dirty="0" err="1"/>
              <a:t>risus</a:t>
            </a:r>
            <a:r>
              <a:rPr lang="en-US" dirty="0"/>
              <a:t> </a:t>
            </a:r>
            <a:r>
              <a:rPr lang="en-US" dirty="0" err="1"/>
              <a:t>finibus</a:t>
            </a:r>
            <a:r>
              <a:rPr lang="en-US" dirty="0"/>
              <a:t> </a:t>
            </a:r>
            <a:r>
              <a:rPr lang="en-US" dirty="0" err="1"/>
              <a:t>ultricies</a:t>
            </a:r>
            <a:r>
              <a:rPr lang="en-US" dirty="0"/>
              <a:t>. </a:t>
            </a:r>
            <a:r>
              <a:rPr lang="en-US" dirty="0" err="1"/>
              <a:t>Donec</a:t>
            </a:r>
            <a:r>
              <a:rPr lang="en-US" dirty="0"/>
              <a:t> </a:t>
            </a:r>
            <a:r>
              <a:rPr lang="en-US" dirty="0" err="1"/>
              <a:t>rutrum</a:t>
            </a:r>
            <a:r>
              <a:rPr lang="en-US" dirty="0"/>
              <a:t> </a:t>
            </a:r>
            <a:r>
              <a:rPr lang="en-US" dirty="0" err="1"/>
              <a:t>egestas</a:t>
            </a:r>
            <a:r>
              <a:rPr lang="en-US" dirty="0"/>
              <a:t> magna, et </a:t>
            </a:r>
            <a:r>
              <a:rPr lang="en-US" dirty="0" err="1"/>
              <a:t>alqiquam</a:t>
            </a:r>
            <a:r>
              <a:rPr lang="en-US" dirty="0"/>
              <a:t> </a:t>
            </a:r>
            <a:r>
              <a:rPr lang="en-US" dirty="0" err="1"/>
              <a:t>felis</a:t>
            </a:r>
            <a:r>
              <a:rPr lang="en-US" dirty="0"/>
              <a:t> tempus sed. </a:t>
            </a:r>
            <a:r>
              <a:rPr lang="en-US" dirty="0" err="1"/>
              <a:t>Donec</a:t>
            </a:r>
            <a:r>
              <a:rPr lang="en-US" dirty="0"/>
              <a:t> </a:t>
            </a:r>
            <a:r>
              <a:rPr lang="en-US" dirty="0" err="1"/>
              <a:t>ut</a:t>
            </a:r>
            <a:r>
              <a:rPr lang="en-US" dirty="0"/>
              <a:t> </a:t>
            </a:r>
            <a:r>
              <a:rPr lang="en-US" dirty="0" err="1"/>
              <a:t>ultrices</a:t>
            </a:r>
            <a:r>
              <a:rPr lang="en-US" dirty="0"/>
              <a:t> </a:t>
            </a:r>
            <a:r>
              <a:rPr lang="en-US" dirty="0" err="1"/>
              <a:t>nunc</a:t>
            </a:r>
            <a:r>
              <a:rPr lang="en-US" dirty="0"/>
              <a:t>, </a:t>
            </a:r>
            <a:r>
              <a:rPr lang="en-US" dirty="0" err="1"/>
              <a:t>sed</a:t>
            </a:r>
            <a:r>
              <a:rPr lang="en-US" dirty="0"/>
              <a:t> </a:t>
            </a:r>
            <a:r>
              <a:rPr lang="en-US" dirty="0" err="1"/>
              <a:t>posuere</a:t>
            </a:r>
            <a:r>
              <a:rPr lang="en-US" dirty="0"/>
              <a:t> </a:t>
            </a:r>
            <a:r>
              <a:rPr lang="en-US" dirty="0" err="1"/>
              <a:t>leo</a:t>
            </a:r>
            <a:r>
              <a:rPr lang="en-US" dirty="0"/>
              <a:t>. </a:t>
            </a:r>
            <a:r>
              <a:rPr lang="en-US" dirty="0" err="1"/>
              <a:t>Aliquam</a:t>
            </a:r>
            <a:r>
              <a:rPr lang="en-US" dirty="0"/>
              <a:t> ac nisi ac </a:t>
            </a:r>
            <a:r>
              <a:rPr lang="en-US" dirty="0" err="1"/>
              <a:t>nunc</a:t>
            </a:r>
            <a:r>
              <a:rPr lang="en-US" dirty="0"/>
              <a:t> </a:t>
            </a:r>
            <a:r>
              <a:rPr lang="en-US" dirty="0" err="1"/>
              <a:t>laoreet</a:t>
            </a:r>
            <a:r>
              <a:rPr lang="en-US" dirty="0"/>
              <a:t> </a:t>
            </a:r>
            <a:r>
              <a:rPr lang="en-US" dirty="0" err="1"/>
              <a:t>blandit</a:t>
            </a:r>
            <a:r>
              <a:rPr lang="en-US" dirty="0"/>
              <a:t>. </a:t>
            </a:r>
            <a:r>
              <a:rPr lang="en-US" dirty="0" err="1"/>
              <a:t>Fusce</a:t>
            </a:r>
            <a:r>
              <a:rPr lang="en-US" dirty="0"/>
              <a:t> </a:t>
            </a:r>
            <a:r>
              <a:rPr lang="en-US" dirty="0" err="1"/>
              <a:t>neque</a:t>
            </a:r>
            <a:r>
              <a:rPr lang="en-US" dirty="0"/>
              <a:t> </a:t>
            </a:r>
            <a:r>
              <a:rPr lang="en-US" dirty="0" err="1"/>
              <a:t>risus</a:t>
            </a:r>
            <a:r>
              <a:rPr lang="en-US" dirty="0"/>
              <a:t>, </a:t>
            </a:r>
            <a:r>
              <a:rPr lang="en-US" dirty="0" err="1"/>
              <a:t>hendrerit</a:t>
            </a:r>
            <a:r>
              <a:rPr lang="en-US" dirty="0"/>
              <a:t> in </a:t>
            </a:r>
            <a:r>
              <a:rPr lang="en-US" dirty="0" err="1"/>
              <a:t>laoreet</a:t>
            </a:r>
            <a:r>
              <a:rPr lang="en-US" dirty="0"/>
              <a:t> </a:t>
            </a:r>
            <a:r>
              <a:rPr lang="en-US" dirty="0" err="1"/>
              <a:t>vel</a:t>
            </a:r>
            <a:r>
              <a:rPr lang="en-US" dirty="0"/>
              <a:t>, porta </a:t>
            </a:r>
            <a:r>
              <a:rPr lang="en-US" dirty="0" err="1"/>
              <a:t>eget</a:t>
            </a:r>
            <a:r>
              <a:rPr lang="en-US" dirty="0"/>
              <a:t> ipsum. </a:t>
            </a:r>
          </a:p>
          <a:p>
            <a:pPr lvl="0"/>
            <a:endParaRPr lang="en-US" dirty="0"/>
          </a:p>
          <a:p>
            <a:pPr lvl="0"/>
            <a:r>
              <a:rPr lang="en-US" dirty="0" err="1"/>
              <a:t>Curabitur</a:t>
            </a:r>
            <a:r>
              <a:rPr lang="en-US" dirty="0"/>
              <a:t> ac </a:t>
            </a:r>
            <a:r>
              <a:rPr lang="en-US" dirty="0" err="1"/>
              <a:t>porttitor</a:t>
            </a:r>
            <a:r>
              <a:rPr lang="en-US" dirty="0"/>
              <a:t> dolor, a </a:t>
            </a:r>
            <a:r>
              <a:rPr lang="en-US" dirty="0" err="1"/>
              <a:t>euismod</a:t>
            </a:r>
            <a:r>
              <a:rPr lang="en-US" dirty="0"/>
              <a:t> ante. </a:t>
            </a:r>
            <a:r>
              <a:rPr lang="en-US" dirty="0" err="1"/>
              <a:t>Pellentesque</a:t>
            </a:r>
            <a:r>
              <a:rPr lang="en-US" dirty="0"/>
              <a:t> </a:t>
            </a:r>
            <a:r>
              <a:rPr lang="en-US" dirty="0" err="1"/>
              <a:t>iaculis</a:t>
            </a:r>
            <a:r>
              <a:rPr lang="en-US" dirty="0"/>
              <a:t> </a:t>
            </a:r>
            <a:r>
              <a:rPr lang="en-US" dirty="0" err="1"/>
              <a:t>consectetur</a:t>
            </a:r>
            <a:r>
              <a:rPr lang="en-US" dirty="0"/>
              <a:t> </a:t>
            </a:r>
            <a:r>
              <a:rPr lang="en-US" dirty="0" err="1"/>
              <a:t>augue</a:t>
            </a:r>
            <a:r>
              <a:rPr lang="en-US" dirty="0"/>
              <a:t> </a:t>
            </a:r>
            <a:r>
              <a:rPr lang="en-US" dirty="0" err="1"/>
              <a:t>tristique</a:t>
            </a:r>
            <a:r>
              <a:rPr lang="en-US" dirty="0"/>
              <a:t> </a:t>
            </a:r>
            <a:r>
              <a:rPr lang="en-US" dirty="0" err="1"/>
              <a:t>consectetur</a:t>
            </a:r>
            <a:r>
              <a:rPr lang="en-US" dirty="0"/>
              <a:t>. Nam </a:t>
            </a:r>
            <a:r>
              <a:rPr lang="en-US" dirty="0" err="1"/>
              <a:t>porttitor</a:t>
            </a:r>
            <a:r>
              <a:rPr lang="en-US" dirty="0"/>
              <a:t> ligula </a:t>
            </a:r>
            <a:r>
              <a:rPr lang="en-US" dirty="0" err="1"/>
              <a:t>ornare</a:t>
            </a:r>
            <a:r>
              <a:rPr lang="en-US" dirty="0"/>
              <a:t>, </a:t>
            </a:r>
            <a:r>
              <a:rPr lang="en-US" dirty="0" err="1"/>
              <a:t>rutrum</a:t>
            </a:r>
            <a:r>
              <a:rPr lang="en-US" dirty="0"/>
              <a:t> ipsum at, </a:t>
            </a:r>
            <a:r>
              <a:rPr lang="en-US" dirty="0" err="1"/>
              <a:t>imperdiet</a:t>
            </a:r>
            <a:r>
              <a:rPr lang="en-US" dirty="0"/>
              <a:t> </a:t>
            </a:r>
            <a:r>
              <a:rPr lang="en-US" dirty="0" err="1"/>
              <a:t>neque</a:t>
            </a:r>
            <a:r>
              <a:rPr lang="en-US" dirty="0"/>
              <a:t>. </a:t>
            </a:r>
            <a:r>
              <a:rPr lang="en-US" dirty="0" err="1"/>
              <a:t>Nulla</a:t>
            </a:r>
            <a:r>
              <a:rPr lang="en-US" dirty="0"/>
              <a:t> </a:t>
            </a:r>
            <a:r>
              <a:rPr lang="en-US" dirty="0" err="1"/>
              <a:t>sollicitudin</a:t>
            </a:r>
            <a:r>
              <a:rPr lang="en-US" dirty="0"/>
              <a:t> </a:t>
            </a:r>
            <a:r>
              <a:rPr lang="en-US" dirty="0" err="1"/>
              <a:t>feugiat</a:t>
            </a:r>
            <a:r>
              <a:rPr lang="en-US" dirty="0"/>
              <a:t> </a:t>
            </a:r>
            <a:r>
              <a:rPr lang="en-US" dirty="0" err="1"/>
              <a:t>elementum</a:t>
            </a:r>
            <a:r>
              <a:rPr lang="en-US" dirty="0"/>
              <a:t>. </a:t>
            </a:r>
          </a:p>
        </p:txBody>
      </p:sp>
      <p:sp>
        <p:nvSpPr>
          <p:cNvPr id="22" name="Text Placeholder 2"/>
          <p:cNvSpPr>
            <a:spLocks noGrp="1"/>
          </p:cNvSpPr>
          <p:nvPr>
            <p:ph type="body" idx="13" hasCustomPrompt="1"/>
          </p:nvPr>
        </p:nvSpPr>
        <p:spPr>
          <a:xfrm>
            <a:off x="4586661" y="2141908"/>
            <a:ext cx="3259317" cy="3633116"/>
          </a:xfrm>
          <a:prstGeom prst="rect">
            <a:avLst/>
          </a:prstGeom>
        </p:spPr>
        <p:txBody>
          <a:bodyPr>
            <a:normAutofit/>
          </a:bodyPr>
          <a:lstStyle>
            <a:lvl1pPr marL="0" indent="0">
              <a:lnSpc>
                <a:spcPct val="100000"/>
              </a:lnSpc>
              <a:spcBef>
                <a:spcPts val="0"/>
              </a:spcBef>
              <a:buNone/>
              <a:defRPr sz="1200" b="0" i="0" baseline="0">
                <a:solidFill>
                  <a:srgbClr val="828383"/>
                </a:solidFill>
                <a:latin typeface="Museo Slab 300" charset="0"/>
                <a:ea typeface="Museo Slab 300" charset="0"/>
                <a:cs typeface="Museo Slab 30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Duis</a:t>
            </a:r>
            <a:r>
              <a:rPr lang="en-US" dirty="0"/>
              <a:t> </a:t>
            </a:r>
            <a:r>
              <a:rPr lang="en-US" dirty="0" err="1"/>
              <a:t>accumsan</a:t>
            </a:r>
            <a:r>
              <a:rPr lang="en-US" dirty="0"/>
              <a:t> </a:t>
            </a:r>
            <a:r>
              <a:rPr lang="en-US" dirty="0" err="1"/>
              <a:t>faucibus</a:t>
            </a:r>
            <a:r>
              <a:rPr lang="en-US" dirty="0"/>
              <a:t> </a:t>
            </a:r>
            <a:r>
              <a:rPr lang="en-US" dirty="0" err="1"/>
              <a:t>sapien</a:t>
            </a:r>
            <a:r>
              <a:rPr lang="en-US" dirty="0"/>
              <a:t> </a:t>
            </a:r>
            <a:r>
              <a:rPr lang="en-US" dirty="0" err="1"/>
              <a:t>ut</a:t>
            </a:r>
            <a:r>
              <a:rPr lang="en-US" dirty="0"/>
              <a:t> </a:t>
            </a:r>
            <a:r>
              <a:rPr lang="en-US" dirty="0" err="1"/>
              <a:t>faucibus</a:t>
            </a:r>
            <a:r>
              <a:rPr lang="en-US" dirty="0"/>
              <a:t>. </a:t>
            </a:r>
            <a:r>
              <a:rPr lang="en-US" dirty="0" err="1"/>
              <a:t>Nulla</a:t>
            </a:r>
            <a:r>
              <a:rPr lang="en-US" dirty="0"/>
              <a:t> </a:t>
            </a:r>
            <a:r>
              <a:rPr lang="en-US" dirty="0" err="1"/>
              <a:t>porttitor</a:t>
            </a:r>
            <a:r>
              <a:rPr lang="en-US" dirty="0"/>
              <a:t> non lorem vitae </a:t>
            </a:r>
            <a:r>
              <a:rPr lang="en-US" dirty="0" err="1"/>
              <a:t>hendrerit</a:t>
            </a:r>
            <a:r>
              <a:rPr lang="en-US" dirty="0"/>
              <a:t>. </a:t>
            </a:r>
            <a:r>
              <a:rPr lang="en-US" dirty="0" err="1"/>
              <a:t>Vestibulum</a:t>
            </a:r>
            <a:r>
              <a:rPr lang="en-US" dirty="0"/>
              <a:t> </a:t>
            </a:r>
            <a:r>
              <a:rPr lang="en-US" dirty="0" err="1"/>
              <a:t>ut</a:t>
            </a:r>
            <a:r>
              <a:rPr lang="en-US" dirty="0"/>
              <a:t> </a:t>
            </a:r>
            <a:r>
              <a:rPr lang="en-US" dirty="0" err="1"/>
              <a:t>orci</a:t>
            </a:r>
            <a:r>
              <a:rPr lang="en-US" dirty="0"/>
              <a:t> </a:t>
            </a:r>
            <a:r>
              <a:rPr lang="en-US" dirty="0" err="1"/>
              <a:t>efficitur</a:t>
            </a:r>
            <a:r>
              <a:rPr lang="en-US" dirty="0"/>
              <a:t> </a:t>
            </a:r>
            <a:r>
              <a:rPr lang="en-US" dirty="0" err="1"/>
              <a:t>lectus</a:t>
            </a:r>
            <a:r>
              <a:rPr lang="en-US" dirty="0"/>
              <a:t> </a:t>
            </a:r>
            <a:r>
              <a:rPr lang="en-US" dirty="0" err="1"/>
              <a:t>dapibus</a:t>
            </a:r>
            <a:r>
              <a:rPr lang="en-US" dirty="0"/>
              <a:t> </a:t>
            </a:r>
            <a:r>
              <a:rPr lang="en-US" dirty="0" err="1"/>
              <a:t>pulvinar</a:t>
            </a:r>
            <a:r>
              <a:rPr lang="en-US" dirty="0"/>
              <a:t>. Nam </a:t>
            </a:r>
            <a:r>
              <a:rPr lang="en-US" dirty="0" err="1"/>
              <a:t>facilisis</a:t>
            </a:r>
            <a:r>
              <a:rPr lang="en-US" dirty="0"/>
              <a:t> </a:t>
            </a:r>
            <a:r>
              <a:rPr lang="en-US" dirty="0" err="1"/>
              <a:t>tempor</a:t>
            </a:r>
            <a:r>
              <a:rPr lang="en-US" dirty="0"/>
              <a:t> </a:t>
            </a:r>
            <a:r>
              <a:rPr lang="en-US" dirty="0" err="1"/>
              <a:t>velit</a:t>
            </a:r>
            <a:r>
              <a:rPr lang="en-US" dirty="0"/>
              <a:t> </a:t>
            </a:r>
            <a:r>
              <a:rPr lang="en-US" dirty="0" err="1"/>
              <a:t>ut</a:t>
            </a:r>
            <a:r>
              <a:rPr lang="en-US" dirty="0"/>
              <a:t> </a:t>
            </a:r>
            <a:r>
              <a:rPr lang="en-US" dirty="0" err="1"/>
              <a:t>omare</a:t>
            </a:r>
            <a:r>
              <a:rPr lang="en-US" dirty="0"/>
              <a:t>. </a:t>
            </a:r>
          </a:p>
          <a:p>
            <a:pPr lvl="0"/>
            <a:endParaRPr lang="en-US" dirty="0"/>
          </a:p>
          <a:p>
            <a:pPr lvl="0"/>
            <a:r>
              <a:rPr lang="en-US" dirty="0" err="1"/>
              <a:t>Suspendisse</a:t>
            </a:r>
            <a:r>
              <a:rPr lang="en-US" dirty="0"/>
              <a:t> </a:t>
            </a:r>
            <a:r>
              <a:rPr lang="en-US" dirty="0" err="1"/>
              <a:t>potenti</a:t>
            </a:r>
            <a:r>
              <a:rPr lang="en-US" dirty="0"/>
              <a:t>. </a:t>
            </a:r>
            <a:r>
              <a:rPr lang="en-US" dirty="0" err="1"/>
              <a:t>Vestibulum</a:t>
            </a:r>
            <a:r>
              <a:rPr lang="en-US" dirty="0"/>
              <a:t> </a:t>
            </a:r>
            <a:r>
              <a:rPr lang="en-US" dirty="0" err="1"/>
              <a:t>egestas</a:t>
            </a:r>
            <a:r>
              <a:rPr lang="en-US" dirty="0"/>
              <a:t> </a:t>
            </a:r>
            <a:r>
              <a:rPr lang="en-US" dirty="0" err="1"/>
              <a:t>massa</a:t>
            </a:r>
            <a:r>
              <a:rPr lang="en-US" dirty="0"/>
              <a:t> </a:t>
            </a:r>
            <a:r>
              <a:rPr lang="en-US" dirty="0" err="1"/>
              <a:t>vel</a:t>
            </a:r>
            <a:r>
              <a:rPr lang="en-US" dirty="0"/>
              <a:t> </a:t>
            </a:r>
            <a:r>
              <a:rPr lang="en-US" dirty="0" err="1"/>
              <a:t>sapien</a:t>
            </a:r>
            <a:r>
              <a:rPr lang="en-US" dirty="0"/>
              <a:t> </a:t>
            </a:r>
            <a:r>
              <a:rPr lang="en-US" dirty="0" err="1"/>
              <a:t>dapibus</a:t>
            </a:r>
            <a:r>
              <a:rPr lang="en-US" dirty="0"/>
              <a:t> </a:t>
            </a:r>
            <a:r>
              <a:rPr lang="en-US" dirty="0" err="1"/>
              <a:t>tristique</a:t>
            </a:r>
            <a:r>
              <a:rPr lang="en-US" dirty="0"/>
              <a:t>. </a:t>
            </a:r>
            <a:r>
              <a:rPr lang="en-US" dirty="0" err="1"/>
              <a:t>Vivamus</a:t>
            </a:r>
            <a:r>
              <a:rPr lang="en-US" dirty="0"/>
              <a:t> </a:t>
            </a:r>
            <a:r>
              <a:rPr lang="en-US" dirty="0" err="1"/>
              <a:t>placerat</a:t>
            </a:r>
            <a:r>
              <a:rPr lang="en-US" dirty="0"/>
              <a:t> </a:t>
            </a:r>
            <a:r>
              <a:rPr lang="en-US" dirty="0" err="1"/>
              <a:t>consectetur</a:t>
            </a:r>
            <a:r>
              <a:rPr lang="en-US" dirty="0"/>
              <a:t> </a:t>
            </a:r>
            <a:r>
              <a:rPr lang="en-US" dirty="0" err="1"/>
              <a:t>urna</a:t>
            </a:r>
            <a:r>
              <a:rPr lang="en-US" dirty="0"/>
              <a:t>, </a:t>
            </a:r>
            <a:r>
              <a:rPr lang="en-US" dirty="0" err="1"/>
              <a:t>vel</a:t>
            </a:r>
            <a:r>
              <a:rPr lang="en-US" dirty="0"/>
              <a:t> dictum </a:t>
            </a:r>
            <a:r>
              <a:rPr lang="en-US" dirty="0" err="1"/>
              <a:t>nisl</a:t>
            </a:r>
            <a:r>
              <a:rPr lang="en-US" dirty="0"/>
              <a:t> </a:t>
            </a:r>
            <a:r>
              <a:rPr lang="en-US" dirty="0" err="1"/>
              <a:t>accumsan</a:t>
            </a:r>
            <a:r>
              <a:rPr lang="en-US" dirty="0"/>
              <a:t> ac. </a:t>
            </a:r>
            <a:r>
              <a:rPr lang="en-US" dirty="0" err="1"/>
              <a:t>Quisque</a:t>
            </a:r>
            <a:r>
              <a:rPr lang="en-US" dirty="0"/>
              <a:t> </a:t>
            </a:r>
            <a:r>
              <a:rPr lang="en-US" dirty="0" err="1"/>
              <a:t>eget</a:t>
            </a:r>
            <a:r>
              <a:rPr lang="en-US" dirty="0"/>
              <a:t> </a:t>
            </a:r>
            <a:r>
              <a:rPr lang="en-US" dirty="0" err="1"/>
              <a:t>nunc</a:t>
            </a:r>
            <a:r>
              <a:rPr lang="en-US" dirty="0"/>
              <a:t> ac </a:t>
            </a:r>
            <a:r>
              <a:rPr lang="en-US" dirty="0" err="1"/>
              <a:t>tortor</a:t>
            </a:r>
            <a:r>
              <a:rPr lang="en-US" dirty="0"/>
              <a:t> </a:t>
            </a:r>
            <a:r>
              <a:rPr lang="en-US" dirty="0" err="1"/>
              <a:t>blandit</a:t>
            </a:r>
            <a:r>
              <a:rPr lang="en-US" dirty="0"/>
              <a:t> </a:t>
            </a:r>
            <a:r>
              <a:rPr lang="en-US" dirty="0" err="1"/>
              <a:t>commodo</a:t>
            </a:r>
            <a:r>
              <a:rPr lang="en-US" dirty="0"/>
              <a:t> in </a:t>
            </a:r>
            <a:r>
              <a:rPr lang="en-US" dirty="0" err="1"/>
              <a:t>sed</a:t>
            </a:r>
            <a:r>
              <a:rPr lang="en-US" dirty="0"/>
              <a:t> </a:t>
            </a:r>
            <a:r>
              <a:rPr lang="en-US" dirty="0" err="1"/>
              <a:t>massa</a:t>
            </a:r>
            <a:r>
              <a:rPr lang="en-US" dirty="0"/>
              <a:t>. </a:t>
            </a:r>
            <a:r>
              <a:rPr lang="en-US" dirty="0" err="1"/>
              <a:t>Morbi</a:t>
            </a:r>
            <a:r>
              <a:rPr lang="en-US" dirty="0"/>
              <a:t> </a:t>
            </a:r>
            <a:r>
              <a:rPr lang="en-US" dirty="0" err="1"/>
              <a:t>iaculis</a:t>
            </a:r>
            <a:r>
              <a:rPr lang="en-US" dirty="0"/>
              <a:t> </a:t>
            </a:r>
            <a:r>
              <a:rPr lang="en-US" dirty="0" err="1"/>
              <a:t>purus</a:t>
            </a:r>
            <a:r>
              <a:rPr lang="en-US" dirty="0"/>
              <a:t> </a:t>
            </a:r>
            <a:r>
              <a:rPr lang="en-US" dirty="0" err="1"/>
              <a:t>quis</a:t>
            </a:r>
            <a:r>
              <a:rPr lang="en-US" dirty="0"/>
              <a:t> </a:t>
            </a:r>
            <a:r>
              <a:rPr lang="en-US" dirty="0" err="1"/>
              <a:t>enim</a:t>
            </a:r>
            <a:r>
              <a:rPr lang="en-US" dirty="0"/>
              <a:t> </a:t>
            </a:r>
            <a:r>
              <a:rPr lang="en-US" dirty="0" err="1"/>
              <a:t>ultrices</a:t>
            </a:r>
            <a:r>
              <a:rPr lang="en-US" dirty="0"/>
              <a:t>, id </a:t>
            </a:r>
            <a:r>
              <a:rPr lang="en-US" dirty="0" err="1"/>
              <a:t>scelerisque</a:t>
            </a:r>
            <a:r>
              <a:rPr lang="en-US" dirty="0"/>
              <a:t> </a:t>
            </a:r>
            <a:r>
              <a:rPr lang="en-US" dirty="0" err="1"/>
              <a:t>sapien</a:t>
            </a:r>
            <a:r>
              <a:rPr lang="en-US" dirty="0"/>
              <a:t> </a:t>
            </a:r>
            <a:r>
              <a:rPr lang="en-US" dirty="0" err="1"/>
              <a:t>malesuada</a:t>
            </a:r>
            <a:r>
              <a:rPr lang="en-US" dirty="0"/>
              <a:t>. Nunc </a:t>
            </a:r>
            <a:r>
              <a:rPr lang="en-US" dirty="0" err="1"/>
              <a:t>auctor</a:t>
            </a:r>
            <a:r>
              <a:rPr lang="en-US" dirty="0"/>
              <a:t> </a:t>
            </a:r>
            <a:r>
              <a:rPr lang="en-US" dirty="0" err="1"/>
              <a:t>urna</a:t>
            </a:r>
            <a:r>
              <a:rPr lang="en-US" dirty="0"/>
              <a:t> </a:t>
            </a:r>
            <a:r>
              <a:rPr lang="en-US" dirty="0" err="1"/>
              <a:t>iaculis</a:t>
            </a:r>
            <a:r>
              <a:rPr lang="en-US" dirty="0"/>
              <a:t> </a:t>
            </a:r>
            <a:r>
              <a:rPr lang="en-US" dirty="0" err="1"/>
              <a:t>enim</a:t>
            </a:r>
            <a:r>
              <a:rPr lang="en-US" dirty="0"/>
              <a:t> </a:t>
            </a:r>
            <a:r>
              <a:rPr lang="en-US" dirty="0" err="1"/>
              <a:t>fringilla</a:t>
            </a:r>
            <a:r>
              <a:rPr lang="en-US" dirty="0"/>
              <a:t> gravida. </a:t>
            </a:r>
            <a:r>
              <a:rPr lang="en-US" dirty="0" err="1"/>
              <a:t>Curabitur</a:t>
            </a:r>
            <a:r>
              <a:rPr lang="en-US" dirty="0"/>
              <a:t> </a:t>
            </a:r>
            <a:r>
              <a:rPr lang="en-US" dirty="0" err="1"/>
              <a:t>ut</a:t>
            </a:r>
            <a:r>
              <a:rPr lang="en-US" dirty="0"/>
              <a:t> </a:t>
            </a:r>
            <a:r>
              <a:rPr lang="en-US" dirty="0" err="1"/>
              <a:t>augue</a:t>
            </a:r>
            <a:r>
              <a:rPr lang="en-US" dirty="0"/>
              <a:t> </a:t>
            </a:r>
            <a:r>
              <a:rPr lang="en-US" dirty="0" err="1"/>
              <a:t>malesuada</a:t>
            </a:r>
            <a:r>
              <a:rPr lang="en-US" dirty="0"/>
              <a:t>, </a:t>
            </a:r>
            <a:r>
              <a:rPr lang="en-US" dirty="0" err="1"/>
              <a:t>molestie</a:t>
            </a:r>
            <a:r>
              <a:rPr lang="en-US" dirty="0"/>
              <a:t> </a:t>
            </a:r>
            <a:r>
              <a:rPr lang="en-US" dirty="0" err="1"/>
              <a:t>arcu</a:t>
            </a:r>
            <a:r>
              <a:rPr lang="en-US" dirty="0"/>
              <a:t> vitae, </a:t>
            </a:r>
            <a:r>
              <a:rPr lang="en-US" dirty="0" err="1"/>
              <a:t>consectetur</a:t>
            </a:r>
            <a:r>
              <a:rPr lang="en-US" dirty="0"/>
              <a:t> </a:t>
            </a:r>
            <a:r>
              <a:rPr lang="en-US" dirty="0" err="1"/>
              <a:t>leo</a:t>
            </a:r>
            <a:r>
              <a:rPr lang="en-US" dirty="0"/>
              <a:t>. </a:t>
            </a:r>
            <a:r>
              <a:rPr lang="en-US" dirty="0" err="1"/>
              <a:t>Sed</a:t>
            </a:r>
            <a:r>
              <a:rPr lang="en-US" dirty="0"/>
              <a:t> sit </a:t>
            </a:r>
            <a:r>
              <a:rPr lang="en-US" dirty="0" err="1"/>
              <a:t>amet</a:t>
            </a:r>
            <a:r>
              <a:rPr lang="en-US" dirty="0"/>
              <a:t> </a:t>
            </a:r>
            <a:r>
              <a:rPr lang="en-US" dirty="0" err="1"/>
              <a:t>ultrices</a:t>
            </a:r>
            <a:r>
              <a:rPr lang="en-US" dirty="0"/>
              <a:t> </a:t>
            </a:r>
            <a:r>
              <a:rPr lang="en-US" dirty="0" err="1"/>
              <a:t>metus</a:t>
            </a:r>
            <a:r>
              <a:rPr lang="en-US" dirty="0"/>
              <a:t>, </a:t>
            </a:r>
            <a:r>
              <a:rPr lang="en-US" dirty="0" err="1"/>
              <a:t>sed</a:t>
            </a:r>
            <a:r>
              <a:rPr lang="en-US" dirty="0"/>
              <a:t> </a:t>
            </a:r>
            <a:r>
              <a:rPr lang="en-US" dirty="0" err="1"/>
              <a:t>ultrices</a:t>
            </a:r>
            <a:r>
              <a:rPr lang="en-US" dirty="0"/>
              <a:t> </a:t>
            </a:r>
            <a:r>
              <a:rPr lang="en-US" dirty="0" err="1"/>
              <a:t>nunc</a:t>
            </a:r>
            <a:r>
              <a:rPr lang="en-US" dirty="0"/>
              <a:t>. In </a:t>
            </a:r>
            <a:r>
              <a:rPr lang="en-US" dirty="0" err="1"/>
              <a:t>hac</a:t>
            </a:r>
            <a:r>
              <a:rPr lang="en-US" dirty="0"/>
              <a:t> </a:t>
            </a:r>
            <a:r>
              <a:rPr lang="en-US" dirty="0" err="1"/>
              <a:t>habitasse</a:t>
            </a:r>
            <a:r>
              <a:rPr lang="en-US" dirty="0"/>
              <a:t> </a:t>
            </a:r>
            <a:r>
              <a:rPr lang="en-US" dirty="0" err="1"/>
              <a:t>platea</a:t>
            </a:r>
            <a:r>
              <a:rPr lang="en-US" dirty="0"/>
              <a:t> </a:t>
            </a:r>
            <a:r>
              <a:rPr lang="en-US" dirty="0" err="1"/>
              <a:t>dictumst</a:t>
            </a:r>
            <a:r>
              <a:rPr lang="en-US" dirty="0"/>
              <a:t>. </a:t>
            </a:r>
          </a:p>
        </p:txBody>
      </p:sp>
    </p:spTree>
    <p:extLst>
      <p:ext uri="{BB962C8B-B14F-4D97-AF65-F5344CB8AC3E}">
        <p14:creationId xmlns:p14="http://schemas.microsoft.com/office/powerpoint/2010/main" val="1283872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BU Left 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957790"/>
            <a:ext cx="2212142" cy="2457763"/>
          </a:xfrm>
          <a:prstGeom prst="rect">
            <a:avLst/>
          </a:prstGeom>
        </p:spPr>
        <p:txBody>
          <a:bodyPr anchor="t" anchorCtr="0">
            <a:noAutofit/>
          </a:bodyPr>
          <a:lstStyle>
            <a:lvl1pPr>
              <a:lnSpc>
                <a:spcPct val="65000"/>
              </a:lnSpc>
              <a:defRPr sz="3600" b="0" i="0">
                <a:latin typeface="Effra Heavy" charset="0"/>
                <a:ea typeface="Effra Heavy" charset="0"/>
                <a:cs typeface="Effra Heavy" charset="0"/>
              </a:defRPr>
            </a:lvl1pPr>
          </a:lstStyle>
          <a:p>
            <a:r>
              <a:rPr lang="en-US" dirty="0"/>
              <a:t>More</a:t>
            </a:r>
            <a:br>
              <a:rPr lang="en-US" dirty="0"/>
            </a:br>
            <a:r>
              <a:rPr lang="en-US" dirty="0"/>
              <a:t>Than </a:t>
            </a:r>
            <a:br>
              <a:rPr lang="en-US" dirty="0"/>
            </a:br>
            <a:r>
              <a:rPr lang="en-US" dirty="0"/>
              <a:t>A Quick</a:t>
            </a:r>
            <a:br>
              <a:rPr lang="en-US" dirty="0"/>
            </a:br>
            <a:r>
              <a:rPr lang="en-US" dirty="0"/>
              <a:t>Fix</a:t>
            </a:r>
          </a:p>
        </p:txBody>
      </p:sp>
      <p:sp>
        <p:nvSpPr>
          <p:cNvPr id="14"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1" name="Text Placeholder 2"/>
          <p:cNvSpPr>
            <a:spLocks noGrp="1"/>
          </p:cNvSpPr>
          <p:nvPr>
            <p:ph type="body" idx="1" hasCustomPrompt="1"/>
          </p:nvPr>
        </p:nvSpPr>
        <p:spPr>
          <a:xfrm>
            <a:off x="2958353" y="957789"/>
            <a:ext cx="5556998" cy="4739625"/>
          </a:xfrm>
          <a:prstGeom prst="rect">
            <a:avLst/>
          </a:prstGeom>
        </p:spPr>
        <p:txBody>
          <a:bodyPr>
            <a:normAutofit/>
          </a:bodyPr>
          <a:lstStyle>
            <a:lvl1pPr marL="171450" indent="-171450">
              <a:lnSpc>
                <a:spcPct val="100000"/>
              </a:lnSpc>
              <a:spcBef>
                <a:spcPts val="750"/>
              </a:spcBef>
              <a:buFont typeface="Arial" charset="0"/>
              <a:buChar char="•"/>
              <a:defRPr sz="1200" b="0" i="0" baseline="0">
                <a:solidFill>
                  <a:srgbClr val="828383"/>
                </a:solidFill>
                <a:latin typeface="Museo Slab 300" charset="0"/>
                <a:ea typeface="Museo Slab 300" charset="0"/>
                <a:cs typeface="Museo Slab 30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Igendaerat</a:t>
            </a:r>
            <a:r>
              <a:rPr lang="en-US" dirty="0"/>
              <a:t> as </a:t>
            </a:r>
            <a:r>
              <a:rPr lang="en-US" dirty="0" err="1"/>
              <a:t>porpossin</a:t>
            </a:r>
            <a:r>
              <a:rPr lang="en-US" dirty="0"/>
              <a:t> con </a:t>
            </a:r>
            <a:r>
              <a:rPr lang="en-US" dirty="0" err="1"/>
              <a:t>pe</a:t>
            </a:r>
            <a:r>
              <a:rPr lang="en-US" dirty="0"/>
              <a:t> sim </a:t>
            </a:r>
            <a:r>
              <a:rPr lang="en-US" dirty="0" err="1"/>
              <a:t>Bereptatur</a:t>
            </a:r>
            <a:r>
              <a:rPr lang="en-US" dirty="0"/>
              <a:t> re </a:t>
            </a:r>
            <a:r>
              <a:rPr lang="en-US" dirty="0" err="1"/>
              <a:t>sinctorio</a:t>
            </a:r>
            <a:r>
              <a:rPr lang="en-US" dirty="0"/>
              <a:t>.</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endParaRPr lang="en-US" dirty="0"/>
          </a:p>
          <a:p>
            <a:pPr lvl="0"/>
            <a:r>
              <a:rPr lang="en-US" dirty="0" err="1"/>
              <a:t>Aut</a:t>
            </a:r>
            <a:r>
              <a:rPr lang="en-US" dirty="0"/>
              <a:t> </a:t>
            </a:r>
            <a:r>
              <a:rPr lang="en-US" dirty="0" err="1"/>
              <a:t>excerum</a:t>
            </a:r>
            <a:r>
              <a:rPr lang="en-US" dirty="0"/>
              <a:t> </a:t>
            </a:r>
            <a:r>
              <a:rPr lang="en-US" dirty="0" err="1"/>
              <a:t>ni</a:t>
            </a:r>
            <a:r>
              <a:rPr lang="en-US" dirty="0"/>
              <a:t> am con </a:t>
            </a:r>
            <a:r>
              <a:rPr lang="en-US" dirty="0" err="1"/>
              <a:t>parit</a:t>
            </a:r>
            <a:r>
              <a:rPr lang="en-US" dirty="0"/>
              <a:t>, </a:t>
            </a:r>
            <a:r>
              <a:rPr lang="en-US" dirty="0" err="1"/>
              <a:t>officillatas</a:t>
            </a:r>
            <a:r>
              <a:rPr lang="en-US" dirty="0"/>
              <a:t> </a:t>
            </a:r>
            <a:r>
              <a:rPr lang="en-US" dirty="0" err="1"/>
              <a:t>sitis</a:t>
            </a:r>
            <a:r>
              <a:rPr lang="en-US" dirty="0"/>
              <a:t> </a:t>
            </a:r>
            <a:r>
              <a:rPr lang="en-US" dirty="0" err="1"/>
              <a:t>mosanim</a:t>
            </a:r>
            <a:endParaRPr lang="en-US" dirty="0"/>
          </a:p>
          <a:p>
            <a:pPr lvl="0"/>
            <a:r>
              <a:rPr lang="en-US" dirty="0" err="1"/>
              <a:t>Peribus</a:t>
            </a:r>
            <a:r>
              <a:rPr lang="en-US" dirty="0"/>
              <a:t> </a:t>
            </a:r>
            <a:r>
              <a:rPr lang="en-US" dirty="0" err="1"/>
              <a:t>ellate</a:t>
            </a:r>
            <a:r>
              <a:rPr lang="en-US" dirty="0"/>
              <a:t> </a:t>
            </a:r>
            <a:r>
              <a:rPr lang="en-US" dirty="0" err="1"/>
              <a:t>ipienem</a:t>
            </a:r>
            <a:r>
              <a:rPr lang="en-US" dirty="0"/>
              <a:t> </a:t>
            </a:r>
            <a:r>
              <a:rPr lang="en-US" dirty="0" err="1"/>
              <a:t>dolupta</a:t>
            </a:r>
            <a:r>
              <a:rPr lang="en-US" dirty="0"/>
              <a:t> </a:t>
            </a:r>
            <a:r>
              <a:rPr lang="en-US" dirty="0" err="1"/>
              <a:t>estorise</a:t>
            </a:r>
            <a:r>
              <a:rPr lang="en-US" dirty="0"/>
              <a:t> </a:t>
            </a:r>
            <a:r>
              <a:rPr lang="en-US" dirty="0" err="1"/>
              <a:t>saerum</a:t>
            </a:r>
            <a:r>
              <a:rPr lang="en-US" dirty="0"/>
              <a:t> qui </a:t>
            </a:r>
            <a:r>
              <a:rPr lang="en-US" dirty="0" err="1"/>
              <a:t>offic</a:t>
            </a:r>
            <a:endParaRPr lang="en-US" dirty="0"/>
          </a:p>
          <a:p>
            <a:r>
              <a:rPr lang="en-US" dirty="0" err="1"/>
              <a:t>Nullam</a:t>
            </a:r>
            <a:r>
              <a:rPr lang="en-US" dirty="0"/>
              <a:t> </a:t>
            </a:r>
            <a:r>
              <a:rPr lang="en-US" dirty="0" err="1"/>
              <a:t>varius</a:t>
            </a:r>
            <a:r>
              <a:rPr lang="en-US" dirty="0"/>
              <a:t> </a:t>
            </a:r>
            <a:r>
              <a:rPr lang="en-US" dirty="0" err="1"/>
              <a:t>turpis</a:t>
            </a:r>
            <a:r>
              <a:rPr lang="en-US" dirty="0"/>
              <a:t> </a:t>
            </a:r>
            <a:r>
              <a:rPr lang="en-US" dirty="0" err="1"/>
              <a:t>nec</a:t>
            </a:r>
            <a:r>
              <a:rPr lang="en-US" dirty="0"/>
              <a:t> ipsum </a:t>
            </a:r>
            <a:r>
              <a:rPr lang="en-US" dirty="0" err="1"/>
              <a:t>iaculis</a:t>
            </a:r>
            <a:r>
              <a:rPr lang="en-US" dirty="0"/>
              <a:t> porta.</a:t>
            </a:r>
          </a:p>
          <a:p>
            <a:r>
              <a:rPr lang="en-US" dirty="0" err="1"/>
              <a:t>Sed</a:t>
            </a:r>
            <a:r>
              <a:rPr lang="en-US" dirty="0"/>
              <a:t> id ex </a:t>
            </a:r>
            <a:r>
              <a:rPr lang="en-US" dirty="0" err="1"/>
              <a:t>quis</a:t>
            </a:r>
            <a:r>
              <a:rPr lang="en-US" dirty="0"/>
              <a:t> ipsum </a:t>
            </a:r>
            <a:r>
              <a:rPr lang="en-US" dirty="0" err="1"/>
              <a:t>vehicula</a:t>
            </a:r>
            <a:r>
              <a:rPr lang="en-US" dirty="0"/>
              <a:t> </a:t>
            </a:r>
            <a:r>
              <a:rPr lang="en-US" dirty="0" err="1"/>
              <a:t>scelerisque</a:t>
            </a:r>
            <a:r>
              <a:rPr lang="en-US" dirty="0"/>
              <a:t>.</a:t>
            </a:r>
          </a:p>
          <a:p>
            <a:r>
              <a:rPr lang="en-US" dirty="0" err="1"/>
              <a:t>Duis</a:t>
            </a:r>
            <a:r>
              <a:rPr lang="en-US" dirty="0"/>
              <a:t> </a:t>
            </a:r>
            <a:r>
              <a:rPr lang="en-US" dirty="0" err="1"/>
              <a:t>efficitur</a:t>
            </a:r>
            <a:r>
              <a:rPr lang="en-US" dirty="0"/>
              <a:t> </a:t>
            </a:r>
            <a:r>
              <a:rPr lang="en-US" dirty="0" err="1"/>
              <a:t>diam</a:t>
            </a:r>
            <a:r>
              <a:rPr lang="en-US" dirty="0"/>
              <a:t> id </a:t>
            </a:r>
            <a:r>
              <a:rPr lang="en-US" dirty="0" err="1"/>
              <a:t>vehicula</a:t>
            </a:r>
            <a:r>
              <a:rPr lang="en-US" dirty="0"/>
              <a:t> </a:t>
            </a:r>
            <a:r>
              <a:rPr lang="en-US" dirty="0" err="1"/>
              <a:t>lacinia</a:t>
            </a:r>
            <a:r>
              <a:rPr lang="en-US" dirty="0"/>
              <a:t>.</a:t>
            </a:r>
          </a:p>
          <a:p>
            <a:r>
              <a:rPr lang="en-US" dirty="0"/>
              <a:t>Integer </a:t>
            </a:r>
            <a:r>
              <a:rPr lang="en-US" dirty="0" err="1"/>
              <a:t>sed</a:t>
            </a:r>
            <a:r>
              <a:rPr lang="en-US" dirty="0"/>
              <a:t> </a:t>
            </a:r>
            <a:r>
              <a:rPr lang="en-US" dirty="0" err="1"/>
              <a:t>nulla</a:t>
            </a:r>
            <a:r>
              <a:rPr lang="en-US" dirty="0"/>
              <a:t> </a:t>
            </a:r>
            <a:r>
              <a:rPr lang="en-US" dirty="0" err="1"/>
              <a:t>nec</a:t>
            </a:r>
            <a:r>
              <a:rPr lang="en-US" dirty="0"/>
              <a:t> </a:t>
            </a:r>
            <a:r>
              <a:rPr lang="en-US" dirty="0" err="1"/>
              <a:t>sem</a:t>
            </a:r>
            <a:r>
              <a:rPr lang="en-US" dirty="0"/>
              <a:t> </a:t>
            </a:r>
            <a:r>
              <a:rPr lang="en-US" dirty="0" err="1"/>
              <a:t>aliquam</a:t>
            </a:r>
            <a:r>
              <a:rPr lang="en-US" dirty="0"/>
              <a:t> </a:t>
            </a:r>
            <a:r>
              <a:rPr lang="en-US" dirty="0" err="1"/>
              <a:t>efficitur</a:t>
            </a:r>
            <a:r>
              <a:rPr lang="en-US" dirty="0"/>
              <a:t>.</a:t>
            </a:r>
          </a:p>
          <a:p>
            <a:r>
              <a:rPr lang="en-US" dirty="0" err="1"/>
              <a:t>Aliquam</a:t>
            </a:r>
            <a:r>
              <a:rPr lang="en-US" dirty="0"/>
              <a:t> ac </a:t>
            </a:r>
            <a:r>
              <a:rPr lang="en-US" dirty="0" err="1"/>
              <a:t>orci</a:t>
            </a:r>
            <a:r>
              <a:rPr lang="en-US" dirty="0"/>
              <a:t> </a:t>
            </a:r>
            <a:r>
              <a:rPr lang="en-US" dirty="0" err="1"/>
              <a:t>vehicula</a:t>
            </a:r>
            <a:r>
              <a:rPr lang="en-US" dirty="0"/>
              <a:t>, </a:t>
            </a:r>
            <a:r>
              <a:rPr lang="en-US" dirty="0" err="1"/>
              <a:t>condimentum</a:t>
            </a:r>
            <a:r>
              <a:rPr lang="en-US" dirty="0"/>
              <a:t> dui sit </a:t>
            </a:r>
            <a:r>
              <a:rPr lang="en-US" dirty="0" err="1"/>
              <a:t>amet</a:t>
            </a:r>
            <a:r>
              <a:rPr lang="en-US" dirty="0"/>
              <a:t>, </a:t>
            </a:r>
            <a:r>
              <a:rPr lang="en-US" dirty="0" err="1"/>
              <a:t>tincidunt</a:t>
            </a:r>
            <a:r>
              <a:rPr lang="en-US" dirty="0"/>
              <a:t> </a:t>
            </a:r>
            <a:r>
              <a:rPr lang="en-US" dirty="0" err="1"/>
              <a:t>tortor</a:t>
            </a:r>
            <a:r>
              <a:rPr lang="en-US" dirty="0"/>
              <a:t>.</a:t>
            </a:r>
          </a:p>
          <a:p>
            <a:r>
              <a:rPr lang="en-US" dirty="0" err="1"/>
              <a:t>Nulla</a:t>
            </a:r>
            <a:r>
              <a:rPr lang="en-US" dirty="0"/>
              <a:t> semper libero non </a:t>
            </a:r>
            <a:r>
              <a:rPr lang="en-US" dirty="0" err="1"/>
              <a:t>justo</a:t>
            </a:r>
            <a:r>
              <a:rPr lang="en-US" dirty="0"/>
              <a:t> </a:t>
            </a:r>
            <a:r>
              <a:rPr lang="en-US" dirty="0" err="1"/>
              <a:t>scelerisque</a:t>
            </a:r>
            <a:r>
              <a:rPr lang="en-US" dirty="0"/>
              <a:t> </a:t>
            </a:r>
            <a:r>
              <a:rPr lang="en-US" dirty="0" err="1"/>
              <a:t>aliquam</a:t>
            </a:r>
            <a:r>
              <a:rPr lang="en-US" dirty="0"/>
              <a:t>.</a:t>
            </a:r>
          </a:p>
          <a:p>
            <a:r>
              <a:rPr lang="en-US" dirty="0"/>
              <a:t>In et </a:t>
            </a:r>
            <a:r>
              <a:rPr lang="en-US" dirty="0" err="1"/>
              <a:t>nibh</a:t>
            </a:r>
            <a:r>
              <a:rPr lang="en-US" dirty="0"/>
              <a:t> </a:t>
            </a:r>
            <a:r>
              <a:rPr lang="en-US" dirty="0" err="1"/>
              <a:t>eu</a:t>
            </a:r>
            <a:r>
              <a:rPr lang="en-US" dirty="0"/>
              <a:t> </a:t>
            </a:r>
            <a:r>
              <a:rPr lang="en-US" dirty="0" err="1"/>
              <a:t>massa</a:t>
            </a:r>
            <a:r>
              <a:rPr lang="en-US" dirty="0"/>
              <a:t> gravida </a:t>
            </a:r>
            <a:r>
              <a:rPr lang="en-US" dirty="0" err="1"/>
              <a:t>pulvinar</a:t>
            </a:r>
            <a:r>
              <a:rPr lang="en-US" dirty="0"/>
              <a:t>.</a:t>
            </a:r>
          </a:p>
          <a:p>
            <a:r>
              <a:rPr lang="en-US" dirty="0" err="1"/>
              <a:t>Suspendisse</a:t>
            </a:r>
            <a:r>
              <a:rPr lang="en-US" dirty="0"/>
              <a:t> </a:t>
            </a:r>
            <a:r>
              <a:rPr lang="en-US" dirty="0" err="1"/>
              <a:t>dapibus</a:t>
            </a:r>
            <a:r>
              <a:rPr lang="en-US" dirty="0"/>
              <a:t> </a:t>
            </a:r>
            <a:r>
              <a:rPr lang="en-US" dirty="0" err="1"/>
              <a:t>tellus</a:t>
            </a:r>
            <a:r>
              <a:rPr lang="en-US" dirty="0"/>
              <a:t> </a:t>
            </a:r>
            <a:r>
              <a:rPr lang="en-US" dirty="0" err="1"/>
              <a:t>quis</a:t>
            </a:r>
            <a:r>
              <a:rPr lang="en-US" dirty="0"/>
              <a:t> </a:t>
            </a:r>
            <a:r>
              <a:rPr lang="en-US" dirty="0" err="1"/>
              <a:t>odio</a:t>
            </a:r>
            <a:r>
              <a:rPr lang="en-US" dirty="0"/>
              <a:t> maximus </a:t>
            </a:r>
            <a:r>
              <a:rPr lang="en-US" dirty="0" err="1"/>
              <a:t>varius</a:t>
            </a:r>
            <a:r>
              <a:rPr lang="en-US" dirty="0"/>
              <a:t>.</a:t>
            </a:r>
          </a:p>
          <a:p>
            <a:r>
              <a:rPr lang="en-US" dirty="0" err="1"/>
              <a:t>Nullam</a:t>
            </a:r>
            <a:r>
              <a:rPr lang="en-US" dirty="0"/>
              <a:t> </a:t>
            </a:r>
            <a:r>
              <a:rPr lang="en-US" dirty="0" err="1"/>
              <a:t>vel</a:t>
            </a:r>
            <a:r>
              <a:rPr lang="en-US" dirty="0"/>
              <a:t> dolor </a:t>
            </a:r>
            <a:r>
              <a:rPr lang="en-US" dirty="0" err="1"/>
              <a:t>eget</a:t>
            </a:r>
            <a:r>
              <a:rPr lang="en-US" dirty="0"/>
              <a:t> </a:t>
            </a:r>
            <a:r>
              <a:rPr lang="en-US" dirty="0" err="1"/>
              <a:t>nunc</a:t>
            </a:r>
            <a:r>
              <a:rPr lang="en-US" dirty="0"/>
              <a:t> </a:t>
            </a:r>
            <a:r>
              <a:rPr lang="en-US" dirty="0" err="1"/>
              <a:t>interdum</a:t>
            </a:r>
            <a:r>
              <a:rPr lang="en-US" dirty="0"/>
              <a:t> </a:t>
            </a:r>
            <a:r>
              <a:rPr lang="en-US" dirty="0" err="1"/>
              <a:t>ornare</a:t>
            </a:r>
            <a:r>
              <a:rPr lang="en-US" dirty="0"/>
              <a:t>.</a:t>
            </a:r>
          </a:p>
          <a:p>
            <a:r>
              <a:rPr lang="en-US" dirty="0" err="1"/>
              <a:t>Sed</a:t>
            </a:r>
            <a:r>
              <a:rPr lang="en-US" dirty="0"/>
              <a:t> </a:t>
            </a:r>
            <a:r>
              <a:rPr lang="en-US" dirty="0" err="1"/>
              <a:t>feugiat</a:t>
            </a:r>
            <a:r>
              <a:rPr lang="en-US" dirty="0"/>
              <a:t> </a:t>
            </a:r>
            <a:r>
              <a:rPr lang="en-US" dirty="0" err="1"/>
              <a:t>velit</a:t>
            </a:r>
            <a:r>
              <a:rPr lang="en-US" dirty="0"/>
              <a:t> vitae </a:t>
            </a:r>
            <a:r>
              <a:rPr lang="en-US" dirty="0" err="1"/>
              <a:t>posuere</a:t>
            </a:r>
            <a:r>
              <a:rPr lang="en-US" dirty="0"/>
              <a:t> </a:t>
            </a:r>
            <a:r>
              <a:rPr lang="en-US" dirty="0" err="1"/>
              <a:t>efficitur</a:t>
            </a:r>
            <a:r>
              <a:rPr lang="en-US" dirty="0"/>
              <a:t>.</a:t>
            </a:r>
          </a:p>
        </p:txBody>
      </p:sp>
    </p:spTree>
    <p:extLst>
      <p:ext uri="{BB962C8B-B14F-4D97-AF65-F5344CB8AC3E}">
        <p14:creationId xmlns:p14="http://schemas.microsoft.com/office/powerpoint/2010/main" val="1234237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BU Centered 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33016" y="908553"/>
            <a:ext cx="6612962" cy="1134234"/>
          </a:xfrm>
          <a:prstGeom prst="rect">
            <a:avLst/>
          </a:prstGeom>
        </p:spPr>
        <p:txBody>
          <a:bodyPr anchor="t" anchorCtr="0">
            <a:normAutofit/>
          </a:bodyPr>
          <a:lstStyle>
            <a:lvl1pPr>
              <a:lnSpc>
                <a:spcPct val="80000"/>
              </a:lnSpc>
              <a:defRPr sz="3600" b="0" i="0">
                <a:latin typeface="Effra Heavy" charset="0"/>
                <a:ea typeface="Effra Heavy" charset="0"/>
                <a:cs typeface="Effra Heavy" charset="0"/>
              </a:defRPr>
            </a:lvl1pPr>
          </a:lstStyle>
          <a:p>
            <a:r>
              <a:rPr lang="en-US" dirty="0"/>
              <a:t>More Than A Quick Fix</a:t>
            </a:r>
          </a:p>
        </p:txBody>
      </p:sp>
      <p:sp>
        <p:nvSpPr>
          <p:cNvPr id="10"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2" name="Text Placeholder 2"/>
          <p:cNvSpPr>
            <a:spLocks noGrp="1"/>
          </p:cNvSpPr>
          <p:nvPr>
            <p:ph type="body" idx="1" hasCustomPrompt="1"/>
          </p:nvPr>
        </p:nvSpPr>
        <p:spPr>
          <a:xfrm>
            <a:off x="1233017" y="2141907"/>
            <a:ext cx="6612962" cy="3493961"/>
          </a:xfrm>
          <a:prstGeom prst="rect">
            <a:avLst/>
          </a:prstGeom>
        </p:spPr>
        <p:txBody>
          <a:bodyPr>
            <a:normAutofit/>
          </a:bodyPr>
          <a:lstStyle>
            <a:lvl1pPr marL="171450" indent="-171450">
              <a:lnSpc>
                <a:spcPct val="100000"/>
              </a:lnSpc>
              <a:spcBef>
                <a:spcPts val="750"/>
              </a:spcBef>
              <a:buFont typeface="Arial" charset="0"/>
              <a:buChar char="•"/>
              <a:defRPr sz="1200" b="0" i="0" baseline="0">
                <a:solidFill>
                  <a:srgbClr val="828383"/>
                </a:solidFill>
                <a:latin typeface="Museo Slab 300" charset="0"/>
                <a:ea typeface="Museo Slab 300" charset="0"/>
                <a:cs typeface="Museo Slab 30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Igendaerat</a:t>
            </a:r>
            <a:r>
              <a:rPr lang="en-US" dirty="0"/>
              <a:t> as </a:t>
            </a:r>
            <a:r>
              <a:rPr lang="en-US" dirty="0" err="1"/>
              <a:t>porpossin</a:t>
            </a:r>
            <a:r>
              <a:rPr lang="en-US" dirty="0"/>
              <a:t> con </a:t>
            </a:r>
            <a:r>
              <a:rPr lang="en-US" dirty="0" err="1"/>
              <a:t>pe</a:t>
            </a:r>
            <a:r>
              <a:rPr lang="en-US" dirty="0"/>
              <a:t> sim </a:t>
            </a:r>
            <a:r>
              <a:rPr lang="en-US" dirty="0" err="1"/>
              <a:t>Bereptatur</a:t>
            </a:r>
            <a:r>
              <a:rPr lang="en-US" dirty="0"/>
              <a:t> re </a:t>
            </a:r>
            <a:r>
              <a:rPr lang="en-US" dirty="0" err="1"/>
              <a:t>sinctorio</a:t>
            </a:r>
            <a:r>
              <a:rPr lang="en-US" dirty="0"/>
              <a:t>.</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endParaRPr lang="en-US" dirty="0"/>
          </a:p>
          <a:p>
            <a:pPr lvl="0"/>
            <a:r>
              <a:rPr lang="en-US" dirty="0" err="1"/>
              <a:t>Aut</a:t>
            </a:r>
            <a:r>
              <a:rPr lang="en-US" dirty="0"/>
              <a:t> </a:t>
            </a:r>
            <a:r>
              <a:rPr lang="en-US" dirty="0" err="1"/>
              <a:t>excerum</a:t>
            </a:r>
            <a:r>
              <a:rPr lang="en-US" dirty="0"/>
              <a:t> </a:t>
            </a:r>
            <a:r>
              <a:rPr lang="en-US" dirty="0" err="1"/>
              <a:t>ni</a:t>
            </a:r>
            <a:r>
              <a:rPr lang="en-US" dirty="0"/>
              <a:t> am con </a:t>
            </a:r>
            <a:r>
              <a:rPr lang="en-US" dirty="0" err="1"/>
              <a:t>parit</a:t>
            </a:r>
            <a:r>
              <a:rPr lang="en-US" dirty="0"/>
              <a:t>, </a:t>
            </a:r>
            <a:r>
              <a:rPr lang="en-US" dirty="0" err="1"/>
              <a:t>officillatas</a:t>
            </a:r>
            <a:r>
              <a:rPr lang="en-US" dirty="0"/>
              <a:t> </a:t>
            </a:r>
            <a:r>
              <a:rPr lang="en-US" dirty="0" err="1"/>
              <a:t>sitis</a:t>
            </a:r>
            <a:r>
              <a:rPr lang="en-US" dirty="0"/>
              <a:t> </a:t>
            </a:r>
            <a:r>
              <a:rPr lang="en-US" dirty="0" err="1"/>
              <a:t>mosanim</a:t>
            </a:r>
            <a:endParaRPr lang="en-US" dirty="0"/>
          </a:p>
          <a:p>
            <a:pPr lvl="0"/>
            <a:r>
              <a:rPr lang="en-US" dirty="0" err="1"/>
              <a:t>Peribus</a:t>
            </a:r>
            <a:r>
              <a:rPr lang="en-US" dirty="0"/>
              <a:t> </a:t>
            </a:r>
            <a:r>
              <a:rPr lang="en-US" dirty="0" err="1"/>
              <a:t>ellate</a:t>
            </a:r>
            <a:r>
              <a:rPr lang="en-US" dirty="0"/>
              <a:t> </a:t>
            </a:r>
            <a:r>
              <a:rPr lang="en-US" dirty="0" err="1"/>
              <a:t>ipienem</a:t>
            </a:r>
            <a:r>
              <a:rPr lang="en-US" dirty="0"/>
              <a:t> </a:t>
            </a:r>
            <a:r>
              <a:rPr lang="en-US" dirty="0" err="1"/>
              <a:t>dolupta</a:t>
            </a:r>
            <a:r>
              <a:rPr lang="en-US" dirty="0"/>
              <a:t> </a:t>
            </a:r>
            <a:r>
              <a:rPr lang="en-US" dirty="0" err="1"/>
              <a:t>estorise</a:t>
            </a:r>
            <a:r>
              <a:rPr lang="en-US" dirty="0"/>
              <a:t> </a:t>
            </a:r>
            <a:r>
              <a:rPr lang="en-US" dirty="0" err="1"/>
              <a:t>saerum</a:t>
            </a:r>
            <a:r>
              <a:rPr lang="en-US" dirty="0"/>
              <a:t> qui </a:t>
            </a:r>
            <a:r>
              <a:rPr lang="en-US" dirty="0" err="1"/>
              <a:t>offic</a:t>
            </a:r>
            <a:endParaRPr lang="en-US" dirty="0"/>
          </a:p>
          <a:p>
            <a:r>
              <a:rPr lang="en-US" dirty="0" err="1"/>
              <a:t>Nullam</a:t>
            </a:r>
            <a:r>
              <a:rPr lang="en-US" dirty="0"/>
              <a:t> </a:t>
            </a:r>
            <a:r>
              <a:rPr lang="en-US" dirty="0" err="1"/>
              <a:t>varius</a:t>
            </a:r>
            <a:r>
              <a:rPr lang="en-US" dirty="0"/>
              <a:t> </a:t>
            </a:r>
            <a:r>
              <a:rPr lang="en-US" dirty="0" err="1"/>
              <a:t>turpis</a:t>
            </a:r>
            <a:r>
              <a:rPr lang="en-US" dirty="0"/>
              <a:t> </a:t>
            </a:r>
            <a:r>
              <a:rPr lang="en-US" dirty="0" err="1"/>
              <a:t>nec</a:t>
            </a:r>
            <a:r>
              <a:rPr lang="en-US" dirty="0"/>
              <a:t> ipsum </a:t>
            </a:r>
            <a:r>
              <a:rPr lang="en-US" dirty="0" err="1"/>
              <a:t>iaculis</a:t>
            </a:r>
            <a:r>
              <a:rPr lang="en-US" dirty="0"/>
              <a:t> porta.</a:t>
            </a:r>
          </a:p>
          <a:p>
            <a:r>
              <a:rPr lang="en-US" dirty="0" err="1"/>
              <a:t>Sed</a:t>
            </a:r>
            <a:r>
              <a:rPr lang="en-US" dirty="0"/>
              <a:t> id ex </a:t>
            </a:r>
            <a:r>
              <a:rPr lang="en-US" dirty="0" err="1"/>
              <a:t>quis</a:t>
            </a:r>
            <a:r>
              <a:rPr lang="en-US" dirty="0"/>
              <a:t> ipsum </a:t>
            </a:r>
            <a:r>
              <a:rPr lang="en-US" dirty="0" err="1"/>
              <a:t>vehicula</a:t>
            </a:r>
            <a:r>
              <a:rPr lang="en-US" dirty="0"/>
              <a:t> </a:t>
            </a:r>
            <a:r>
              <a:rPr lang="en-US" dirty="0" err="1"/>
              <a:t>scelerisque</a:t>
            </a:r>
            <a:r>
              <a:rPr lang="en-US" dirty="0"/>
              <a:t>.</a:t>
            </a:r>
          </a:p>
          <a:p>
            <a:r>
              <a:rPr lang="en-US" dirty="0" err="1"/>
              <a:t>Duis</a:t>
            </a:r>
            <a:r>
              <a:rPr lang="en-US" dirty="0"/>
              <a:t> </a:t>
            </a:r>
            <a:r>
              <a:rPr lang="en-US" dirty="0" err="1"/>
              <a:t>efficitur</a:t>
            </a:r>
            <a:r>
              <a:rPr lang="en-US" dirty="0"/>
              <a:t> </a:t>
            </a:r>
            <a:r>
              <a:rPr lang="en-US" dirty="0" err="1"/>
              <a:t>diam</a:t>
            </a:r>
            <a:r>
              <a:rPr lang="en-US" dirty="0"/>
              <a:t> id </a:t>
            </a:r>
            <a:r>
              <a:rPr lang="en-US" dirty="0" err="1"/>
              <a:t>vehicula</a:t>
            </a:r>
            <a:r>
              <a:rPr lang="en-US" dirty="0"/>
              <a:t> </a:t>
            </a:r>
            <a:r>
              <a:rPr lang="en-US" dirty="0" err="1"/>
              <a:t>lacinia</a:t>
            </a:r>
            <a:r>
              <a:rPr lang="en-US" dirty="0"/>
              <a:t>.</a:t>
            </a:r>
          </a:p>
          <a:p>
            <a:r>
              <a:rPr lang="en-US" dirty="0"/>
              <a:t>Integer </a:t>
            </a:r>
            <a:r>
              <a:rPr lang="en-US" dirty="0" err="1"/>
              <a:t>sed</a:t>
            </a:r>
            <a:r>
              <a:rPr lang="en-US" dirty="0"/>
              <a:t> </a:t>
            </a:r>
            <a:r>
              <a:rPr lang="en-US" dirty="0" err="1"/>
              <a:t>nulla</a:t>
            </a:r>
            <a:r>
              <a:rPr lang="en-US" dirty="0"/>
              <a:t> </a:t>
            </a:r>
            <a:r>
              <a:rPr lang="en-US" dirty="0" err="1"/>
              <a:t>nec</a:t>
            </a:r>
            <a:r>
              <a:rPr lang="en-US" dirty="0"/>
              <a:t> </a:t>
            </a:r>
            <a:r>
              <a:rPr lang="en-US" dirty="0" err="1"/>
              <a:t>sem</a:t>
            </a:r>
            <a:r>
              <a:rPr lang="en-US" dirty="0"/>
              <a:t> </a:t>
            </a:r>
            <a:r>
              <a:rPr lang="en-US" dirty="0" err="1"/>
              <a:t>aliquam</a:t>
            </a:r>
            <a:r>
              <a:rPr lang="en-US" dirty="0"/>
              <a:t> </a:t>
            </a:r>
            <a:r>
              <a:rPr lang="en-US" dirty="0" err="1"/>
              <a:t>efficitur</a:t>
            </a:r>
            <a:r>
              <a:rPr lang="en-US" dirty="0"/>
              <a:t>.</a:t>
            </a:r>
          </a:p>
          <a:p>
            <a:r>
              <a:rPr lang="en-US" dirty="0" err="1"/>
              <a:t>Aliquam</a:t>
            </a:r>
            <a:r>
              <a:rPr lang="en-US" dirty="0"/>
              <a:t> ac </a:t>
            </a:r>
            <a:r>
              <a:rPr lang="en-US" dirty="0" err="1"/>
              <a:t>orci</a:t>
            </a:r>
            <a:r>
              <a:rPr lang="en-US" dirty="0"/>
              <a:t> </a:t>
            </a:r>
            <a:r>
              <a:rPr lang="en-US" dirty="0" err="1"/>
              <a:t>vehicula</a:t>
            </a:r>
            <a:r>
              <a:rPr lang="en-US" dirty="0"/>
              <a:t>, </a:t>
            </a:r>
            <a:r>
              <a:rPr lang="en-US" dirty="0" err="1"/>
              <a:t>condimentum</a:t>
            </a:r>
            <a:r>
              <a:rPr lang="en-US" dirty="0"/>
              <a:t> dui sit </a:t>
            </a:r>
            <a:r>
              <a:rPr lang="en-US" dirty="0" err="1"/>
              <a:t>amet</a:t>
            </a:r>
            <a:r>
              <a:rPr lang="en-US" dirty="0"/>
              <a:t>, </a:t>
            </a:r>
            <a:r>
              <a:rPr lang="en-US" dirty="0" err="1"/>
              <a:t>tincidunt</a:t>
            </a:r>
            <a:r>
              <a:rPr lang="en-US" dirty="0"/>
              <a:t> </a:t>
            </a:r>
            <a:r>
              <a:rPr lang="en-US" dirty="0" err="1"/>
              <a:t>tortor</a:t>
            </a:r>
            <a:r>
              <a:rPr lang="en-US" dirty="0"/>
              <a:t>.</a:t>
            </a:r>
          </a:p>
          <a:p>
            <a:r>
              <a:rPr lang="en-US" dirty="0" err="1"/>
              <a:t>Nulla</a:t>
            </a:r>
            <a:r>
              <a:rPr lang="en-US" dirty="0"/>
              <a:t> semper libero non </a:t>
            </a:r>
            <a:r>
              <a:rPr lang="en-US" dirty="0" err="1"/>
              <a:t>justo</a:t>
            </a:r>
            <a:r>
              <a:rPr lang="en-US" dirty="0"/>
              <a:t> </a:t>
            </a:r>
            <a:r>
              <a:rPr lang="en-US" dirty="0" err="1"/>
              <a:t>scelerisque</a:t>
            </a:r>
            <a:r>
              <a:rPr lang="en-US" dirty="0"/>
              <a:t> </a:t>
            </a:r>
            <a:r>
              <a:rPr lang="en-US" dirty="0" err="1"/>
              <a:t>aliquam</a:t>
            </a:r>
            <a:r>
              <a:rPr lang="en-US" dirty="0"/>
              <a:t>.</a:t>
            </a:r>
          </a:p>
          <a:p>
            <a:endParaRPr lang="en-US" dirty="0"/>
          </a:p>
          <a:p>
            <a:endParaRPr lang="en-US" dirty="0"/>
          </a:p>
          <a:p>
            <a:endParaRPr lang="en-US" dirty="0"/>
          </a:p>
          <a:p>
            <a:pPr lvl="0"/>
            <a:endParaRPr lang="en-US" dirty="0"/>
          </a:p>
          <a:p>
            <a:pPr lvl="0"/>
            <a:endParaRPr lang="en-US" dirty="0"/>
          </a:p>
        </p:txBody>
      </p:sp>
    </p:spTree>
    <p:extLst>
      <p:ext uri="{BB962C8B-B14F-4D97-AF65-F5344CB8AC3E}">
        <p14:creationId xmlns:p14="http://schemas.microsoft.com/office/powerpoint/2010/main" val="1115551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BU Text 1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6115" y="897538"/>
            <a:ext cx="3335552" cy="972207"/>
          </a:xfrm>
          <a:prstGeom prst="rect">
            <a:avLst/>
          </a:prstGeom>
        </p:spPr>
        <p:txBody>
          <a:bodyPr anchor="t" anchorCtr="0">
            <a:normAutofit/>
          </a:bodyPr>
          <a:lstStyle>
            <a:lvl1pPr>
              <a:lnSpc>
                <a:spcPct val="80000"/>
              </a:lnSpc>
              <a:defRPr sz="3600" b="0" i="0">
                <a:latin typeface="Effra Heavy" charset="0"/>
                <a:ea typeface="Effra Heavy" charset="0"/>
                <a:cs typeface="Effra Heavy" charset="0"/>
              </a:defRPr>
            </a:lvl1pPr>
          </a:lstStyle>
          <a:p>
            <a:r>
              <a:rPr lang="en-US" dirty="0" err="1"/>
              <a:t>Lorem</a:t>
            </a:r>
            <a:r>
              <a:rPr lang="en-US" dirty="0"/>
              <a:t> </a:t>
            </a:r>
            <a:r>
              <a:rPr lang="en-US" dirty="0" err="1"/>
              <a:t>Ipsum</a:t>
            </a:r>
            <a:r>
              <a:rPr lang="en-US" dirty="0"/>
              <a:t> dolor sit </a:t>
            </a:r>
            <a:r>
              <a:rPr lang="en-US" dirty="0" err="1"/>
              <a:t>amet</a:t>
            </a:r>
            <a:endParaRPr lang="en-US" dirty="0"/>
          </a:p>
        </p:txBody>
      </p:sp>
      <p:sp>
        <p:nvSpPr>
          <p:cNvPr id="4" name="Text Placeholder 3"/>
          <p:cNvSpPr>
            <a:spLocks noGrp="1"/>
          </p:cNvSpPr>
          <p:nvPr>
            <p:ph type="body" sz="half" idx="2" hasCustomPrompt="1"/>
          </p:nvPr>
        </p:nvSpPr>
        <p:spPr>
          <a:xfrm>
            <a:off x="626115" y="2039016"/>
            <a:ext cx="3335552" cy="3616244"/>
          </a:xfrm>
          <a:prstGeom prst="rect">
            <a:avLst/>
          </a:prstGeom>
        </p:spPr>
        <p:txBody>
          <a:bodyPr>
            <a:normAutofit/>
          </a:bodyPr>
          <a:lstStyle>
            <a:lvl1pPr marL="0" indent="0">
              <a:buNone/>
              <a:defRPr sz="1200" b="0" i="0" baseline="0">
                <a:solidFill>
                  <a:srgbClr val="828383"/>
                </a:solidFill>
                <a:latin typeface="Museo Slab 300" charset="0"/>
                <a:ea typeface="Museo Slab 300" charset="0"/>
                <a:cs typeface="Museo Slab 3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Igendaerat</a:t>
            </a:r>
            <a:r>
              <a:rPr lang="en-US" dirty="0"/>
              <a:t> as </a:t>
            </a:r>
            <a:r>
              <a:rPr lang="en-US" dirty="0" err="1"/>
              <a:t>porpossin</a:t>
            </a:r>
            <a:r>
              <a:rPr lang="en-US" dirty="0"/>
              <a:t> con </a:t>
            </a:r>
            <a:r>
              <a:rPr lang="en-US" dirty="0" err="1"/>
              <a:t>pe</a:t>
            </a:r>
            <a:r>
              <a:rPr lang="en-US" dirty="0"/>
              <a:t> </a:t>
            </a:r>
            <a:r>
              <a:rPr lang="en-US" dirty="0" err="1"/>
              <a:t>simBereptatur</a:t>
            </a:r>
            <a:r>
              <a:rPr lang="en-US" dirty="0"/>
              <a:t> re </a:t>
            </a:r>
            <a:r>
              <a:rPr lang="en-US" dirty="0" err="1"/>
              <a:t>sinctorio</a:t>
            </a:r>
            <a:r>
              <a:rPr lang="en-US" dirty="0"/>
              <a:t>. </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r>
              <a:rPr lang="en-US" dirty="0"/>
              <a:t> </a:t>
            </a:r>
            <a:r>
              <a:rPr lang="en-US" dirty="0" err="1"/>
              <a:t>aut</a:t>
            </a:r>
            <a:r>
              <a:rPr lang="en-US" dirty="0"/>
              <a:t> </a:t>
            </a:r>
            <a:r>
              <a:rPr lang="en-US" dirty="0" err="1"/>
              <a:t>excerum</a:t>
            </a:r>
            <a:r>
              <a:rPr lang="en-US" dirty="0"/>
              <a:t> </a:t>
            </a:r>
            <a:r>
              <a:rPr lang="en-US" dirty="0" err="1"/>
              <a:t>ni</a:t>
            </a:r>
            <a:r>
              <a:rPr lang="en-US" dirty="0"/>
              <a:t>. </a:t>
            </a:r>
          </a:p>
          <a:p>
            <a:pPr lvl="0"/>
            <a:r>
              <a:rPr lang="en-US" dirty="0" err="1"/>
              <a:t>Pellentesque</a:t>
            </a:r>
            <a:r>
              <a:rPr lang="en-US" dirty="0"/>
              <a:t> </a:t>
            </a:r>
            <a:r>
              <a:rPr lang="en-US" dirty="0" err="1"/>
              <a:t>pellentesque</a:t>
            </a:r>
            <a:r>
              <a:rPr lang="en-US" dirty="0"/>
              <a:t> </a:t>
            </a:r>
            <a:r>
              <a:rPr lang="en-US" dirty="0" err="1"/>
              <a:t>egestas</a:t>
            </a:r>
            <a:r>
              <a:rPr lang="en-US" dirty="0"/>
              <a:t> </a:t>
            </a:r>
            <a:r>
              <a:rPr lang="en-US" dirty="0" err="1"/>
              <a:t>turpis</a:t>
            </a:r>
            <a:r>
              <a:rPr lang="en-US" dirty="0"/>
              <a:t>, </a:t>
            </a:r>
            <a:r>
              <a:rPr lang="en-US" dirty="0" err="1"/>
              <a:t>vel</a:t>
            </a:r>
            <a:r>
              <a:rPr lang="en-US" dirty="0"/>
              <a:t> </a:t>
            </a:r>
            <a:r>
              <a:rPr lang="en-US" dirty="0" err="1"/>
              <a:t>rhoncus</a:t>
            </a:r>
            <a:r>
              <a:rPr lang="en-US" dirty="0"/>
              <a:t> </a:t>
            </a:r>
            <a:r>
              <a:rPr lang="en-US" dirty="0" err="1"/>
              <a:t>nibh</a:t>
            </a:r>
            <a:r>
              <a:rPr lang="en-US" dirty="0"/>
              <a:t> </a:t>
            </a:r>
            <a:r>
              <a:rPr lang="en-US" dirty="0" err="1"/>
              <a:t>euismod</a:t>
            </a:r>
            <a:r>
              <a:rPr lang="en-US" dirty="0"/>
              <a:t> </a:t>
            </a:r>
            <a:r>
              <a:rPr lang="en-US" dirty="0" err="1"/>
              <a:t>vulputate</a:t>
            </a:r>
            <a:r>
              <a:rPr lang="en-US" dirty="0"/>
              <a:t>. </a:t>
            </a:r>
            <a:r>
              <a:rPr lang="en-US" dirty="0" err="1"/>
              <a:t>Pellentesque</a:t>
            </a:r>
            <a:r>
              <a:rPr lang="en-US" dirty="0"/>
              <a:t> </a:t>
            </a:r>
            <a:r>
              <a:rPr lang="en-US" dirty="0" err="1"/>
              <a:t>eu</a:t>
            </a:r>
            <a:r>
              <a:rPr lang="en-US" dirty="0"/>
              <a:t> </a:t>
            </a:r>
            <a:r>
              <a:rPr lang="en-US" dirty="0" err="1"/>
              <a:t>felis</a:t>
            </a:r>
            <a:r>
              <a:rPr lang="en-US" dirty="0"/>
              <a:t> </a:t>
            </a:r>
            <a:r>
              <a:rPr lang="en-US" dirty="0" err="1"/>
              <a:t>vestibulum</a:t>
            </a:r>
            <a:r>
              <a:rPr lang="en-US" dirty="0"/>
              <a:t>, </a:t>
            </a:r>
            <a:r>
              <a:rPr lang="en-US" dirty="0" err="1"/>
              <a:t>convallis</a:t>
            </a:r>
            <a:r>
              <a:rPr lang="en-US" dirty="0"/>
              <a:t> nisi </a:t>
            </a:r>
            <a:r>
              <a:rPr lang="en-US" dirty="0" err="1"/>
              <a:t>nec</a:t>
            </a:r>
            <a:r>
              <a:rPr lang="en-US" dirty="0"/>
              <a:t>, </a:t>
            </a:r>
            <a:r>
              <a:rPr lang="en-US" dirty="0" err="1"/>
              <a:t>lobortis</a:t>
            </a:r>
            <a:r>
              <a:rPr lang="en-US" dirty="0"/>
              <a:t> </a:t>
            </a:r>
            <a:r>
              <a:rPr lang="en-US" dirty="0" err="1"/>
              <a:t>velit</a:t>
            </a:r>
            <a:r>
              <a:rPr lang="en-US" dirty="0"/>
              <a:t>. </a:t>
            </a:r>
            <a:r>
              <a:rPr lang="en-US" dirty="0" err="1"/>
              <a:t>Suspendisse</a:t>
            </a:r>
            <a:r>
              <a:rPr lang="en-US" dirty="0"/>
              <a:t> in </a:t>
            </a:r>
            <a:r>
              <a:rPr lang="en-US" dirty="0" err="1"/>
              <a:t>turpis</a:t>
            </a:r>
            <a:r>
              <a:rPr lang="en-US" dirty="0"/>
              <a:t> </a:t>
            </a:r>
            <a:r>
              <a:rPr lang="en-US" dirty="0" err="1"/>
              <a:t>faucibus</a:t>
            </a:r>
            <a:r>
              <a:rPr lang="en-US" dirty="0"/>
              <a:t>, </a:t>
            </a:r>
            <a:r>
              <a:rPr lang="en-US" dirty="0" err="1"/>
              <a:t>faucibus</a:t>
            </a:r>
            <a:r>
              <a:rPr lang="en-US" dirty="0"/>
              <a:t> </a:t>
            </a:r>
            <a:r>
              <a:rPr lang="en-US" dirty="0" err="1"/>
              <a:t>est</a:t>
            </a:r>
            <a:r>
              <a:rPr lang="en-US" dirty="0"/>
              <a:t> a, </a:t>
            </a:r>
            <a:r>
              <a:rPr lang="en-US" dirty="0" err="1"/>
              <a:t>convallis</a:t>
            </a:r>
            <a:r>
              <a:rPr lang="en-US" dirty="0"/>
              <a:t> sem. </a:t>
            </a:r>
            <a:r>
              <a:rPr lang="en-US" dirty="0" err="1"/>
              <a:t>Nulla</a:t>
            </a:r>
            <a:r>
              <a:rPr lang="en-US" dirty="0"/>
              <a:t> </a:t>
            </a:r>
            <a:r>
              <a:rPr lang="en-US" dirty="0" err="1"/>
              <a:t>facilisi</a:t>
            </a:r>
            <a:r>
              <a:rPr lang="en-US" dirty="0"/>
              <a:t>. </a:t>
            </a:r>
            <a:r>
              <a:rPr lang="en-US" dirty="0" err="1"/>
              <a:t>Fusce</a:t>
            </a:r>
            <a:r>
              <a:rPr lang="en-US" dirty="0"/>
              <a:t> </a:t>
            </a:r>
            <a:r>
              <a:rPr lang="en-US" dirty="0" err="1"/>
              <a:t>hendrerit</a:t>
            </a:r>
            <a:r>
              <a:rPr lang="en-US" dirty="0"/>
              <a:t> </a:t>
            </a:r>
            <a:r>
              <a:rPr lang="en-US" dirty="0" err="1"/>
              <a:t>augue</a:t>
            </a:r>
            <a:r>
              <a:rPr lang="en-US" dirty="0"/>
              <a:t> </a:t>
            </a:r>
            <a:r>
              <a:rPr lang="en-US" dirty="0" err="1"/>
              <a:t>ut</a:t>
            </a:r>
            <a:r>
              <a:rPr lang="en-US" dirty="0"/>
              <a:t> </a:t>
            </a:r>
            <a:r>
              <a:rPr lang="en-US" dirty="0" err="1"/>
              <a:t>ipsum</a:t>
            </a:r>
            <a:r>
              <a:rPr lang="en-US" dirty="0"/>
              <a:t> </a:t>
            </a:r>
            <a:r>
              <a:rPr lang="en-US" dirty="0" err="1"/>
              <a:t>blandit</a:t>
            </a:r>
            <a:r>
              <a:rPr lang="en-US" dirty="0"/>
              <a:t> </a:t>
            </a:r>
            <a:r>
              <a:rPr lang="en-US" dirty="0" err="1"/>
              <a:t>posuere</a:t>
            </a:r>
            <a:r>
              <a:rPr lang="en-US" dirty="0"/>
              <a:t>. </a:t>
            </a:r>
            <a:r>
              <a:rPr lang="en-US" dirty="0" err="1"/>
              <a:t>Quisque</a:t>
            </a:r>
            <a:r>
              <a:rPr lang="en-US" dirty="0"/>
              <a:t> </a:t>
            </a:r>
            <a:r>
              <a:rPr lang="en-US" dirty="0" err="1"/>
              <a:t>egestas</a:t>
            </a:r>
            <a:r>
              <a:rPr lang="en-US" dirty="0"/>
              <a:t> tempus lacus. </a:t>
            </a:r>
            <a:r>
              <a:rPr lang="en-US" dirty="0" err="1"/>
              <a:t>Vivamus</a:t>
            </a:r>
            <a:r>
              <a:rPr lang="en-US" dirty="0"/>
              <a:t> </a:t>
            </a:r>
            <a:r>
              <a:rPr lang="en-US" dirty="0" err="1"/>
              <a:t>blandit</a:t>
            </a:r>
            <a:r>
              <a:rPr lang="en-US" dirty="0"/>
              <a:t> </a:t>
            </a:r>
            <a:r>
              <a:rPr lang="en-US" dirty="0" err="1"/>
              <a:t>pellentesque</a:t>
            </a:r>
            <a:r>
              <a:rPr lang="en-US" dirty="0"/>
              <a:t> </a:t>
            </a:r>
            <a:r>
              <a:rPr lang="en-US" dirty="0" err="1"/>
              <a:t>diam</a:t>
            </a:r>
            <a:r>
              <a:rPr lang="en-US" dirty="0"/>
              <a:t> in </a:t>
            </a:r>
            <a:r>
              <a:rPr lang="en-US" dirty="0" err="1"/>
              <a:t>imperdiet</a:t>
            </a:r>
            <a:r>
              <a:rPr lang="en-US" dirty="0"/>
              <a:t>. </a:t>
            </a:r>
            <a:r>
              <a:rPr lang="en-US" dirty="0" err="1"/>
              <a:t>Phasellus</a:t>
            </a:r>
            <a:r>
              <a:rPr lang="en-US" dirty="0"/>
              <a:t> </a:t>
            </a:r>
            <a:r>
              <a:rPr lang="en-US" dirty="0" err="1"/>
              <a:t>vehicula</a:t>
            </a:r>
            <a:r>
              <a:rPr lang="en-US" dirty="0"/>
              <a:t> et </a:t>
            </a:r>
            <a:r>
              <a:rPr lang="en-US" dirty="0" err="1"/>
              <a:t>eros</a:t>
            </a:r>
            <a:r>
              <a:rPr lang="en-US" dirty="0"/>
              <a:t> </a:t>
            </a:r>
            <a:r>
              <a:rPr lang="en-US" dirty="0" err="1"/>
              <a:t>nec</a:t>
            </a:r>
            <a:r>
              <a:rPr lang="en-US" dirty="0"/>
              <a:t> </a:t>
            </a:r>
            <a:r>
              <a:rPr lang="en-US" dirty="0" err="1"/>
              <a:t>posuere</a:t>
            </a:r>
            <a:r>
              <a:rPr lang="en-US" dirty="0"/>
              <a:t>. </a:t>
            </a:r>
            <a:r>
              <a:rPr lang="en-US" dirty="0" err="1"/>
              <a:t>Nulla</a:t>
            </a:r>
            <a:r>
              <a:rPr lang="en-US" dirty="0"/>
              <a:t> </a:t>
            </a:r>
            <a:r>
              <a:rPr lang="en-US" dirty="0" err="1"/>
              <a:t>facilisis</a:t>
            </a:r>
            <a:r>
              <a:rPr lang="en-US" dirty="0"/>
              <a:t> </a:t>
            </a:r>
            <a:r>
              <a:rPr lang="en-US" dirty="0" err="1"/>
              <a:t>urna</a:t>
            </a:r>
            <a:r>
              <a:rPr lang="en-US" dirty="0"/>
              <a:t> </a:t>
            </a:r>
            <a:r>
              <a:rPr lang="en-US" dirty="0" err="1"/>
              <a:t>faucibus</a:t>
            </a:r>
            <a:r>
              <a:rPr lang="en-US" dirty="0"/>
              <a:t> </a:t>
            </a:r>
            <a:r>
              <a:rPr lang="en-US" dirty="0" err="1"/>
              <a:t>mattis</a:t>
            </a:r>
            <a:r>
              <a:rPr lang="en-US" dirty="0"/>
              <a:t> </a:t>
            </a:r>
            <a:r>
              <a:rPr lang="en-US" dirty="0" err="1"/>
              <a:t>dignissim</a:t>
            </a:r>
            <a:r>
              <a:rPr lang="en-US" dirty="0"/>
              <a:t>. </a:t>
            </a:r>
            <a:r>
              <a:rPr lang="en-US" dirty="0" err="1"/>
              <a:t>Fusce</a:t>
            </a:r>
            <a:r>
              <a:rPr lang="en-US" dirty="0"/>
              <a:t> </a:t>
            </a:r>
            <a:r>
              <a:rPr lang="en-US" dirty="0" err="1"/>
              <a:t>auctor</a:t>
            </a:r>
            <a:r>
              <a:rPr lang="en-US" dirty="0"/>
              <a:t> </a:t>
            </a:r>
            <a:r>
              <a:rPr lang="en-US" dirty="0" err="1"/>
              <a:t>nulla</a:t>
            </a:r>
            <a:r>
              <a:rPr lang="en-US" dirty="0"/>
              <a:t> </a:t>
            </a:r>
            <a:r>
              <a:rPr lang="en-US" dirty="0" err="1"/>
              <a:t>eu</a:t>
            </a:r>
            <a:r>
              <a:rPr lang="en-US" dirty="0"/>
              <a:t> libero </a:t>
            </a:r>
            <a:r>
              <a:rPr lang="en-US" dirty="0" err="1"/>
              <a:t>finibus</a:t>
            </a:r>
            <a:r>
              <a:rPr lang="en-US" dirty="0"/>
              <a:t> </a:t>
            </a:r>
            <a:r>
              <a:rPr lang="en-US" dirty="0" err="1"/>
              <a:t>placerat</a:t>
            </a:r>
            <a:r>
              <a:rPr lang="en-US" dirty="0"/>
              <a:t>.</a:t>
            </a:r>
          </a:p>
        </p:txBody>
      </p:sp>
      <p:sp>
        <p:nvSpPr>
          <p:cNvPr id="19"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4" name="Picture Placeholder 2"/>
          <p:cNvSpPr>
            <a:spLocks noGrp="1" noChangeAspect="1"/>
          </p:cNvSpPr>
          <p:nvPr>
            <p:ph type="pic" idx="1"/>
          </p:nvPr>
        </p:nvSpPr>
        <p:spPr>
          <a:xfrm>
            <a:off x="4054287" y="962913"/>
            <a:ext cx="4457700" cy="4624340"/>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a:t>
            </a:r>
            <a:r>
              <a:rPr lang="en-US" dirty="0"/>
              <a:t>to placeholder </a:t>
            </a:r>
            <a:r>
              <a:rPr lang="en-US"/>
              <a:t>or click icon </a:t>
            </a:r>
            <a:r>
              <a:rPr lang="en-US" dirty="0"/>
              <a:t>to add</a:t>
            </a:r>
          </a:p>
        </p:txBody>
      </p:sp>
      <p:sp>
        <p:nvSpPr>
          <p:cNvPr id="23" name="Text Placeholder 3"/>
          <p:cNvSpPr>
            <a:spLocks noGrp="1"/>
          </p:cNvSpPr>
          <p:nvPr>
            <p:ph type="body" sz="half" idx="15" hasCustomPrompt="1"/>
          </p:nvPr>
        </p:nvSpPr>
        <p:spPr>
          <a:xfrm>
            <a:off x="4054287" y="5735335"/>
            <a:ext cx="4457700" cy="269811"/>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Tree>
    <p:extLst>
      <p:ext uri="{BB962C8B-B14F-4D97-AF65-F5344CB8AC3E}">
        <p14:creationId xmlns:p14="http://schemas.microsoft.com/office/powerpoint/2010/main" val="1633648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BU Bulleted Text 1 Photo">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26114" y="897538"/>
            <a:ext cx="3335552" cy="972207"/>
          </a:xfrm>
          <a:prstGeom prst="rect">
            <a:avLst/>
          </a:prstGeom>
        </p:spPr>
        <p:txBody>
          <a:bodyPr anchor="t" anchorCtr="0">
            <a:normAutofit/>
          </a:bodyPr>
          <a:lstStyle>
            <a:lvl1pPr>
              <a:lnSpc>
                <a:spcPct val="80000"/>
              </a:lnSpc>
              <a:defRPr sz="3600" b="0" i="0">
                <a:latin typeface="Effra Heavy" charset="0"/>
                <a:ea typeface="Effra Heavy" charset="0"/>
                <a:cs typeface="Effra Heavy" charset="0"/>
              </a:defRPr>
            </a:lvl1pPr>
          </a:lstStyle>
          <a:p>
            <a:r>
              <a:rPr lang="en-US" dirty="0" err="1"/>
              <a:t>Lorem</a:t>
            </a:r>
            <a:r>
              <a:rPr lang="en-US" dirty="0"/>
              <a:t> </a:t>
            </a:r>
            <a:r>
              <a:rPr lang="en-US" dirty="0" err="1"/>
              <a:t>Ipsum</a:t>
            </a:r>
            <a:r>
              <a:rPr lang="en-US" dirty="0"/>
              <a:t> dolor sit </a:t>
            </a:r>
            <a:r>
              <a:rPr lang="en-US" dirty="0" err="1"/>
              <a:t>amet</a:t>
            </a:r>
            <a:endParaRPr lang="en-US" dirty="0"/>
          </a:p>
        </p:txBody>
      </p:sp>
      <p:sp>
        <p:nvSpPr>
          <p:cNvPr id="7"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9" name="Text Placeholder 3"/>
          <p:cNvSpPr>
            <a:spLocks noGrp="1"/>
          </p:cNvSpPr>
          <p:nvPr>
            <p:ph type="body" sz="half" idx="2" hasCustomPrompt="1"/>
          </p:nvPr>
        </p:nvSpPr>
        <p:spPr>
          <a:xfrm>
            <a:off x="626114" y="2141908"/>
            <a:ext cx="3335552" cy="3616244"/>
          </a:xfrm>
          <a:prstGeom prst="rect">
            <a:avLst/>
          </a:prstGeom>
        </p:spPr>
        <p:txBody>
          <a:bodyPr>
            <a:normAutofit/>
          </a:bodyPr>
          <a:lstStyle>
            <a:lvl1pPr marL="171450" indent="-171450">
              <a:buFont typeface="Arial" charset="0"/>
              <a:buChar char="•"/>
              <a:defRPr sz="1200" b="0" i="0" baseline="0">
                <a:solidFill>
                  <a:srgbClr val="828383"/>
                </a:solidFill>
                <a:latin typeface="Museo Slab 300" charset="0"/>
                <a:ea typeface="Museo Slab 300" charset="0"/>
                <a:cs typeface="Museo Slab 3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Igendaerat</a:t>
            </a:r>
            <a:r>
              <a:rPr lang="en-US" dirty="0"/>
              <a:t> as </a:t>
            </a:r>
            <a:r>
              <a:rPr lang="en-US" dirty="0" err="1"/>
              <a:t>porpossin</a:t>
            </a:r>
            <a:r>
              <a:rPr lang="en-US" dirty="0"/>
              <a:t> con </a:t>
            </a:r>
            <a:r>
              <a:rPr lang="en-US" dirty="0" err="1"/>
              <a:t>pe</a:t>
            </a:r>
            <a:r>
              <a:rPr lang="en-US" dirty="0"/>
              <a:t> sim </a:t>
            </a:r>
            <a:r>
              <a:rPr lang="en-US" dirty="0" err="1"/>
              <a:t>Bereptatur</a:t>
            </a:r>
            <a:r>
              <a:rPr lang="en-US" dirty="0"/>
              <a:t> re </a:t>
            </a:r>
            <a:r>
              <a:rPr lang="en-US" dirty="0" err="1"/>
              <a:t>sinctorio</a:t>
            </a:r>
            <a:r>
              <a:rPr lang="en-US" dirty="0"/>
              <a:t>.</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endParaRPr lang="en-US" dirty="0"/>
          </a:p>
          <a:p>
            <a:pPr lvl="0"/>
            <a:r>
              <a:rPr lang="en-US" dirty="0" err="1"/>
              <a:t>Aut</a:t>
            </a:r>
            <a:r>
              <a:rPr lang="en-US" dirty="0"/>
              <a:t> </a:t>
            </a:r>
            <a:r>
              <a:rPr lang="en-US" dirty="0" err="1"/>
              <a:t>excerum</a:t>
            </a:r>
            <a:r>
              <a:rPr lang="en-US" dirty="0"/>
              <a:t> </a:t>
            </a:r>
            <a:r>
              <a:rPr lang="en-US" dirty="0" err="1"/>
              <a:t>ni</a:t>
            </a:r>
            <a:r>
              <a:rPr lang="en-US" dirty="0"/>
              <a:t> am con </a:t>
            </a:r>
            <a:r>
              <a:rPr lang="en-US" dirty="0" err="1"/>
              <a:t>parit</a:t>
            </a:r>
            <a:r>
              <a:rPr lang="en-US" dirty="0"/>
              <a:t>, </a:t>
            </a:r>
            <a:r>
              <a:rPr lang="en-US" dirty="0" err="1"/>
              <a:t>officillatas</a:t>
            </a:r>
            <a:r>
              <a:rPr lang="en-US" dirty="0"/>
              <a:t> </a:t>
            </a:r>
            <a:r>
              <a:rPr lang="en-US" dirty="0" err="1"/>
              <a:t>sitis</a:t>
            </a:r>
            <a:r>
              <a:rPr lang="en-US" dirty="0"/>
              <a:t> </a:t>
            </a:r>
            <a:r>
              <a:rPr lang="en-US" dirty="0" err="1"/>
              <a:t>mosanim</a:t>
            </a:r>
            <a:endParaRPr lang="en-US" dirty="0"/>
          </a:p>
          <a:p>
            <a:pPr lvl="0"/>
            <a:r>
              <a:rPr lang="en-US" dirty="0" err="1"/>
              <a:t>Peribus</a:t>
            </a:r>
            <a:r>
              <a:rPr lang="en-US" dirty="0"/>
              <a:t> </a:t>
            </a:r>
            <a:r>
              <a:rPr lang="en-US" dirty="0" err="1"/>
              <a:t>ellate</a:t>
            </a:r>
            <a:r>
              <a:rPr lang="en-US" dirty="0"/>
              <a:t> </a:t>
            </a:r>
            <a:r>
              <a:rPr lang="en-US" dirty="0" err="1"/>
              <a:t>ipienem</a:t>
            </a:r>
            <a:r>
              <a:rPr lang="en-US" dirty="0"/>
              <a:t> </a:t>
            </a:r>
            <a:r>
              <a:rPr lang="en-US" dirty="0" err="1"/>
              <a:t>dolupta</a:t>
            </a:r>
            <a:r>
              <a:rPr lang="en-US" dirty="0"/>
              <a:t> </a:t>
            </a:r>
            <a:r>
              <a:rPr lang="en-US" dirty="0" err="1"/>
              <a:t>estorise</a:t>
            </a:r>
            <a:r>
              <a:rPr lang="en-US" dirty="0"/>
              <a:t> </a:t>
            </a:r>
            <a:r>
              <a:rPr lang="en-US" dirty="0" err="1"/>
              <a:t>saerum</a:t>
            </a:r>
            <a:r>
              <a:rPr lang="en-US" dirty="0"/>
              <a:t> qui </a:t>
            </a:r>
            <a:r>
              <a:rPr lang="en-US" dirty="0" err="1"/>
              <a:t>offic</a:t>
            </a:r>
            <a:endParaRPr lang="en-US" dirty="0"/>
          </a:p>
          <a:p>
            <a:r>
              <a:rPr lang="en-US" dirty="0" err="1"/>
              <a:t>Sed</a:t>
            </a:r>
            <a:r>
              <a:rPr lang="en-US" dirty="0"/>
              <a:t> id ex </a:t>
            </a:r>
            <a:r>
              <a:rPr lang="en-US" dirty="0" err="1"/>
              <a:t>quis</a:t>
            </a:r>
            <a:r>
              <a:rPr lang="en-US" dirty="0"/>
              <a:t> ipsum </a:t>
            </a:r>
            <a:r>
              <a:rPr lang="en-US" dirty="0" err="1"/>
              <a:t>vehicula</a:t>
            </a:r>
            <a:r>
              <a:rPr lang="en-US" dirty="0"/>
              <a:t> </a:t>
            </a:r>
            <a:r>
              <a:rPr lang="en-US" dirty="0" err="1"/>
              <a:t>scelerisque</a:t>
            </a:r>
            <a:r>
              <a:rPr lang="en-US" dirty="0"/>
              <a:t>.</a:t>
            </a:r>
          </a:p>
        </p:txBody>
      </p:sp>
      <p:sp>
        <p:nvSpPr>
          <p:cNvPr id="14" name="Picture Placeholder 2"/>
          <p:cNvSpPr>
            <a:spLocks noGrp="1" noChangeAspect="1"/>
          </p:cNvSpPr>
          <p:nvPr>
            <p:ph type="pic" idx="1"/>
          </p:nvPr>
        </p:nvSpPr>
        <p:spPr>
          <a:xfrm>
            <a:off x="4054287" y="962913"/>
            <a:ext cx="4457700" cy="4624340"/>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a:t>
            </a:r>
            <a:r>
              <a:rPr lang="en-US" dirty="0"/>
              <a:t>to placeholder </a:t>
            </a:r>
            <a:r>
              <a:rPr lang="en-US"/>
              <a:t>or click icon </a:t>
            </a:r>
            <a:r>
              <a:rPr lang="en-US" dirty="0"/>
              <a:t>to add</a:t>
            </a:r>
          </a:p>
        </p:txBody>
      </p:sp>
      <p:sp>
        <p:nvSpPr>
          <p:cNvPr id="15" name="Text Placeholder 3"/>
          <p:cNvSpPr>
            <a:spLocks noGrp="1"/>
          </p:cNvSpPr>
          <p:nvPr>
            <p:ph type="body" sz="half" idx="15" hasCustomPrompt="1"/>
          </p:nvPr>
        </p:nvSpPr>
        <p:spPr>
          <a:xfrm>
            <a:off x="4054287" y="5735335"/>
            <a:ext cx="4457700" cy="269811"/>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Tree>
    <p:extLst>
      <p:ext uri="{BB962C8B-B14F-4D97-AF65-F5344CB8AC3E}">
        <p14:creationId xmlns:p14="http://schemas.microsoft.com/office/powerpoint/2010/main" val="557827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BU Text-2 Photos">
    <p:spTree>
      <p:nvGrpSpPr>
        <p:cNvPr id="1" name=""/>
        <p:cNvGrpSpPr/>
        <p:nvPr/>
      </p:nvGrpSpPr>
      <p:grpSpPr>
        <a:xfrm>
          <a:off x="0" y="0"/>
          <a:ext cx="0" cy="0"/>
          <a:chOff x="0" y="0"/>
          <a:chExt cx="0" cy="0"/>
        </a:xfrm>
      </p:grpSpPr>
      <p:sp>
        <p:nvSpPr>
          <p:cNvPr id="21" name="Title 1"/>
          <p:cNvSpPr>
            <a:spLocks noGrp="1"/>
          </p:cNvSpPr>
          <p:nvPr>
            <p:ph type="title" hasCustomPrompt="1"/>
          </p:nvPr>
        </p:nvSpPr>
        <p:spPr>
          <a:xfrm>
            <a:off x="624199" y="897538"/>
            <a:ext cx="3335552" cy="972207"/>
          </a:xfrm>
          <a:prstGeom prst="rect">
            <a:avLst/>
          </a:prstGeom>
        </p:spPr>
        <p:txBody>
          <a:bodyPr anchor="t" anchorCtr="0">
            <a:normAutofit/>
          </a:bodyPr>
          <a:lstStyle>
            <a:lvl1pPr>
              <a:lnSpc>
                <a:spcPct val="80000"/>
              </a:lnSpc>
              <a:defRPr sz="3600" b="1" i="0">
                <a:latin typeface="Effra Heavy" charset="0"/>
                <a:ea typeface="Effra Heavy" charset="0"/>
                <a:cs typeface="Effra Heavy" charset="0"/>
              </a:defRPr>
            </a:lvl1pPr>
          </a:lstStyle>
          <a:p>
            <a:r>
              <a:rPr lang="en-US" dirty="0" err="1"/>
              <a:t>Lorem</a:t>
            </a:r>
            <a:r>
              <a:rPr lang="en-US" dirty="0"/>
              <a:t> </a:t>
            </a:r>
            <a:r>
              <a:rPr lang="en-US" dirty="0" err="1"/>
              <a:t>Ipsum</a:t>
            </a:r>
            <a:r>
              <a:rPr lang="en-US" dirty="0"/>
              <a:t> dolor sit </a:t>
            </a:r>
            <a:r>
              <a:rPr lang="en-US" dirty="0" err="1"/>
              <a:t>amet</a:t>
            </a:r>
            <a:endParaRPr lang="en-US" dirty="0"/>
          </a:p>
        </p:txBody>
      </p:sp>
      <p:sp>
        <p:nvSpPr>
          <p:cNvPr id="22" name="Text Placeholder 3"/>
          <p:cNvSpPr>
            <a:spLocks noGrp="1"/>
          </p:cNvSpPr>
          <p:nvPr>
            <p:ph type="body" sz="half" idx="2" hasCustomPrompt="1"/>
          </p:nvPr>
        </p:nvSpPr>
        <p:spPr>
          <a:xfrm>
            <a:off x="624199" y="2039016"/>
            <a:ext cx="3335552" cy="3616244"/>
          </a:xfrm>
          <a:prstGeom prst="rect">
            <a:avLst/>
          </a:prstGeom>
        </p:spPr>
        <p:txBody>
          <a:bodyPr>
            <a:normAutofit/>
          </a:bodyPr>
          <a:lstStyle>
            <a:lvl1pPr marL="0" indent="0">
              <a:buNone/>
              <a:defRPr sz="1200" b="0" i="0" baseline="0">
                <a:solidFill>
                  <a:srgbClr val="828383"/>
                </a:solidFill>
                <a:latin typeface="Museo Slab 300" charset="0"/>
                <a:ea typeface="Museo Slab 300" charset="0"/>
                <a:cs typeface="Museo Slab 3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Igendaerat</a:t>
            </a:r>
            <a:r>
              <a:rPr lang="en-US" dirty="0"/>
              <a:t> as </a:t>
            </a:r>
            <a:r>
              <a:rPr lang="en-US" dirty="0" err="1"/>
              <a:t>porpossin</a:t>
            </a:r>
            <a:r>
              <a:rPr lang="en-US" dirty="0"/>
              <a:t> con </a:t>
            </a:r>
            <a:r>
              <a:rPr lang="en-US" dirty="0" err="1"/>
              <a:t>pe</a:t>
            </a:r>
            <a:r>
              <a:rPr lang="en-US" dirty="0"/>
              <a:t> </a:t>
            </a:r>
            <a:r>
              <a:rPr lang="en-US" dirty="0" err="1"/>
              <a:t>simBereptatur</a:t>
            </a:r>
            <a:r>
              <a:rPr lang="en-US" dirty="0"/>
              <a:t> re </a:t>
            </a:r>
            <a:r>
              <a:rPr lang="en-US" dirty="0" err="1"/>
              <a:t>sinctorio</a:t>
            </a:r>
            <a:r>
              <a:rPr lang="en-US" dirty="0"/>
              <a:t>. </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r>
              <a:rPr lang="en-US" dirty="0"/>
              <a:t> </a:t>
            </a:r>
            <a:r>
              <a:rPr lang="en-US" dirty="0" err="1"/>
              <a:t>aut</a:t>
            </a:r>
            <a:r>
              <a:rPr lang="en-US" dirty="0"/>
              <a:t> </a:t>
            </a:r>
            <a:r>
              <a:rPr lang="en-US" dirty="0" err="1"/>
              <a:t>excerum</a:t>
            </a:r>
            <a:r>
              <a:rPr lang="en-US" dirty="0"/>
              <a:t> </a:t>
            </a:r>
            <a:r>
              <a:rPr lang="en-US" dirty="0" err="1"/>
              <a:t>ni</a:t>
            </a:r>
            <a:r>
              <a:rPr lang="en-US" dirty="0"/>
              <a:t>. </a:t>
            </a:r>
          </a:p>
          <a:p>
            <a:pPr lvl="0"/>
            <a:r>
              <a:rPr lang="en-US" dirty="0" err="1"/>
              <a:t>Pellentesque</a:t>
            </a:r>
            <a:r>
              <a:rPr lang="en-US" dirty="0"/>
              <a:t> </a:t>
            </a:r>
            <a:r>
              <a:rPr lang="en-US" dirty="0" err="1"/>
              <a:t>pellentesque</a:t>
            </a:r>
            <a:r>
              <a:rPr lang="en-US" dirty="0"/>
              <a:t> </a:t>
            </a:r>
            <a:r>
              <a:rPr lang="en-US" dirty="0" err="1"/>
              <a:t>egestas</a:t>
            </a:r>
            <a:r>
              <a:rPr lang="en-US" dirty="0"/>
              <a:t> </a:t>
            </a:r>
            <a:r>
              <a:rPr lang="en-US" dirty="0" err="1"/>
              <a:t>turpis</a:t>
            </a:r>
            <a:r>
              <a:rPr lang="en-US" dirty="0"/>
              <a:t>, </a:t>
            </a:r>
            <a:r>
              <a:rPr lang="en-US" dirty="0" err="1"/>
              <a:t>vel</a:t>
            </a:r>
            <a:r>
              <a:rPr lang="en-US" dirty="0"/>
              <a:t> </a:t>
            </a:r>
            <a:r>
              <a:rPr lang="en-US" dirty="0" err="1"/>
              <a:t>rhoncus</a:t>
            </a:r>
            <a:r>
              <a:rPr lang="en-US" dirty="0"/>
              <a:t> </a:t>
            </a:r>
            <a:r>
              <a:rPr lang="en-US" dirty="0" err="1"/>
              <a:t>nibh</a:t>
            </a:r>
            <a:r>
              <a:rPr lang="en-US" dirty="0"/>
              <a:t> </a:t>
            </a:r>
            <a:r>
              <a:rPr lang="en-US" dirty="0" err="1"/>
              <a:t>euismod</a:t>
            </a:r>
            <a:r>
              <a:rPr lang="en-US" dirty="0"/>
              <a:t> </a:t>
            </a:r>
            <a:r>
              <a:rPr lang="en-US" dirty="0" err="1"/>
              <a:t>vulputate</a:t>
            </a:r>
            <a:r>
              <a:rPr lang="en-US" dirty="0"/>
              <a:t>. </a:t>
            </a:r>
            <a:r>
              <a:rPr lang="en-US" dirty="0" err="1"/>
              <a:t>Pellentesque</a:t>
            </a:r>
            <a:r>
              <a:rPr lang="en-US" dirty="0"/>
              <a:t> </a:t>
            </a:r>
            <a:r>
              <a:rPr lang="en-US" dirty="0" err="1"/>
              <a:t>eu</a:t>
            </a:r>
            <a:r>
              <a:rPr lang="en-US" dirty="0"/>
              <a:t> </a:t>
            </a:r>
            <a:r>
              <a:rPr lang="en-US" dirty="0" err="1"/>
              <a:t>felis</a:t>
            </a:r>
            <a:r>
              <a:rPr lang="en-US" dirty="0"/>
              <a:t> </a:t>
            </a:r>
            <a:r>
              <a:rPr lang="en-US" dirty="0" err="1"/>
              <a:t>vestibulum</a:t>
            </a:r>
            <a:r>
              <a:rPr lang="en-US" dirty="0"/>
              <a:t>, </a:t>
            </a:r>
            <a:r>
              <a:rPr lang="en-US" dirty="0" err="1"/>
              <a:t>convallis</a:t>
            </a:r>
            <a:r>
              <a:rPr lang="en-US" dirty="0"/>
              <a:t> nisi </a:t>
            </a:r>
            <a:r>
              <a:rPr lang="en-US" dirty="0" err="1"/>
              <a:t>nec</a:t>
            </a:r>
            <a:r>
              <a:rPr lang="en-US" dirty="0"/>
              <a:t>, </a:t>
            </a:r>
            <a:r>
              <a:rPr lang="en-US" dirty="0" err="1"/>
              <a:t>lobortis</a:t>
            </a:r>
            <a:r>
              <a:rPr lang="en-US" dirty="0"/>
              <a:t> </a:t>
            </a:r>
            <a:r>
              <a:rPr lang="en-US" dirty="0" err="1"/>
              <a:t>velit</a:t>
            </a:r>
            <a:r>
              <a:rPr lang="en-US" dirty="0"/>
              <a:t>. </a:t>
            </a:r>
            <a:r>
              <a:rPr lang="en-US" dirty="0" err="1"/>
              <a:t>Suspendisse</a:t>
            </a:r>
            <a:r>
              <a:rPr lang="en-US" dirty="0"/>
              <a:t> in </a:t>
            </a:r>
            <a:r>
              <a:rPr lang="en-US" dirty="0" err="1"/>
              <a:t>turpis</a:t>
            </a:r>
            <a:r>
              <a:rPr lang="en-US" dirty="0"/>
              <a:t> </a:t>
            </a:r>
            <a:r>
              <a:rPr lang="en-US" dirty="0" err="1"/>
              <a:t>faucibus</a:t>
            </a:r>
            <a:r>
              <a:rPr lang="en-US" dirty="0"/>
              <a:t>, </a:t>
            </a:r>
            <a:r>
              <a:rPr lang="en-US" dirty="0" err="1"/>
              <a:t>faucibus</a:t>
            </a:r>
            <a:r>
              <a:rPr lang="en-US" dirty="0"/>
              <a:t> </a:t>
            </a:r>
            <a:r>
              <a:rPr lang="en-US" dirty="0" err="1"/>
              <a:t>est</a:t>
            </a:r>
            <a:r>
              <a:rPr lang="en-US" dirty="0"/>
              <a:t> a, </a:t>
            </a:r>
            <a:r>
              <a:rPr lang="en-US" dirty="0" err="1"/>
              <a:t>convallis</a:t>
            </a:r>
            <a:r>
              <a:rPr lang="en-US" dirty="0"/>
              <a:t> sem. </a:t>
            </a:r>
            <a:r>
              <a:rPr lang="en-US" dirty="0" err="1"/>
              <a:t>Nulla</a:t>
            </a:r>
            <a:r>
              <a:rPr lang="en-US" dirty="0"/>
              <a:t> </a:t>
            </a:r>
            <a:r>
              <a:rPr lang="en-US" dirty="0" err="1"/>
              <a:t>facilisi</a:t>
            </a:r>
            <a:r>
              <a:rPr lang="en-US" dirty="0"/>
              <a:t>. </a:t>
            </a:r>
            <a:r>
              <a:rPr lang="en-US" dirty="0" err="1"/>
              <a:t>Fusce</a:t>
            </a:r>
            <a:r>
              <a:rPr lang="en-US" dirty="0"/>
              <a:t> </a:t>
            </a:r>
            <a:r>
              <a:rPr lang="en-US" dirty="0" err="1"/>
              <a:t>hendrerit</a:t>
            </a:r>
            <a:r>
              <a:rPr lang="en-US" dirty="0"/>
              <a:t> </a:t>
            </a:r>
            <a:r>
              <a:rPr lang="en-US" dirty="0" err="1"/>
              <a:t>augue</a:t>
            </a:r>
            <a:r>
              <a:rPr lang="en-US" dirty="0"/>
              <a:t> </a:t>
            </a:r>
            <a:r>
              <a:rPr lang="en-US" dirty="0" err="1"/>
              <a:t>ut</a:t>
            </a:r>
            <a:r>
              <a:rPr lang="en-US" dirty="0"/>
              <a:t> </a:t>
            </a:r>
            <a:r>
              <a:rPr lang="en-US" dirty="0" err="1"/>
              <a:t>ipsum</a:t>
            </a:r>
            <a:r>
              <a:rPr lang="en-US" dirty="0"/>
              <a:t> </a:t>
            </a:r>
            <a:r>
              <a:rPr lang="en-US" dirty="0" err="1"/>
              <a:t>blandit</a:t>
            </a:r>
            <a:r>
              <a:rPr lang="en-US" dirty="0"/>
              <a:t> </a:t>
            </a:r>
            <a:r>
              <a:rPr lang="en-US" dirty="0" err="1"/>
              <a:t>posuere</a:t>
            </a:r>
            <a:r>
              <a:rPr lang="en-US" dirty="0"/>
              <a:t>. </a:t>
            </a:r>
            <a:r>
              <a:rPr lang="en-US" dirty="0" err="1"/>
              <a:t>Quisque</a:t>
            </a:r>
            <a:r>
              <a:rPr lang="en-US" dirty="0"/>
              <a:t> </a:t>
            </a:r>
            <a:r>
              <a:rPr lang="en-US" dirty="0" err="1"/>
              <a:t>egestas</a:t>
            </a:r>
            <a:r>
              <a:rPr lang="en-US" dirty="0"/>
              <a:t> tempus lacus. </a:t>
            </a:r>
            <a:r>
              <a:rPr lang="en-US" dirty="0" err="1"/>
              <a:t>Vivamus</a:t>
            </a:r>
            <a:r>
              <a:rPr lang="en-US" dirty="0"/>
              <a:t> </a:t>
            </a:r>
            <a:r>
              <a:rPr lang="en-US" dirty="0" err="1"/>
              <a:t>blandit</a:t>
            </a:r>
            <a:r>
              <a:rPr lang="en-US" dirty="0"/>
              <a:t> </a:t>
            </a:r>
            <a:r>
              <a:rPr lang="en-US" dirty="0" err="1"/>
              <a:t>pellentesque</a:t>
            </a:r>
            <a:r>
              <a:rPr lang="en-US" dirty="0"/>
              <a:t> </a:t>
            </a:r>
            <a:r>
              <a:rPr lang="en-US" dirty="0" err="1"/>
              <a:t>diam</a:t>
            </a:r>
            <a:r>
              <a:rPr lang="en-US" dirty="0"/>
              <a:t> in </a:t>
            </a:r>
            <a:r>
              <a:rPr lang="en-US" dirty="0" err="1"/>
              <a:t>imperdiet</a:t>
            </a:r>
            <a:r>
              <a:rPr lang="en-US" dirty="0"/>
              <a:t>. </a:t>
            </a:r>
            <a:r>
              <a:rPr lang="en-US" dirty="0" err="1"/>
              <a:t>Phasellus</a:t>
            </a:r>
            <a:r>
              <a:rPr lang="en-US" dirty="0"/>
              <a:t> </a:t>
            </a:r>
            <a:r>
              <a:rPr lang="en-US" dirty="0" err="1"/>
              <a:t>vehicula</a:t>
            </a:r>
            <a:r>
              <a:rPr lang="en-US" dirty="0"/>
              <a:t> et </a:t>
            </a:r>
            <a:r>
              <a:rPr lang="en-US" dirty="0" err="1"/>
              <a:t>eros</a:t>
            </a:r>
            <a:r>
              <a:rPr lang="en-US" dirty="0"/>
              <a:t> </a:t>
            </a:r>
            <a:r>
              <a:rPr lang="en-US" dirty="0" err="1"/>
              <a:t>nec</a:t>
            </a:r>
            <a:r>
              <a:rPr lang="en-US" dirty="0"/>
              <a:t> </a:t>
            </a:r>
            <a:r>
              <a:rPr lang="en-US" dirty="0" err="1"/>
              <a:t>posuere</a:t>
            </a:r>
            <a:r>
              <a:rPr lang="en-US" dirty="0"/>
              <a:t>. </a:t>
            </a:r>
            <a:r>
              <a:rPr lang="en-US" dirty="0" err="1"/>
              <a:t>Nulla</a:t>
            </a:r>
            <a:r>
              <a:rPr lang="en-US" dirty="0"/>
              <a:t> </a:t>
            </a:r>
            <a:r>
              <a:rPr lang="en-US" dirty="0" err="1"/>
              <a:t>facilisis</a:t>
            </a:r>
            <a:r>
              <a:rPr lang="en-US" dirty="0"/>
              <a:t> </a:t>
            </a:r>
            <a:r>
              <a:rPr lang="en-US" dirty="0" err="1"/>
              <a:t>urna</a:t>
            </a:r>
            <a:r>
              <a:rPr lang="en-US" dirty="0"/>
              <a:t> </a:t>
            </a:r>
            <a:r>
              <a:rPr lang="en-US" dirty="0" err="1"/>
              <a:t>faucibus</a:t>
            </a:r>
            <a:r>
              <a:rPr lang="en-US" dirty="0"/>
              <a:t> </a:t>
            </a:r>
            <a:r>
              <a:rPr lang="en-US" dirty="0" err="1"/>
              <a:t>mattis</a:t>
            </a:r>
            <a:r>
              <a:rPr lang="en-US" dirty="0"/>
              <a:t> </a:t>
            </a:r>
            <a:r>
              <a:rPr lang="en-US" dirty="0" err="1"/>
              <a:t>dignissim</a:t>
            </a:r>
            <a:r>
              <a:rPr lang="en-US" dirty="0"/>
              <a:t>. </a:t>
            </a:r>
            <a:r>
              <a:rPr lang="en-US" dirty="0" err="1"/>
              <a:t>Fusce</a:t>
            </a:r>
            <a:r>
              <a:rPr lang="en-US" dirty="0"/>
              <a:t> </a:t>
            </a:r>
            <a:r>
              <a:rPr lang="en-US" dirty="0" err="1"/>
              <a:t>auctor</a:t>
            </a:r>
            <a:r>
              <a:rPr lang="en-US" dirty="0"/>
              <a:t> </a:t>
            </a:r>
            <a:r>
              <a:rPr lang="en-US" dirty="0" err="1"/>
              <a:t>nulla</a:t>
            </a:r>
            <a:r>
              <a:rPr lang="en-US" dirty="0"/>
              <a:t> </a:t>
            </a:r>
            <a:r>
              <a:rPr lang="en-US" dirty="0" err="1"/>
              <a:t>eu</a:t>
            </a:r>
            <a:r>
              <a:rPr lang="en-US" dirty="0"/>
              <a:t> libero </a:t>
            </a:r>
            <a:r>
              <a:rPr lang="en-US" dirty="0" err="1"/>
              <a:t>finibus</a:t>
            </a:r>
            <a:r>
              <a:rPr lang="en-US" dirty="0"/>
              <a:t> </a:t>
            </a:r>
            <a:r>
              <a:rPr lang="en-US" dirty="0" err="1"/>
              <a:t>placerat</a:t>
            </a:r>
            <a:r>
              <a:rPr lang="en-US" dirty="0"/>
              <a:t>.</a:t>
            </a:r>
          </a:p>
        </p:txBody>
      </p:sp>
      <p:sp>
        <p:nvSpPr>
          <p:cNvPr id="25"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6" name="Picture Placeholder 2"/>
          <p:cNvSpPr>
            <a:spLocks noGrp="1" noChangeAspect="1"/>
          </p:cNvSpPr>
          <p:nvPr>
            <p:ph type="pic" idx="13"/>
          </p:nvPr>
        </p:nvSpPr>
        <p:spPr>
          <a:xfrm>
            <a:off x="4056777" y="961466"/>
            <a:ext cx="2155249" cy="4624073"/>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a:t>
            </a:r>
            <a:r>
              <a:rPr lang="en-US" dirty="0"/>
              <a:t>to placeholder </a:t>
            </a:r>
            <a:r>
              <a:rPr lang="en-US"/>
              <a:t>or click icon </a:t>
            </a:r>
            <a:r>
              <a:rPr lang="en-US" dirty="0"/>
              <a:t>to add</a:t>
            </a:r>
          </a:p>
        </p:txBody>
      </p:sp>
      <p:sp>
        <p:nvSpPr>
          <p:cNvPr id="18" name="Picture Placeholder 2"/>
          <p:cNvSpPr>
            <a:spLocks noGrp="1" noChangeAspect="1"/>
          </p:cNvSpPr>
          <p:nvPr>
            <p:ph type="pic" idx="1"/>
          </p:nvPr>
        </p:nvSpPr>
        <p:spPr>
          <a:xfrm>
            <a:off x="6322596" y="962912"/>
            <a:ext cx="2189391" cy="4622627"/>
          </a:xfrm>
          <a:prstGeom prst="rect">
            <a:avLst/>
          </a:prstGeom>
          <a:solidFill>
            <a:schemeClr val="bg1">
              <a:lumMod val="95000"/>
            </a:schemeClr>
          </a:solidFill>
        </p:spPr>
        <p:txBody>
          <a:bodyPr anchor="t">
            <a:normAutofit/>
          </a:bodyPr>
          <a:lstStyle>
            <a:lvl1pPr marL="0" indent="0">
              <a:buNone/>
              <a:defRPr sz="120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a:t>
            </a:r>
            <a:r>
              <a:rPr lang="en-US" dirty="0"/>
              <a:t>to placeholder </a:t>
            </a:r>
            <a:r>
              <a:rPr lang="en-US"/>
              <a:t>or click icon </a:t>
            </a:r>
            <a:r>
              <a:rPr lang="en-US" dirty="0"/>
              <a:t>to add</a:t>
            </a:r>
          </a:p>
        </p:txBody>
      </p:sp>
      <p:sp>
        <p:nvSpPr>
          <p:cNvPr id="30" name="Text Placeholder 3"/>
          <p:cNvSpPr>
            <a:spLocks noGrp="1"/>
          </p:cNvSpPr>
          <p:nvPr>
            <p:ph type="body" sz="half" idx="16" hasCustomPrompt="1"/>
          </p:nvPr>
        </p:nvSpPr>
        <p:spPr>
          <a:xfrm>
            <a:off x="4056777" y="5735335"/>
            <a:ext cx="2155249" cy="269811"/>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31" name="Text Placeholder 3"/>
          <p:cNvSpPr>
            <a:spLocks noGrp="1"/>
          </p:cNvSpPr>
          <p:nvPr>
            <p:ph type="body" sz="half" idx="17" hasCustomPrompt="1"/>
          </p:nvPr>
        </p:nvSpPr>
        <p:spPr>
          <a:xfrm>
            <a:off x="6322597" y="5735335"/>
            <a:ext cx="2189389" cy="269811"/>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Tree>
    <p:extLst>
      <p:ext uri="{BB962C8B-B14F-4D97-AF65-F5344CB8AC3E}">
        <p14:creationId xmlns:p14="http://schemas.microsoft.com/office/powerpoint/2010/main" val="650586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9665" y="-5881"/>
            <a:ext cx="9163665" cy="6872211"/>
          </a:xfrm>
          <a:prstGeom prst="rect">
            <a:avLst/>
          </a:prstGeom>
        </p:spPr>
      </p:pic>
      <p:sp>
        <p:nvSpPr>
          <p:cNvPr id="10" name="Rectangle 9"/>
          <p:cNvSpPr/>
          <p:nvPr userDrawn="1"/>
        </p:nvSpPr>
        <p:spPr>
          <a:xfrm>
            <a:off x="201478" y="-6148"/>
            <a:ext cx="8772041" cy="6872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6" algn="ctr"/>
            <a:r>
              <a:rPr lang="en-US" dirty="0"/>
              <a:t>‘</a:t>
            </a:r>
          </a:p>
        </p:txBody>
      </p:sp>
      <p:pic>
        <p:nvPicPr>
          <p:cNvPr id="12" name="Picture 11"/>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28650" y="204428"/>
            <a:ext cx="1865601" cy="315398"/>
          </a:xfrm>
          <a:prstGeom prst="rect">
            <a:avLst/>
          </a:prstGeom>
        </p:spPr>
      </p:pic>
      <p:cxnSp>
        <p:nvCxnSpPr>
          <p:cNvPr id="13" name="Straight Connector 12"/>
          <p:cNvCxnSpPr/>
          <p:nvPr userDrawn="1"/>
        </p:nvCxnSpPr>
        <p:spPr>
          <a:xfrm>
            <a:off x="628650" y="6248472"/>
            <a:ext cx="7890681" cy="1"/>
          </a:xfrm>
          <a:prstGeom prst="line">
            <a:avLst/>
          </a:prstGeom>
          <a:ln w="19050">
            <a:solidFill>
              <a:srgbClr val="C0C0C0"/>
            </a:solidFill>
            <a:prstDash val="sysDot"/>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28650" y="6359092"/>
            <a:ext cx="780724" cy="288807"/>
          </a:xfrm>
          <a:prstGeom prst="rect">
            <a:avLst/>
          </a:prstGeom>
        </p:spPr>
      </p:pic>
      <p:sp>
        <p:nvSpPr>
          <p:cNvPr id="15" name="Slide Number Placeholder 5"/>
          <p:cNvSpPr>
            <a:spLocks noGrp="1"/>
          </p:cNvSpPr>
          <p:nvPr>
            <p:ph type="sldNum" sz="quarter" idx="4"/>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Tree>
    <p:extLst>
      <p:ext uri="{BB962C8B-B14F-4D97-AF65-F5344CB8AC3E}">
        <p14:creationId xmlns:p14="http://schemas.microsoft.com/office/powerpoint/2010/main" val="1442484165"/>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663" r:id="rId3"/>
    <p:sldLayoutId id="2147483665" r:id="rId4"/>
    <p:sldLayoutId id="2147483664" r:id="rId5"/>
    <p:sldLayoutId id="2147483672" r:id="rId6"/>
    <p:sldLayoutId id="2147483669" r:id="rId7"/>
    <p:sldLayoutId id="2147483668" r:id="rId8"/>
    <p:sldLayoutId id="2147483673" r:id="rId9"/>
    <p:sldLayoutId id="2147483674" r:id="rId10"/>
    <p:sldLayoutId id="2147483662" r:id="rId11"/>
    <p:sldLayoutId id="2147483670" r:id="rId12"/>
    <p:sldLayoutId id="2147483671"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ori.hhs.gov/content/Chapter-7-Mentor-and-Trainee-Responsibilities-Introduction"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microsoft.com/office/2017/04/relationships/track" Target="../media/track1.vtt"/></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686846" y="4860049"/>
            <a:ext cx="6612962" cy="1612940"/>
          </a:xfrm>
        </p:spPr>
        <p:txBody>
          <a:bodyPr>
            <a:noAutofit/>
          </a:bodyPr>
          <a:lstStyle/>
          <a:p>
            <a:r>
              <a:rPr lang="en-US" sz="3200" dirty="0"/>
              <a:t>Mentoring </a:t>
            </a:r>
          </a:p>
          <a:p>
            <a:pPr algn="r"/>
            <a:r>
              <a:rPr lang="en-US" dirty="0"/>
              <a:t>Information for this module came from the </a:t>
            </a:r>
          </a:p>
          <a:p>
            <a:pPr algn="r"/>
            <a:r>
              <a:rPr lang="en-US" dirty="0"/>
              <a:t>Office of Research Integrity (ORI) website:</a:t>
            </a:r>
          </a:p>
          <a:p>
            <a:pPr algn="r"/>
            <a:r>
              <a:rPr lang="en-US" u="sng" dirty="0">
                <a:hlinkClick r:id="rId2"/>
              </a:rPr>
              <a:t>https://ori.hhs.gov/content/Chapter-7-Mentor-and-Trainee-Responsibilities-Introduction</a:t>
            </a:r>
            <a:r>
              <a:rPr lang="en-US" dirty="0"/>
              <a:t> </a:t>
            </a:r>
          </a:p>
          <a:p>
            <a:pPr algn="r"/>
            <a:r>
              <a:rPr lang="en-US" dirty="0"/>
              <a:t>Case Studies adapted from Brown Graduate School, 2017</a:t>
            </a:r>
          </a:p>
          <a:p>
            <a:pPr algn="r"/>
            <a:br>
              <a:rPr lang="en-US" dirty="0"/>
            </a:br>
            <a:endParaRPr lang="en-US" dirty="0"/>
          </a:p>
        </p:txBody>
      </p:sp>
    </p:spTree>
    <p:extLst>
      <p:ext uri="{BB962C8B-B14F-4D97-AF65-F5344CB8AC3E}">
        <p14:creationId xmlns:p14="http://schemas.microsoft.com/office/powerpoint/2010/main" val="1994644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35F4044-894B-B74C-BA70-A76DFBF02618}" type="slidenum">
              <a:rPr lang="en-US" smtClean="0"/>
              <a:pPr/>
              <a:t>10</a:t>
            </a:fld>
            <a:endParaRPr lang="en-US" dirty="0"/>
          </a:p>
        </p:txBody>
      </p:sp>
      <p:sp>
        <p:nvSpPr>
          <p:cNvPr id="4" name="Text Placeholder 3"/>
          <p:cNvSpPr>
            <a:spLocks noGrp="1"/>
          </p:cNvSpPr>
          <p:nvPr>
            <p:ph type="body" idx="1"/>
          </p:nvPr>
        </p:nvSpPr>
        <p:spPr>
          <a:xfrm>
            <a:off x="1155898" y="1095309"/>
            <a:ext cx="3259317" cy="3633116"/>
          </a:xfrm>
        </p:spPr>
        <p:txBody>
          <a:bodyPr>
            <a:noAutofit/>
          </a:bodyPr>
          <a:lstStyle/>
          <a:p>
            <a:r>
              <a:rPr lang="en-US" sz="2000" b="1" i="1" dirty="0">
                <a:latin typeface="Museo Slab 100"/>
              </a:rPr>
              <a:t>Good MENTORS will…</a:t>
            </a:r>
          </a:p>
          <a:p>
            <a:r>
              <a:rPr lang="en-US" sz="2000" dirty="0">
                <a:latin typeface="Museo Slab 100"/>
              </a:rPr>
              <a:t>Help build a network:</a:t>
            </a:r>
          </a:p>
          <a:p>
            <a:pPr marL="342900" indent="-342900">
              <a:buFont typeface="Arial" panose="020B0604020202020204" pitchFamily="34" charset="0"/>
              <a:buChar char="•"/>
            </a:pPr>
            <a:r>
              <a:rPr lang="en-US" sz="2000" dirty="0">
                <a:solidFill>
                  <a:schemeClr val="tx1"/>
                </a:solidFill>
                <a:latin typeface="Museo Slab 100"/>
              </a:rPr>
              <a:t>Encourage mentee attendance at development workshops (e.g., grant writing, leadership, and other skill building)</a:t>
            </a:r>
          </a:p>
          <a:p>
            <a:pPr marL="342900" indent="-342900">
              <a:buFont typeface="Arial" panose="020B0604020202020204" pitchFamily="34" charset="0"/>
              <a:buChar char="•"/>
            </a:pPr>
            <a:r>
              <a:rPr lang="en-US" sz="2000" dirty="0">
                <a:solidFill>
                  <a:schemeClr val="tx1"/>
                </a:solidFill>
                <a:latin typeface="Museo Slab 100"/>
              </a:rPr>
              <a:t>Assist mentee with exploring various career options</a:t>
            </a:r>
          </a:p>
        </p:txBody>
      </p:sp>
      <p:sp>
        <p:nvSpPr>
          <p:cNvPr id="5" name="Text Placeholder 4"/>
          <p:cNvSpPr>
            <a:spLocks noGrp="1"/>
          </p:cNvSpPr>
          <p:nvPr>
            <p:ph type="body" idx="13"/>
          </p:nvPr>
        </p:nvSpPr>
        <p:spPr>
          <a:xfrm>
            <a:off x="4633825" y="1095309"/>
            <a:ext cx="3259317" cy="4355431"/>
          </a:xfrm>
        </p:spPr>
        <p:txBody>
          <a:bodyPr>
            <a:noAutofit/>
          </a:bodyPr>
          <a:lstStyle/>
          <a:p>
            <a:r>
              <a:rPr lang="en-US" sz="2000" b="1" i="1" dirty="0">
                <a:latin typeface="Museo Slab 100"/>
              </a:rPr>
              <a:t>Good MENTEES will…</a:t>
            </a:r>
          </a:p>
          <a:p>
            <a:pPr lvl="0">
              <a:defRPr/>
            </a:pPr>
            <a:r>
              <a:rPr lang="en-US" sz="2000" dirty="0">
                <a:latin typeface="Museo Slab 100"/>
              </a:rPr>
              <a:t>Build a network:</a:t>
            </a:r>
          </a:p>
          <a:p>
            <a:pPr marL="342900" lvl="0" indent="-342900">
              <a:buFont typeface="Arial" panose="020B0604020202020204" pitchFamily="34" charset="0"/>
              <a:buChar char="•"/>
              <a:defRPr/>
            </a:pPr>
            <a:r>
              <a:rPr lang="en-US" sz="2000" dirty="0">
                <a:solidFill>
                  <a:schemeClr val="tx1"/>
                </a:solidFill>
                <a:latin typeface="Museo Slab 100"/>
              </a:rPr>
              <a:t>Enhance professional growth by attending professional workshops and seminars in communication, writing, and teaching</a:t>
            </a:r>
          </a:p>
        </p:txBody>
      </p:sp>
    </p:spTree>
    <p:extLst>
      <p:ext uri="{BB962C8B-B14F-4D97-AF65-F5344CB8AC3E}">
        <p14:creationId xmlns:p14="http://schemas.microsoft.com/office/powerpoint/2010/main" val="2904887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35F4044-894B-B74C-BA70-A76DFBF02618}" type="slidenum">
              <a:rPr lang="en-US" smtClean="0"/>
              <a:pPr/>
              <a:t>11</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769607841"/>
              </p:ext>
            </p:extLst>
          </p:nvPr>
        </p:nvGraphicFramePr>
        <p:xfrm>
          <a:off x="903490" y="1020220"/>
          <a:ext cx="7423485" cy="5065271"/>
        </p:xfrm>
        <a:graphic>
          <a:graphicData uri="http://schemas.openxmlformats.org/drawingml/2006/table">
            <a:tbl>
              <a:tblPr firstRow="1" bandRow="1">
                <a:tableStyleId>{5C22544A-7EE6-4342-B048-85BDC9FD1C3A}</a:tableStyleId>
              </a:tblPr>
              <a:tblGrid>
                <a:gridCol w="2500998">
                  <a:extLst>
                    <a:ext uri="{9D8B030D-6E8A-4147-A177-3AD203B41FA5}">
                      <a16:colId xmlns:a16="http://schemas.microsoft.com/office/drawing/2014/main" val="66119469"/>
                    </a:ext>
                  </a:extLst>
                </a:gridCol>
                <a:gridCol w="4922487">
                  <a:extLst>
                    <a:ext uri="{9D8B030D-6E8A-4147-A177-3AD203B41FA5}">
                      <a16:colId xmlns:a16="http://schemas.microsoft.com/office/drawing/2014/main" val="3231346343"/>
                    </a:ext>
                  </a:extLst>
                </a:gridCol>
              </a:tblGrid>
              <a:tr h="430599">
                <a:tc>
                  <a:txBody>
                    <a:bodyPr/>
                    <a:lstStyle/>
                    <a:p>
                      <a:r>
                        <a:rPr lang="en-US" sz="2000" dirty="0">
                          <a:latin typeface="Museo Slab 300"/>
                        </a:rPr>
                        <a:t>Elements</a:t>
                      </a:r>
                    </a:p>
                  </a:txBody>
                  <a:tcPr>
                    <a:solidFill>
                      <a:srgbClr val="C0C0C0"/>
                    </a:solidFill>
                  </a:tcPr>
                </a:tc>
                <a:tc>
                  <a:txBody>
                    <a:bodyPr/>
                    <a:lstStyle/>
                    <a:p>
                      <a:r>
                        <a:rPr lang="en-US" sz="2000" dirty="0">
                          <a:latin typeface="Museo Slab 300"/>
                        </a:rPr>
                        <a:t>Outcomes</a:t>
                      </a:r>
                    </a:p>
                  </a:txBody>
                  <a:tcPr>
                    <a:solidFill>
                      <a:srgbClr val="C0C0C0"/>
                    </a:solidFill>
                  </a:tcPr>
                </a:tc>
                <a:extLst>
                  <a:ext uri="{0D108BD9-81ED-4DB2-BD59-A6C34878D82A}">
                    <a16:rowId xmlns:a16="http://schemas.microsoft.com/office/drawing/2014/main" val="171468860"/>
                  </a:ext>
                </a:extLst>
              </a:tr>
              <a:tr h="1227513">
                <a:tc>
                  <a:txBody>
                    <a:bodyPr/>
                    <a:lstStyle/>
                    <a:p>
                      <a:r>
                        <a:rPr lang="en-US" sz="1600">
                          <a:latin typeface="Museo Slab 300"/>
                        </a:rPr>
                        <a:t>Availability</a:t>
                      </a:r>
                      <a:endParaRPr lang="en-US" sz="1600" dirty="0">
                        <a:latin typeface="Museo Slab 300"/>
                      </a:endParaRPr>
                    </a:p>
                  </a:txBody>
                  <a:tcPr>
                    <a:solidFill>
                      <a:schemeClr val="bg2"/>
                    </a:solidFill>
                  </a:tcPr>
                </a:tc>
                <a:tc>
                  <a:txBody>
                    <a:bodyPr/>
                    <a:lstStyle/>
                    <a:p>
                      <a:r>
                        <a:rPr lang="en-US" sz="1400" dirty="0">
                          <a:latin typeface="Museo Slab 300"/>
                        </a:rPr>
                        <a:t>The</a:t>
                      </a:r>
                      <a:r>
                        <a:rPr lang="en-US" sz="1400" baseline="0" dirty="0">
                          <a:latin typeface="Museo Slab 300"/>
                        </a:rPr>
                        <a:t> mentor should be readily available to answer questions about research and discuss results and future research directions. The mentor should respond within 24 hours to specific inquiries initiated by the trainee and meet with the trainee at least every 2 weeks (or an agreed upon timeframe)</a:t>
                      </a:r>
                      <a:endParaRPr lang="en-US" sz="1400" dirty="0">
                        <a:latin typeface="Museo Slab 300"/>
                      </a:endParaRPr>
                    </a:p>
                  </a:txBody>
                  <a:tcPr>
                    <a:solidFill>
                      <a:schemeClr val="bg2"/>
                    </a:solidFill>
                  </a:tcPr>
                </a:tc>
                <a:extLst>
                  <a:ext uri="{0D108BD9-81ED-4DB2-BD59-A6C34878D82A}">
                    <a16:rowId xmlns:a16="http://schemas.microsoft.com/office/drawing/2014/main" val="692690274"/>
                  </a:ext>
                </a:extLst>
              </a:tr>
              <a:tr h="838233">
                <a:tc>
                  <a:txBody>
                    <a:bodyPr/>
                    <a:lstStyle/>
                    <a:p>
                      <a:r>
                        <a:rPr lang="en-US" sz="1600">
                          <a:latin typeface="Museo Slab 300"/>
                        </a:rPr>
                        <a:t>Preparation</a:t>
                      </a:r>
                      <a:endParaRPr lang="en-US" sz="1600" dirty="0">
                        <a:latin typeface="Museo Slab 300"/>
                      </a:endParaRPr>
                    </a:p>
                  </a:txBody>
                  <a:tcPr>
                    <a:solidFill>
                      <a:schemeClr val="bg2"/>
                    </a:solidFill>
                  </a:tcPr>
                </a:tc>
                <a:tc>
                  <a:txBody>
                    <a:bodyPr/>
                    <a:lstStyle/>
                    <a:p>
                      <a:r>
                        <a:rPr lang="en-US" sz="1400" dirty="0">
                          <a:latin typeface="Museo Slab 300"/>
                        </a:rPr>
                        <a:t>The mentor should work </a:t>
                      </a:r>
                      <a:r>
                        <a:rPr lang="en-US" sz="1400">
                          <a:latin typeface="Museo Slab 300"/>
                        </a:rPr>
                        <a:t>closely with the</a:t>
                      </a:r>
                      <a:r>
                        <a:rPr lang="en-US" sz="1400" baseline="0">
                          <a:latin typeface="Museo Slab 300"/>
                        </a:rPr>
                        <a:t> trainee in the preparation </a:t>
                      </a:r>
                      <a:r>
                        <a:rPr lang="en-US" sz="1400" baseline="0" dirty="0">
                          <a:latin typeface="Museo Slab 300"/>
                        </a:rPr>
                        <a:t>of </a:t>
                      </a:r>
                      <a:r>
                        <a:rPr lang="en-US" sz="1400" baseline="0">
                          <a:latin typeface="Museo Slab 300"/>
                        </a:rPr>
                        <a:t>oral presentations </a:t>
                      </a:r>
                      <a:r>
                        <a:rPr lang="en-US" sz="1400" baseline="0" dirty="0">
                          <a:latin typeface="Museo Slab 300"/>
                        </a:rPr>
                        <a:t>of the research and </a:t>
                      </a:r>
                      <a:r>
                        <a:rPr lang="en-US" sz="1400" baseline="0">
                          <a:latin typeface="Museo Slab 300"/>
                        </a:rPr>
                        <a:t>the preparation </a:t>
                      </a:r>
                      <a:r>
                        <a:rPr lang="en-US" sz="1400" baseline="0" dirty="0">
                          <a:latin typeface="Museo Slab 300"/>
                        </a:rPr>
                        <a:t>of papers and </a:t>
                      </a:r>
                      <a:r>
                        <a:rPr lang="en-US" sz="1400" baseline="0">
                          <a:latin typeface="Museo Slab 300"/>
                        </a:rPr>
                        <a:t>abstracts describing </a:t>
                      </a:r>
                      <a:r>
                        <a:rPr lang="en-US" sz="1400" baseline="0" dirty="0">
                          <a:latin typeface="Museo Slab 300"/>
                        </a:rPr>
                        <a:t>the work</a:t>
                      </a:r>
                      <a:endParaRPr lang="en-US" sz="1400" dirty="0">
                        <a:latin typeface="Museo Slab 300"/>
                      </a:endParaRPr>
                    </a:p>
                  </a:txBody>
                  <a:tcPr>
                    <a:solidFill>
                      <a:schemeClr val="bg2"/>
                    </a:solidFill>
                  </a:tcPr>
                </a:tc>
                <a:extLst>
                  <a:ext uri="{0D108BD9-81ED-4DB2-BD59-A6C34878D82A}">
                    <a16:rowId xmlns:a16="http://schemas.microsoft.com/office/drawing/2014/main" val="768493247"/>
                  </a:ext>
                </a:extLst>
              </a:tr>
              <a:tr h="568789">
                <a:tc>
                  <a:txBody>
                    <a:bodyPr/>
                    <a:lstStyle/>
                    <a:p>
                      <a:r>
                        <a:rPr lang="en-US" sz="1600">
                          <a:latin typeface="Museo Slab 300"/>
                        </a:rPr>
                        <a:t>Facilitation</a:t>
                      </a:r>
                      <a:endParaRPr lang="en-US" sz="1600" dirty="0">
                        <a:latin typeface="Museo Slab 300"/>
                      </a:endParaRPr>
                    </a:p>
                  </a:txBody>
                  <a:tcPr>
                    <a:solidFill>
                      <a:schemeClr val="bg2"/>
                    </a:solidFill>
                  </a:tcPr>
                </a:tc>
                <a:tc>
                  <a:txBody>
                    <a:bodyPr/>
                    <a:lstStyle/>
                    <a:p>
                      <a:r>
                        <a:rPr lang="en-US" sz="1400" dirty="0">
                          <a:latin typeface="Museo Slab 300"/>
                        </a:rPr>
                        <a:t>The mentor </a:t>
                      </a:r>
                      <a:r>
                        <a:rPr lang="en-US" sz="1400">
                          <a:latin typeface="Museo Slab 300"/>
                        </a:rPr>
                        <a:t>should introduce the trainee to important contributors </a:t>
                      </a:r>
                      <a:r>
                        <a:rPr lang="en-US" sz="1400" dirty="0">
                          <a:latin typeface="Museo Slab 300"/>
                        </a:rPr>
                        <a:t>to the </a:t>
                      </a:r>
                      <a:r>
                        <a:rPr lang="en-US" sz="1400">
                          <a:latin typeface="Museo Slab 300"/>
                        </a:rPr>
                        <a:t>research field</a:t>
                      </a:r>
                      <a:endParaRPr lang="en-US" sz="1400" dirty="0">
                        <a:latin typeface="Museo Slab 300"/>
                      </a:endParaRPr>
                    </a:p>
                  </a:txBody>
                  <a:tcPr>
                    <a:solidFill>
                      <a:schemeClr val="bg2"/>
                    </a:solidFill>
                  </a:tcPr>
                </a:tc>
                <a:extLst>
                  <a:ext uri="{0D108BD9-81ED-4DB2-BD59-A6C34878D82A}">
                    <a16:rowId xmlns:a16="http://schemas.microsoft.com/office/drawing/2014/main" val="3339256241"/>
                  </a:ext>
                </a:extLst>
              </a:tr>
              <a:tr h="808280">
                <a:tc>
                  <a:txBody>
                    <a:bodyPr/>
                    <a:lstStyle/>
                    <a:p>
                      <a:r>
                        <a:rPr lang="en-US" sz="1600" dirty="0">
                          <a:latin typeface="Museo Slab 300"/>
                        </a:rPr>
                        <a:t>Assessment</a:t>
                      </a:r>
                    </a:p>
                  </a:txBody>
                  <a:tcPr>
                    <a:solidFill>
                      <a:schemeClr val="bg2"/>
                    </a:solidFill>
                  </a:tcPr>
                </a:tc>
                <a:tc>
                  <a:txBody>
                    <a:bodyPr/>
                    <a:lstStyle/>
                    <a:p>
                      <a:r>
                        <a:rPr lang="en-US" sz="1400" dirty="0">
                          <a:latin typeface="Museo Slab 300"/>
                        </a:rPr>
                        <a:t>The mentor </a:t>
                      </a:r>
                      <a:r>
                        <a:rPr lang="en-US" sz="1400">
                          <a:latin typeface="Museo Slab 300"/>
                        </a:rPr>
                        <a:t>should provide</a:t>
                      </a:r>
                      <a:r>
                        <a:rPr lang="en-US" sz="1400" baseline="0">
                          <a:latin typeface="Museo Slab 300"/>
                        </a:rPr>
                        <a:t> the trainee with </a:t>
                      </a:r>
                      <a:r>
                        <a:rPr lang="en-US" sz="1400" baseline="0" dirty="0">
                          <a:latin typeface="Museo Slab 300"/>
                        </a:rPr>
                        <a:t>an annual assessment of </a:t>
                      </a:r>
                      <a:r>
                        <a:rPr lang="en-US" sz="1400" baseline="0">
                          <a:latin typeface="Museo Slab 300"/>
                        </a:rPr>
                        <a:t>the trainee’s </a:t>
                      </a:r>
                      <a:r>
                        <a:rPr lang="en-US" sz="1400" baseline="0" dirty="0">
                          <a:latin typeface="Museo Slab 300"/>
                        </a:rPr>
                        <a:t>progress, strengths, and </a:t>
                      </a:r>
                      <a:r>
                        <a:rPr lang="en-US" sz="1400" baseline="0">
                          <a:latin typeface="Museo Slab 300"/>
                        </a:rPr>
                        <a:t>areas requiring improvement</a:t>
                      </a:r>
                      <a:endParaRPr lang="en-US" sz="1400" dirty="0">
                        <a:latin typeface="Museo Slab 300"/>
                      </a:endParaRPr>
                    </a:p>
                  </a:txBody>
                  <a:tcPr>
                    <a:solidFill>
                      <a:schemeClr val="bg2"/>
                    </a:solidFill>
                  </a:tcPr>
                </a:tc>
                <a:extLst>
                  <a:ext uri="{0D108BD9-81ED-4DB2-BD59-A6C34878D82A}">
                    <a16:rowId xmlns:a16="http://schemas.microsoft.com/office/drawing/2014/main" val="3714944969"/>
                  </a:ext>
                </a:extLst>
              </a:tr>
              <a:tr h="1047770">
                <a:tc>
                  <a:txBody>
                    <a:bodyPr/>
                    <a:lstStyle/>
                    <a:p>
                      <a:r>
                        <a:rPr lang="en-US" sz="1600">
                          <a:latin typeface="Museo Slab 300"/>
                        </a:rPr>
                        <a:t>Planning</a:t>
                      </a:r>
                      <a:endParaRPr lang="en-US" sz="1600" dirty="0">
                        <a:latin typeface="Museo Slab 300"/>
                      </a:endParaRPr>
                    </a:p>
                  </a:txBody>
                  <a:tcPr>
                    <a:solidFill>
                      <a:schemeClr val="bg2"/>
                    </a:solidFill>
                  </a:tcPr>
                </a:tc>
                <a:tc>
                  <a:txBody>
                    <a:bodyPr/>
                    <a:lstStyle/>
                    <a:p>
                      <a:r>
                        <a:rPr lang="en-US" sz="1400" dirty="0">
                          <a:latin typeface="Museo Slab 300"/>
                        </a:rPr>
                        <a:t>The mentor should discuss with the trainee their professional goals and appropriateness of those goals, the likely length</a:t>
                      </a:r>
                      <a:r>
                        <a:rPr lang="en-US" sz="1400" baseline="0" dirty="0">
                          <a:latin typeface="Museo Slab 300"/>
                        </a:rPr>
                        <a:t> of stay in the laboratory and preparation of career decisions</a:t>
                      </a:r>
                      <a:endParaRPr lang="en-US" sz="1400" dirty="0">
                        <a:latin typeface="Museo Slab 300"/>
                      </a:endParaRPr>
                    </a:p>
                  </a:txBody>
                  <a:tcPr>
                    <a:solidFill>
                      <a:schemeClr val="bg2"/>
                    </a:solidFill>
                  </a:tcPr>
                </a:tc>
                <a:extLst>
                  <a:ext uri="{0D108BD9-81ED-4DB2-BD59-A6C34878D82A}">
                    <a16:rowId xmlns:a16="http://schemas.microsoft.com/office/drawing/2014/main" val="3306020274"/>
                  </a:ext>
                </a:extLst>
              </a:tr>
            </a:tbl>
          </a:graphicData>
        </a:graphic>
      </p:graphicFrame>
    </p:spTree>
    <p:extLst>
      <p:ext uri="{BB962C8B-B14F-4D97-AF65-F5344CB8AC3E}">
        <p14:creationId xmlns:p14="http://schemas.microsoft.com/office/powerpoint/2010/main" val="763364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864" y="823919"/>
            <a:ext cx="6745075" cy="583204"/>
          </a:xfrm>
        </p:spPr>
        <p:txBody>
          <a:bodyPr>
            <a:noAutofit/>
          </a:bodyPr>
          <a:lstStyle/>
          <a:p>
            <a:pPr lvl="0">
              <a:spcBef>
                <a:spcPts val="600"/>
              </a:spcBef>
            </a:pPr>
            <a:r>
              <a:rPr lang="en-US" sz="3000" dirty="0">
                <a:solidFill>
                  <a:srgbClr val="C00000"/>
                </a:solidFill>
              </a:rPr>
              <a:t>Mentoring Checklist</a:t>
            </a:r>
          </a:p>
        </p:txBody>
      </p:sp>
      <p:sp>
        <p:nvSpPr>
          <p:cNvPr id="3" name="Text Placeholder 2"/>
          <p:cNvSpPr>
            <a:spLocks noGrp="1"/>
          </p:cNvSpPr>
          <p:nvPr>
            <p:ph type="body" idx="1"/>
          </p:nvPr>
        </p:nvSpPr>
        <p:spPr>
          <a:xfrm>
            <a:off x="1325560" y="1259906"/>
            <a:ext cx="7155836" cy="5602405"/>
          </a:xfrm>
        </p:spPr>
        <p:txBody>
          <a:bodyPr>
            <a:noAutofit/>
          </a:bodyPr>
          <a:lstStyle/>
          <a:p>
            <a:pPr marL="288925" indent="-288925"/>
            <a:r>
              <a:rPr lang="en-US" sz="1300" dirty="0">
                <a:solidFill>
                  <a:schemeClr val="tx1"/>
                </a:solidFill>
                <a:sym typeface="Wingdings" panose="05000000000000000000" pitchFamily="2" charset="2"/>
              </a:rPr>
              <a:t>   </a:t>
            </a:r>
            <a:r>
              <a:rPr lang="en-US" sz="1300" b="1" dirty="0">
                <a:solidFill>
                  <a:schemeClr val="tx1"/>
                </a:solidFill>
              </a:rPr>
              <a:t>Direction – </a:t>
            </a:r>
            <a:r>
              <a:rPr lang="en-US" sz="1300" dirty="0">
                <a:solidFill>
                  <a:schemeClr val="tx1"/>
                </a:solidFill>
              </a:rPr>
              <a:t>have I received adequate direction/training? </a:t>
            </a:r>
          </a:p>
          <a:p>
            <a:r>
              <a:rPr lang="en-US" sz="1300" dirty="0">
                <a:solidFill>
                  <a:schemeClr val="tx1"/>
                </a:solidFill>
              </a:rPr>
              <a:t>  </a:t>
            </a:r>
            <a:endParaRPr lang="en-US" sz="1300" b="1" dirty="0">
              <a:solidFill>
                <a:schemeClr val="tx1"/>
              </a:solidFill>
            </a:endParaRPr>
          </a:p>
          <a:p>
            <a:pPr marL="228600" indent="-228600">
              <a:buFont typeface="Wingdings" panose="05000000000000000000" pitchFamily="2" charset="2"/>
              <a:buChar char="þ"/>
            </a:pPr>
            <a:r>
              <a:rPr lang="en-US" sz="1300" b="1" dirty="0">
                <a:solidFill>
                  <a:schemeClr val="tx1"/>
                </a:solidFill>
              </a:rPr>
              <a:t> Availability – </a:t>
            </a:r>
            <a:r>
              <a:rPr lang="en-US" sz="1300" dirty="0">
                <a:solidFill>
                  <a:schemeClr val="tx1"/>
                </a:solidFill>
              </a:rPr>
              <a:t>has my mentor been available?</a:t>
            </a:r>
          </a:p>
          <a:p>
            <a:pPr marL="228600" indent="-228600">
              <a:buFont typeface="Wingdings" panose="05000000000000000000" pitchFamily="2" charset="2"/>
              <a:buChar char="þ"/>
            </a:pPr>
            <a:endParaRPr lang="en-US" sz="1300" dirty="0">
              <a:solidFill>
                <a:schemeClr val="tx1"/>
              </a:solidFill>
            </a:endParaRPr>
          </a:p>
          <a:p>
            <a:pPr marL="228600" indent="-228600">
              <a:buFont typeface="Wingdings" panose="05000000000000000000" pitchFamily="2" charset="2"/>
              <a:buChar char="þ"/>
            </a:pPr>
            <a:r>
              <a:rPr lang="en-US" sz="1300" b="1" dirty="0">
                <a:solidFill>
                  <a:schemeClr val="tx1"/>
                </a:solidFill>
              </a:rPr>
              <a:t> Meetings –</a:t>
            </a:r>
            <a:r>
              <a:rPr lang="en-US" sz="1300" dirty="0">
                <a:solidFill>
                  <a:schemeClr val="tx1"/>
                </a:solidFill>
              </a:rPr>
              <a:t> am I meeting with my mentor at least every two weeks (or an agreed upon timeframe)?</a:t>
            </a:r>
          </a:p>
          <a:p>
            <a:endParaRPr lang="en-US" sz="1300" dirty="0">
              <a:solidFill>
                <a:schemeClr val="tx1"/>
              </a:solidFill>
            </a:endParaRPr>
          </a:p>
          <a:p>
            <a:pPr marL="288925" indent="-288925">
              <a:buFont typeface="Wingdings" panose="05000000000000000000" pitchFamily="2" charset="2"/>
              <a:buChar char="þ"/>
            </a:pPr>
            <a:r>
              <a:rPr lang="en-US" sz="1300" b="1" dirty="0">
                <a:solidFill>
                  <a:schemeClr val="tx1"/>
                </a:solidFill>
              </a:rPr>
              <a:t>Evaluation –</a:t>
            </a:r>
            <a:r>
              <a:rPr lang="en-US" sz="1300" dirty="0">
                <a:solidFill>
                  <a:schemeClr val="tx1"/>
                </a:solidFill>
              </a:rPr>
              <a:t> did I receive a performance review at least annually? </a:t>
            </a:r>
          </a:p>
          <a:p>
            <a:pPr marL="228600" indent="-228600">
              <a:buFont typeface="Wingdings" panose="05000000000000000000" pitchFamily="2" charset="2"/>
              <a:buChar char="þ"/>
            </a:pPr>
            <a:endParaRPr lang="en-US" sz="1300" dirty="0">
              <a:solidFill>
                <a:schemeClr val="tx1"/>
              </a:solidFill>
            </a:endParaRPr>
          </a:p>
          <a:p>
            <a:pPr marL="288925" indent="-288925">
              <a:buFont typeface="Wingdings" panose="05000000000000000000" pitchFamily="2" charset="2"/>
              <a:buChar char="þ"/>
            </a:pPr>
            <a:r>
              <a:rPr lang="en-US" sz="1300" b="1" dirty="0">
                <a:solidFill>
                  <a:schemeClr val="tx1"/>
                </a:solidFill>
              </a:rPr>
              <a:t>Papers/Presentation</a:t>
            </a:r>
            <a:r>
              <a:rPr lang="en-US" sz="1300" dirty="0">
                <a:solidFill>
                  <a:schemeClr val="tx1"/>
                </a:solidFill>
              </a:rPr>
              <a:t> – have I presented at a scientific meeting, written a review, or written a book chapter?</a:t>
            </a:r>
          </a:p>
          <a:p>
            <a:endParaRPr lang="en-US" sz="1300" b="1" dirty="0">
              <a:solidFill>
                <a:schemeClr val="tx1"/>
              </a:solidFill>
            </a:endParaRPr>
          </a:p>
          <a:p>
            <a:pPr marL="288925" indent="-288925">
              <a:buFont typeface="Wingdings" panose="05000000000000000000" pitchFamily="2" charset="2"/>
              <a:buChar char="þ"/>
            </a:pPr>
            <a:r>
              <a:rPr lang="en-US" sz="1300" b="1" dirty="0">
                <a:solidFill>
                  <a:schemeClr val="tx1"/>
                </a:solidFill>
              </a:rPr>
              <a:t>Methods – </a:t>
            </a:r>
            <a:r>
              <a:rPr lang="en-US" sz="1300" dirty="0">
                <a:solidFill>
                  <a:schemeClr val="tx1"/>
                </a:solidFill>
              </a:rPr>
              <a:t>have I performed most or all of the experiments for a paper?</a:t>
            </a:r>
          </a:p>
          <a:p>
            <a:pPr marL="228600" indent="-228600">
              <a:buFont typeface="Wingdings" panose="05000000000000000000" pitchFamily="2" charset="2"/>
              <a:buChar char="þ"/>
            </a:pPr>
            <a:endParaRPr lang="en-US" sz="1300" dirty="0">
              <a:solidFill>
                <a:schemeClr val="tx1"/>
              </a:solidFill>
            </a:endParaRPr>
          </a:p>
          <a:p>
            <a:pPr marL="288925" indent="-288925">
              <a:buFont typeface="Wingdings" panose="05000000000000000000" pitchFamily="2" charset="2"/>
              <a:buChar char="þ"/>
            </a:pPr>
            <a:r>
              <a:rPr lang="en-US" sz="1300" b="1" dirty="0">
                <a:solidFill>
                  <a:schemeClr val="tx1"/>
                </a:solidFill>
              </a:rPr>
              <a:t>Networking –</a:t>
            </a:r>
            <a:r>
              <a:rPr lang="en-US" sz="1300" dirty="0">
                <a:solidFill>
                  <a:schemeClr val="tx1"/>
                </a:solidFill>
              </a:rPr>
              <a:t> has my mentor provided opportunities for networking with scientists?</a:t>
            </a:r>
          </a:p>
          <a:p>
            <a:pPr marL="228600" indent="-228600">
              <a:buFont typeface="Wingdings" panose="05000000000000000000" pitchFamily="2" charset="2"/>
              <a:buChar char="þ"/>
            </a:pPr>
            <a:endParaRPr lang="en-US" sz="1300" dirty="0">
              <a:solidFill>
                <a:schemeClr val="tx1"/>
              </a:solidFill>
            </a:endParaRPr>
          </a:p>
          <a:p>
            <a:pPr marL="288925" indent="-288925">
              <a:buFont typeface="Wingdings" panose="05000000000000000000" pitchFamily="2" charset="2"/>
              <a:buChar char="þ"/>
            </a:pPr>
            <a:r>
              <a:rPr lang="en-US" sz="1300" b="1" dirty="0">
                <a:solidFill>
                  <a:schemeClr val="tx1"/>
                </a:solidFill>
              </a:rPr>
              <a:t>Collaborations –</a:t>
            </a:r>
            <a:r>
              <a:rPr lang="en-US" sz="1300" dirty="0">
                <a:solidFill>
                  <a:schemeClr val="tx1"/>
                </a:solidFill>
              </a:rPr>
              <a:t> has my mentor set-up collaborations with others? </a:t>
            </a:r>
          </a:p>
          <a:p>
            <a:pPr marL="228600" indent="-228600">
              <a:buFont typeface="Wingdings" panose="05000000000000000000" pitchFamily="2" charset="2"/>
              <a:buChar char="þ"/>
            </a:pPr>
            <a:endParaRPr lang="en-US" sz="1300" dirty="0">
              <a:solidFill>
                <a:schemeClr val="tx1"/>
              </a:solidFill>
            </a:endParaRPr>
          </a:p>
          <a:p>
            <a:pPr marL="228600" indent="-228600">
              <a:buFont typeface="Wingdings" panose="05000000000000000000" pitchFamily="2" charset="2"/>
              <a:buChar char="þ"/>
            </a:pPr>
            <a:r>
              <a:rPr lang="en-US" sz="1300" b="1" dirty="0">
                <a:solidFill>
                  <a:schemeClr val="tx1"/>
                </a:solidFill>
              </a:rPr>
              <a:t> Goals – </a:t>
            </a:r>
            <a:r>
              <a:rPr lang="en-US" sz="1300" dirty="0">
                <a:solidFill>
                  <a:schemeClr val="tx1"/>
                </a:solidFill>
              </a:rPr>
              <a:t>has my mentor discussed training and career goals? </a:t>
            </a:r>
          </a:p>
          <a:p>
            <a:endParaRPr lang="en-US" sz="1300" dirty="0">
              <a:solidFill>
                <a:schemeClr val="tx1"/>
              </a:solidFill>
            </a:endParaRPr>
          </a:p>
          <a:p>
            <a:pPr marL="288925" indent="-288925">
              <a:buFont typeface="Wingdings" panose="05000000000000000000" pitchFamily="2" charset="2"/>
              <a:buChar char="þ"/>
            </a:pPr>
            <a:r>
              <a:rPr lang="en-US" sz="1300" b="1" dirty="0">
                <a:solidFill>
                  <a:schemeClr val="tx1"/>
                </a:solidFill>
              </a:rPr>
              <a:t>Recognition – </a:t>
            </a:r>
            <a:r>
              <a:rPr lang="en-US" sz="1300" dirty="0">
                <a:solidFill>
                  <a:schemeClr val="tx1"/>
                </a:solidFill>
              </a:rPr>
              <a:t>in publications or presentations, have I received appropriate recognition for my work?</a:t>
            </a:r>
          </a:p>
          <a:p>
            <a:endParaRPr lang="en-US" sz="1300" dirty="0">
              <a:solidFill>
                <a:schemeClr val="tx1"/>
              </a:solidFill>
            </a:endParaRPr>
          </a:p>
          <a:p>
            <a:pPr marL="228600" indent="-228600">
              <a:buFont typeface="Wingdings" panose="05000000000000000000" pitchFamily="2" charset="2"/>
              <a:buChar char="þ"/>
            </a:pPr>
            <a:r>
              <a:rPr lang="en-US" sz="1300" b="1" dirty="0">
                <a:solidFill>
                  <a:schemeClr val="tx1"/>
                </a:solidFill>
              </a:rPr>
              <a:t>Concerns – </a:t>
            </a:r>
            <a:r>
              <a:rPr lang="en-US" sz="1300" dirty="0">
                <a:solidFill>
                  <a:schemeClr val="tx1"/>
                </a:solidFill>
              </a:rPr>
              <a:t>have I made my needs known to my mentor clearly and often?</a:t>
            </a:r>
            <a:endParaRPr lang="en-US" sz="1300" b="1" dirty="0">
              <a:solidFill>
                <a:schemeClr val="tx1"/>
              </a:solidFill>
            </a:endParaRPr>
          </a:p>
          <a:p>
            <a:r>
              <a:rPr lang="en-US" sz="1400" dirty="0">
                <a:solidFill>
                  <a:schemeClr val="tx1"/>
                </a:solidFill>
              </a:rPr>
              <a:t> </a:t>
            </a:r>
          </a:p>
        </p:txBody>
      </p:sp>
      <p:sp>
        <p:nvSpPr>
          <p:cNvPr id="4" name="Slide Number Placeholder 3"/>
          <p:cNvSpPr>
            <a:spLocks noGrp="1"/>
          </p:cNvSpPr>
          <p:nvPr>
            <p:ph type="sldNum" sz="quarter" idx="12"/>
          </p:nvPr>
        </p:nvSpPr>
        <p:spPr/>
        <p:txBody>
          <a:bodyPr/>
          <a:lstStyle/>
          <a:p>
            <a:fld id="{935F4044-894B-B74C-BA70-A76DFBF02618}" type="slidenum">
              <a:rPr lang="en-US" smtClean="0"/>
              <a:pPr/>
              <a:t>12</a:t>
            </a:fld>
            <a:endParaRPr lang="en-US" dirty="0"/>
          </a:p>
        </p:txBody>
      </p:sp>
    </p:spTree>
    <p:extLst>
      <p:ext uri="{BB962C8B-B14F-4D97-AF65-F5344CB8AC3E}">
        <p14:creationId xmlns:p14="http://schemas.microsoft.com/office/powerpoint/2010/main" val="3125973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8864" y="1157496"/>
            <a:ext cx="6599639" cy="4944979"/>
          </a:xfrm>
        </p:spPr>
        <p:txBody>
          <a:bodyPr>
            <a:normAutofit/>
          </a:bodyPr>
          <a:lstStyle/>
          <a:p>
            <a:r>
              <a:rPr lang="en-US" sz="2800" dirty="0">
                <a:solidFill>
                  <a:srgbClr val="C00000"/>
                </a:solidFill>
              </a:rPr>
              <a:t>Case Example (1)</a:t>
            </a:r>
          </a:p>
          <a:p>
            <a:r>
              <a:rPr lang="en-US" sz="2400" dirty="0">
                <a:solidFill>
                  <a:schemeClr val="tx1"/>
                </a:solidFill>
              </a:rPr>
              <a:t>First year postdoctoral fellows basically pursue an independent area of study. The mentees choose their own projects, plan their own experiments, and meet with the mentor every 2-3 months (as the mentor travels extensively) to discuss data, figures, and conclusions for papers. The mentees know that  regardless of how they perform, the mentor will write a glowing generic recommendation for any position to which they apply and that the mentee can take their projects to their next position.</a:t>
            </a:r>
          </a:p>
        </p:txBody>
      </p:sp>
      <p:sp>
        <p:nvSpPr>
          <p:cNvPr id="4" name="Slide Number Placeholder 3"/>
          <p:cNvSpPr>
            <a:spLocks noGrp="1"/>
          </p:cNvSpPr>
          <p:nvPr>
            <p:ph type="sldNum" sz="quarter" idx="12"/>
          </p:nvPr>
        </p:nvSpPr>
        <p:spPr/>
        <p:txBody>
          <a:bodyPr/>
          <a:lstStyle/>
          <a:p>
            <a:fld id="{935F4044-894B-B74C-BA70-A76DFBF02618}" type="slidenum">
              <a:rPr lang="en-US" smtClean="0"/>
              <a:pPr/>
              <a:t>13</a:t>
            </a:fld>
            <a:endParaRPr lang="en-US" dirty="0"/>
          </a:p>
        </p:txBody>
      </p:sp>
    </p:spTree>
    <p:extLst>
      <p:ext uri="{BB962C8B-B14F-4D97-AF65-F5344CB8AC3E}">
        <p14:creationId xmlns:p14="http://schemas.microsoft.com/office/powerpoint/2010/main" val="825131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8864" y="1124445"/>
            <a:ext cx="6599639" cy="5300730"/>
          </a:xfrm>
        </p:spPr>
        <p:txBody>
          <a:bodyPr>
            <a:normAutofit fontScale="92500"/>
          </a:bodyPr>
          <a:lstStyle/>
          <a:p>
            <a:r>
              <a:rPr lang="en-US" sz="3000" dirty="0">
                <a:solidFill>
                  <a:srgbClr val="C00000"/>
                </a:solidFill>
              </a:rPr>
              <a:t>Case Example (2)</a:t>
            </a:r>
          </a:p>
          <a:p>
            <a:r>
              <a:rPr lang="en-US" sz="2600" dirty="0">
                <a:solidFill>
                  <a:schemeClr val="tx1"/>
                </a:solidFill>
              </a:rPr>
              <a:t>First year postdoctoral fellows are assigned specific projects, meet weekly on an individual basis with their mentor to discuss project details. </a:t>
            </a:r>
          </a:p>
          <a:p>
            <a:r>
              <a:rPr lang="en-US" sz="2600" dirty="0">
                <a:solidFill>
                  <a:schemeClr val="tx1"/>
                </a:solidFill>
              </a:rPr>
              <a:t>The mentees express nervousness about their upcoming yearly evaluations when the mentor provides each member with an in-depth, written performance critique. The mentor actively helps the mentee compete for the jobs for which she decides they are best suited, and her recommendation letters describe strengths and weaknesses. Parts of their projects may be taken to future jobs based on a written agreement with the mentor.</a:t>
            </a:r>
          </a:p>
        </p:txBody>
      </p:sp>
      <p:sp>
        <p:nvSpPr>
          <p:cNvPr id="4" name="Slide Number Placeholder 3"/>
          <p:cNvSpPr>
            <a:spLocks noGrp="1"/>
          </p:cNvSpPr>
          <p:nvPr>
            <p:ph type="sldNum" sz="quarter" idx="12"/>
          </p:nvPr>
        </p:nvSpPr>
        <p:spPr/>
        <p:txBody>
          <a:bodyPr/>
          <a:lstStyle/>
          <a:p>
            <a:fld id="{935F4044-894B-B74C-BA70-A76DFBF02618}" type="slidenum">
              <a:rPr lang="en-US" smtClean="0"/>
              <a:pPr/>
              <a:t>14</a:t>
            </a:fld>
            <a:endParaRPr lang="en-US" dirty="0"/>
          </a:p>
        </p:txBody>
      </p:sp>
    </p:spTree>
    <p:extLst>
      <p:ext uri="{BB962C8B-B14F-4D97-AF65-F5344CB8AC3E}">
        <p14:creationId xmlns:p14="http://schemas.microsoft.com/office/powerpoint/2010/main" val="2611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8864" y="1127862"/>
            <a:ext cx="6599639" cy="5074633"/>
          </a:xfrm>
        </p:spPr>
        <p:txBody>
          <a:bodyPr>
            <a:normAutofit/>
          </a:bodyPr>
          <a:lstStyle/>
          <a:p>
            <a:r>
              <a:rPr lang="en-US" sz="3200" dirty="0">
                <a:solidFill>
                  <a:srgbClr val="C00000"/>
                </a:solidFill>
              </a:rPr>
              <a:t>Case Example Questions</a:t>
            </a:r>
          </a:p>
          <a:p>
            <a:pPr marL="342900" indent="-342900">
              <a:buFont typeface="Arial" panose="020B0604020202020204" pitchFamily="34" charset="0"/>
              <a:buChar char="•"/>
            </a:pPr>
            <a:r>
              <a:rPr lang="en-US" sz="2800" dirty="0">
                <a:solidFill>
                  <a:schemeClr val="tx1"/>
                </a:solidFill>
              </a:rPr>
              <a:t>Should the mentee ask for any changes to how he/she is being mentored?</a:t>
            </a:r>
          </a:p>
          <a:p>
            <a:pPr marL="342900" indent="-342900">
              <a:buFont typeface="Arial" panose="020B0604020202020204" pitchFamily="34" charset="0"/>
              <a:buChar char="•"/>
            </a:pPr>
            <a:r>
              <a:rPr lang="en-US" sz="2800" dirty="0">
                <a:solidFill>
                  <a:schemeClr val="tx1"/>
                </a:solidFill>
              </a:rPr>
              <a:t>What are the advantages to each supervisory practice?</a:t>
            </a:r>
          </a:p>
          <a:p>
            <a:pPr marL="342900" indent="-342900">
              <a:buFont typeface="Arial" panose="020B0604020202020204" pitchFamily="34" charset="0"/>
              <a:buChar char="•"/>
            </a:pPr>
            <a:r>
              <a:rPr lang="en-US" sz="2800" dirty="0">
                <a:solidFill>
                  <a:schemeClr val="tx1"/>
                </a:solidFill>
              </a:rPr>
              <a:t>What are the disadvantages to each supervisory practice?</a:t>
            </a:r>
          </a:p>
          <a:p>
            <a:pPr marL="342900" indent="-342900">
              <a:buFont typeface="Arial" panose="020B0604020202020204" pitchFamily="34" charset="0"/>
              <a:buChar char="•"/>
            </a:pPr>
            <a:r>
              <a:rPr lang="en-US" sz="2800" dirty="0">
                <a:solidFill>
                  <a:schemeClr val="tx1"/>
                </a:solidFill>
              </a:rPr>
              <a:t>What responsibilities do the mentees have concerning how they are mentored and the information they receive?</a:t>
            </a:r>
          </a:p>
        </p:txBody>
      </p:sp>
      <p:sp>
        <p:nvSpPr>
          <p:cNvPr id="4" name="Slide Number Placeholder 3"/>
          <p:cNvSpPr>
            <a:spLocks noGrp="1"/>
          </p:cNvSpPr>
          <p:nvPr>
            <p:ph type="sldNum" sz="quarter" idx="12"/>
          </p:nvPr>
        </p:nvSpPr>
        <p:spPr/>
        <p:txBody>
          <a:bodyPr/>
          <a:lstStyle/>
          <a:p>
            <a:fld id="{935F4044-894B-B74C-BA70-A76DFBF02618}" type="slidenum">
              <a:rPr lang="en-US" smtClean="0"/>
              <a:pPr/>
              <a:t>15</a:t>
            </a:fld>
            <a:endParaRPr lang="en-US" dirty="0"/>
          </a:p>
        </p:txBody>
      </p:sp>
    </p:spTree>
    <p:extLst>
      <p:ext uri="{BB962C8B-B14F-4D97-AF65-F5344CB8AC3E}">
        <p14:creationId xmlns:p14="http://schemas.microsoft.com/office/powerpoint/2010/main" val="1973721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8864" y="1044705"/>
            <a:ext cx="6599639" cy="5245926"/>
          </a:xfrm>
        </p:spPr>
        <p:txBody>
          <a:bodyPr>
            <a:normAutofit fontScale="85000" lnSpcReduction="20000"/>
          </a:bodyPr>
          <a:lstStyle/>
          <a:p>
            <a:r>
              <a:rPr lang="en-US" sz="3100" dirty="0">
                <a:solidFill>
                  <a:srgbClr val="C00000"/>
                </a:solidFill>
              </a:rPr>
              <a:t>Case Example (biomedical)</a:t>
            </a:r>
          </a:p>
          <a:p>
            <a:r>
              <a:rPr lang="en-US" sz="2600" dirty="0">
                <a:solidFill>
                  <a:schemeClr val="tx1"/>
                </a:solidFill>
              </a:rPr>
              <a:t>A mentee has cloned a lymphocyte gene that encodes a membrane protein. The discovery of this gene was unexpected. The mentor and mentee agree that further characterization is warranted. The mentor indicates that the nucleotide sequence of the gene should be determined, and the mentee agrees. The mentor wants the nucleotide sequence to be determined by a commercial laboratory that does such analyses on a fee-for-service basis. The mentee argues that she has had no experience in determining DNA sequences and would like to learn the technology. The mentor comments that this would be time-consuming and would unnecessarily slow down the mentee’s progress in other areas. The mentor indicates that if the mentee is interested in learning DNA sequencing, she should enroll in a techniques course at a later time. The mentee is not receptive to this suggestion, as the course will require extra hours beyond the standard workday.</a:t>
            </a:r>
          </a:p>
        </p:txBody>
      </p:sp>
      <p:sp>
        <p:nvSpPr>
          <p:cNvPr id="4" name="Slide Number Placeholder 3"/>
          <p:cNvSpPr>
            <a:spLocks noGrp="1"/>
          </p:cNvSpPr>
          <p:nvPr>
            <p:ph type="sldNum" sz="quarter" idx="12"/>
          </p:nvPr>
        </p:nvSpPr>
        <p:spPr/>
        <p:txBody>
          <a:bodyPr/>
          <a:lstStyle/>
          <a:p>
            <a:fld id="{935F4044-894B-B74C-BA70-A76DFBF02618}" type="slidenum">
              <a:rPr lang="en-US" smtClean="0"/>
              <a:pPr/>
              <a:t>16</a:t>
            </a:fld>
            <a:endParaRPr lang="en-US" dirty="0"/>
          </a:p>
        </p:txBody>
      </p:sp>
    </p:spTree>
    <p:extLst>
      <p:ext uri="{BB962C8B-B14F-4D97-AF65-F5344CB8AC3E}">
        <p14:creationId xmlns:p14="http://schemas.microsoft.com/office/powerpoint/2010/main" val="810050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8864" y="1140965"/>
            <a:ext cx="6599639" cy="3970422"/>
          </a:xfrm>
        </p:spPr>
        <p:txBody>
          <a:bodyPr>
            <a:normAutofit/>
          </a:bodyPr>
          <a:lstStyle/>
          <a:p>
            <a:r>
              <a:rPr lang="en-US" sz="3200" dirty="0">
                <a:solidFill>
                  <a:srgbClr val="C00000"/>
                </a:solidFill>
              </a:rPr>
              <a:t>Case Example Questions (biomedical)</a:t>
            </a:r>
          </a:p>
          <a:p>
            <a:pPr marL="342900" indent="-342900">
              <a:buFont typeface="Arial" panose="020B0604020202020204" pitchFamily="34" charset="0"/>
              <a:buChar char="•"/>
            </a:pPr>
            <a:r>
              <a:rPr lang="en-US" sz="2800" dirty="0">
                <a:solidFill>
                  <a:schemeClr val="tx1"/>
                </a:solidFill>
              </a:rPr>
              <a:t>Can the mentor’s decision be justified?</a:t>
            </a:r>
          </a:p>
          <a:p>
            <a:pPr marL="342900" indent="-342900">
              <a:buFont typeface="Arial" panose="020B0604020202020204" pitchFamily="34" charset="0"/>
              <a:buChar char="•"/>
            </a:pPr>
            <a:r>
              <a:rPr lang="en-US" sz="2800" dirty="0">
                <a:solidFill>
                  <a:schemeClr val="tx1"/>
                </a:solidFill>
              </a:rPr>
              <a:t>Are there other ways to resolve the issue?</a:t>
            </a:r>
          </a:p>
          <a:p>
            <a:pPr marL="342900" indent="-342900">
              <a:buFont typeface="Arial" panose="020B0604020202020204" pitchFamily="34" charset="0"/>
              <a:buChar char="•"/>
            </a:pPr>
            <a:r>
              <a:rPr lang="en-US" sz="2800" dirty="0">
                <a:solidFill>
                  <a:schemeClr val="tx1"/>
                </a:solidFill>
              </a:rPr>
              <a:t>Do you think the mentor is being overly protective and is this unnecessary? </a:t>
            </a:r>
          </a:p>
        </p:txBody>
      </p:sp>
      <p:sp>
        <p:nvSpPr>
          <p:cNvPr id="4" name="Slide Number Placeholder 3"/>
          <p:cNvSpPr>
            <a:spLocks noGrp="1"/>
          </p:cNvSpPr>
          <p:nvPr>
            <p:ph type="sldNum" sz="quarter" idx="12"/>
          </p:nvPr>
        </p:nvSpPr>
        <p:spPr/>
        <p:txBody>
          <a:bodyPr/>
          <a:lstStyle/>
          <a:p>
            <a:fld id="{935F4044-894B-B74C-BA70-A76DFBF02618}" type="slidenum">
              <a:rPr lang="en-US" smtClean="0"/>
              <a:pPr/>
              <a:t>17</a:t>
            </a:fld>
            <a:endParaRPr lang="en-US" dirty="0"/>
          </a:p>
        </p:txBody>
      </p:sp>
    </p:spTree>
    <p:extLst>
      <p:ext uri="{BB962C8B-B14F-4D97-AF65-F5344CB8AC3E}">
        <p14:creationId xmlns:p14="http://schemas.microsoft.com/office/powerpoint/2010/main" val="864352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8864" y="1051082"/>
            <a:ext cx="6745075" cy="5481920"/>
          </a:xfrm>
        </p:spPr>
        <p:txBody>
          <a:bodyPr>
            <a:normAutofit fontScale="70000" lnSpcReduction="20000"/>
          </a:bodyPr>
          <a:lstStyle/>
          <a:p>
            <a:r>
              <a:rPr lang="en-US" sz="3400" dirty="0">
                <a:solidFill>
                  <a:srgbClr val="C00000"/>
                </a:solidFill>
              </a:rPr>
              <a:t>Case Example (social/behavioral)</a:t>
            </a:r>
          </a:p>
          <a:p>
            <a:r>
              <a:rPr lang="en-US" sz="3000" dirty="0">
                <a:solidFill>
                  <a:schemeClr val="tx1"/>
                </a:solidFill>
              </a:rPr>
              <a:t>A new faculty member is excited to have recruited a doctoral student to work with him on his research program regarding childhood behavior. The student has a wide range of research interests and has spent several months learning about behaviors in children. Over time, she finds she has a strong developing interest in parent-child interactions as they relate to asthma control. When the faculty and the student meet to talk about research, the faculty member continues to discuss literature on child behavior and talks about developing a research proposal in this area. However, the student shares information about studies she has read about asthma control and is thinking about making this as a topic for her research. When the faculty member invites the student to join him and a colleague to work on the child behavior grant proposal during the summer, she delays responding because she would rather work with another faculty member who has projects focusing on childhood asthma. </a:t>
            </a:r>
          </a:p>
        </p:txBody>
      </p:sp>
      <p:sp>
        <p:nvSpPr>
          <p:cNvPr id="4" name="Slide Number Placeholder 3"/>
          <p:cNvSpPr>
            <a:spLocks noGrp="1"/>
          </p:cNvSpPr>
          <p:nvPr>
            <p:ph type="sldNum" sz="quarter" idx="12"/>
          </p:nvPr>
        </p:nvSpPr>
        <p:spPr/>
        <p:txBody>
          <a:bodyPr/>
          <a:lstStyle/>
          <a:p>
            <a:fld id="{935F4044-894B-B74C-BA70-A76DFBF02618}" type="slidenum">
              <a:rPr lang="en-US" smtClean="0"/>
              <a:pPr/>
              <a:t>18</a:t>
            </a:fld>
            <a:endParaRPr lang="en-US" dirty="0"/>
          </a:p>
        </p:txBody>
      </p:sp>
    </p:spTree>
    <p:extLst>
      <p:ext uri="{BB962C8B-B14F-4D97-AF65-F5344CB8AC3E}">
        <p14:creationId xmlns:p14="http://schemas.microsoft.com/office/powerpoint/2010/main" val="2049592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8864" y="1118932"/>
            <a:ext cx="6599639" cy="4951362"/>
          </a:xfrm>
        </p:spPr>
        <p:txBody>
          <a:bodyPr>
            <a:normAutofit/>
          </a:bodyPr>
          <a:lstStyle/>
          <a:p>
            <a:r>
              <a:rPr lang="en-US" sz="3200" dirty="0">
                <a:solidFill>
                  <a:srgbClr val="C00000"/>
                </a:solidFill>
              </a:rPr>
              <a:t>Case Example Questions (social/behavioral)</a:t>
            </a:r>
          </a:p>
          <a:p>
            <a:pPr marL="231775" indent="-231775">
              <a:buFont typeface="Arial" panose="020B0604020202020204" pitchFamily="34" charset="0"/>
              <a:buChar char="•"/>
            </a:pPr>
            <a:r>
              <a:rPr lang="en-US" sz="2800" dirty="0">
                <a:solidFill>
                  <a:schemeClr val="tx1"/>
                </a:solidFill>
              </a:rPr>
              <a:t>What are the main themes raised in this case?</a:t>
            </a:r>
          </a:p>
          <a:p>
            <a:pPr marL="231775" indent="-231775"/>
            <a:r>
              <a:rPr lang="en-US" sz="2800" dirty="0">
                <a:solidFill>
                  <a:schemeClr val="tx1"/>
                </a:solidFill>
              </a:rPr>
              <a:t>• How might the faculty member have started the conversation about research interests?</a:t>
            </a:r>
          </a:p>
          <a:p>
            <a:pPr marL="231775" indent="-231775"/>
            <a:r>
              <a:rPr lang="en-US" sz="2800" dirty="0">
                <a:solidFill>
                  <a:schemeClr val="tx1"/>
                </a:solidFill>
              </a:rPr>
              <a:t>• How could the student approach the mentor for guidance and let the mentor know about their interests?</a:t>
            </a:r>
          </a:p>
        </p:txBody>
      </p:sp>
      <p:sp>
        <p:nvSpPr>
          <p:cNvPr id="4" name="Slide Number Placeholder 3"/>
          <p:cNvSpPr>
            <a:spLocks noGrp="1"/>
          </p:cNvSpPr>
          <p:nvPr>
            <p:ph type="sldNum" sz="quarter" idx="12"/>
          </p:nvPr>
        </p:nvSpPr>
        <p:spPr/>
        <p:txBody>
          <a:bodyPr/>
          <a:lstStyle/>
          <a:p>
            <a:fld id="{935F4044-894B-B74C-BA70-A76DFBF02618}" type="slidenum">
              <a:rPr lang="en-US" smtClean="0"/>
              <a:pPr/>
              <a:t>19</a:t>
            </a:fld>
            <a:endParaRPr lang="en-US" dirty="0"/>
          </a:p>
        </p:txBody>
      </p:sp>
    </p:spTree>
    <p:extLst>
      <p:ext uri="{BB962C8B-B14F-4D97-AF65-F5344CB8AC3E}">
        <p14:creationId xmlns:p14="http://schemas.microsoft.com/office/powerpoint/2010/main" val="2561219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8864" y="1250100"/>
            <a:ext cx="6599639" cy="4760147"/>
          </a:xfrm>
        </p:spPr>
        <p:txBody>
          <a:bodyPr>
            <a:normAutofit/>
          </a:bodyPr>
          <a:lstStyle/>
          <a:p>
            <a:r>
              <a:rPr lang="en-US" sz="3200" dirty="0">
                <a:solidFill>
                  <a:srgbClr val="C00000"/>
                </a:solidFill>
              </a:rPr>
              <a:t>Overview</a:t>
            </a:r>
          </a:p>
          <a:p>
            <a:r>
              <a:rPr lang="en-US" sz="2800" dirty="0">
                <a:solidFill>
                  <a:schemeClr val="tx1"/>
                </a:solidFill>
              </a:rPr>
              <a:t>This presentation will provide guidance for mentors and mentees, the commitment each individual makes towards the relationship and acknowledgment of the duties that go into a productive relationship.</a:t>
            </a:r>
          </a:p>
        </p:txBody>
      </p:sp>
      <p:sp>
        <p:nvSpPr>
          <p:cNvPr id="4" name="Slide Number Placeholder 3"/>
          <p:cNvSpPr>
            <a:spLocks noGrp="1"/>
          </p:cNvSpPr>
          <p:nvPr>
            <p:ph type="sldNum" sz="quarter" idx="12"/>
          </p:nvPr>
        </p:nvSpPr>
        <p:spPr/>
        <p:txBody>
          <a:bodyPr/>
          <a:lstStyle/>
          <a:p>
            <a:fld id="{935F4044-894B-B74C-BA70-A76DFBF02618}" type="slidenum">
              <a:rPr lang="en-US" smtClean="0"/>
              <a:pPr/>
              <a:t>2</a:t>
            </a:fld>
            <a:endParaRPr lang="en-US" dirty="0"/>
          </a:p>
        </p:txBody>
      </p:sp>
    </p:spTree>
    <p:extLst>
      <p:ext uri="{BB962C8B-B14F-4D97-AF65-F5344CB8AC3E}">
        <p14:creationId xmlns:p14="http://schemas.microsoft.com/office/powerpoint/2010/main" val="3492710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25406" y="1018032"/>
            <a:ext cx="6745075" cy="5189459"/>
          </a:xfrm>
        </p:spPr>
        <p:txBody>
          <a:bodyPr>
            <a:normAutofit/>
          </a:bodyPr>
          <a:lstStyle/>
          <a:p>
            <a:r>
              <a:rPr lang="en-US" sz="3000" dirty="0">
                <a:solidFill>
                  <a:srgbClr val="C00000"/>
                </a:solidFill>
              </a:rPr>
              <a:t>Case Example (engineering)</a:t>
            </a:r>
          </a:p>
          <a:p>
            <a:r>
              <a:rPr lang="en-US" sz="2600" dirty="0">
                <a:solidFill>
                  <a:schemeClr val="tx1"/>
                </a:solidFill>
              </a:rPr>
              <a:t>An international doctoral student in engineering is interested in a career in industry. Through connections he made at a recent conference, he is offered a summer internship with a large corporation on a topic related to his area of interest.  The time away could jeopardize the work done with his advisor and the student fears how his advisor will react to the news of the internship. Additionally, the internship program is required a letter of recommendation from advisor.</a:t>
            </a:r>
          </a:p>
        </p:txBody>
      </p:sp>
      <p:sp>
        <p:nvSpPr>
          <p:cNvPr id="4" name="Slide Number Placeholder 3"/>
          <p:cNvSpPr>
            <a:spLocks noGrp="1"/>
          </p:cNvSpPr>
          <p:nvPr>
            <p:ph type="sldNum" sz="quarter" idx="12"/>
          </p:nvPr>
        </p:nvSpPr>
        <p:spPr/>
        <p:txBody>
          <a:bodyPr/>
          <a:lstStyle/>
          <a:p>
            <a:fld id="{935F4044-894B-B74C-BA70-A76DFBF02618}" type="slidenum">
              <a:rPr lang="en-US" smtClean="0"/>
              <a:pPr/>
              <a:t>20</a:t>
            </a:fld>
            <a:endParaRPr lang="en-US" dirty="0"/>
          </a:p>
        </p:txBody>
      </p:sp>
    </p:spTree>
    <p:extLst>
      <p:ext uri="{BB962C8B-B14F-4D97-AF65-F5344CB8AC3E}">
        <p14:creationId xmlns:p14="http://schemas.microsoft.com/office/powerpoint/2010/main" val="1672560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8864" y="1063848"/>
            <a:ext cx="6599639" cy="3970422"/>
          </a:xfrm>
        </p:spPr>
        <p:txBody>
          <a:bodyPr>
            <a:normAutofit/>
          </a:bodyPr>
          <a:lstStyle/>
          <a:p>
            <a:r>
              <a:rPr lang="en-US" sz="2800" dirty="0">
                <a:solidFill>
                  <a:srgbClr val="C00000"/>
                </a:solidFill>
              </a:rPr>
              <a:t>Case Example Questions (engineering)</a:t>
            </a:r>
          </a:p>
          <a:p>
            <a:pPr marL="231775" indent="-231775">
              <a:buFont typeface="Arial" panose="020B0604020202020204" pitchFamily="34" charset="0"/>
              <a:buChar char="•"/>
            </a:pPr>
            <a:r>
              <a:rPr lang="en-US" sz="2600" dirty="0">
                <a:solidFill>
                  <a:schemeClr val="tx1"/>
                </a:solidFill>
              </a:rPr>
              <a:t>Is the student’s interest in the summer internship reasonable?</a:t>
            </a:r>
          </a:p>
          <a:p>
            <a:pPr marL="231775" indent="-231775"/>
            <a:r>
              <a:rPr lang="en-US" sz="2600" dirty="0">
                <a:solidFill>
                  <a:schemeClr val="tx1"/>
                </a:solidFill>
              </a:rPr>
              <a:t>• How should the student approach the faculty advisor?</a:t>
            </a:r>
          </a:p>
          <a:p>
            <a:pPr marL="231775" indent="-231775"/>
            <a:r>
              <a:rPr lang="en-US" sz="2600" dirty="0">
                <a:solidFill>
                  <a:schemeClr val="tx1"/>
                </a:solidFill>
              </a:rPr>
              <a:t>• If you were the faculty advisor, how would you respond to the request?</a:t>
            </a:r>
          </a:p>
        </p:txBody>
      </p:sp>
      <p:sp>
        <p:nvSpPr>
          <p:cNvPr id="4" name="Slide Number Placeholder 3"/>
          <p:cNvSpPr>
            <a:spLocks noGrp="1"/>
          </p:cNvSpPr>
          <p:nvPr>
            <p:ph type="sldNum" sz="quarter" idx="12"/>
          </p:nvPr>
        </p:nvSpPr>
        <p:spPr/>
        <p:txBody>
          <a:bodyPr/>
          <a:lstStyle/>
          <a:p>
            <a:fld id="{935F4044-894B-B74C-BA70-A76DFBF02618}" type="slidenum">
              <a:rPr lang="en-US" smtClean="0"/>
              <a:pPr/>
              <a:t>21</a:t>
            </a:fld>
            <a:endParaRPr lang="en-US" dirty="0"/>
          </a:p>
        </p:txBody>
      </p:sp>
    </p:spTree>
    <p:extLst>
      <p:ext uri="{BB962C8B-B14F-4D97-AF65-F5344CB8AC3E}">
        <p14:creationId xmlns:p14="http://schemas.microsoft.com/office/powerpoint/2010/main" val="3878833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35F4044-894B-B74C-BA70-A76DFBF02618}" type="slidenum">
              <a:rPr lang="en-US" smtClean="0"/>
              <a:pPr/>
              <a:t>22</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284" y="747483"/>
            <a:ext cx="6849431" cy="5677692"/>
          </a:xfrm>
          <a:prstGeom prst="rect">
            <a:avLst/>
          </a:prstGeom>
        </p:spPr>
      </p:pic>
    </p:spTree>
    <p:extLst>
      <p:ext uri="{BB962C8B-B14F-4D97-AF65-F5344CB8AC3E}">
        <p14:creationId xmlns:p14="http://schemas.microsoft.com/office/powerpoint/2010/main" val="23002803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15982" y="1095721"/>
            <a:ext cx="6599639" cy="4415589"/>
          </a:xfrm>
        </p:spPr>
        <p:txBody>
          <a:bodyPr>
            <a:normAutofit fontScale="92500" lnSpcReduction="10000"/>
          </a:bodyPr>
          <a:lstStyle/>
          <a:p>
            <a:r>
              <a:rPr lang="en-US" sz="3000" dirty="0">
                <a:solidFill>
                  <a:srgbClr val="C00000"/>
                </a:solidFill>
              </a:rPr>
              <a:t>Topics for Discussion During Initial Meeting (Mentor Questions - 1)</a:t>
            </a:r>
          </a:p>
          <a:p>
            <a:r>
              <a:rPr lang="en-US" sz="2800" dirty="0">
                <a:solidFill>
                  <a:schemeClr val="tx1"/>
                </a:solidFill>
              </a:rPr>
              <a:t>Preferred focus and communication style</a:t>
            </a:r>
          </a:p>
          <a:p>
            <a:pPr marL="342900" indent="-342900">
              <a:buFont typeface="Arial" panose="020B0604020202020204" pitchFamily="34" charset="0"/>
              <a:buChar char="•"/>
            </a:pPr>
            <a:r>
              <a:rPr lang="en-US" sz="2800" dirty="0">
                <a:solidFill>
                  <a:schemeClr val="tx1"/>
                </a:solidFill>
              </a:rPr>
              <a:t>Do you need help with resume writing, networking, or on work/life balance?</a:t>
            </a:r>
          </a:p>
          <a:p>
            <a:pPr marL="342900" indent="-342900">
              <a:buFont typeface="Arial" panose="020B0604020202020204" pitchFamily="34" charset="0"/>
              <a:buChar char="•"/>
            </a:pPr>
            <a:r>
              <a:rPr lang="en-US" sz="2800" dirty="0">
                <a:solidFill>
                  <a:schemeClr val="tx1"/>
                </a:solidFill>
              </a:rPr>
              <a:t>Do you prefer a hands on, or open door approach?</a:t>
            </a:r>
          </a:p>
          <a:p>
            <a:pPr marL="342900" indent="-342900">
              <a:buFont typeface="Arial" panose="020B0604020202020204" pitchFamily="34" charset="0"/>
              <a:buChar char="•"/>
            </a:pPr>
            <a:r>
              <a:rPr lang="en-US" sz="2800" dirty="0">
                <a:solidFill>
                  <a:schemeClr val="tx1"/>
                </a:solidFill>
              </a:rPr>
              <a:t>Do you prefer a rigid or flexible meeting schedule?</a:t>
            </a:r>
          </a:p>
          <a:p>
            <a:pPr marL="342900" indent="-342900">
              <a:buFont typeface="Arial" panose="020B0604020202020204" pitchFamily="34" charset="0"/>
              <a:buChar char="•"/>
            </a:pPr>
            <a:r>
              <a:rPr lang="en-US" sz="2800" dirty="0">
                <a:solidFill>
                  <a:schemeClr val="tx1"/>
                </a:solidFill>
              </a:rPr>
              <a:t>Do you prefer to meet face-to-face or email questions and answers back and forth?</a:t>
            </a:r>
          </a:p>
        </p:txBody>
      </p:sp>
      <p:sp>
        <p:nvSpPr>
          <p:cNvPr id="4" name="Slide Number Placeholder 3"/>
          <p:cNvSpPr>
            <a:spLocks noGrp="1"/>
          </p:cNvSpPr>
          <p:nvPr>
            <p:ph type="sldNum" sz="quarter" idx="12"/>
          </p:nvPr>
        </p:nvSpPr>
        <p:spPr/>
        <p:txBody>
          <a:bodyPr/>
          <a:lstStyle/>
          <a:p>
            <a:fld id="{935F4044-894B-B74C-BA70-A76DFBF02618}" type="slidenum">
              <a:rPr lang="en-US" smtClean="0"/>
              <a:pPr/>
              <a:t>23</a:t>
            </a:fld>
            <a:endParaRPr lang="en-US" dirty="0"/>
          </a:p>
        </p:txBody>
      </p:sp>
    </p:spTree>
    <p:extLst>
      <p:ext uri="{BB962C8B-B14F-4D97-AF65-F5344CB8AC3E}">
        <p14:creationId xmlns:p14="http://schemas.microsoft.com/office/powerpoint/2010/main" val="1935385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8864" y="1095987"/>
            <a:ext cx="6599639" cy="3970422"/>
          </a:xfrm>
        </p:spPr>
        <p:txBody>
          <a:bodyPr>
            <a:normAutofit/>
          </a:bodyPr>
          <a:lstStyle/>
          <a:p>
            <a:r>
              <a:rPr lang="en-US" sz="2800" dirty="0">
                <a:solidFill>
                  <a:srgbClr val="C00000"/>
                </a:solidFill>
              </a:rPr>
              <a:t>Topics for Discussion During Initial Meeting (Mentor Questions - 2)</a:t>
            </a:r>
          </a:p>
          <a:p>
            <a:r>
              <a:rPr lang="en-US" sz="2600" dirty="0">
                <a:solidFill>
                  <a:schemeClr val="tx1"/>
                </a:solidFill>
              </a:rPr>
              <a:t>Career trajectories</a:t>
            </a:r>
          </a:p>
          <a:p>
            <a:pPr marL="342900" indent="-342900">
              <a:buFont typeface="Arial" panose="020B0604020202020204" pitchFamily="34" charset="0"/>
              <a:buChar char="•"/>
            </a:pPr>
            <a:r>
              <a:rPr lang="en-US" sz="2600" dirty="0">
                <a:solidFill>
                  <a:schemeClr val="tx1"/>
                </a:solidFill>
              </a:rPr>
              <a:t>What are your short and long-term career goals and what is your timeline?</a:t>
            </a:r>
          </a:p>
          <a:p>
            <a:pPr marL="342900" indent="-342900">
              <a:buFont typeface="Arial" panose="020B0604020202020204" pitchFamily="34" charset="0"/>
              <a:buChar char="•"/>
            </a:pPr>
            <a:r>
              <a:rPr lang="en-US" sz="2600" dirty="0">
                <a:solidFill>
                  <a:schemeClr val="tx1"/>
                </a:solidFill>
              </a:rPr>
              <a:t>What motivates you and what are your biggest challenges?</a:t>
            </a:r>
          </a:p>
          <a:p>
            <a:pPr marL="342900" indent="-342900">
              <a:buFont typeface="Arial" panose="020B0604020202020204" pitchFamily="34" charset="0"/>
              <a:buChar char="•"/>
            </a:pPr>
            <a:r>
              <a:rPr lang="en-US" sz="2600" dirty="0">
                <a:solidFill>
                  <a:schemeClr val="tx1"/>
                </a:solidFill>
              </a:rPr>
              <a:t>What interests you?</a:t>
            </a:r>
          </a:p>
          <a:p>
            <a:pPr marL="342900" indent="-342900">
              <a:buFont typeface="Arial" panose="020B0604020202020204" pitchFamily="34" charset="0"/>
              <a:buChar char="•"/>
            </a:pPr>
            <a:r>
              <a:rPr lang="en-US" sz="2600" dirty="0">
                <a:solidFill>
                  <a:schemeClr val="tx1"/>
                </a:solidFill>
              </a:rPr>
              <a:t>What do you dislike doing?</a:t>
            </a:r>
          </a:p>
        </p:txBody>
      </p:sp>
      <p:sp>
        <p:nvSpPr>
          <p:cNvPr id="4" name="Slide Number Placeholder 3"/>
          <p:cNvSpPr>
            <a:spLocks noGrp="1"/>
          </p:cNvSpPr>
          <p:nvPr>
            <p:ph type="sldNum" sz="quarter" idx="12"/>
          </p:nvPr>
        </p:nvSpPr>
        <p:spPr/>
        <p:txBody>
          <a:bodyPr/>
          <a:lstStyle/>
          <a:p>
            <a:fld id="{935F4044-894B-B74C-BA70-A76DFBF02618}" type="slidenum">
              <a:rPr lang="en-US" smtClean="0"/>
              <a:pPr/>
              <a:t>24</a:t>
            </a:fld>
            <a:endParaRPr lang="en-US" dirty="0"/>
          </a:p>
        </p:txBody>
      </p:sp>
    </p:spTree>
    <p:extLst>
      <p:ext uri="{BB962C8B-B14F-4D97-AF65-F5344CB8AC3E}">
        <p14:creationId xmlns:p14="http://schemas.microsoft.com/office/powerpoint/2010/main" val="2258103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8864" y="1075128"/>
            <a:ext cx="6599639" cy="5116351"/>
          </a:xfrm>
        </p:spPr>
        <p:txBody>
          <a:bodyPr>
            <a:normAutofit lnSpcReduction="10000"/>
          </a:bodyPr>
          <a:lstStyle/>
          <a:p>
            <a:r>
              <a:rPr lang="en-US" sz="2800" dirty="0">
                <a:solidFill>
                  <a:srgbClr val="C00000"/>
                </a:solidFill>
              </a:rPr>
              <a:t>Topics for Discussion During Initial Meeting (Mentee Questions)</a:t>
            </a:r>
          </a:p>
          <a:p>
            <a:pPr marL="342900" indent="-342900">
              <a:buFont typeface="Arial" panose="020B0604020202020204" pitchFamily="34" charset="0"/>
              <a:buChar char="•"/>
            </a:pPr>
            <a:r>
              <a:rPr lang="en-US" sz="2600" dirty="0">
                <a:solidFill>
                  <a:schemeClr val="tx1"/>
                </a:solidFill>
              </a:rPr>
              <a:t>What do you most like about your work?</a:t>
            </a:r>
          </a:p>
          <a:p>
            <a:pPr marL="342900" indent="-342900">
              <a:buFont typeface="Arial" panose="020B0604020202020204" pitchFamily="34" charset="0"/>
              <a:buChar char="•"/>
            </a:pPr>
            <a:r>
              <a:rPr lang="en-US" sz="2600" dirty="0">
                <a:solidFill>
                  <a:schemeClr val="tx1"/>
                </a:solidFill>
              </a:rPr>
              <a:t>What kinds of problems do you face?</a:t>
            </a:r>
          </a:p>
          <a:p>
            <a:pPr marL="342900" indent="-342900">
              <a:buFont typeface="Arial" panose="020B0604020202020204" pitchFamily="34" charset="0"/>
              <a:buChar char="•"/>
            </a:pPr>
            <a:r>
              <a:rPr lang="en-US" sz="2600" dirty="0">
                <a:solidFill>
                  <a:schemeClr val="tx1"/>
                </a:solidFill>
              </a:rPr>
              <a:t>What skills do you find are most important in your work?</a:t>
            </a:r>
          </a:p>
          <a:p>
            <a:pPr marL="342900" indent="-342900">
              <a:buFont typeface="Arial" panose="020B0604020202020204" pitchFamily="34" charset="0"/>
              <a:buChar char="•"/>
            </a:pPr>
            <a:r>
              <a:rPr lang="en-US" sz="2600" dirty="0">
                <a:solidFill>
                  <a:schemeClr val="tx1"/>
                </a:solidFill>
              </a:rPr>
              <a:t>Are there any prerequisites or training needed to succeed in your field?</a:t>
            </a:r>
          </a:p>
          <a:p>
            <a:pPr marL="342900" indent="-342900">
              <a:buFont typeface="Arial" panose="020B0604020202020204" pitchFamily="34" charset="0"/>
              <a:buChar char="•"/>
            </a:pPr>
            <a:r>
              <a:rPr lang="en-US" sz="2600" dirty="0">
                <a:solidFill>
                  <a:schemeClr val="tx1"/>
                </a:solidFill>
              </a:rPr>
              <a:t>What jobs are available at your level?</a:t>
            </a:r>
          </a:p>
          <a:p>
            <a:pPr marL="342900" indent="-342900">
              <a:buFont typeface="Arial" panose="020B0604020202020204" pitchFamily="34" charset="0"/>
              <a:buChar char="•"/>
            </a:pPr>
            <a:r>
              <a:rPr lang="en-US" sz="2600" dirty="0">
                <a:solidFill>
                  <a:schemeClr val="tx1"/>
                </a:solidFill>
              </a:rPr>
              <a:t>What advice would you give to a person entering your field?</a:t>
            </a:r>
          </a:p>
          <a:p>
            <a:pPr marL="342900" indent="-342900">
              <a:buFont typeface="Arial" panose="020B0604020202020204" pitchFamily="34" charset="0"/>
              <a:buChar char="•"/>
            </a:pPr>
            <a:r>
              <a:rPr lang="en-US" sz="2600" dirty="0">
                <a:solidFill>
                  <a:schemeClr val="tx1"/>
                </a:solidFill>
              </a:rPr>
              <a:t>Is there currently a demand for people in your field?</a:t>
            </a:r>
          </a:p>
        </p:txBody>
      </p:sp>
      <p:sp>
        <p:nvSpPr>
          <p:cNvPr id="4" name="Slide Number Placeholder 3"/>
          <p:cNvSpPr>
            <a:spLocks noGrp="1"/>
          </p:cNvSpPr>
          <p:nvPr>
            <p:ph type="sldNum" sz="quarter" idx="12"/>
          </p:nvPr>
        </p:nvSpPr>
        <p:spPr/>
        <p:txBody>
          <a:bodyPr/>
          <a:lstStyle/>
          <a:p>
            <a:fld id="{935F4044-894B-B74C-BA70-A76DFBF02618}" type="slidenum">
              <a:rPr lang="en-US" smtClean="0"/>
              <a:pPr/>
              <a:t>25</a:t>
            </a:fld>
            <a:endParaRPr lang="en-US" dirty="0"/>
          </a:p>
        </p:txBody>
      </p:sp>
    </p:spTree>
    <p:extLst>
      <p:ext uri="{BB962C8B-B14F-4D97-AF65-F5344CB8AC3E}">
        <p14:creationId xmlns:p14="http://schemas.microsoft.com/office/powerpoint/2010/main" val="33035467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5"/>
          </p:nvPr>
        </p:nvSpPr>
        <p:spPr>
          <a:xfrm>
            <a:off x="628650" y="808139"/>
            <a:ext cx="7886700" cy="4846320"/>
          </a:xfrm>
        </p:spPr>
      </p:sp>
      <p:sp>
        <p:nvSpPr>
          <p:cNvPr id="4" name="TextBox 3"/>
          <p:cNvSpPr txBox="1"/>
          <p:nvPr/>
        </p:nvSpPr>
        <p:spPr>
          <a:xfrm>
            <a:off x="1925053" y="2478505"/>
            <a:ext cx="5378115" cy="1077218"/>
          </a:xfrm>
          <a:prstGeom prst="rect">
            <a:avLst/>
          </a:prstGeom>
          <a:noFill/>
        </p:spPr>
        <p:txBody>
          <a:bodyPr wrap="square" rtlCol="0">
            <a:spAutoFit/>
          </a:bodyPr>
          <a:lstStyle/>
          <a:p>
            <a:r>
              <a:rPr lang="en-US" sz="3200"/>
              <a:t>Video on mentoring gets inserted </a:t>
            </a:r>
            <a:r>
              <a:rPr lang="en-US" sz="3200" dirty="0"/>
              <a:t>here.</a:t>
            </a:r>
          </a:p>
        </p:txBody>
      </p:sp>
      <p:pic>
        <p:nvPicPr>
          <p:cNvPr id="5" name="V1">
            <a:hlinkClick r:id="" action="ppaction://media"/>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A336389F-D39E-44D2-94A7-09B0E0245FD6}" label="Mentorshipsubtitles" lang="" r:embed="rId4"/>
                        </p173:trackLst>
                      </p173:tracksInfo>
                    </p:ext>
                  </p14:extLst>
                </p14:media>
              </p:ext>
            </p:extLst>
          </p:nvPr>
        </p:nvPicPr>
        <p:blipFill>
          <a:blip r:embed="rId5"/>
          <a:stretch>
            <a:fillRect/>
          </a:stretch>
        </p:blipFill>
        <p:spPr>
          <a:xfrm>
            <a:off x="672718" y="820998"/>
            <a:ext cx="7886700" cy="4820602"/>
          </a:xfrm>
          <a:prstGeom prst="rect">
            <a:avLst/>
          </a:prstGeom>
        </p:spPr>
      </p:pic>
    </p:spTree>
    <p:extLst>
      <p:ext uri="{BB962C8B-B14F-4D97-AF65-F5344CB8AC3E}">
        <p14:creationId xmlns:p14="http://schemas.microsoft.com/office/powerpoint/2010/main" val="5064427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8864" y="1075129"/>
            <a:ext cx="6599639" cy="4499810"/>
          </a:xfrm>
        </p:spPr>
        <p:txBody>
          <a:bodyPr>
            <a:normAutofit/>
          </a:bodyPr>
          <a:lstStyle/>
          <a:p>
            <a:r>
              <a:rPr lang="en-US" sz="2800" dirty="0">
                <a:solidFill>
                  <a:srgbClr val="C00000"/>
                </a:solidFill>
              </a:rPr>
              <a:t>Questions for Discussion (Video)</a:t>
            </a:r>
          </a:p>
          <a:p>
            <a:pPr marL="342900" indent="-342900">
              <a:buFont typeface="Arial" panose="020B0604020202020204" pitchFamily="34" charset="0"/>
              <a:buChar char="•"/>
            </a:pPr>
            <a:r>
              <a:rPr lang="en-US" sz="2600" dirty="0">
                <a:solidFill>
                  <a:schemeClr val="tx1"/>
                </a:solidFill>
              </a:rPr>
              <a:t>Does the mentor have the right to be frustrated?</a:t>
            </a:r>
          </a:p>
          <a:p>
            <a:pPr marL="342900" indent="-342900">
              <a:buFont typeface="Arial" panose="020B0604020202020204" pitchFamily="34" charset="0"/>
              <a:buChar char="•"/>
            </a:pPr>
            <a:r>
              <a:rPr lang="en-US" sz="2600" dirty="0">
                <a:solidFill>
                  <a:schemeClr val="tx1"/>
                </a:solidFill>
              </a:rPr>
              <a:t>Should postdocs be permitted to maintain their lab notebooks in their native language other than English?</a:t>
            </a:r>
          </a:p>
          <a:p>
            <a:pPr marL="342900" indent="-342900">
              <a:buFont typeface="Arial" panose="020B0604020202020204" pitchFamily="34" charset="0"/>
              <a:buChar char="•"/>
            </a:pPr>
            <a:r>
              <a:rPr lang="en-US" sz="2600" dirty="0">
                <a:solidFill>
                  <a:schemeClr val="tx1"/>
                </a:solidFill>
              </a:rPr>
              <a:t>What is the mentor’s responsibility in this situation?</a:t>
            </a:r>
          </a:p>
          <a:p>
            <a:pPr marL="342900" indent="-342900">
              <a:buFont typeface="Arial" panose="020B0604020202020204" pitchFamily="34" charset="0"/>
              <a:buChar char="•"/>
            </a:pPr>
            <a:r>
              <a:rPr lang="en-US" sz="2600" dirty="0">
                <a:solidFill>
                  <a:schemeClr val="tx1"/>
                </a:solidFill>
              </a:rPr>
              <a:t>What is the postdoc’s responsibility in this situation?</a:t>
            </a:r>
          </a:p>
        </p:txBody>
      </p:sp>
      <p:sp>
        <p:nvSpPr>
          <p:cNvPr id="4" name="Slide Number Placeholder 3"/>
          <p:cNvSpPr>
            <a:spLocks noGrp="1"/>
          </p:cNvSpPr>
          <p:nvPr>
            <p:ph type="sldNum" sz="quarter" idx="12"/>
          </p:nvPr>
        </p:nvSpPr>
        <p:spPr/>
        <p:txBody>
          <a:bodyPr/>
          <a:lstStyle/>
          <a:p>
            <a:fld id="{935F4044-894B-B74C-BA70-A76DFBF02618}" type="slidenum">
              <a:rPr lang="en-US" smtClean="0"/>
              <a:pPr/>
              <a:t>27</a:t>
            </a:fld>
            <a:endParaRPr lang="en-US" dirty="0"/>
          </a:p>
        </p:txBody>
      </p:sp>
    </p:spTree>
    <p:extLst>
      <p:ext uri="{BB962C8B-B14F-4D97-AF65-F5344CB8AC3E}">
        <p14:creationId xmlns:p14="http://schemas.microsoft.com/office/powerpoint/2010/main" val="4402512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35F4044-894B-B74C-BA70-A76DFBF02618}" type="slidenum">
              <a:rPr lang="en-US" smtClean="0"/>
              <a:pPr/>
              <a:t>28</a:t>
            </a:fld>
            <a:endParaRPr lang="en-US" dirty="0"/>
          </a:p>
        </p:txBody>
      </p:sp>
      <p:sp>
        <p:nvSpPr>
          <p:cNvPr id="5" name="TextBox 4"/>
          <p:cNvSpPr txBox="1"/>
          <p:nvPr/>
        </p:nvSpPr>
        <p:spPr>
          <a:xfrm>
            <a:off x="1226832" y="977530"/>
            <a:ext cx="7074957" cy="6032421"/>
          </a:xfrm>
          <a:prstGeom prst="rect">
            <a:avLst/>
          </a:prstGeom>
          <a:noFill/>
        </p:spPr>
        <p:txBody>
          <a:bodyPr wrap="square" rtlCol="0">
            <a:spAutoFit/>
          </a:bodyPr>
          <a:lstStyle/>
          <a:p>
            <a:r>
              <a:rPr lang="en-US" sz="2800" dirty="0">
                <a:solidFill>
                  <a:srgbClr val="C00000"/>
                </a:solidFill>
                <a:latin typeface="Museo Slab 300"/>
              </a:rPr>
              <a:t>Role Play: </a:t>
            </a:r>
          </a:p>
          <a:p>
            <a:r>
              <a:rPr lang="en-US" sz="2600" dirty="0">
                <a:latin typeface="Museo Slab 300"/>
              </a:rPr>
              <a:t>This role play involves a faculty mentor who must somehow deliver the conclusion to a good-natured student that she is not PhD material; a trusted colleague who helps the mentor decide on a good approach; and the hapless student who has long been unwilling to see the handwriting on the wall.</a:t>
            </a:r>
          </a:p>
          <a:p>
            <a:endParaRPr lang="en-US" sz="2800" dirty="0">
              <a:solidFill>
                <a:srgbClr val="C00000"/>
              </a:solidFill>
              <a:latin typeface="Museo Slab 300"/>
            </a:endParaRPr>
          </a:p>
          <a:p>
            <a:r>
              <a:rPr lang="en-US" sz="2800" dirty="0">
                <a:solidFill>
                  <a:srgbClr val="C00000"/>
                </a:solidFill>
                <a:latin typeface="Museo Slab 300"/>
              </a:rPr>
              <a:t>Roles: </a:t>
            </a:r>
          </a:p>
          <a:p>
            <a:r>
              <a:rPr lang="en-US" sz="2600" dirty="0">
                <a:latin typeface="Museo Slab 300"/>
              </a:rPr>
              <a:t>Faculty Mentor</a:t>
            </a:r>
          </a:p>
          <a:p>
            <a:r>
              <a:rPr lang="en-US" sz="2600" dirty="0">
                <a:latin typeface="Museo Slab 300"/>
              </a:rPr>
              <a:t>PhD Student</a:t>
            </a:r>
          </a:p>
          <a:p>
            <a:r>
              <a:rPr lang="en-US" sz="2600" dirty="0">
                <a:latin typeface="Museo Slab 300"/>
              </a:rPr>
              <a:t>Trusted Colleague</a:t>
            </a:r>
          </a:p>
          <a:p>
            <a:endParaRPr lang="en-US" sz="3600" dirty="0">
              <a:solidFill>
                <a:srgbClr val="C00000"/>
              </a:solidFill>
              <a:latin typeface="Museo Slab 300"/>
            </a:endParaRPr>
          </a:p>
        </p:txBody>
      </p:sp>
    </p:spTree>
    <p:extLst>
      <p:ext uri="{BB962C8B-B14F-4D97-AF65-F5344CB8AC3E}">
        <p14:creationId xmlns:p14="http://schemas.microsoft.com/office/powerpoint/2010/main" val="9060807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35F4044-894B-B74C-BA70-A76DFBF02618}" type="slidenum">
              <a:rPr lang="en-US" smtClean="0"/>
              <a:pPr/>
              <a:t>29</a:t>
            </a:fld>
            <a:endParaRPr lang="en-US" dirty="0"/>
          </a:p>
        </p:txBody>
      </p:sp>
      <p:sp>
        <p:nvSpPr>
          <p:cNvPr id="5" name="TextBox 4"/>
          <p:cNvSpPr txBox="1"/>
          <p:nvPr/>
        </p:nvSpPr>
        <p:spPr>
          <a:xfrm>
            <a:off x="892366" y="623792"/>
            <a:ext cx="7370285" cy="5632311"/>
          </a:xfrm>
          <a:prstGeom prst="rect">
            <a:avLst/>
          </a:prstGeom>
          <a:noFill/>
        </p:spPr>
        <p:txBody>
          <a:bodyPr wrap="square" rtlCol="0">
            <a:spAutoFit/>
          </a:bodyPr>
          <a:lstStyle/>
          <a:p>
            <a:r>
              <a:rPr lang="en-US" sz="2400" dirty="0">
                <a:latin typeface="Museo Slab 300"/>
              </a:rPr>
              <a:t>Character Description: Faculty Mentor</a:t>
            </a:r>
          </a:p>
          <a:p>
            <a:r>
              <a:rPr lang="en-US" sz="1600" dirty="0">
                <a:latin typeface="Museo Slab 300"/>
              </a:rPr>
              <a:t>You are working with a doctoral student. She is in many ways an ideal person. She's collegial, shows up to work on time, works long hours, meets deadlines, and gets along well with others. Everyone likes her. No one would want to offend her, least of all you.</a:t>
            </a:r>
          </a:p>
          <a:p>
            <a:r>
              <a:rPr lang="en-US" sz="1600" dirty="0">
                <a:latin typeface="Museo Slab 300"/>
              </a:rPr>
              <a:t>There is just one problem: she does really poor work. In contrast to her considerable social skills and dedication to becoming a PhD scientist, she does not really have the kind of intelligence, insight or skill that makes for good science. Her experiments often need to be re-run by someone else. She is a poor writer and makes a lot of data entry errors. You and others have confronted her about these problems in the past. When you do so, she readily admits that her work is not great and apologizes profusely. You cannot help but feel bad when you criticize her. She will sometimes even work longer hours to remedy things. However, she shows no signs of improvement.</a:t>
            </a:r>
          </a:p>
          <a:p>
            <a:r>
              <a:rPr lang="en-US" sz="1600" dirty="0">
                <a:latin typeface="Museo Slab 300"/>
              </a:rPr>
              <a:t>After a year of mentoring, you have come to believe that she will never finish her PhD and is not really suitable for ongoing work as a scientist. Yet you are reluctant to tell her this. It is painfully obvious to you that all she ever wanted to do was be a research scientist. Every time you talk yourself into broaching the topic, her response has been that she will try harder. It goes against your every inclination as a faculty mentor to deliver a message that fails to recognize someone’s strengths and that destroys their sense of efficacy. However, your student is just not cut out to do doctoral-level science.</a:t>
            </a:r>
          </a:p>
        </p:txBody>
      </p:sp>
    </p:spTree>
    <p:extLst>
      <p:ext uri="{BB962C8B-B14F-4D97-AF65-F5344CB8AC3E}">
        <p14:creationId xmlns:p14="http://schemas.microsoft.com/office/powerpoint/2010/main" val="3885138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8864" y="1139933"/>
            <a:ext cx="6599639" cy="4760147"/>
          </a:xfrm>
        </p:spPr>
        <p:txBody>
          <a:bodyPr>
            <a:normAutofit/>
          </a:bodyPr>
          <a:lstStyle/>
          <a:p>
            <a:r>
              <a:rPr lang="en-US" sz="3200" dirty="0">
                <a:solidFill>
                  <a:srgbClr val="C00000"/>
                </a:solidFill>
              </a:rPr>
              <a:t>Objectives</a:t>
            </a:r>
          </a:p>
          <a:p>
            <a:pPr marL="457200" indent="-457200">
              <a:buFont typeface="Arial" panose="020B0604020202020204" pitchFamily="34" charset="0"/>
              <a:buChar char="•"/>
            </a:pPr>
            <a:r>
              <a:rPr lang="en-US" sz="2800" dirty="0">
                <a:solidFill>
                  <a:schemeClr val="tx1"/>
                </a:solidFill>
              </a:rPr>
              <a:t>Participants will be able to define mentoring</a:t>
            </a:r>
          </a:p>
          <a:p>
            <a:pPr marL="457200" indent="-457200">
              <a:buFont typeface="Arial" panose="020B0604020202020204" pitchFamily="34" charset="0"/>
              <a:buChar char="•"/>
            </a:pPr>
            <a:r>
              <a:rPr lang="en-US" sz="2800" dirty="0">
                <a:solidFill>
                  <a:schemeClr val="tx1"/>
                </a:solidFill>
              </a:rPr>
              <a:t>Participants will be able to give examples of mentoring activities</a:t>
            </a:r>
          </a:p>
          <a:p>
            <a:pPr marL="457200" indent="-457200">
              <a:buFont typeface="Arial" panose="020B0604020202020204" pitchFamily="34" charset="0"/>
              <a:buChar char="•"/>
            </a:pPr>
            <a:r>
              <a:rPr lang="en-US" sz="2800" dirty="0">
                <a:solidFill>
                  <a:schemeClr val="tx1"/>
                </a:solidFill>
              </a:rPr>
              <a:t>Participants will be able to state what comprises a mentor/mentee relationship</a:t>
            </a:r>
          </a:p>
        </p:txBody>
      </p:sp>
      <p:sp>
        <p:nvSpPr>
          <p:cNvPr id="4" name="Slide Number Placeholder 3"/>
          <p:cNvSpPr>
            <a:spLocks noGrp="1"/>
          </p:cNvSpPr>
          <p:nvPr>
            <p:ph type="sldNum" sz="quarter" idx="12"/>
          </p:nvPr>
        </p:nvSpPr>
        <p:spPr/>
        <p:txBody>
          <a:bodyPr/>
          <a:lstStyle/>
          <a:p>
            <a:fld id="{935F4044-894B-B74C-BA70-A76DFBF02618}" type="slidenum">
              <a:rPr lang="en-US" smtClean="0"/>
              <a:pPr/>
              <a:t>3</a:t>
            </a:fld>
            <a:endParaRPr lang="en-US" dirty="0"/>
          </a:p>
        </p:txBody>
      </p:sp>
    </p:spTree>
    <p:extLst>
      <p:ext uri="{BB962C8B-B14F-4D97-AF65-F5344CB8AC3E}">
        <p14:creationId xmlns:p14="http://schemas.microsoft.com/office/powerpoint/2010/main" val="25243527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35F4044-894B-B74C-BA70-A76DFBF02618}" type="slidenum">
              <a:rPr lang="en-US" smtClean="0"/>
              <a:pPr/>
              <a:t>30</a:t>
            </a:fld>
            <a:endParaRPr lang="en-US" dirty="0"/>
          </a:p>
        </p:txBody>
      </p:sp>
      <p:sp>
        <p:nvSpPr>
          <p:cNvPr id="5" name="TextBox 4"/>
          <p:cNvSpPr txBox="1"/>
          <p:nvPr/>
        </p:nvSpPr>
        <p:spPr>
          <a:xfrm>
            <a:off x="1226832" y="831918"/>
            <a:ext cx="7074957" cy="5386090"/>
          </a:xfrm>
          <a:prstGeom prst="rect">
            <a:avLst/>
          </a:prstGeom>
          <a:noFill/>
        </p:spPr>
        <p:txBody>
          <a:bodyPr wrap="square" rtlCol="0">
            <a:spAutoFit/>
          </a:bodyPr>
          <a:lstStyle/>
          <a:p>
            <a:r>
              <a:rPr lang="en-US" sz="2400" dirty="0">
                <a:latin typeface="Museo Slab 300"/>
              </a:rPr>
              <a:t>Character Description: </a:t>
            </a:r>
            <a:r>
              <a:rPr lang="en-US" b="1" dirty="0"/>
              <a:t> </a:t>
            </a:r>
            <a:r>
              <a:rPr lang="en-US" sz="2400" dirty="0">
                <a:latin typeface="Museo Slab 300"/>
              </a:rPr>
              <a:t>Doctoral Student</a:t>
            </a:r>
            <a:endParaRPr lang="en-US" sz="3200" dirty="0">
              <a:latin typeface="Museo Slab 300"/>
            </a:endParaRPr>
          </a:p>
          <a:p>
            <a:r>
              <a:rPr lang="en-US" sz="1600" dirty="0">
                <a:latin typeface="Museo Slab 300"/>
              </a:rPr>
              <a:t>You are a PhD student, entering your second year of coursework. You are the individual who is struggling. You chose your mentor mostly because you learned from other students how wonderful she is to work with and how involved she is with the research personnel. Unlike other senior faculty members in the department, she is compassionate, approachable, and involved. She enjoys helping her students develop professionally inside and outside the program. You believe you are in a great working and learning environment. You are determined to prove to everyone that you are cut out to be a scientist despite all evidence to the contrary. Even though you struggle with conducting experiments according to established protocols, you work extra hard to compensate for your shortcomings. Since coursework is extremely challenging for you compared to other students, you spend more time studying but feel like it will all pay off in the end when you finish the doctorate. Your comprehensive exams are next summer.</a:t>
            </a:r>
          </a:p>
          <a:p>
            <a:endParaRPr lang="en-US" sz="1600" dirty="0">
              <a:latin typeface="Museo Slab 300"/>
            </a:endParaRPr>
          </a:p>
          <a:p>
            <a:r>
              <a:rPr lang="en-US" sz="1600" dirty="0">
                <a:latin typeface="Museo Slab 300"/>
              </a:rPr>
              <a:t>Your mentor has spoken with you on various occasions about your work being inadequate. You know you are spending countless hours redoing your work, but rather than give up, you simply re-double your efforts. You believe your strong work ethic is improving your skills and knowledge as a junior scientist. You trust your mentor to guide you past this rough patch.</a:t>
            </a:r>
          </a:p>
        </p:txBody>
      </p:sp>
    </p:spTree>
    <p:extLst>
      <p:ext uri="{BB962C8B-B14F-4D97-AF65-F5344CB8AC3E}">
        <p14:creationId xmlns:p14="http://schemas.microsoft.com/office/powerpoint/2010/main" val="40466965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35F4044-894B-B74C-BA70-A76DFBF02618}" type="slidenum">
              <a:rPr lang="en-US" smtClean="0"/>
              <a:pPr/>
              <a:t>31</a:t>
            </a:fld>
            <a:endParaRPr lang="en-US" dirty="0"/>
          </a:p>
        </p:txBody>
      </p:sp>
      <p:sp>
        <p:nvSpPr>
          <p:cNvPr id="5" name="TextBox 4"/>
          <p:cNvSpPr txBox="1"/>
          <p:nvPr/>
        </p:nvSpPr>
        <p:spPr>
          <a:xfrm>
            <a:off x="1072596" y="943449"/>
            <a:ext cx="7074957" cy="5632311"/>
          </a:xfrm>
          <a:prstGeom prst="rect">
            <a:avLst/>
          </a:prstGeom>
          <a:noFill/>
        </p:spPr>
        <p:txBody>
          <a:bodyPr wrap="square" rtlCol="0">
            <a:spAutoFit/>
          </a:bodyPr>
          <a:lstStyle/>
          <a:p>
            <a:r>
              <a:rPr lang="en-US" sz="2400" dirty="0">
                <a:latin typeface="Museo Slab 300"/>
              </a:rPr>
              <a:t>Character Description: </a:t>
            </a:r>
            <a:r>
              <a:rPr lang="en-US" b="1" dirty="0"/>
              <a:t> </a:t>
            </a:r>
            <a:r>
              <a:rPr lang="en-US" sz="2400" dirty="0">
                <a:latin typeface="Museo Slab 300"/>
              </a:rPr>
              <a:t>Trusted Colleague</a:t>
            </a:r>
            <a:endParaRPr lang="en-US" sz="3200" dirty="0">
              <a:latin typeface="Museo Slab 300"/>
            </a:endParaRPr>
          </a:p>
          <a:p>
            <a:r>
              <a:rPr lang="en-US" sz="1600" dirty="0">
                <a:latin typeface="Museo Slab 300"/>
              </a:rPr>
              <a:t>You are a Trusted Colleague to the Faculty Mentor. You have been friends with her for a long time. You’ve heard her lament the lack of progress in one of her PhD students before. You think it’s time your colleague confront this hapless student about moving her out of the graduate program into a different role where she can be effective.</a:t>
            </a:r>
          </a:p>
          <a:p>
            <a:endParaRPr lang="en-US" sz="1600" dirty="0">
              <a:solidFill>
                <a:srgbClr val="FF0000"/>
              </a:solidFill>
              <a:latin typeface="Museo Slab 300"/>
            </a:endParaRPr>
          </a:p>
          <a:p>
            <a:r>
              <a:rPr lang="en-US" sz="1600" dirty="0">
                <a:solidFill>
                  <a:srgbClr val="C00000"/>
                </a:solidFill>
                <a:latin typeface="Museo Slab 300"/>
              </a:rPr>
              <a:t>The following are the kinds of questions an insightful confidant might ask:</a:t>
            </a:r>
          </a:p>
          <a:p>
            <a:pPr marL="285750" indent="-285750">
              <a:buFont typeface="Arial" panose="020B0604020202020204" pitchFamily="34" charset="0"/>
              <a:buChar char="•"/>
            </a:pPr>
            <a:r>
              <a:rPr lang="en-US" sz="1600" dirty="0">
                <a:latin typeface="Museo Slab 300"/>
              </a:rPr>
              <a:t>What are the specific attributes that make this student unfit for a research career and how can you explain them to the student in an objective (but compassionate) way?</a:t>
            </a:r>
          </a:p>
          <a:p>
            <a:pPr marL="285750" indent="-285750">
              <a:buFont typeface="Arial" panose="020B0604020202020204" pitchFamily="34" charset="0"/>
              <a:buChar char="•"/>
            </a:pPr>
            <a:r>
              <a:rPr lang="en-US" sz="1600" dirty="0">
                <a:latin typeface="Museo Slab 300"/>
              </a:rPr>
              <a:t>What do you think will happen if you don’t intervene now? Are you really being kind by delaying the inevitable?</a:t>
            </a:r>
          </a:p>
          <a:p>
            <a:pPr marL="285750" indent="-285750">
              <a:buFont typeface="Arial" panose="020B0604020202020204" pitchFamily="34" charset="0"/>
              <a:buChar char="•"/>
            </a:pPr>
            <a:r>
              <a:rPr lang="en-US" sz="1600" dirty="0">
                <a:latin typeface="Museo Slab 300"/>
              </a:rPr>
              <a:t>Does she know what the job market would be like for her?</a:t>
            </a:r>
          </a:p>
          <a:p>
            <a:pPr marL="285750" indent="-285750">
              <a:buFont typeface="Arial" panose="020B0604020202020204" pitchFamily="34" charset="0"/>
              <a:buChar char="•"/>
            </a:pPr>
            <a:r>
              <a:rPr lang="en-US" sz="1600" dirty="0">
                <a:latin typeface="Museo Slab 300"/>
              </a:rPr>
              <a:t>Does she know what it would be like to have her teaching and research evaluated as she approaches a tenure decision, if she gets that far?</a:t>
            </a:r>
          </a:p>
          <a:p>
            <a:pPr marL="285750" indent="-285750">
              <a:buFont typeface="Arial" panose="020B0604020202020204" pitchFamily="34" charset="0"/>
              <a:buChar char="•"/>
            </a:pPr>
            <a:r>
              <a:rPr lang="en-US" sz="1600" dirty="0">
                <a:latin typeface="Museo Slab 300"/>
              </a:rPr>
              <a:t>What university resources have you been involved with to try to help rectify this student’s deficits or to meet her needs?</a:t>
            </a:r>
          </a:p>
          <a:p>
            <a:pPr marL="285750" indent="-285750">
              <a:buFont typeface="Arial" panose="020B0604020202020204" pitchFamily="34" charset="0"/>
              <a:buChar char="•"/>
            </a:pPr>
            <a:r>
              <a:rPr lang="en-US" sz="1600" dirty="0">
                <a:latin typeface="Museo Slab 300"/>
              </a:rPr>
              <a:t>Are there relevant career paths that she could pursue with the training and aptitude she has? </a:t>
            </a:r>
          </a:p>
          <a:p>
            <a:pPr marL="285750" indent="-285750">
              <a:buFont typeface="Arial" panose="020B0604020202020204" pitchFamily="34" charset="0"/>
              <a:buChar char="•"/>
            </a:pPr>
            <a:r>
              <a:rPr lang="en-US" sz="1600" dirty="0">
                <a:latin typeface="Museo Slab 300"/>
              </a:rPr>
              <a:t>How will you balance your mentor responsibilities to your other pre-doctoral students?</a:t>
            </a:r>
          </a:p>
        </p:txBody>
      </p:sp>
    </p:spTree>
    <p:extLst>
      <p:ext uri="{BB962C8B-B14F-4D97-AF65-F5344CB8AC3E}">
        <p14:creationId xmlns:p14="http://schemas.microsoft.com/office/powerpoint/2010/main" val="5951731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35F4044-894B-B74C-BA70-A76DFBF02618}" type="slidenum">
              <a:rPr lang="en-US" smtClean="0"/>
              <a:pPr/>
              <a:t>32</a:t>
            </a:fld>
            <a:endParaRPr lang="en-US" dirty="0"/>
          </a:p>
        </p:txBody>
      </p:sp>
      <p:sp>
        <p:nvSpPr>
          <p:cNvPr id="5" name="TextBox 4"/>
          <p:cNvSpPr txBox="1"/>
          <p:nvPr/>
        </p:nvSpPr>
        <p:spPr>
          <a:xfrm>
            <a:off x="1139713" y="666665"/>
            <a:ext cx="7074957" cy="6509474"/>
          </a:xfrm>
          <a:prstGeom prst="rect">
            <a:avLst/>
          </a:prstGeom>
          <a:noFill/>
        </p:spPr>
        <p:txBody>
          <a:bodyPr wrap="square" rtlCol="0">
            <a:spAutoFit/>
          </a:bodyPr>
          <a:lstStyle/>
          <a:p>
            <a:r>
              <a:rPr lang="en-US" sz="2400" i="1" dirty="0">
                <a:solidFill>
                  <a:srgbClr val="C00000"/>
                </a:solidFill>
                <a:latin typeface="Museo Slab 300"/>
              </a:rPr>
              <a:t>Scenario One</a:t>
            </a:r>
          </a:p>
          <a:p>
            <a:r>
              <a:rPr lang="en-US" sz="2100" dirty="0">
                <a:latin typeface="Museo Slab 300"/>
              </a:rPr>
              <a:t>As a long-time faculty member, you call on your wise friend (Trusted Colleague) to come over to your office to help you think through this problem.</a:t>
            </a:r>
            <a:endParaRPr lang="en-US" sz="2100" i="1" dirty="0">
              <a:latin typeface="Museo Slab 300"/>
            </a:endParaRPr>
          </a:p>
          <a:p>
            <a:endParaRPr lang="en-US" sz="2100" i="1" dirty="0">
              <a:solidFill>
                <a:srgbClr val="FF0000"/>
              </a:solidFill>
              <a:latin typeface="Museo Slab 300"/>
            </a:endParaRPr>
          </a:p>
          <a:p>
            <a:r>
              <a:rPr lang="en-US" sz="2100" i="1" dirty="0">
                <a:solidFill>
                  <a:srgbClr val="C00000"/>
                </a:solidFill>
                <a:latin typeface="Museo Slab 300"/>
              </a:rPr>
              <a:t>Trusted Colleague</a:t>
            </a:r>
            <a:r>
              <a:rPr lang="en-US" sz="2100" dirty="0">
                <a:solidFill>
                  <a:srgbClr val="C00000"/>
                </a:solidFill>
                <a:latin typeface="Museo Slab 300"/>
              </a:rPr>
              <a:t>: </a:t>
            </a:r>
            <a:r>
              <a:rPr lang="en-US" sz="2100" dirty="0">
                <a:latin typeface="Museo Slab 300"/>
              </a:rPr>
              <a:t> “Hi, how’s it going?”</a:t>
            </a:r>
            <a:endParaRPr lang="en-US" sz="2100" i="1" dirty="0">
              <a:latin typeface="Museo Slab 300"/>
            </a:endParaRPr>
          </a:p>
          <a:p>
            <a:r>
              <a:rPr lang="en-US" sz="2100" i="1" dirty="0">
                <a:solidFill>
                  <a:srgbClr val="C00000"/>
                </a:solidFill>
                <a:latin typeface="Museo Slab 300"/>
              </a:rPr>
              <a:t>Faculty Mentor</a:t>
            </a:r>
            <a:r>
              <a:rPr lang="en-US" sz="2100" dirty="0">
                <a:solidFill>
                  <a:srgbClr val="C00000"/>
                </a:solidFill>
                <a:latin typeface="Museo Slab 300"/>
              </a:rPr>
              <a:t>: </a:t>
            </a:r>
            <a:r>
              <a:rPr lang="en-US" sz="2100" dirty="0">
                <a:latin typeface="Museo Slab 300"/>
              </a:rPr>
              <a:t>“Fine, fine”</a:t>
            </a:r>
            <a:endParaRPr lang="en-US" sz="2100" i="1" dirty="0">
              <a:latin typeface="Museo Slab 300"/>
            </a:endParaRPr>
          </a:p>
          <a:p>
            <a:r>
              <a:rPr lang="en-US" sz="2100" i="1" dirty="0">
                <a:solidFill>
                  <a:srgbClr val="C00000"/>
                </a:solidFill>
                <a:latin typeface="Museo Slab 300"/>
              </a:rPr>
              <a:t>Trusted Colleague</a:t>
            </a:r>
            <a:r>
              <a:rPr lang="en-US" sz="2100" dirty="0">
                <a:solidFill>
                  <a:srgbClr val="C00000"/>
                </a:solidFill>
                <a:latin typeface="Museo Slab 300"/>
              </a:rPr>
              <a:t>: </a:t>
            </a:r>
            <a:r>
              <a:rPr lang="en-US" sz="2100" dirty="0">
                <a:latin typeface="Museo Slab 300"/>
              </a:rPr>
              <a:t>“You don’t sound like it”</a:t>
            </a:r>
            <a:endParaRPr lang="en-US" sz="2100" i="1" dirty="0">
              <a:latin typeface="Museo Slab 300"/>
            </a:endParaRPr>
          </a:p>
          <a:p>
            <a:r>
              <a:rPr lang="en-US" sz="2100" i="1" dirty="0">
                <a:solidFill>
                  <a:srgbClr val="C00000"/>
                </a:solidFill>
                <a:latin typeface="Museo Slab 300"/>
              </a:rPr>
              <a:t>Faculty Mentor</a:t>
            </a:r>
            <a:r>
              <a:rPr lang="en-US" sz="2100" dirty="0">
                <a:solidFill>
                  <a:srgbClr val="C00000"/>
                </a:solidFill>
                <a:latin typeface="Museo Slab 300"/>
              </a:rPr>
              <a:t>: </a:t>
            </a:r>
            <a:r>
              <a:rPr lang="en-US" sz="2100" dirty="0">
                <a:latin typeface="Museo Slab 300"/>
              </a:rPr>
              <a:t>It’s one of my trainees. She works so hard, but she’s just not cutting it. When I talk to her, she recognizes the problems I mention, but that just makes her apologize and work harder. I don’t think she is capable of completing our degree program, but I don’t have the heart to tell her point blank. I’ve tried to hint at it several times, but she seems to ignore the possibility and grows more determined. She says her mother told her that she can do anything she puts his mind to</a:t>
            </a:r>
            <a:endParaRPr lang="en-US" sz="2100" i="1" dirty="0">
              <a:latin typeface="Museo Slab 300"/>
            </a:endParaRPr>
          </a:p>
          <a:p>
            <a:r>
              <a:rPr lang="en-US" sz="2100" i="1" dirty="0">
                <a:solidFill>
                  <a:srgbClr val="C00000"/>
                </a:solidFill>
                <a:latin typeface="Museo Slab 300"/>
              </a:rPr>
              <a:t>Trusted Colleague</a:t>
            </a:r>
            <a:r>
              <a:rPr lang="en-US" sz="2100" dirty="0">
                <a:solidFill>
                  <a:srgbClr val="C00000"/>
                </a:solidFill>
                <a:latin typeface="Museo Slab 300"/>
              </a:rPr>
              <a:t>: </a:t>
            </a:r>
            <a:r>
              <a:rPr lang="en-US" sz="2100" dirty="0">
                <a:latin typeface="Museo Slab 300"/>
              </a:rPr>
              <a:t>How do you respond?</a:t>
            </a:r>
          </a:p>
          <a:p>
            <a:endParaRPr lang="en-US" sz="3600" dirty="0">
              <a:solidFill>
                <a:srgbClr val="C00000"/>
              </a:solidFill>
              <a:latin typeface="Museo Slab 300"/>
            </a:endParaRPr>
          </a:p>
        </p:txBody>
      </p:sp>
    </p:spTree>
    <p:extLst>
      <p:ext uri="{BB962C8B-B14F-4D97-AF65-F5344CB8AC3E}">
        <p14:creationId xmlns:p14="http://schemas.microsoft.com/office/powerpoint/2010/main" val="2052806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35F4044-894B-B74C-BA70-A76DFBF02618}" type="slidenum">
              <a:rPr lang="en-US" smtClean="0"/>
              <a:pPr/>
              <a:t>33</a:t>
            </a:fld>
            <a:endParaRPr lang="en-US" dirty="0"/>
          </a:p>
        </p:txBody>
      </p:sp>
      <p:sp>
        <p:nvSpPr>
          <p:cNvPr id="5" name="TextBox 4"/>
          <p:cNvSpPr txBox="1"/>
          <p:nvPr/>
        </p:nvSpPr>
        <p:spPr>
          <a:xfrm>
            <a:off x="1238864" y="909037"/>
            <a:ext cx="7074957" cy="4739759"/>
          </a:xfrm>
          <a:prstGeom prst="rect">
            <a:avLst/>
          </a:prstGeom>
          <a:noFill/>
        </p:spPr>
        <p:txBody>
          <a:bodyPr wrap="square" rtlCol="0">
            <a:spAutoFit/>
          </a:bodyPr>
          <a:lstStyle/>
          <a:p>
            <a:r>
              <a:rPr lang="en-US" sz="2400" i="1" dirty="0">
                <a:solidFill>
                  <a:srgbClr val="C00000"/>
                </a:solidFill>
                <a:latin typeface="Museo Slab 300"/>
              </a:rPr>
              <a:t>Scenario Two</a:t>
            </a:r>
          </a:p>
          <a:p>
            <a:r>
              <a:rPr lang="en-US" sz="2200" dirty="0">
                <a:latin typeface="Museo Slab 300"/>
              </a:rPr>
              <a:t>The Faculty Mentor has arranged for her struggling doctoral student to drop by her office at a time when they will be alone for a private talk.</a:t>
            </a:r>
          </a:p>
          <a:p>
            <a:endParaRPr lang="en-US" sz="2200" i="1" dirty="0">
              <a:solidFill>
                <a:srgbClr val="FF0000"/>
              </a:solidFill>
              <a:latin typeface="Museo Slab 300"/>
            </a:endParaRPr>
          </a:p>
          <a:p>
            <a:r>
              <a:rPr lang="en-US" sz="2200" i="1" dirty="0">
                <a:solidFill>
                  <a:srgbClr val="C00000"/>
                </a:solidFill>
                <a:latin typeface="Museo Slab 300"/>
              </a:rPr>
              <a:t>Student</a:t>
            </a:r>
            <a:r>
              <a:rPr lang="en-US" sz="2200" dirty="0">
                <a:solidFill>
                  <a:srgbClr val="C00000"/>
                </a:solidFill>
                <a:latin typeface="Museo Slab 300"/>
              </a:rPr>
              <a:t>:</a:t>
            </a:r>
            <a:r>
              <a:rPr lang="en-US" sz="2200" dirty="0">
                <a:latin typeface="Museo Slab 300"/>
              </a:rPr>
              <a:t> “Hi, you wanted to see me?”</a:t>
            </a:r>
            <a:endParaRPr lang="en-US" sz="2200" i="1" dirty="0">
              <a:latin typeface="Museo Slab 300"/>
            </a:endParaRPr>
          </a:p>
          <a:p>
            <a:r>
              <a:rPr lang="en-US" sz="2200" i="1" dirty="0">
                <a:solidFill>
                  <a:srgbClr val="C00000"/>
                </a:solidFill>
                <a:latin typeface="Museo Slab 300"/>
              </a:rPr>
              <a:t>Faculty Mentor</a:t>
            </a:r>
            <a:r>
              <a:rPr lang="en-US" sz="2200" dirty="0">
                <a:solidFill>
                  <a:srgbClr val="C00000"/>
                </a:solidFill>
                <a:latin typeface="Museo Slab 300"/>
              </a:rPr>
              <a:t>: </a:t>
            </a:r>
            <a:r>
              <a:rPr lang="en-US" sz="2200" dirty="0">
                <a:latin typeface="Museo Slab 300"/>
              </a:rPr>
              <a:t>“Yes, thank you. I wanted to talk to you about your future plans. How do you feel things are going for you in the degree program?”</a:t>
            </a:r>
            <a:endParaRPr lang="en-US" sz="2200" i="1" dirty="0">
              <a:latin typeface="Museo Slab 300"/>
            </a:endParaRPr>
          </a:p>
          <a:p>
            <a:r>
              <a:rPr lang="en-US" sz="2200" i="1" dirty="0">
                <a:solidFill>
                  <a:srgbClr val="FF0000"/>
                </a:solidFill>
                <a:latin typeface="Museo Slab 300"/>
              </a:rPr>
              <a:t>Student</a:t>
            </a:r>
            <a:r>
              <a:rPr lang="en-US" sz="2200" dirty="0">
                <a:solidFill>
                  <a:srgbClr val="FF0000"/>
                </a:solidFill>
                <a:latin typeface="Museo Slab 300"/>
              </a:rPr>
              <a:t>: </a:t>
            </a:r>
            <a:r>
              <a:rPr lang="en-US" sz="2200" dirty="0">
                <a:latin typeface="Museo Slab 300"/>
              </a:rPr>
              <a:t>“Great. It’s hard work, but I love it and I love the people. It’s what I want to do with my life”</a:t>
            </a:r>
            <a:endParaRPr lang="en-US" sz="2200" i="1" dirty="0">
              <a:latin typeface="Museo Slab 300"/>
            </a:endParaRPr>
          </a:p>
          <a:p>
            <a:r>
              <a:rPr lang="en-US" sz="2200" i="1" dirty="0">
                <a:solidFill>
                  <a:srgbClr val="C00000"/>
                </a:solidFill>
                <a:latin typeface="Museo Slab 300"/>
              </a:rPr>
              <a:t>Faculty Mentor</a:t>
            </a:r>
            <a:r>
              <a:rPr lang="en-US" sz="2200" dirty="0">
                <a:solidFill>
                  <a:srgbClr val="C00000"/>
                </a:solidFill>
                <a:latin typeface="Museo Slab 300"/>
              </a:rPr>
              <a:t>: </a:t>
            </a:r>
            <a:r>
              <a:rPr lang="en-US" sz="2200" dirty="0">
                <a:latin typeface="Museo Slab 300"/>
              </a:rPr>
              <a:t>How do you respond?</a:t>
            </a:r>
          </a:p>
          <a:p>
            <a:endParaRPr lang="en-US" sz="3600" dirty="0">
              <a:solidFill>
                <a:srgbClr val="C00000"/>
              </a:solidFill>
              <a:latin typeface="Museo Slab 300"/>
            </a:endParaRPr>
          </a:p>
        </p:txBody>
      </p:sp>
    </p:spTree>
    <p:extLst>
      <p:ext uri="{BB962C8B-B14F-4D97-AF65-F5344CB8AC3E}">
        <p14:creationId xmlns:p14="http://schemas.microsoft.com/office/powerpoint/2010/main" val="37692829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8864" y="1022395"/>
            <a:ext cx="6599639" cy="4752786"/>
          </a:xfrm>
        </p:spPr>
        <p:txBody>
          <a:bodyPr>
            <a:normAutofit fontScale="85000" lnSpcReduction="10000"/>
          </a:bodyPr>
          <a:lstStyle/>
          <a:p>
            <a:r>
              <a:rPr lang="en-US" sz="3800" dirty="0">
                <a:solidFill>
                  <a:srgbClr val="C00000"/>
                </a:solidFill>
              </a:rPr>
              <a:t>Summary</a:t>
            </a:r>
          </a:p>
          <a:p>
            <a:r>
              <a:rPr lang="en-US" sz="3100" dirty="0">
                <a:solidFill>
                  <a:schemeClr val="tx1"/>
                </a:solidFill>
              </a:rPr>
              <a:t>The mentor-mentee relationship requires contributions from both parties. </a:t>
            </a:r>
          </a:p>
          <a:p>
            <a:endParaRPr lang="en-US" sz="3100" dirty="0">
              <a:solidFill>
                <a:schemeClr val="tx1"/>
              </a:solidFill>
            </a:endParaRPr>
          </a:p>
          <a:p>
            <a:pPr marL="171450" indent="-171450"/>
            <a:r>
              <a:rPr lang="en-US" sz="3100" dirty="0">
                <a:solidFill>
                  <a:schemeClr val="tx1"/>
                </a:solidFill>
              </a:rPr>
              <a:t>- Mentors should set the goal of producing independent investigators who will advance knowledge in their discipline and train the next generation.</a:t>
            </a:r>
          </a:p>
          <a:p>
            <a:endParaRPr lang="en-US" sz="3100" dirty="0">
              <a:solidFill>
                <a:schemeClr val="tx1"/>
              </a:solidFill>
            </a:endParaRPr>
          </a:p>
          <a:p>
            <a:pPr marL="171450" indent="-171450"/>
            <a:r>
              <a:rPr lang="en-US" sz="3100" dirty="0">
                <a:solidFill>
                  <a:schemeClr val="tx1"/>
                </a:solidFill>
              </a:rPr>
              <a:t>- Mentees have the responsibility to respect the mentors’ time and resources by doing the work assigned in a conscientious way </a:t>
            </a:r>
            <a:endParaRPr lang="en-US" sz="3100" dirty="0"/>
          </a:p>
        </p:txBody>
      </p:sp>
      <p:sp>
        <p:nvSpPr>
          <p:cNvPr id="4" name="Slide Number Placeholder 3"/>
          <p:cNvSpPr>
            <a:spLocks noGrp="1"/>
          </p:cNvSpPr>
          <p:nvPr>
            <p:ph type="sldNum" sz="quarter" idx="12"/>
          </p:nvPr>
        </p:nvSpPr>
        <p:spPr/>
        <p:txBody>
          <a:bodyPr/>
          <a:lstStyle/>
          <a:p>
            <a:fld id="{935F4044-894B-B74C-BA70-A76DFBF02618}" type="slidenum">
              <a:rPr lang="en-US" smtClean="0"/>
              <a:pPr/>
              <a:t>34</a:t>
            </a:fld>
            <a:endParaRPr lang="en-US" dirty="0"/>
          </a:p>
        </p:txBody>
      </p:sp>
    </p:spTree>
    <p:extLst>
      <p:ext uri="{BB962C8B-B14F-4D97-AF65-F5344CB8AC3E}">
        <p14:creationId xmlns:p14="http://schemas.microsoft.com/office/powerpoint/2010/main" val="60946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11581" y="1103168"/>
            <a:ext cx="6599639" cy="4760147"/>
          </a:xfrm>
        </p:spPr>
        <p:txBody>
          <a:bodyPr>
            <a:normAutofit/>
          </a:bodyPr>
          <a:lstStyle/>
          <a:p>
            <a:r>
              <a:rPr lang="en-US" sz="2800" dirty="0">
                <a:solidFill>
                  <a:schemeClr val="tx1"/>
                </a:solidFill>
              </a:rPr>
              <a:t>Mentoring is a component of training. A mentor counsels and guides another for the purpose of helping him or her achieve success. The following are </a:t>
            </a:r>
            <a:r>
              <a:rPr lang="en-US" sz="2800" dirty="0">
                <a:solidFill>
                  <a:srgbClr val="C00000"/>
                </a:solidFill>
              </a:rPr>
              <a:t>some</a:t>
            </a:r>
            <a:r>
              <a:rPr lang="en-US" sz="2800" dirty="0">
                <a:solidFill>
                  <a:schemeClr val="tx1"/>
                </a:solidFill>
              </a:rPr>
              <a:t> attributes needed for successful mentoring:</a:t>
            </a:r>
          </a:p>
          <a:p>
            <a:pPr marL="342900" indent="-342900">
              <a:buFont typeface="Arial" panose="020B0604020202020204" pitchFamily="34" charset="0"/>
              <a:buChar char="•"/>
            </a:pPr>
            <a:r>
              <a:rPr lang="en-US" sz="2600" dirty="0">
                <a:solidFill>
                  <a:schemeClr val="tx1"/>
                </a:solidFill>
              </a:rPr>
              <a:t>Interest in contributing to the career development of another scientist</a:t>
            </a:r>
          </a:p>
          <a:p>
            <a:pPr marL="342900" indent="-342900">
              <a:buFont typeface="Arial" panose="020B0604020202020204" pitchFamily="34" charset="0"/>
              <a:buChar char="•"/>
            </a:pPr>
            <a:r>
              <a:rPr lang="en-US" sz="2600" dirty="0">
                <a:solidFill>
                  <a:schemeClr val="tx1"/>
                </a:solidFill>
              </a:rPr>
              <a:t>Research accomplishments</a:t>
            </a:r>
          </a:p>
          <a:p>
            <a:pPr marL="342900" indent="-342900">
              <a:buFont typeface="Arial" panose="020B0604020202020204" pitchFamily="34" charset="0"/>
              <a:buChar char="•"/>
            </a:pPr>
            <a:r>
              <a:rPr lang="en-US" sz="2600" dirty="0">
                <a:solidFill>
                  <a:schemeClr val="tx1"/>
                </a:solidFill>
              </a:rPr>
              <a:t>Professional networking</a:t>
            </a:r>
          </a:p>
          <a:p>
            <a:pPr marL="342900" indent="-342900">
              <a:buFont typeface="Arial" panose="020B0604020202020204" pitchFamily="34" charset="0"/>
              <a:buChar char="•"/>
            </a:pPr>
            <a:r>
              <a:rPr lang="en-US" sz="2600" dirty="0">
                <a:solidFill>
                  <a:schemeClr val="tx1"/>
                </a:solidFill>
              </a:rPr>
              <a:t>Accessibility</a:t>
            </a:r>
          </a:p>
          <a:p>
            <a:endParaRPr lang="en-US" sz="2000" dirty="0">
              <a:solidFill>
                <a:schemeClr val="tx1"/>
              </a:solidFill>
            </a:endParaRPr>
          </a:p>
        </p:txBody>
      </p:sp>
      <p:sp>
        <p:nvSpPr>
          <p:cNvPr id="4" name="Slide Number Placeholder 3"/>
          <p:cNvSpPr>
            <a:spLocks noGrp="1"/>
          </p:cNvSpPr>
          <p:nvPr>
            <p:ph type="sldNum" sz="quarter" idx="12"/>
          </p:nvPr>
        </p:nvSpPr>
        <p:spPr/>
        <p:txBody>
          <a:bodyPr/>
          <a:lstStyle/>
          <a:p>
            <a:fld id="{935F4044-894B-B74C-BA70-A76DFBF02618}" type="slidenum">
              <a:rPr lang="en-US" smtClean="0"/>
              <a:pPr/>
              <a:t>4</a:t>
            </a:fld>
            <a:endParaRPr lang="en-US" dirty="0"/>
          </a:p>
        </p:txBody>
      </p:sp>
    </p:spTree>
    <p:extLst>
      <p:ext uri="{BB962C8B-B14F-4D97-AF65-F5344CB8AC3E}">
        <p14:creationId xmlns:p14="http://schemas.microsoft.com/office/powerpoint/2010/main" val="3030088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3464" y="1231111"/>
            <a:ext cx="6599639" cy="4760147"/>
          </a:xfrm>
        </p:spPr>
        <p:txBody>
          <a:bodyPr>
            <a:normAutofit fontScale="92500"/>
          </a:bodyPr>
          <a:lstStyle/>
          <a:p>
            <a:r>
              <a:rPr lang="en-US" sz="3500" dirty="0">
                <a:solidFill>
                  <a:srgbClr val="C00000"/>
                </a:solidFill>
              </a:rPr>
              <a:t>What are some activities of a mentor?</a:t>
            </a:r>
          </a:p>
          <a:p>
            <a:pPr marL="457200" indent="-457200">
              <a:buFont typeface="Arial" panose="020B0604020202020204" pitchFamily="34" charset="0"/>
              <a:buChar char="•"/>
            </a:pPr>
            <a:r>
              <a:rPr lang="en-US" sz="3000" dirty="0">
                <a:solidFill>
                  <a:schemeClr val="tx1"/>
                </a:solidFill>
              </a:rPr>
              <a:t>Teaching another the role of scientific investigation</a:t>
            </a:r>
          </a:p>
          <a:p>
            <a:pPr marL="457200" indent="-457200">
              <a:buFont typeface="Arial" panose="020B0604020202020204" pitchFamily="34" charset="0"/>
              <a:buChar char="•"/>
            </a:pPr>
            <a:r>
              <a:rPr lang="en-US" sz="3000" dirty="0">
                <a:solidFill>
                  <a:schemeClr val="tx1"/>
                </a:solidFill>
              </a:rPr>
              <a:t>Developing the research questions still needing to be answered</a:t>
            </a:r>
          </a:p>
          <a:p>
            <a:pPr marL="457200" indent="-457200">
              <a:buFont typeface="Arial" panose="020B0604020202020204" pitchFamily="34" charset="0"/>
              <a:buChar char="•"/>
            </a:pPr>
            <a:r>
              <a:rPr lang="en-US" sz="3000" dirty="0">
                <a:solidFill>
                  <a:schemeClr val="tx1"/>
                </a:solidFill>
              </a:rPr>
              <a:t>Identifying major contributions and contributors in a field</a:t>
            </a:r>
          </a:p>
          <a:p>
            <a:pPr marL="457200" indent="-457200">
              <a:buFont typeface="Arial" panose="020B0604020202020204" pitchFamily="34" charset="0"/>
              <a:buChar char="•"/>
            </a:pPr>
            <a:r>
              <a:rPr lang="en-US" sz="3000" dirty="0">
                <a:solidFill>
                  <a:schemeClr val="tx1"/>
                </a:solidFill>
              </a:rPr>
              <a:t>Evaluating one’s and other’s work</a:t>
            </a:r>
          </a:p>
          <a:p>
            <a:pPr marL="457200" indent="-457200">
              <a:buFont typeface="Arial" panose="020B0604020202020204" pitchFamily="34" charset="0"/>
              <a:buChar char="•"/>
            </a:pPr>
            <a:r>
              <a:rPr lang="en-US" sz="3000" dirty="0">
                <a:solidFill>
                  <a:schemeClr val="tx1"/>
                </a:solidFill>
              </a:rPr>
              <a:t>Assisting in the creation of an ethical framework for the conduct of research</a:t>
            </a:r>
          </a:p>
          <a:p>
            <a:pPr algn="r"/>
            <a:endParaRPr lang="en-US" sz="3000" dirty="0">
              <a:solidFill>
                <a:schemeClr val="tx1"/>
              </a:solidFill>
            </a:endParaRPr>
          </a:p>
        </p:txBody>
      </p:sp>
      <p:sp>
        <p:nvSpPr>
          <p:cNvPr id="4" name="Slide Number Placeholder 3"/>
          <p:cNvSpPr>
            <a:spLocks noGrp="1"/>
          </p:cNvSpPr>
          <p:nvPr>
            <p:ph type="sldNum" sz="quarter" idx="12"/>
          </p:nvPr>
        </p:nvSpPr>
        <p:spPr/>
        <p:txBody>
          <a:bodyPr/>
          <a:lstStyle/>
          <a:p>
            <a:fld id="{935F4044-894B-B74C-BA70-A76DFBF02618}" type="slidenum">
              <a:rPr lang="en-US" smtClean="0"/>
              <a:pPr/>
              <a:t>5</a:t>
            </a:fld>
            <a:endParaRPr lang="en-US" dirty="0"/>
          </a:p>
        </p:txBody>
      </p:sp>
    </p:spTree>
    <p:extLst>
      <p:ext uri="{BB962C8B-B14F-4D97-AF65-F5344CB8AC3E}">
        <p14:creationId xmlns:p14="http://schemas.microsoft.com/office/powerpoint/2010/main" val="1947228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7679" y="1137717"/>
            <a:ext cx="6770475" cy="4760147"/>
          </a:xfrm>
        </p:spPr>
        <p:txBody>
          <a:bodyPr>
            <a:normAutofit/>
          </a:bodyPr>
          <a:lstStyle/>
          <a:p>
            <a:r>
              <a:rPr lang="en-US" sz="3200" dirty="0">
                <a:solidFill>
                  <a:srgbClr val="C00000"/>
                </a:solidFill>
              </a:rPr>
              <a:t>What is the role of a mentor?</a:t>
            </a:r>
          </a:p>
          <a:p>
            <a:pPr marL="457200" indent="-457200">
              <a:buFont typeface="Arial" panose="020B0604020202020204" pitchFamily="34" charset="0"/>
              <a:buChar char="•"/>
            </a:pPr>
            <a:r>
              <a:rPr lang="en-US" sz="2800" dirty="0">
                <a:solidFill>
                  <a:schemeClr val="tx1"/>
                </a:solidFill>
              </a:rPr>
              <a:t>Enhancing another's ability to communicate both orally and in writing</a:t>
            </a:r>
          </a:p>
          <a:p>
            <a:pPr marL="457200" indent="-457200">
              <a:buFont typeface="Arial" panose="020B0604020202020204" pitchFamily="34" charset="0"/>
              <a:buChar char="•"/>
            </a:pPr>
            <a:r>
              <a:rPr lang="en-US" sz="2800" dirty="0">
                <a:solidFill>
                  <a:schemeClr val="tx1"/>
                </a:solidFill>
              </a:rPr>
              <a:t>Facilitating entrance into the research community in the discipline</a:t>
            </a:r>
          </a:p>
          <a:p>
            <a:pPr marL="457200" indent="-457200">
              <a:buFont typeface="Arial" panose="020B0604020202020204" pitchFamily="34" charset="0"/>
              <a:buChar char="•"/>
            </a:pPr>
            <a:r>
              <a:rPr lang="en-US" sz="2800" dirty="0">
                <a:solidFill>
                  <a:schemeClr val="tx1"/>
                </a:solidFill>
              </a:rPr>
              <a:t>Assessing the progress of the mentee and making suggestions for improvement</a:t>
            </a:r>
          </a:p>
          <a:p>
            <a:pPr marL="457200" indent="-457200">
              <a:buFont typeface="Arial" panose="020B0604020202020204" pitchFamily="34" charset="0"/>
              <a:buChar char="•"/>
            </a:pPr>
            <a:r>
              <a:rPr lang="en-US" sz="2800" dirty="0">
                <a:solidFill>
                  <a:schemeClr val="tx1"/>
                </a:solidFill>
              </a:rPr>
              <a:t>Providing advice and counsel regarding career development</a:t>
            </a:r>
          </a:p>
          <a:p>
            <a:endParaRPr lang="en-US" sz="8000" dirty="0">
              <a:solidFill>
                <a:schemeClr val="tx1"/>
              </a:solidFill>
            </a:endParaRPr>
          </a:p>
          <a:p>
            <a:pPr algn="r"/>
            <a:endParaRPr lang="en-US" sz="1800" dirty="0">
              <a:solidFill>
                <a:schemeClr val="tx1"/>
              </a:solidFill>
            </a:endParaRPr>
          </a:p>
        </p:txBody>
      </p:sp>
      <p:sp>
        <p:nvSpPr>
          <p:cNvPr id="4" name="Slide Number Placeholder 3"/>
          <p:cNvSpPr>
            <a:spLocks noGrp="1"/>
          </p:cNvSpPr>
          <p:nvPr>
            <p:ph type="sldNum" sz="quarter" idx="12"/>
          </p:nvPr>
        </p:nvSpPr>
        <p:spPr/>
        <p:txBody>
          <a:bodyPr/>
          <a:lstStyle/>
          <a:p>
            <a:fld id="{935F4044-894B-B74C-BA70-A76DFBF02618}" type="slidenum">
              <a:rPr lang="en-US" smtClean="0"/>
              <a:pPr/>
              <a:t>6</a:t>
            </a:fld>
            <a:endParaRPr lang="en-US" dirty="0"/>
          </a:p>
        </p:txBody>
      </p:sp>
    </p:spTree>
    <p:extLst>
      <p:ext uri="{BB962C8B-B14F-4D97-AF65-F5344CB8AC3E}">
        <p14:creationId xmlns:p14="http://schemas.microsoft.com/office/powerpoint/2010/main" val="3541806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35F4044-894B-B74C-BA70-A76DFBF02618}" type="slidenum">
              <a:rPr lang="en-US" smtClean="0"/>
              <a:pPr/>
              <a:t>7</a:t>
            </a:fld>
            <a:endParaRPr lang="en-US" dirty="0"/>
          </a:p>
        </p:txBody>
      </p:sp>
      <p:sp>
        <p:nvSpPr>
          <p:cNvPr id="4" name="Text Placeholder 3"/>
          <p:cNvSpPr>
            <a:spLocks noGrp="1"/>
          </p:cNvSpPr>
          <p:nvPr>
            <p:ph type="body" idx="1"/>
          </p:nvPr>
        </p:nvSpPr>
        <p:spPr>
          <a:xfrm>
            <a:off x="1233016" y="1095309"/>
            <a:ext cx="3259317" cy="3633116"/>
          </a:xfrm>
        </p:spPr>
        <p:txBody>
          <a:bodyPr>
            <a:noAutofit/>
          </a:bodyPr>
          <a:lstStyle/>
          <a:p>
            <a:r>
              <a:rPr lang="en-US" sz="2000" b="1" i="1" dirty="0">
                <a:latin typeface="Museo Slab 100"/>
              </a:rPr>
              <a:t>Good MENTORS will…</a:t>
            </a:r>
          </a:p>
          <a:p>
            <a:r>
              <a:rPr lang="en-US" sz="2000" dirty="0">
                <a:latin typeface="Museo Slab 100"/>
              </a:rPr>
              <a:t>Interact and regularly meet with the mentee:</a:t>
            </a:r>
          </a:p>
          <a:p>
            <a:pPr marL="285750" indent="-285750">
              <a:buFont typeface="Arial" panose="020B0604020202020204" pitchFamily="34" charset="0"/>
              <a:buChar char="•"/>
            </a:pPr>
            <a:r>
              <a:rPr lang="en-US" sz="1800" dirty="0">
                <a:solidFill>
                  <a:schemeClr val="tx1"/>
                </a:solidFill>
                <a:latin typeface="Museo Slab 100"/>
              </a:rPr>
              <a:t>Be approachable</a:t>
            </a:r>
          </a:p>
          <a:p>
            <a:pPr marL="285750" indent="-285750">
              <a:buFont typeface="Arial" panose="020B0604020202020204" pitchFamily="34" charset="0"/>
              <a:buChar char="•"/>
            </a:pPr>
            <a:r>
              <a:rPr lang="en-US" sz="1800" dirty="0">
                <a:solidFill>
                  <a:schemeClr val="tx1"/>
                </a:solidFill>
                <a:latin typeface="Museo Slab 100"/>
              </a:rPr>
              <a:t>Be willing to share knowledge</a:t>
            </a:r>
          </a:p>
          <a:p>
            <a:pPr marL="285750" indent="-285750">
              <a:buFont typeface="Arial" panose="020B0604020202020204" pitchFamily="34" charset="0"/>
              <a:buChar char="•"/>
            </a:pPr>
            <a:r>
              <a:rPr lang="en-US" sz="1800" dirty="0">
                <a:solidFill>
                  <a:schemeClr val="tx1"/>
                </a:solidFill>
                <a:latin typeface="Museo Slab 100"/>
              </a:rPr>
              <a:t>Be respectful and understanding</a:t>
            </a:r>
          </a:p>
          <a:p>
            <a:pPr marL="285750" indent="-285750">
              <a:buFont typeface="Arial" panose="020B0604020202020204" pitchFamily="34" charset="0"/>
              <a:buChar char="•"/>
            </a:pPr>
            <a:r>
              <a:rPr lang="en-US" sz="1800" dirty="0">
                <a:solidFill>
                  <a:schemeClr val="tx1"/>
                </a:solidFill>
                <a:latin typeface="Museo Slab 100"/>
              </a:rPr>
              <a:t>Share expectations</a:t>
            </a:r>
          </a:p>
          <a:p>
            <a:pPr marL="285750" indent="-285750">
              <a:buFont typeface="Arial" panose="020B0604020202020204" pitchFamily="34" charset="0"/>
              <a:buChar char="•"/>
            </a:pPr>
            <a:r>
              <a:rPr lang="en-US" sz="1800" dirty="0">
                <a:solidFill>
                  <a:schemeClr val="tx1"/>
                </a:solidFill>
                <a:latin typeface="Museo Slab 100"/>
              </a:rPr>
              <a:t>Listen</a:t>
            </a:r>
          </a:p>
          <a:p>
            <a:pPr marL="285750" indent="-285750">
              <a:buFont typeface="Arial" panose="020B0604020202020204" pitchFamily="34" charset="0"/>
              <a:buChar char="•"/>
            </a:pPr>
            <a:r>
              <a:rPr lang="en-US" sz="1800" dirty="0">
                <a:solidFill>
                  <a:schemeClr val="tx1"/>
                </a:solidFill>
                <a:latin typeface="Museo Slab 100"/>
              </a:rPr>
              <a:t>Keep confidential information confidential</a:t>
            </a:r>
          </a:p>
          <a:p>
            <a:pPr marL="285750" indent="-285750">
              <a:buFont typeface="Arial" panose="020B0604020202020204" pitchFamily="34" charset="0"/>
              <a:buChar char="•"/>
            </a:pPr>
            <a:r>
              <a:rPr lang="en-US" sz="1800" dirty="0">
                <a:solidFill>
                  <a:schemeClr val="tx1"/>
                </a:solidFill>
                <a:latin typeface="Museo Slab 100"/>
              </a:rPr>
              <a:t>Provide encouragement</a:t>
            </a:r>
          </a:p>
          <a:p>
            <a:pPr marL="285750" indent="-285750">
              <a:buFont typeface="Arial" panose="020B0604020202020204" pitchFamily="34" charset="0"/>
              <a:buChar char="•"/>
            </a:pPr>
            <a:r>
              <a:rPr lang="en-US" sz="1800" dirty="0">
                <a:solidFill>
                  <a:schemeClr val="tx1"/>
                </a:solidFill>
                <a:latin typeface="Museo Slab 100"/>
              </a:rPr>
              <a:t>Provide constructive criticism</a:t>
            </a:r>
          </a:p>
          <a:p>
            <a:pPr marL="285750" indent="-285750">
              <a:buFont typeface="Arial" panose="020B0604020202020204" pitchFamily="34" charset="0"/>
              <a:buChar char="•"/>
            </a:pPr>
            <a:r>
              <a:rPr lang="en-US" sz="1800" dirty="0">
                <a:solidFill>
                  <a:schemeClr val="tx1"/>
                </a:solidFill>
                <a:latin typeface="Museo Slab 100"/>
              </a:rPr>
              <a:t>Describe preferred mentoring and communication style</a:t>
            </a:r>
          </a:p>
        </p:txBody>
      </p:sp>
      <p:sp>
        <p:nvSpPr>
          <p:cNvPr id="5" name="Text Placeholder 4"/>
          <p:cNvSpPr>
            <a:spLocks noGrp="1"/>
          </p:cNvSpPr>
          <p:nvPr>
            <p:ph type="body" idx="13"/>
          </p:nvPr>
        </p:nvSpPr>
        <p:spPr>
          <a:xfrm>
            <a:off x="4633825" y="1093571"/>
            <a:ext cx="3259317" cy="3633116"/>
          </a:xfrm>
        </p:spPr>
        <p:txBody>
          <a:bodyPr>
            <a:noAutofit/>
          </a:bodyPr>
          <a:lstStyle/>
          <a:p>
            <a:r>
              <a:rPr lang="en-US" sz="2000" b="1" i="1" dirty="0">
                <a:latin typeface="Museo Slab 100"/>
              </a:rPr>
              <a:t>Good MENTEES will…</a:t>
            </a:r>
          </a:p>
          <a:p>
            <a:pPr lvl="0">
              <a:defRPr/>
            </a:pPr>
            <a:r>
              <a:rPr lang="en-US" sz="2000" dirty="0">
                <a:latin typeface="Museo Slab 100"/>
              </a:rPr>
              <a:t>Interact and regularly meet with the mentor:</a:t>
            </a:r>
          </a:p>
          <a:p>
            <a:pPr marL="342900" indent="-342900">
              <a:buFont typeface="Arial" panose="020B0604020202020204" pitchFamily="34" charset="0"/>
              <a:buChar char="•"/>
            </a:pPr>
            <a:r>
              <a:rPr lang="en-US" sz="1800" dirty="0">
                <a:solidFill>
                  <a:schemeClr val="tx1"/>
                </a:solidFill>
                <a:latin typeface="Museo Slab 100"/>
              </a:rPr>
              <a:t>Be respectful of their mentors’ commitment</a:t>
            </a:r>
          </a:p>
          <a:p>
            <a:pPr marL="342900" indent="-342900">
              <a:buFont typeface="Arial" panose="020B0604020202020204" pitchFamily="34" charset="0"/>
              <a:buChar char="•"/>
            </a:pPr>
            <a:r>
              <a:rPr lang="en-US" sz="1800" dirty="0">
                <a:solidFill>
                  <a:schemeClr val="tx1"/>
                </a:solidFill>
                <a:latin typeface="Museo Slab 100"/>
              </a:rPr>
              <a:t>Come to meetings prepared with question, discussion topics and a current CV</a:t>
            </a:r>
          </a:p>
          <a:p>
            <a:pPr marL="342900" indent="-342900">
              <a:buFont typeface="Arial" panose="020B0604020202020204" pitchFamily="34" charset="0"/>
              <a:buChar char="•"/>
            </a:pPr>
            <a:r>
              <a:rPr lang="en-US" sz="1800" dirty="0">
                <a:solidFill>
                  <a:schemeClr val="tx1"/>
                </a:solidFill>
                <a:latin typeface="Museo Slab 100"/>
              </a:rPr>
              <a:t>Be open with expectations</a:t>
            </a:r>
          </a:p>
          <a:p>
            <a:pPr marL="342900" indent="-342900">
              <a:buFont typeface="Arial" panose="020B0604020202020204" pitchFamily="34" charset="0"/>
              <a:buChar char="•"/>
            </a:pPr>
            <a:r>
              <a:rPr lang="en-US" sz="1800" dirty="0">
                <a:solidFill>
                  <a:schemeClr val="tx1"/>
                </a:solidFill>
                <a:latin typeface="Museo Slab 100"/>
              </a:rPr>
              <a:t>Listen</a:t>
            </a:r>
          </a:p>
          <a:p>
            <a:pPr marL="342900" lvl="0" indent="-342900">
              <a:buFont typeface="Arial" panose="020B0604020202020204" pitchFamily="34" charset="0"/>
              <a:buChar char="•"/>
              <a:defRPr/>
            </a:pPr>
            <a:r>
              <a:rPr lang="en-US" sz="1800" dirty="0">
                <a:solidFill>
                  <a:schemeClr val="tx1"/>
                </a:solidFill>
                <a:latin typeface="Museo Slab 100"/>
              </a:rPr>
              <a:t>Keep confidential information confidential</a:t>
            </a:r>
          </a:p>
          <a:p>
            <a:pPr marL="342900" lvl="0" indent="-342900">
              <a:buFont typeface="Arial" panose="020B0604020202020204" pitchFamily="34" charset="0"/>
              <a:buChar char="•"/>
              <a:defRPr/>
            </a:pPr>
            <a:r>
              <a:rPr lang="en-US" sz="1800" dirty="0">
                <a:solidFill>
                  <a:schemeClr val="tx1"/>
                </a:solidFill>
                <a:latin typeface="Museo Slab 100"/>
              </a:rPr>
              <a:t>Seek feedback on performance</a:t>
            </a:r>
          </a:p>
          <a:p>
            <a:pPr marL="342900" lvl="0" indent="-342900">
              <a:buFont typeface="Arial" panose="020B0604020202020204" pitchFamily="34" charset="0"/>
              <a:buChar char="•"/>
              <a:defRPr/>
            </a:pPr>
            <a:r>
              <a:rPr lang="en-US" sz="1800" dirty="0">
                <a:solidFill>
                  <a:schemeClr val="tx1"/>
                </a:solidFill>
                <a:latin typeface="Museo Slab 100"/>
              </a:rPr>
              <a:t>Describe preferred mentoring and communication style</a:t>
            </a:r>
          </a:p>
        </p:txBody>
      </p:sp>
    </p:spTree>
    <p:extLst>
      <p:ext uri="{BB962C8B-B14F-4D97-AF65-F5344CB8AC3E}">
        <p14:creationId xmlns:p14="http://schemas.microsoft.com/office/powerpoint/2010/main" val="1830341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35F4044-894B-B74C-BA70-A76DFBF02618}" type="slidenum">
              <a:rPr lang="en-US" smtClean="0"/>
              <a:pPr/>
              <a:t>8</a:t>
            </a:fld>
            <a:endParaRPr lang="en-US" dirty="0"/>
          </a:p>
        </p:txBody>
      </p:sp>
      <p:sp>
        <p:nvSpPr>
          <p:cNvPr id="4" name="Text Placeholder 3"/>
          <p:cNvSpPr>
            <a:spLocks noGrp="1"/>
          </p:cNvSpPr>
          <p:nvPr>
            <p:ph type="body" idx="1"/>
          </p:nvPr>
        </p:nvSpPr>
        <p:spPr>
          <a:xfrm>
            <a:off x="1374508" y="1135899"/>
            <a:ext cx="3259317" cy="4457192"/>
          </a:xfrm>
        </p:spPr>
        <p:txBody>
          <a:bodyPr>
            <a:noAutofit/>
          </a:bodyPr>
          <a:lstStyle/>
          <a:p>
            <a:r>
              <a:rPr lang="en-US" sz="2000" b="1" i="1" dirty="0">
                <a:latin typeface="Museo Slab 100"/>
              </a:rPr>
              <a:t>Good MENTORS will…</a:t>
            </a:r>
          </a:p>
          <a:p>
            <a:r>
              <a:rPr lang="en-US" sz="2000" dirty="0">
                <a:latin typeface="Museo Slab 100"/>
              </a:rPr>
              <a:t>Suggest career development strategies:</a:t>
            </a:r>
          </a:p>
          <a:p>
            <a:pPr marL="342900" indent="-342900">
              <a:buFont typeface="Arial" panose="020B0604020202020204" pitchFamily="34" charset="0"/>
              <a:buChar char="•"/>
            </a:pPr>
            <a:r>
              <a:rPr lang="en-US" sz="2000" dirty="0">
                <a:solidFill>
                  <a:schemeClr val="tx1"/>
                </a:solidFill>
                <a:latin typeface="Museo Slab 100"/>
              </a:rPr>
              <a:t>Work with mentees to set long-term and short-term research and career goals and create a timeline to help them achieve  through the development of an </a:t>
            </a:r>
            <a:r>
              <a:rPr lang="en-US" sz="2000" dirty="0">
                <a:solidFill>
                  <a:srgbClr val="C00000"/>
                </a:solidFill>
                <a:latin typeface="Museo Slab 100"/>
              </a:rPr>
              <a:t>Individual Development Plan</a:t>
            </a:r>
          </a:p>
          <a:p>
            <a:pPr marL="342900" indent="-342900">
              <a:buFont typeface="Arial" panose="020B0604020202020204" pitchFamily="34" charset="0"/>
              <a:buChar char="•"/>
            </a:pPr>
            <a:r>
              <a:rPr lang="en-US" sz="2000" dirty="0">
                <a:solidFill>
                  <a:schemeClr val="tx1"/>
                </a:solidFill>
                <a:latin typeface="Museo Slab 100"/>
              </a:rPr>
              <a:t>Offer expertise and guidance in their field</a:t>
            </a:r>
          </a:p>
        </p:txBody>
      </p:sp>
      <p:sp>
        <p:nvSpPr>
          <p:cNvPr id="5" name="Text Placeholder 4"/>
          <p:cNvSpPr>
            <a:spLocks noGrp="1"/>
          </p:cNvSpPr>
          <p:nvPr>
            <p:ph type="body" idx="13"/>
          </p:nvPr>
        </p:nvSpPr>
        <p:spPr>
          <a:xfrm>
            <a:off x="4633825" y="1131259"/>
            <a:ext cx="3437279" cy="4355431"/>
          </a:xfrm>
        </p:spPr>
        <p:txBody>
          <a:bodyPr>
            <a:noAutofit/>
          </a:bodyPr>
          <a:lstStyle/>
          <a:p>
            <a:r>
              <a:rPr lang="en-US" sz="2000" b="1" i="1" dirty="0">
                <a:latin typeface="Museo Slab 100"/>
              </a:rPr>
              <a:t>Good MENTEES will…</a:t>
            </a:r>
          </a:p>
          <a:p>
            <a:pPr lvl="0">
              <a:defRPr/>
            </a:pPr>
            <a:r>
              <a:rPr lang="en-US" sz="2000" dirty="0">
                <a:latin typeface="Museo Slab 100"/>
              </a:rPr>
              <a:t>Be proactive in their career development:</a:t>
            </a:r>
          </a:p>
          <a:p>
            <a:pPr marL="342900" lvl="0" indent="-342900">
              <a:buFont typeface="Arial" panose="020B0604020202020204" pitchFamily="34" charset="0"/>
              <a:buChar char="•"/>
              <a:defRPr/>
            </a:pPr>
            <a:r>
              <a:rPr lang="en-US" sz="2000" dirty="0">
                <a:solidFill>
                  <a:schemeClr val="tx1"/>
                </a:solidFill>
                <a:latin typeface="Museo Slab 100"/>
              </a:rPr>
              <a:t>Be honest and self-critical</a:t>
            </a:r>
          </a:p>
          <a:p>
            <a:pPr marL="342900" lvl="0" indent="-342900">
              <a:buFont typeface="Arial" panose="020B0604020202020204" pitchFamily="34" charset="0"/>
              <a:buChar char="•"/>
              <a:defRPr/>
            </a:pPr>
            <a:r>
              <a:rPr lang="en-US" sz="2000" dirty="0">
                <a:solidFill>
                  <a:schemeClr val="tx1"/>
                </a:solidFill>
                <a:latin typeface="Museo Slab 100"/>
              </a:rPr>
              <a:t>Work with mentors to set long-term and short-term research and career goals</a:t>
            </a:r>
          </a:p>
          <a:p>
            <a:pPr marL="342900" lvl="0" indent="-342900">
              <a:buFont typeface="Arial" panose="020B0604020202020204" pitchFamily="34" charset="0"/>
              <a:buChar char="•"/>
              <a:defRPr/>
            </a:pPr>
            <a:r>
              <a:rPr lang="en-US" sz="2000" dirty="0">
                <a:solidFill>
                  <a:schemeClr val="tx1"/>
                </a:solidFill>
                <a:latin typeface="Museo Slab 100"/>
              </a:rPr>
              <a:t>Research career options and take the initiative in pursuing them</a:t>
            </a:r>
          </a:p>
          <a:p>
            <a:pPr marL="342900" lvl="0" indent="-342900">
              <a:buFont typeface="Arial" panose="020B0604020202020204" pitchFamily="34" charset="0"/>
              <a:buChar char="•"/>
              <a:defRPr/>
            </a:pPr>
            <a:r>
              <a:rPr lang="en-US" sz="2000" dirty="0">
                <a:solidFill>
                  <a:schemeClr val="tx1"/>
                </a:solidFill>
                <a:latin typeface="Museo Slab 100"/>
              </a:rPr>
              <a:t>Follow a path that matches individual skills, values, and interests</a:t>
            </a:r>
          </a:p>
        </p:txBody>
      </p:sp>
    </p:spTree>
    <p:extLst>
      <p:ext uri="{BB962C8B-B14F-4D97-AF65-F5344CB8AC3E}">
        <p14:creationId xmlns:p14="http://schemas.microsoft.com/office/powerpoint/2010/main" val="3496586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35F4044-894B-B74C-BA70-A76DFBF02618}" type="slidenum">
              <a:rPr lang="en-US" smtClean="0"/>
              <a:pPr/>
              <a:t>9</a:t>
            </a:fld>
            <a:endParaRPr lang="en-US" dirty="0"/>
          </a:p>
        </p:txBody>
      </p:sp>
      <p:sp>
        <p:nvSpPr>
          <p:cNvPr id="4" name="Text Placeholder 3"/>
          <p:cNvSpPr>
            <a:spLocks noGrp="1"/>
          </p:cNvSpPr>
          <p:nvPr>
            <p:ph type="body" idx="1"/>
          </p:nvPr>
        </p:nvSpPr>
        <p:spPr>
          <a:xfrm>
            <a:off x="1144881" y="1084292"/>
            <a:ext cx="3259317" cy="3633116"/>
          </a:xfrm>
        </p:spPr>
        <p:txBody>
          <a:bodyPr>
            <a:noAutofit/>
          </a:bodyPr>
          <a:lstStyle/>
          <a:p>
            <a:r>
              <a:rPr lang="en-US" sz="2000" b="1" i="1" dirty="0">
                <a:latin typeface="Museo Slab 100"/>
              </a:rPr>
              <a:t>Good MENTORS will…</a:t>
            </a:r>
          </a:p>
          <a:p>
            <a:r>
              <a:rPr lang="en-US" sz="2000" dirty="0">
                <a:latin typeface="Museo Slab 100"/>
              </a:rPr>
              <a:t>Help build a network:</a:t>
            </a:r>
          </a:p>
          <a:p>
            <a:pPr marL="342900" indent="-342900">
              <a:buFont typeface="Arial" panose="020B0604020202020204" pitchFamily="34" charset="0"/>
              <a:buChar char="•"/>
            </a:pPr>
            <a:r>
              <a:rPr lang="en-US" sz="2000" dirty="0">
                <a:solidFill>
                  <a:schemeClr val="tx1"/>
                </a:solidFill>
                <a:latin typeface="Museo Slab 100"/>
              </a:rPr>
              <a:t>Share their network</a:t>
            </a:r>
          </a:p>
          <a:p>
            <a:pPr marL="342900" indent="-342900">
              <a:buFont typeface="Arial" panose="020B0604020202020204" pitchFamily="34" charset="0"/>
              <a:buChar char="•"/>
            </a:pPr>
            <a:r>
              <a:rPr lang="en-US" sz="2000" dirty="0">
                <a:solidFill>
                  <a:schemeClr val="tx1"/>
                </a:solidFill>
                <a:latin typeface="Museo Slab 100"/>
              </a:rPr>
              <a:t>Encourage interactions with others in the field</a:t>
            </a:r>
          </a:p>
          <a:p>
            <a:pPr marL="342900" indent="-342900">
              <a:buFont typeface="Arial" panose="020B0604020202020204" pitchFamily="34" charset="0"/>
              <a:buChar char="•"/>
            </a:pPr>
            <a:r>
              <a:rPr lang="en-US" sz="2000" dirty="0">
                <a:solidFill>
                  <a:schemeClr val="tx1"/>
                </a:solidFill>
                <a:latin typeface="Museo Slab 100"/>
              </a:rPr>
              <a:t>Seek assistance of institutional resources when needed</a:t>
            </a:r>
          </a:p>
          <a:p>
            <a:pPr marL="342900" indent="-342900">
              <a:buFont typeface="Arial" panose="020B0604020202020204" pitchFamily="34" charset="0"/>
              <a:buChar char="•"/>
            </a:pPr>
            <a:r>
              <a:rPr lang="en-US" sz="2000" dirty="0">
                <a:solidFill>
                  <a:schemeClr val="tx1"/>
                </a:solidFill>
                <a:latin typeface="Museo Slab 100"/>
              </a:rPr>
              <a:t>Be a supportive colleague as mentees transition throughout their professional lives</a:t>
            </a:r>
          </a:p>
        </p:txBody>
      </p:sp>
      <p:sp>
        <p:nvSpPr>
          <p:cNvPr id="5" name="Text Placeholder 4"/>
          <p:cNvSpPr>
            <a:spLocks noGrp="1"/>
          </p:cNvSpPr>
          <p:nvPr>
            <p:ph type="body" idx="13"/>
          </p:nvPr>
        </p:nvSpPr>
        <p:spPr>
          <a:xfrm>
            <a:off x="4633825" y="1084292"/>
            <a:ext cx="3259317" cy="4355431"/>
          </a:xfrm>
        </p:spPr>
        <p:txBody>
          <a:bodyPr>
            <a:noAutofit/>
          </a:bodyPr>
          <a:lstStyle/>
          <a:p>
            <a:r>
              <a:rPr lang="en-US" sz="2000" b="1" i="1" dirty="0">
                <a:latin typeface="Museo Slab 100"/>
              </a:rPr>
              <a:t>Good MENTEES will…</a:t>
            </a:r>
          </a:p>
          <a:p>
            <a:pPr lvl="0">
              <a:defRPr/>
            </a:pPr>
            <a:r>
              <a:rPr lang="en-US" sz="2000" dirty="0">
                <a:latin typeface="Museo Slab 100"/>
              </a:rPr>
              <a:t>Build a network:</a:t>
            </a:r>
          </a:p>
          <a:p>
            <a:pPr marL="342900" lvl="0" indent="-342900">
              <a:buFont typeface="Arial" panose="020B0604020202020204" pitchFamily="34" charset="0"/>
              <a:buChar char="•"/>
              <a:defRPr/>
            </a:pPr>
            <a:r>
              <a:rPr lang="en-US" sz="2000" dirty="0">
                <a:solidFill>
                  <a:schemeClr val="tx1"/>
                </a:solidFill>
                <a:latin typeface="Museo Slab 100"/>
              </a:rPr>
              <a:t>Seek out mentors beyond their immediate supervisor</a:t>
            </a:r>
          </a:p>
        </p:txBody>
      </p:sp>
    </p:spTree>
    <p:extLst>
      <p:ext uri="{BB962C8B-B14F-4D97-AF65-F5344CB8AC3E}">
        <p14:creationId xmlns:p14="http://schemas.microsoft.com/office/powerpoint/2010/main" val="3835081585"/>
      </p:ext>
    </p:extLst>
  </p:cSld>
  <p:clrMapOvr>
    <a:masterClrMapping/>
  </p:clrMapOvr>
</p:sld>
</file>

<file path=ppt/theme/theme1.xml><?xml version="1.0" encoding="utf-8"?>
<a:theme xmlns:a="http://schemas.openxmlformats.org/drawingml/2006/main" name="Stony Brook University">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161476</TotalTime>
  <Words>3337</Words>
  <Application>Microsoft Office PowerPoint</Application>
  <PresentationFormat>On-screen Show (4:3)</PresentationFormat>
  <Paragraphs>264</Paragraphs>
  <Slides>34</Slides>
  <Notes>6</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Arial</vt:lpstr>
      <vt:lpstr>Calibri</vt:lpstr>
      <vt:lpstr>Effra Heavy</vt:lpstr>
      <vt:lpstr>Museo Slab 100</vt:lpstr>
      <vt:lpstr>Museo Slab 300</vt:lpstr>
      <vt:lpstr>Museo Slab 500</vt:lpstr>
      <vt:lpstr>Museo Slab 700</vt:lpstr>
      <vt:lpstr>Museo Slab 900</vt:lpstr>
      <vt:lpstr>Wingdings</vt:lpstr>
      <vt:lpstr>Stony Brook University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Mentoring Checklist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Anna Li</cp:lastModifiedBy>
  <cp:revision>405</cp:revision>
  <cp:lastPrinted>2022-10-11T18:16:38Z</cp:lastPrinted>
  <dcterms:created xsi:type="dcterms:W3CDTF">2015-10-09T21:49:46Z</dcterms:created>
  <dcterms:modified xsi:type="dcterms:W3CDTF">2023-02-27T18:47:04Z</dcterms:modified>
</cp:coreProperties>
</file>