
<file path=[Content_Types].xml><?xml version="1.0" encoding="utf-8"?>
<Types xmlns="http://schemas.openxmlformats.org/package/2006/content-types">
  <Default Extension="png" ContentType="image/png"/>
  <Default Extension="emf" ContentType="image/x-emf"/>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handoutMasterIdLst>
    <p:handoutMasterId r:id="rId32"/>
  </p:handoutMasterIdLst>
  <p:sldIdLst>
    <p:sldId id="256" r:id="rId2"/>
    <p:sldId id="274" r:id="rId3"/>
    <p:sldId id="328" r:id="rId4"/>
    <p:sldId id="306" r:id="rId5"/>
    <p:sldId id="309" r:id="rId6"/>
    <p:sldId id="310" r:id="rId7"/>
    <p:sldId id="315" r:id="rId8"/>
    <p:sldId id="316" r:id="rId9"/>
    <p:sldId id="317" r:id="rId10"/>
    <p:sldId id="304" r:id="rId11"/>
    <p:sldId id="311" r:id="rId12"/>
    <p:sldId id="303" r:id="rId13"/>
    <p:sldId id="313" r:id="rId14"/>
    <p:sldId id="300" r:id="rId15"/>
    <p:sldId id="318" r:id="rId16"/>
    <p:sldId id="314" r:id="rId17"/>
    <p:sldId id="312" r:id="rId18"/>
    <p:sldId id="271" r:id="rId19"/>
    <p:sldId id="308" r:id="rId20"/>
    <p:sldId id="302" r:id="rId21"/>
    <p:sldId id="301" r:id="rId22"/>
    <p:sldId id="321" r:id="rId23"/>
    <p:sldId id="323" r:id="rId24"/>
    <p:sldId id="324" r:id="rId25"/>
    <p:sldId id="325" r:id="rId26"/>
    <p:sldId id="326" r:id="rId27"/>
    <p:sldId id="327" r:id="rId28"/>
    <p:sldId id="322" r:id="rId29"/>
    <p:sldId id="31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A188CE-9BD4-8E0D-745E-98B2394C4D49}" name="susan gasparo" initials="sg" userId="8d463a234194b58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E23"/>
    <a:srgbClr val="C0C0C0"/>
    <a:srgbClr val="8283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7" autoAdjust="0"/>
    <p:restoredTop sz="49351" autoAdjust="0"/>
  </p:normalViewPr>
  <p:slideViewPr>
    <p:cSldViewPr snapToGrid="0" snapToObjects="1">
      <p:cViewPr varScale="1">
        <p:scale>
          <a:sx n="114" d="100"/>
          <a:sy n="114" d="100"/>
        </p:scale>
        <p:origin x="1332" y="114"/>
      </p:cViewPr>
      <p:guideLst/>
    </p:cSldViewPr>
  </p:slideViewPr>
  <p:outlineViewPr>
    <p:cViewPr>
      <p:scale>
        <a:sx n="33" d="100"/>
        <a:sy n="33" d="100"/>
      </p:scale>
      <p:origin x="0" y="-20944"/>
    </p:cViewPr>
  </p:outlineViewPr>
  <p:notesTextViewPr>
    <p:cViewPr>
      <p:scale>
        <a:sx n="3" d="2"/>
        <a:sy n="3" d="2"/>
      </p:scale>
      <p:origin x="0" y="0"/>
    </p:cViewPr>
  </p:notesText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6CF33-8FBF-4B4C-A62C-C7FCEE2F205E}" type="datetimeFigureOut">
              <a:rPr lang="en-US" smtClean="0"/>
              <a:t>2/27/2023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938DB-7AC2-8B49-96CB-F4713922A74B}" type="datetimeFigureOut">
              <a:rPr lang="en-US" smtClean="0"/>
              <a:t>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vma.org/Pages/home.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vma.org/Pages/home.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vma.org/Pages/home.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vma.org/Pages/home.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vma.org/Pages/home.asp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22</a:t>
            </a:fld>
            <a:endParaRPr lang="en-US"/>
          </a:p>
        </p:txBody>
      </p:sp>
    </p:spTree>
    <p:extLst>
      <p:ext uri="{BB962C8B-B14F-4D97-AF65-F5344CB8AC3E}">
        <p14:creationId xmlns:p14="http://schemas.microsoft.com/office/powerpoint/2010/main" val="243409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23</a:t>
            </a:fld>
            <a:endParaRPr lang="en-US"/>
          </a:p>
        </p:txBody>
      </p:sp>
    </p:spTree>
    <p:extLst>
      <p:ext uri="{BB962C8B-B14F-4D97-AF65-F5344CB8AC3E}">
        <p14:creationId xmlns:p14="http://schemas.microsoft.com/office/powerpoint/2010/main" val="224329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24</a:t>
            </a:fld>
            <a:endParaRPr lang="en-US"/>
          </a:p>
        </p:txBody>
      </p:sp>
    </p:spTree>
    <p:extLst>
      <p:ext uri="{BB962C8B-B14F-4D97-AF65-F5344CB8AC3E}">
        <p14:creationId xmlns:p14="http://schemas.microsoft.com/office/powerpoint/2010/main" val="298057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25</a:t>
            </a:fld>
            <a:endParaRPr lang="en-US"/>
          </a:p>
        </p:txBody>
      </p:sp>
    </p:spTree>
    <p:extLst>
      <p:ext uri="{BB962C8B-B14F-4D97-AF65-F5344CB8AC3E}">
        <p14:creationId xmlns:p14="http://schemas.microsoft.com/office/powerpoint/2010/main" val="297897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26</a:t>
            </a:fld>
            <a:endParaRPr lang="en-US"/>
          </a:p>
        </p:txBody>
      </p:sp>
    </p:spTree>
    <p:extLst>
      <p:ext uri="{BB962C8B-B14F-4D97-AF65-F5344CB8AC3E}">
        <p14:creationId xmlns:p14="http://schemas.microsoft.com/office/powerpoint/2010/main" val="233017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Can’t scientists use something other than animals? </a:t>
            </a:r>
            <a:r>
              <a:rPr lang="en-US" sz="1200" b="1" i="0" kern="1200" dirty="0">
                <a:solidFill>
                  <a:schemeClr val="tx1"/>
                </a:solidFill>
                <a:effectLst/>
                <a:latin typeface="+mn-lt"/>
                <a:ea typeface="+mn-ea"/>
                <a:cs typeface="+mn-cs"/>
              </a:rPr>
              <a:t>In many cases, scientists can and  do use research models other than animals. The most common alternative is cells cultured, or grown, in the laboratory.</a:t>
            </a:r>
            <a:endParaRPr lang="en-US" sz="1200" b="1" dirty="0">
              <a:solidFill>
                <a:schemeClr val="tx1"/>
              </a:solidFill>
            </a:endParaRPr>
          </a:p>
          <a:p>
            <a:pPr marL="0" indent="0">
              <a:buFont typeface="Arial" panose="020B0604020202020204" pitchFamily="34" charset="0"/>
              <a:buNone/>
            </a:pPr>
            <a:r>
              <a:rPr lang="en-US" sz="1200" dirty="0">
                <a:solidFill>
                  <a:schemeClr val="tx1"/>
                </a:solidFill>
              </a:rPr>
              <a:t>            </a:t>
            </a:r>
          </a:p>
          <a:p>
            <a:pPr marL="0" indent="0">
              <a:buFont typeface="Arial" panose="020B0604020202020204" pitchFamily="34" charset="0"/>
              <a:buNone/>
            </a:pPr>
            <a:r>
              <a:rPr lang="en-US" sz="1200" dirty="0">
                <a:solidFill>
                  <a:schemeClr val="tx1"/>
                </a:solidFill>
              </a:rPr>
              <a:t>How do humans benefit</a:t>
            </a:r>
            <a:r>
              <a:rPr lang="en-US" sz="1200" baseline="0" dirty="0">
                <a:solidFill>
                  <a:schemeClr val="tx1"/>
                </a:solidFill>
              </a:rPr>
              <a:t> from animal research</a:t>
            </a:r>
            <a:r>
              <a:rPr lang="en-US" sz="1200" dirty="0">
                <a:solidFill>
                  <a:schemeClr val="tx1"/>
                </a:solidFill>
              </a:rPr>
              <a:t>? </a:t>
            </a:r>
            <a:r>
              <a:rPr lang="en-US" sz="1200" b="1" i="0" kern="1200" dirty="0">
                <a:solidFill>
                  <a:schemeClr val="tx1"/>
                </a:solidFill>
                <a:effectLst/>
                <a:latin typeface="+mn-lt"/>
                <a:ea typeface="+mn-ea"/>
                <a:cs typeface="+mn-cs"/>
              </a:rPr>
              <a:t>Animals are different from humans in many aspects, but there are also plenty of similarities, especially at the biological level. Certain fundamental processes, such as how cells and tissues work, are remarkably similar across animal species, including humans. The structures and functions of organs like the heart, lungs and brains, are also similar across most kinds of animals.</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What happens to the animals used in research? </a:t>
            </a:r>
            <a:r>
              <a:rPr lang="en-US" sz="1200" b="1" i="0" kern="1200" dirty="0">
                <a:solidFill>
                  <a:schemeClr val="tx1"/>
                </a:solidFill>
                <a:effectLst/>
                <a:latin typeface="+mn-lt"/>
                <a:ea typeface="+mn-ea"/>
                <a:cs typeface="+mn-cs"/>
              </a:rPr>
              <a:t>Most animals under study must be euthanized to obtain tissue for further evaluation or for in vitro experiments. Euthanasia is the act of inducing a humane death, and the guidelines for proper euthanasia are established by </a:t>
            </a:r>
            <a:r>
              <a:rPr lang="en-US" sz="1200" b="1" i="0" u="none" strike="noStrike" kern="1200" dirty="0">
                <a:solidFill>
                  <a:schemeClr val="tx1"/>
                </a:solidFill>
                <a:effectLst/>
                <a:latin typeface="+mn-lt"/>
                <a:ea typeface="+mn-ea"/>
                <a:cs typeface="+mn-cs"/>
                <a:hlinkClick r:id="rId3"/>
              </a:rPr>
              <a:t>The American Veterinary Medical Association</a:t>
            </a:r>
            <a:r>
              <a:rPr lang="en-US" sz="1200" b="1" i="0" kern="1200" dirty="0">
                <a:solidFill>
                  <a:schemeClr val="tx1"/>
                </a:solidFill>
                <a:effectLst/>
                <a:latin typeface="+mn-lt"/>
                <a:ea typeface="+mn-ea"/>
                <a:cs typeface="+mn-cs"/>
              </a:rPr>
              <a:t>.</a:t>
            </a:r>
            <a:endParaRPr lang="en-US" sz="1200" b="1" dirty="0">
              <a:solidFill>
                <a:schemeClr val="tx1"/>
              </a:solidFill>
            </a:endParaRPr>
          </a:p>
          <a:p>
            <a:pPr marL="0" indent="0">
              <a:buFont typeface="Arial" panose="020B0604020202020204" pitchFamily="34" charset="0"/>
              <a:buNone/>
            </a:pPr>
            <a:endParaRPr lang="en-US" sz="1200" baseline="0" dirty="0">
              <a:solidFill>
                <a:schemeClr val="tx1"/>
              </a:solidFill>
            </a:endParaRPr>
          </a:p>
          <a:p>
            <a:pPr marL="0" indent="0">
              <a:buFont typeface="Arial" panose="020B0604020202020204" pitchFamily="34" charset="0"/>
              <a:buNone/>
            </a:pPr>
            <a:r>
              <a:rPr lang="en-US" sz="1200" dirty="0">
                <a:solidFill>
                  <a:schemeClr val="tx1"/>
                </a:solidFill>
              </a:rPr>
              <a:t>What kinds of animals are used in research? </a:t>
            </a:r>
            <a:r>
              <a:rPr lang="en-US" sz="1200" b="1" i="0" kern="1200" dirty="0">
                <a:solidFill>
                  <a:schemeClr val="tx1"/>
                </a:solidFill>
                <a:effectLst/>
                <a:latin typeface="+mn-lt"/>
                <a:ea typeface="+mn-ea"/>
                <a:cs typeface="+mn-cs"/>
              </a:rPr>
              <a:t>Animals are used in research only when no alternatives are available. Many different species may be used, including small animals such as rodents and guinea pigs, and large animals such as pigs, cats, dogs and nonhuman primates. The vast majority of animals used in research are rodents (mice and rats) and zebrafish.</a:t>
            </a:r>
            <a:endParaRPr lang="en-US" sz="1200" b="1" dirty="0">
              <a:solidFill>
                <a:schemeClr val="tx1"/>
              </a:solidFill>
            </a:endParaRPr>
          </a:p>
          <a:p>
            <a:pPr marL="0" indent="0">
              <a:buFont typeface="Arial" panose="020B0604020202020204" pitchFamily="34" charset="0"/>
              <a:buNone/>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Why do clinical trials require prior animal testing? </a:t>
            </a:r>
            <a:r>
              <a:rPr lang="en-US" sz="1200" b="1" i="0" kern="1200" dirty="0">
                <a:solidFill>
                  <a:schemeClr val="tx1"/>
                </a:solidFill>
                <a:effectLst/>
                <a:latin typeface="+mn-lt"/>
                <a:ea typeface="+mn-ea"/>
                <a:cs typeface="+mn-cs"/>
              </a:rPr>
              <a:t>Animal testing is not an alternative to testing in humans. Rather, it is an important complementary part of the effort to find new therapies. It is important part of the process for two main reasons:</a:t>
            </a:r>
            <a:r>
              <a:rPr lang="en-US" sz="1200" b="1"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First it reduces the number of interventions tested. Second, is to understand how a therapy works in the body and ensure that it does not have any significantly adverse effects. </a:t>
            </a:r>
          </a:p>
          <a:p>
            <a:pPr marL="457200" indent="-457200">
              <a:buFont typeface="Arial" panose="020B0604020202020204" pitchFamily="34" charset="0"/>
              <a:buChar char="•"/>
            </a:pPr>
            <a:endParaRPr lang="en-US" sz="1200" dirty="0">
              <a:solidFill>
                <a:schemeClr val="tx1"/>
              </a:solidFill>
            </a:endParaRPr>
          </a:p>
          <a:p>
            <a:pPr marL="0" indent="0">
              <a:buFont typeface="Arial" panose="020B0604020202020204" pitchFamily="34" charset="0"/>
              <a:buNone/>
            </a:pPr>
            <a:r>
              <a:rPr lang="en-US" sz="1200" dirty="0">
                <a:solidFill>
                  <a:schemeClr val="tx1"/>
                </a:solidFill>
              </a:rPr>
              <a:t>Who cares for the animals used in research?</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 addition to their basic needs, such as food, water, and proper housing, laboratory animals are also provided with environmental enrichment to express more wild or natural behaviors, which decreases any detrimental mental or physical health effects that may result from caging. For instance, environmental enrichment could involve providing shelters and nesting materials to species that naturally nest, group housing or human interaction to social species, the ability to forage for food, and opportunities to play, climb, run, swim, or jump.</a:t>
            </a: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27</a:t>
            </a:fld>
            <a:endParaRPr lang="en-US"/>
          </a:p>
        </p:txBody>
      </p:sp>
    </p:spTree>
    <p:extLst>
      <p:ext uri="{BB962C8B-B14F-4D97-AF65-F5344CB8AC3E}">
        <p14:creationId xmlns:p14="http://schemas.microsoft.com/office/powerpoint/2010/main" val="3103160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9805" y="2356161"/>
            <a:ext cx="5597465" cy="2091640"/>
          </a:xfrm>
          <a:prstGeom prst="rect">
            <a:avLst/>
          </a:prstGeom>
        </p:spPr>
      </p:pic>
      <p:sp>
        <p:nvSpPr>
          <p:cNvPr id="13" name="Text Placeholder 2"/>
          <p:cNvSpPr>
            <a:spLocks noGrp="1"/>
          </p:cNvSpPr>
          <p:nvPr>
            <p:ph type="body" idx="1" hasCustomPrompt="1"/>
          </p:nvPr>
        </p:nvSpPr>
        <p:spPr>
          <a:xfrm>
            <a:off x="1686846" y="4860050"/>
            <a:ext cx="6612962"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4054287" y="961466"/>
            <a:ext cx="2152764"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9" name="Picture Placeholder 2"/>
          <p:cNvSpPr>
            <a:spLocks noGrp="1" noChangeAspect="1"/>
          </p:cNvSpPr>
          <p:nvPr>
            <p:ph type="pic" idx="13"/>
          </p:nvPr>
        </p:nvSpPr>
        <p:spPr>
          <a:xfrm>
            <a:off x="6323802" y="962913"/>
            <a:ext cx="2188186"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2" name="Picture Placeholder 2"/>
          <p:cNvSpPr>
            <a:spLocks noGrp="1" noChangeAspect="1"/>
          </p:cNvSpPr>
          <p:nvPr>
            <p:ph type="pic" idx="14"/>
          </p:nvPr>
        </p:nvSpPr>
        <p:spPr>
          <a:xfrm>
            <a:off x="6323802" y="3321427"/>
            <a:ext cx="2188185"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4"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9" name="Picture Placeholder 2"/>
          <p:cNvSpPr>
            <a:spLocks noGrp="1" noChangeAspect="1"/>
          </p:cNvSpPr>
          <p:nvPr>
            <p:ph type="pic" idx="15"/>
          </p:nvPr>
        </p:nvSpPr>
        <p:spPr>
          <a:xfrm>
            <a:off x="5751058" y="2385579"/>
            <a:ext cx="2094919"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0" name="Picture Placeholder 2"/>
          <p:cNvSpPr>
            <a:spLocks noGrp="1" noChangeAspect="1"/>
          </p:cNvSpPr>
          <p:nvPr>
            <p:ph type="pic" idx="14"/>
          </p:nvPr>
        </p:nvSpPr>
        <p:spPr>
          <a:xfrm>
            <a:off x="3484694" y="2385696"/>
            <a:ext cx="2095512"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1" name="Text Placeholder 3"/>
          <p:cNvSpPr>
            <a:spLocks noGrp="1"/>
          </p:cNvSpPr>
          <p:nvPr>
            <p:ph type="body" sz="half" idx="20" hasCustomPrompt="1"/>
          </p:nvPr>
        </p:nvSpPr>
        <p:spPr>
          <a:xfrm>
            <a:off x="1233015"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3484613"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5751058"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4054287" y="961466"/>
            <a:ext cx="44577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rPr>
              <a:pPr/>
              <a:t>‹#›</a:t>
            </a:fld>
            <a:endParaRPr lang="en-US"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628650" y="723918"/>
            <a:ext cx="78867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18" hasCustomPrompt="1"/>
          </p:nvPr>
        </p:nvSpPr>
        <p:spPr>
          <a:xfrm>
            <a:off x="5583892" y="5694397"/>
            <a:ext cx="2931458"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8865" y="908553"/>
            <a:ext cx="6612962" cy="1131784"/>
          </a:xfrm>
          <a:prstGeom prst="rect">
            <a:avLst/>
          </a:prstGeom>
        </p:spPr>
        <p:txBody>
          <a:bodyPr anchor="t" anchorCtr="0">
            <a:normAutofit/>
          </a:bodyPr>
          <a:lstStyle>
            <a:lvl1pPr>
              <a:lnSpc>
                <a:spcPct val="80000"/>
              </a:lnSpc>
              <a:defRPr sz="3600" b="0" i="0" baseline="0">
                <a:solidFill>
                  <a:schemeClr val="tx1"/>
                </a:solidFill>
                <a:latin typeface="Effra Heavy" charset="0"/>
                <a:ea typeface="Effra Heavy" charset="0"/>
                <a:cs typeface="Effra Heavy"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nvPr>
        </p:nvSpPr>
        <p:spPr>
          <a:xfrm>
            <a:off x="1238865" y="2141908"/>
            <a:ext cx="6612962"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a:t>
            </a:r>
            <a:r>
              <a:rPr lang="en-US" dirty="0"/>
              <a:t> </a:t>
            </a:r>
            <a:r>
              <a:rPr lang="en-US" dirty="0" err="1"/>
              <a:t>Bereptatur</a:t>
            </a:r>
            <a:r>
              <a:rPr lang="en-US" dirty="0"/>
              <a:t> re </a:t>
            </a:r>
            <a:r>
              <a:rPr lang="en-US" dirty="0" err="1"/>
              <a:t>sinctorio</a:t>
            </a:r>
            <a:endParaRPr lang="en-US" dirty="0"/>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is </a:t>
            </a:r>
            <a:r>
              <a:rPr lang="en-US" dirty="0" err="1"/>
              <a:t>sitis</a:t>
            </a:r>
            <a:r>
              <a:rPr lang="en-US" dirty="0"/>
              <a:t> </a:t>
            </a:r>
            <a:r>
              <a:rPr lang="en-US" dirty="0" err="1"/>
              <a:t>mosanim</a:t>
            </a:r>
            <a:r>
              <a:rPr lang="en-US" dirty="0"/>
              <a:t> </a:t>
            </a:r>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a:t>
            </a:r>
            <a:r>
              <a:rPr lang="en-US" dirty="0"/>
              <a:t> se </a:t>
            </a:r>
            <a:r>
              <a:rPr lang="en-US" dirty="0" err="1"/>
              <a:t>eosaerum</a:t>
            </a:r>
            <a:r>
              <a:rPr lang="en-US" dirty="0"/>
              <a:t> qui </a:t>
            </a:r>
            <a:r>
              <a:rPr lang="en-US" dirty="0" err="1"/>
              <a:t>offictius</a:t>
            </a:r>
            <a:r>
              <a:rPr lang="en-US" dirty="0"/>
              <a:t> </a:t>
            </a:r>
            <a:r>
              <a:rPr lang="en-US" dirty="0" err="1"/>
              <a:t>nobit</a:t>
            </a:r>
            <a:r>
              <a:rPr lang="en-US" dirty="0"/>
              <a:t> </a:t>
            </a:r>
            <a:r>
              <a:rPr lang="en-US" dirty="0" err="1"/>
              <a:t>alique</a:t>
            </a:r>
            <a:r>
              <a:rPr lang="en-US" dirty="0"/>
              <a:t> non </a:t>
            </a:r>
            <a:r>
              <a:rPr lang="en-US" dirty="0" err="1"/>
              <a:t>nonsenis</a:t>
            </a:r>
            <a:r>
              <a:rPr lang="en-US" dirty="0"/>
              <a:t> rem </a:t>
            </a:r>
            <a:r>
              <a:rPr lang="en-US" dirty="0" err="1"/>
              <a:t>saecus</a:t>
            </a:r>
            <a:r>
              <a:rPr lang="en-US" dirty="0"/>
              <a:t>.</a:t>
            </a:r>
          </a:p>
          <a:p>
            <a:pPr lvl="0"/>
            <a:endParaRPr lang="en-US" dirty="0"/>
          </a:p>
          <a:p>
            <a:pPr lvl="0"/>
            <a:r>
              <a:rPr lang="en-US" dirty="0" err="1"/>
              <a:t>Fugiam</a:t>
            </a:r>
            <a:r>
              <a:rPr lang="en-US" dirty="0"/>
              <a:t>, </a:t>
            </a:r>
            <a:r>
              <a:rPr lang="en-US" dirty="0" err="1"/>
              <a:t>ut</a:t>
            </a:r>
            <a:r>
              <a:rPr lang="en-US" dirty="0"/>
              <a:t> </a:t>
            </a:r>
            <a:r>
              <a:rPr lang="en-US" dirty="0" err="1"/>
              <a:t>apellorum</a:t>
            </a:r>
            <a:r>
              <a:rPr lang="en-US" dirty="0"/>
              <a:t> re </a:t>
            </a:r>
            <a:r>
              <a:rPr lang="en-US" dirty="0" err="1"/>
              <a:t>occatet</a:t>
            </a:r>
            <a:r>
              <a:rPr lang="en-US" dirty="0"/>
              <a:t> </a:t>
            </a:r>
            <a:r>
              <a:rPr lang="en-US" dirty="0" err="1"/>
              <a:t>evento</a:t>
            </a:r>
            <a:r>
              <a:rPr lang="en-US" dirty="0"/>
              <a:t> </a:t>
            </a:r>
            <a:r>
              <a:rPr lang="en-US" dirty="0" err="1"/>
              <a:t>consequas</a:t>
            </a:r>
            <a:r>
              <a:rPr lang="en-US" dirty="0"/>
              <a:t> nit </a:t>
            </a:r>
            <a:r>
              <a:rPr lang="en-US" dirty="0" err="1"/>
              <a:t>eatur</a:t>
            </a:r>
            <a:r>
              <a:rPr lang="en-US" dirty="0"/>
              <a:t>? Bea </a:t>
            </a:r>
            <a:r>
              <a:rPr lang="en-US" dirty="0" err="1"/>
              <a:t>dolorpo</a:t>
            </a:r>
            <a:r>
              <a:rPr lang="en-US" dirty="0"/>
              <a:t> </a:t>
            </a:r>
            <a:r>
              <a:rPr lang="en-US" dirty="0" err="1"/>
              <a:t>rrorrum</a:t>
            </a:r>
            <a:r>
              <a:rPr lang="en-US" dirty="0"/>
              <a:t> </a:t>
            </a:r>
            <a:r>
              <a:rPr lang="en-US" dirty="0" err="1"/>
              <a:t>fuga</a:t>
            </a:r>
            <a:r>
              <a:rPr lang="en-US" dirty="0"/>
              <a:t>. </a:t>
            </a:r>
            <a:r>
              <a:rPr lang="en-US" dirty="0" err="1"/>
              <a:t>Pictam</a:t>
            </a:r>
            <a:r>
              <a:rPr lang="en-US" dirty="0"/>
              <a:t> </a:t>
            </a:r>
            <a:r>
              <a:rPr lang="en-US" dirty="0" err="1"/>
              <a:t>ent</a:t>
            </a:r>
            <a:r>
              <a:rPr lang="en-US" dirty="0"/>
              <a:t> </a:t>
            </a:r>
            <a:r>
              <a:rPr lang="en-US" dirty="0" err="1"/>
              <a:t>anis</a:t>
            </a:r>
            <a:r>
              <a:rPr lang="en-US" dirty="0"/>
              <a:t> </a:t>
            </a:r>
            <a:r>
              <a:rPr lang="en-US" dirty="0" err="1"/>
              <a:t>dolutem</a:t>
            </a:r>
            <a:r>
              <a:rPr lang="en-US" dirty="0"/>
              <a:t> </a:t>
            </a:r>
            <a:r>
              <a:rPr lang="en-US" dirty="0" err="1"/>
              <a:t>audis</a:t>
            </a:r>
            <a:r>
              <a:rPr lang="en-US" dirty="0"/>
              <a:t> </a:t>
            </a:r>
            <a:r>
              <a:rPr lang="en-US" dirty="0" err="1"/>
              <a:t>doluptas</a:t>
            </a:r>
            <a:r>
              <a:rPr lang="en-US" dirty="0"/>
              <a:t> quo </a:t>
            </a:r>
            <a:r>
              <a:rPr lang="en-US" dirty="0" err="1"/>
              <a:t>cusdam</a:t>
            </a:r>
            <a:r>
              <a:rPr lang="en-US" dirty="0"/>
              <a:t> </a:t>
            </a:r>
            <a:r>
              <a:rPr lang="en-US" dirty="0" err="1"/>
              <a:t>arcit</a:t>
            </a:r>
            <a:r>
              <a:rPr lang="en-US" dirty="0"/>
              <a:t> </a:t>
            </a:r>
            <a:r>
              <a:rPr lang="en-US" dirty="0" err="1"/>
              <a:t>pos</a:t>
            </a:r>
            <a:r>
              <a:rPr lang="en-US" dirty="0"/>
              <a:t> </a:t>
            </a:r>
            <a:r>
              <a:rPr lang="en-US" dirty="0" err="1"/>
              <a:t>alibusam</a:t>
            </a:r>
            <a:r>
              <a:rPr lang="en-US" dirty="0"/>
              <a:t> as </a:t>
            </a:r>
            <a:r>
              <a:rPr lang="en-US" dirty="0" err="1"/>
              <a:t>estiunt</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Maecenas </a:t>
            </a:r>
            <a:r>
              <a:rPr lang="en-US" dirty="0" err="1"/>
              <a:t>ultricies</a:t>
            </a:r>
            <a:r>
              <a:rPr lang="en-US" dirty="0"/>
              <a:t> </a:t>
            </a:r>
            <a:r>
              <a:rPr lang="en-US" dirty="0" err="1"/>
              <a:t>nec</a:t>
            </a:r>
            <a:r>
              <a:rPr lang="en-US" dirty="0"/>
              <a:t> </a:t>
            </a:r>
            <a:r>
              <a:rPr lang="en-US" dirty="0" err="1"/>
              <a:t>orci</a:t>
            </a:r>
            <a:r>
              <a:rPr lang="en-US" dirty="0"/>
              <a:t> et </a:t>
            </a:r>
            <a:r>
              <a:rPr lang="en-US" dirty="0" err="1"/>
              <a:t>facilisis</a:t>
            </a:r>
            <a:r>
              <a:rPr lang="en-US" dirty="0"/>
              <a:t>. </a:t>
            </a:r>
            <a:r>
              <a:rPr lang="en-US" dirty="0" err="1"/>
              <a:t>Aenean</a:t>
            </a:r>
            <a:r>
              <a:rPr lang="en-US" dirty="0"/>
              <a:t> porta </a:t>
            </a:r>
            <a:r>
              <a:rPr lang="en-US" dirty="0" err="1"/>
              <a:t>orci</a:t>
            </a:r>
            <a:r>
              <a:rPr lang="en-US" dirty="0"/>
              <a:t> magna, at </a:t>
            </a:r>
            <a:r>
              <a:rPr lang="en-US" dirty="0" err="1"/>
              <a:t>varius</a:t>
            </a:r>
            <a:r>
              <a:rPr lang="en-US" dirty="0"/>
              <a:t> dolor </a:t>
            </a:r>
            <a:r>
              <a:rPr lang="en-US" dirty="0" err="1"/>
              <a:t>viverra</a:t>
            </a:r>
            <a:r>
              <a:rPr lang="en-US" dirty="0"/>
              <a:t> id. </a:t>
            </a:r>
            <a:r>
              <a:rPr lang="en-US" dirty="0" err="1"/>
              <a:t>Vestibulum</a:t>
            </a:r>
            <a:r>
              <a:rPr lang="en-US" dirty="0"/>
              <a:t> ac semper </a:t>
            </a:r>
            <a:r>
              <a:rPr lang="en-US" dirty="0" err="1"/>
              <a:t>tortor</a:t>
            </a:r>
            <a:r>
              <a:rPr lang="en-US" dirty="0"/>
              <a:t>. </a:t>
            </a:r>
            <a:r>
              <a:rPr lang="en-US" dirty="0" err="1"/>
              <a:t>Morbi</a:t>
            </a:r>
            <a:r>
              <a:rPr lang="en-US" dirty="0"/>
              <a:t> </a:t>
            </a:r>
            <a:r>
              <a:rPr lang="en-US" dirty="0" err="1"/>
              <a:t>euismod</a:t>
            </a:r>
            <a:r>
              <a:rPr lang="en-US" dirty="0"/>
              <a:t> </a:t>
            </a:r>
            <a:r>
              <a:rPr lang="en-US" dirty="0" err="1"/>
              <a:t>est</a:t>
            </a:r>
            <a:r>
              <a:rPr lang="en-US" dirty="0"/>
              <a:t> nisi, </a:t>
            </a:r>
            <a:r>
              <a:rPr lang="en-US" dirty="0" err="1"/>
              <a:t>ut</a:t>
            </a:r>
            <a:r>
              <a:rPr lang="en-US" dirty="0"/>
              <a:t> </a:t>
            </a:r>
            <a:r>
              <a:rPr lang="en-US" dirty="0" err="1"/>
              <a:t>feugiat</a:t>
            </a:r>
            <a:r>
              <a:rPr lang="en-US" dirty="0"/>
              <a:t> </a:t>
            </a:r>
            <a:r>
              <a:rPr lang="en-US" dirty="0" err="1"/>
              <a:t>nulla</a:t>
            </a:r>
            <a:r>
              <a:rPr lang="en-US" dirty="0"/>
              <a:t> </a:t>
            </a:r>
            <a:r>
              <a:rPr lang="en-US" dirty="0" err="1"/>
              <a:t>vulputate</a:t>
            </a:r>
            <a:r>
              <a:rPr lang="en-US" dirty="0"/>
              <a:t> in. Nam </a:t>
            </a:r>
            <a:r>
              <a:rPr lang="en-US" dirty="0" err="1"/>
              <a:t>ut</a:t>
            </a:r>
            <a:r>
              <a:rPr lang="en-US" dirty="0"/>
              <a:t> </a:t>
            </a:r>
            <a:r>
              <a:rPr lang="en-US" dirty="0" err="1"/>
              <a:t>elit</a:t>
            </a:r>
            <a:r>
              <a:rPr lang="en-US" dirty="0"/>
              <a:t> ac </a:t>
            </a:r>
            <a:r>
              <a:rPr lang="en-US" dirty="0" err="1"/>
              <a:t>lorem</a:t>
            </a:r>
            <a:r>
              <a:rPr lang="en-US" dirty="0"/>
              <a:t> </a:t>
            </a:r>
            <a:r>
              <a:rPr lang="en-US" dirty="0" err="1"/>
              <a:t>vestibulum</a:t>
            </a:r>
            <a:r>
              <a:rPr lang="en-US" dirty="0"/>
              <a:t> </a:t>
            </a:r>
            <a:r>
              <a:rPr lang="en-US" dirty="0" err="1"/>
              <a:t>rutrum</a:t>
            </a:r>
            <a:r>
              <a:rPr lang="en-US" dirty="0"/>
              <a:t>. </a:t>
            </a:r>
            <a:r>
              <a:rPr lang="en-US" dirty="0" err="1"/>
              <a:t>Proin</a:t>
            </a:r>
            <a:r>
              <a:rPr lang="en-US" dirty="0"/>
              <a:t> sit </a:t>
            </a:r>
            <a:r>
              <a:rPr lang="en-US" dirty="0" err="1"/>
              <a:t>amet</a:t>
            </a:r>
            <a:r>
              <a:rPr lang="en-US" dirty="0"/>
              <a:t> </a:t>
            </a:r>
            <a:r>
              <a:rPr lang="en-US" dirty="0" err="1"/>
              <a:t>ipsum</a:t>
            </a:r>
            <a:r>
              <a:rPr lang="en-US" dirty="0"/>
              <a:t> </a:t>
            </a:r>
            <a:r>
              <a:rPr lang="en-US" dirty="0" err="1"/>
              <a:t>ut</a:t>
            </a:r>
            <a:r>
              <a:rPr lang="en-US" dirty="0"/>
              <a:t> quam </a:t>
            </a:r>
            <a:r>
              <a:rPr lang="en-US" dirty="0" err="1"/>
              <a:t>ultricies</a:t>
            </a:r>
            <a:r>
              <a:rPr lang="en-US" dirty="0"/>
              <a:t> </a:t>
            </a:r>
            <a:r>
              <a:rPr lang="en-US" dirty="0" err="1"/>
              <a:t>venenatis</a:t>
            </a:r>
            <a:r>
              <a:rPr lang="en-US" dirty="0"/>
              <a:t>. </a:t>
            </a:r>
            <a:r>
              <a:rPr lang="en-US" dirty="0" err="1"/>
              <a:t>Quisque</a:t>
            </a:r>
            <a:r>
              <a:rPr lang="en-US" dirty="0"/>
              <a:t> et </a:t>
            </a:r>
            <a:r>
              <a:rPr lang="en-US" dirty="0" err="1"/>
              <a:t>lectus</a:t>
            </a:r>
            <a:r>
              <a:rPr lang="en-US" dirty="0"/>
              <a:t> </a:t>
            </a:r>
            <a:r>
              <a:rPr lang="en-US" dirty="0" err="1"/>
              <a:t>hendrerit</a:t>
            </a:r>
            <a:r>
              <a:rPr lang="en-US" dirty="0"/>
              <a:t> </a:t>
            </a:r>
            <a:r>
              <a:rPr lang="en-US" dirty="0" err="1"/>
              <a:t>leo</a:t>
            </a:r>
            <a:r>
              <a:rPr lang="en-US" dirty="0"/>
              <a:t> </a:t>
            </a:r>
            <a:r>
              <a:rPr lang="en-US" dirty="0" err="1"/>
              <a:t>ultrices</a:t>
            </a:r>
            <a:r>
              <a:rPr lang="en-US" dirty="0"/>
              <a:t> </a:t>
            </a:r>
            <a:r>
              <a:rPr lang="en-US" dirty="0" err="1"/>
              <a:t>tristique</a:t>
            </a:r>
            <a:r>
              <a:rPr lang="en-US" dirty="0"/>
              <a:t>. Nam at </a:t>
            </a:r>
            <a:r>
              <a:rPr lang="en-US" dirty="0" err="1"/>
              <a:t>sem</a:t>
            </a:r>
            <a:r>
              <a:rPr lang="en-US" dirty="0"/>
              <a:t> </a:t>
            </a:r>
            <a:r>
              <a:rPr lang="en-US" dirty="0" err="1"/>
              <a:t>tincidunt</a:t>
            </a:r>
            <a:r>
              <a:rPr lang="en-US" dirty="0"/>
              <a:t>, </a:t>
            </a:r>
            <a:r>
              <a:rPr lang="en-US" dirty="0" err="1"/>
              <a:t>malesuada</a:t>
            </a:r>
            <a:r>
              <a:rPr lang="en-US" dirty="0"/>
              <a:t> </a:t>
            </a:r>
            <a:r>
              <a:rPr lang="en-US" dirty="0" err="1"/>
              <a:t>enim</a:t>
            </a:r>
            <a:r>
              <a:rPr lang="en-US" dirty="0"/>
              <a:t> ac, </a:t>
            </a:r>
            <a:r>
              <a:rPr lang="en-US" dirty="0" err="1"/>
              <a:t>iaculis</a:t>
            </a:r>
            <a:r>
              <a:rPr lang="en-US" dirty="0"/>
              <a:t> </a:t>
            </a:r>
            <a:r>
              <a:rPr lang="en-US" dirty="0" err="1"/>
              <a:t>neque</a:t>
            </a:r>
            <a:r>
              <a:rPr lang="en-US" dirty="0"/>
              <a:t>. </a:t>
            </a:r>
            <a:r>
              <a:rPr lang="en-US" dirty="0" err="1"/>
              <a:t>Curabitur</a:t>
            </a:r>
            <a:r>
              <a:rPr lang="en-US" dirty="0"/>
              <a:t> </a:t>
            </a:r>
            <a:r>
              <a:rPr lang="en-US" dirty="0" err="1"/>
              <a:t>elementum</a:t>
            </a:r>
            <a:r>
              <a:rPr lang="en-US" dirty="0"/>
              <a:t> </a:t>
            </a:r>
            <a:r>
              <a:rPr lang="en-US" dirty="0" err="1"/>
              <a:t>lobortis</a:t>
            </a:r>
            <a:r>
              <a:rPr lang="en-US" dirty="0"/>
              <a:t> </a:t>
            </a:r>
            <a:r>
              <a:rPr lang="en-US" dirty="0" err="1"/>
              <a:t>suscipit</a:t>
            </a:r>
            <a:r>
              <a:rPr lang="en-US" dirty="0"/>
              <a:t>. </a:t>
            </a:r>
            <a:r>
              <a:rPr lang="en-US" dirty="0" err="1"/>
              <a:t>Nullam</a:t>
            </a:r>
            <a:r>
              <a:rPr lang="en-US" dirty="0"/>
              <a:t> in </a:t>
            </a:r>
            <a:r>
              <a:rPr lang="en-US" dirty="0" err="1"/>
              <a:t>ornare</a:t>
            </a:r>
            <a:r>
              <a:rPr lang="en-US" dirty="0"/>
              <a:t> </a:t>
            </a:r>
            <a:r>
              <a:rPr lang="en-US" dirty="0" err="1"/>
              <a:t>sapien</a:t>
            </a:r>
            <a:r>
              <a:rPr lang="en-US" dirty="0"/>
              <a:t>. </a:t>
            </a:r>
            <a:r>
              <a:rPr lang="en-US" dirty="0" err="1"/>
              <a:t>Suspendisse</a:t>
            </a:r>
            <a:r>
              <a:rPr lang="en-US" dirty="0"/>
              <a:t> sit </a:t>
            </a:r>
            <a:r>
              <a:rPr lang="en-US" dirty="0" err="1"/>
              <a:t>amet</a:t>
            </a:r>
            <a:r>
              <a:rPr lang="en-US" dirty="0"/>
              <a:t> </a:t>
            </a:r>
            <a:r>
              <a:rPr lang="en-US" dirty="0" err="1"/>
              <a:t>urna</a:t>
            </a:r>
            <a:r>
              <a:rPr lang="en-US" dirty="0"/>
              <a:t> </a:t>
            </a:r>
            <a:r>
              <a:rPr lang="en-US" dirty="0" err="1"/>
              <a:t>interdum</a:t>
            </a:r>
            <a:r>
              <a:rPr lang="en-US" dirty="0"/>
              <a:t>, </a:t>
            </a:r>
            <a:r>
              <a:rPr lang="en-US" dirty="0" err="1"/>
              <a:t>mattis</a:t>
            </a:r>
            <a:r>
              <a:rPr lang="en-US" dirty="0"/>
              <a:t> </a:t>
            </a:r>
            <a:r>
              <a:rPr lang="en-US" dirty="0" err="1"/>
              <a:t>tortor</a:t>
            </a:r>
            <a:r>
              <a:rPr lang="en-US" dirty="0"/>
              <a:t> vitae, </a:t>
            </a:r>
            <a:r>
              <a:rPr lang="en-US" dirty="0" err="1"/>
              <a:t>varius</a:t>
            </a:r>
            <a:r>
              <a:rPr lang="en-US" dirty="0"/>
              <a:t> ante. </a:t>
            </a:r>
          </a:p>
          <a:p>
            <a:pPr lvl="0"/>
            <a:endParaRPr lang="en-US" dirty="0"/>
          </a:p>
          <a:p>
            <a:pPr lvl="0"/>
            <a:r>
              <a:rPr lang="en-US" dirty="0" err="1"/>
              <a:t>Quisque</a:t>
            </a:r>
            <a:r>
              <a:rPr lang="en-US" dirty="0"/>
              <a:t> </a:t>
            </a:r>
            <a:r>
              <a:rPr lang="en-US" dirty="0" err="1"/>
              <a:t>fermentum</a:t>
            </a:r>
            <a:r>
              <a:rPr lang="en-US" dirty="0"/>
              <a:t>, </a:t>
            </a:r>
            <a:r>
              <a:rPr lang="en-US" dirty="0" err="1"/>
              <a:t>erat</a:t>
            </a:r>
            <a:r>
              <a:rPr lang="en-US" dirty="0"/>
              <a:t> </a:t>
            </a:r>
            <a:r>
              <a:rPr lang="en-US" dirty="0" err="1"/>
              <a:t>eu</a:t>
            </a:r>
            <a:r>
              <a:rPr lang="en-US" dirty="0"/>
              <a:t> </a:t>
            </a:r>
            <a:r>
              <a:rPr lang="en-US" dirty="0" err="1"/>
              <a:t>efficitur</a:t>
            </a:r>
            <a:r>
              <a:rPr lang="en-US" dirty="0"/>
              <a:t> </a:t>
            </a:r>
            <a:r>
              <a:rPr lang="en-US" dirty="0" err="1"/>
              <a:t>tincidunt</a:t>
            </a:r>
            <a:r>
              <a:rPr lang="en-US" dirty="0"/>
              <a:t>, </a:t>
            </a:r>
            <a:r>
              <a:rPr lang="en-US" dirty="0" err="1"/>
              <a:t>felis</a:t>
            </a:r>
            <a:r>
              <a:rPr lang="en-US" dirty="0"/>
              <a:t> </a:t>
            </a:r>
            <a:r>
              <a:rPr lang="en-US" dirty="0" err="1"/>
              <a:t>erat</a:t>
            </a:r>
            <a:r>
              <a:rPr lang="en-US" dirty="0"/>
              <a:t> </a:t>
            </a:r>
            <a:r>
              <a:rPr lang="en-US" dirty="0" err="1"/>
              <a:t>suscipit</a:t>
            </a:r>
            <a:r>
              <a:rPr lang="en-US" dirty="0"/>
              <a:t> </a:t>
            </a:r>
            <a:r>
              <a:rPr lang="en-US" dirty="0" err="1"/>
              <a:t>arcu</a:t>
            </a:r>
            <a:r>
              <a:rPr lang="en-US" dirty="0"/>
              <a:t>, non </a:t>
            </a:r>
            <a:r>
              <a:rPr lang="en-US" dirty="0" err="1"/>
              <a:t>finibus</a:t>
            </a:r>
            <a:r>
              <a:rPr lang="en-US" dirty="0"/>
              <a:t> </a:t>
            </a:r>
            <a:r>
              <a:rPr lang="en-US" dirty="0" err="1"/>
              <a:t>justo</a:t>
            </a:r>
            <a:r>
              <a:rPr lang="en-US" dirty="0"/>
              <a:t> </a:t>
            </a:r>
            <a:r>
              <a:rPr lang="en-US" dirty="0" err="1"/>
              <a:t>elit</a:t>
            </a:r>
            <a:r>
              <a:rPr lang="en-US" dirty="0"/>
              <a:t> at quam. Nam </a:t>
            </a:r>
            <a:r>
              <a:rPr lang="en-US" dirty="0" err="1"/>
              <a:t>vulputate</a:t>
            </a:r>
            <a:r>
              <a:rPr lang="en-US" dirty="0"/>
              <a:t> ante </a:t>
            </a:r>
            <a:r>
              <a:rPr lang="en-US" dirty="0" err="1"/>
              <a:t>eu</a:t>
            </a:r>
            <a:r>
              <a:rPr lang="en-US" dirty="0"/>
              <a:t> dui </a:t>
            </a:r>
            <a:r>
              <a:rPr lang="en-US" dirty="0" err="1"/>
              <a:t>accumsan</a:t>
            </a:r>
            <a:r>
              <a:rPr lang="en-US" dirty="0"/>
              <a:t>, et </a:t>
            </a:r>
            <a:r>
              <a:rPr lang="en-US" dirty="0" err="1"/>
              <a:t>molestie</a:t>
            </a:r>
            <a:r>
              <a:rPr lang="en-US" dirty="0"/>
              <a:t> </a:t>
            </a:r>
            <a:r>
              <a:rPr lang="en-US" dirty="0" err="1"/>
              <a:t>mauris</a:t>
            </a:r>
            <a:r>
              <a:rPr lang="en-US" dirty="0"/>
              <a:t> </a:t>
            </a:r>
            <a:r>
              <a:rPr lang="en-US" dirty="0" err="1"/>
              <a:t>tincidunt</a:t>
            </a:r>
            <a:r>
              <a:rPr lang="en-US" dirty="0"/>
              <a:t>. </a:t>
            </a:r>
            <a:r>
              <a:rPr lang="en-US" dirty="0" err="1"/>
              <a:t>Donec</a:t>
            </a:r>
            <a:r>
              <a:rPr lang="en-US" dirty="0"/>
              <a:t> </a:t>
            </a:r>
            <a:r>
              <a:rPr lang="en-US" dirty="0" err="1"/>
              <a:t>volutpat</a:t>
            </a:r>
            <a:r>
              <a:rPr lang="en-US" dirty="0"/>
              <a:t> </a:t>
            </a:r>
            <a:r>
              <a:rPr lang="en-US" dirty="0" err="1"/>
              <a:t>ut</a:t>
            </a:r>
            <a:r>
              <a:rPr lang="en-US" dirty="0"/>
              <a:t> ex </a:t>
            </a:r>
            <a:r>
              <a:rPr lang="en-US" dirty="0" err="1"/>
              <a:t>eu</a:t>
            </a:r>
            <a:r>
              <a:rPr lang="en-US" dirty="0"/>
              <a:t> </a:t>
            </a:r>
            <a:r>
              <a:rPr lang="en-US" dirty="0" err="1"/>
              <a:t>ultricies</a:t>
            </a:r>
            <a:r>
              <a:rPr lang="en-US" dirty="0"/>
              <a:t>. </a:t>
            </a:r>
            <a:r>
              <a:rPr lang="en-US" dirty="0" err="1"/>
              <a:t>Quisque</a:t>
            </a:r>
            <a:r>
              <a:rPr lang="en-US" dirty="0"/>
              <a:t> </a:t>
            </a:r>
            <a:r>
              <a:rPr lang="en-US" dirty="0" err="1"/>
              <a:t>mattis</a:t>
            </a:r>
            <a:r>
              <a:rPr lang="en-US" dirty="0"/>
              <a:t> quam et </a:t>
            </a:r>
            <a:r>
              <a:rPr lang="en-US" dirty="0" err="1"/>
              <a:t>lectus</a:t>
            </a:r>
            <a:r>
              <a:rPr lang="en-US" dirty="0"/>
              <a:t> </a:t>
            </a:r>
            <a:r>
              <a:rPr lang="en-US" dirty="0" err="1"/>
              <a:t>lobortis</a:t>
            </a:r>
            <a:r>
              <a:rPr lang="en-US" dirty="0"/>
              <a:t> </a:t>
            </a:r>
            <a:r>
              <a:rPr lang="en-US" dirty="0" err="1"/>
              <a:t>consectetur</a:t>
            </a:r>
            <a:r>
              <a:rPr lang="en-US" dirty="0"/>
              <a:t>. </a:t>
            </a:r>
            <a:r>
              <a:rPr lang="en-US" dirty="0" err="1"/>
              <a:t>Suspendisse</a:t>
            </a:r>
            <a:r>
              <a:rPr lang="en-US" dirty="0"/>
              <a:t> </a:t>
            </a:r>
            <a:r>
              <a:rPr lang="en-US" dirty="0" err="1"/>
              <a:t>potenti</a:t>
            </a:r>
            <a:r>
              <a:rPr lang="en-US" dirty="0"/>
              <a:t>.</a:t>
            </a:r>
          </a:p>
        </p:txBody>
      </p:sp>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233016"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4586661"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2958353" y="957789"/>
            <a:ext cx="5556998"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3017" y="2141907"/>
            <a:ext cx="6612962"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626114" y="2141908"/>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4056777"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8" name="Picture Placeholder 2"/>
          <p:cNvSpPr>
            <a:spLocks noGrp="1" noChangeAspect="1"/>
          </p:cNvSpPr>
          <p:nvPr>
            <p:ph type="pic" idx="1"/>
          </p:nvPr>
        </p:nvSpPr>
        <p:spPr>
          <a:xfrm>
            <a:off x="6322596" y="962912"/>
            <a:ext cx="2189391"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0" name="Text Placeholder 3"/>
          <p:cNvSpPr>
            <a:spLocks noGrp="1"/>
          </p:cNvSpPr>
          <p:nvPr>
            <p:ph type="body" sz="half" idx="16" hasCustomPrompt="1"/>
          </p:nvPr>
        </p:nvSpPr>
        <p:spPr>
          <a:xfrm>
            <a:off x="4056777" y="5735335"/>
            <a:ext cx="215524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6322597" y="5735335"/>
            <a:ext cx="218938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0" name="Rectangle 9"/>
          <p:cNvSpPr/>
          <p:nvPr userDrawn="1"/>
        </p:nvSpPr>
        <p:spPr>
          <a:xfrm>
            <a:off x="201478" y="-6148"/>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ori.hhs.gov/content/Chapter-4-The-Welfare-of-Laboratory-Animals-Introductio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microsoft.com/office/2017/04/relationships/track" Target="../media/track1.vtt"/></Relationships>
</file>

<file path=ppt/slides/_rels/slide2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6846" y="4860048"/>
            <a:ext cx="6612962" cy="1817477"/>
          </a:xfrm>
        </p:spPr>
        <p:txBody>
          <a:bodyPr>
            <a:noAutofit/>
          </a:bodyPr>
          <a:lstStyle/>
          <a:p>
            <a:r>
              <a:rPr lang="en-US" sz="3200" dirty="0"/>
              <a:t>Animals as Research Subjects</a:t>
            </a:r>
          </a:p>
          <a:p>
            <a:endParaRPr lang="en-US" sz="3200" dirty="0"/>
          </a:p>
          <a:p>
            <a:pPr algn="r"/>
            <a:r>
              <a:rPr lang="en-US" dirty="0"/>
              <a:t>Information for this module came from the </a:t>
            </a:r>
          </a:p>
          <a:p>
            <a:pPr algn="r"/>
            <a:r>
              <a:rPr lang="en-US" dirty="0"/>
              <a:t>Office of Research Integrity (ORI) website: </a:t>
            </a:r>
          </a:p>
          <a:p>
            <a:pPr algn="r"/>
            <a:r>
              <a:rPr lang="en-US" dirty="0">
                <a:hlinkClick r:id="rId2"/>
              </a:rPr>
              <a:t>https://ori.hhs.gov/content/Chapter-4-</a:t>
            </a:r>
          </a:p>
          <a:p>
            <a:pPr algn="r"/>
            <a:r>
              <a:rPr lang="en-US" dirty="0">
                <a:hlinkClick r:id="rId2"/>
              </a:rPr>
              <a:t>The-Welfare-of-Laboratory-Animals-Introduction</a:t>
            </a:r>
            <a:endParaRPr lang="en-US" dirty="0"/>
          </a:p>
        </p:txBody>
      </p:sp>
    </p:spTree>
    <p:extLst>
      <p:ext uri="{BB962C8B-B14F-4D97-AF65-F5344CB8AC3E}">
        <p14:creationId xmlns:p14="http://schemas.microsoft.com/office/powerpoint/2010/main" val="19946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38016" y="1101138"/>
            <a:ext cx="6599639" cy="4760147"/>
          </a:xfrm>
        </p:spPr>
        <p:txBody>
          <a:bodyPr>
            <a:normAutofit/>
          </a:bodyPr>
          <a:lstStyle/>
          <a:p>
            <a:r>
              <a:rPr lang="en-US" sz="3200" dirty="0">
                <a:solidFill>
                  <a:srgbClr val="C00000"/>
                </a:solidFill>
              </a:rPr>
              <a:t>Not only Animals as Research Subjects… </a:t>
            </a:r>
          </a:p>
          <a:p>
            <a:pPr marL="457200" indent="-457200">
              <a:buFont typeface="Arial" panose="020B0604020202020204" pitchFamily="34" charset="0"/>
              <a:buChar char="•"/>
            </a:pPr>
            <a:r>
              <a:rPr lang="en-US" sz="2800" dirty="0">
                <a:solidFill>
                  <a:schemeClr val="tx1"/>
                </a:solidFill>
              </a:rPr>
              <a:t>Even the use of animals through teaching or observation can come under the regulatory authority of the provisions of the Health Research Extension Act of 1985.</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10</a:t>
            </a:fld>
            <a:endParaRPr lang="en-US" dirty="0"/>
          </a:p>
        </p:txBody>
      </p:sp>
    </p:spTree>
    <p:extLst>
      <p:ext uri="{BB962C8B-B14F-4D97-AF65-F5344CB8AC3E}">
        <p14:creationId xmlns:p14="http://schemas.microsoft.com/office/powerpoint/2010/main" val="219497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12154"/>
            <a:ext cx="6599639" cy="4760147"/>
          </a:xfrm>
        </p:spPr>
        <p:txBody>
          <a:bodyPr>
            <a:normAutofit lnSpcReduction="10000"/>
          </a:bodyPr>
          <a:lstStyle/>
          <a:p>
            <a:r>
              <a:rPr lang="en-US" sz="3200" dirty="0">
                <a:solidFill>
                  <a:srgbClr val="A71E23"/>
                </a:solidFill>
              </a:rPr>
              <a:t>Animal Care Panel</a:t>
            </a:r>
          </a:p>
          <a:p>
            <a:pPr marL="457200" indent="-457200">
              <a:buFont typeface="Arial" panose="020B0604020202020204" pitchFamily="34" charset="0"/>
              <a:buChar char="•"/>
            </a:pPr>
            <a:r>
              <a:rPr lang="en-US" sz="2800" dirty="0">
                <a:solidFill>
                  <a:schemeClr val="tx1"/>
                </a:solidFill>
              </a:rPr>
              <a:t>Established in the 1950’s to put in place professional standards for laboratory animal care and the facilities that house the laboratory animals.  </a:t>
            </a:r>
          </a:p>
          <a:p>
            <a:pPr marL="457200" indent="-457200">
              <a:buFont typeface="Arial" panose="020B0604020202020204" pitchFamily="34" charset="0"/>
              <a:buChar char="•"/>
            </a:pPr>
            <a:r>
              <a:rPr lang="en-US" sz="2800" dirty="0">
                <a:solidFill>
                  <a:schemeClr val="tx1"/>
                </a:solidFill>
              </a:rPr>
              <a:t>Led to published information about laboratory animals and their care. The current document is called the </a:t>
            </a:r>
            <a:r>
              <a:rPr lang="en-US" sz="2800" dirty="0">
                <a:solidFill>
                  <a:srgbClr val="FF0000"/>
                </a:solidFill>
                <a:hlinkClick r:id="rId2"/>
              </a:rPr>
              <a:t>Guide for the Care and Use of Laboratory Animals </a:t>
            </a:r>
            <a:r>
              <a:rPr lang="en-US" sz="2800" dirty="0">
                <a:solidFill>
                  <a:schemeClr val="tx1"/>
                </a:solidFill>
              </a:rPr>
              <a:t>(prepared by the National Research Council)</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11</a:t>
            </a:fld>
            <a:endParaRPr lang="en-US" dirty="0"/>
          </a:p>
        </p:txBody>
      </p:sp>
    </p:spTree>
    <p:extLst>
      <p:ext uri="{BB962C8B-B14F-4D97-AF65-F5344CB8AC3E}">
        <p14:creationId xmlns:p14="http://schemas.microsoft.com/office/powerpoint/2010/main" val="522348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12</a:t>
            </a:fld>
            <a:endParaRPr lang="en-US" dirty="0"/>
          </a:p>
        </p:txBody>
      </p:sp>
      <p:sp>
        <p:nvSpPr>
          <p:cNvPr id="3" name="TextBox 2"/>
          <p:cNvSpPr txBox="1"/>
          <p:nvPr/>
        </p:nvSpPr>
        <p:spPr>
          <a:xfrm>
            <a:off x="1238864" y="1097215"/>
            <a:ext cx="6745075" cy="4462760"/>
          </a:xfrm>
          <a:prstGeom prst="rect">
            <a:avLst/>
          </a:prstGeom>
          <a:noFill/>
        </p:spPr>
        <p:txBody>
          <a:bodyPr wrap="square" rtlCol="0">
            <a:spAutoFit/>
          </a:bodyPr>
          <a:lstStyle/>
          <a:p>
            <a:r>
              <a:rPr lang="en-US" sz="3200" dirty="0">
                <a:solidFill>
                  <a:srgbClr val="A71E23"/>
                </a:solidFill>
                <a:latin typeface="Museo Slab 300"/>
              </a:rPr>
              <a:t>Institutional Responsibilities: </a:t>
            </a:r>
          </a:p>
          <a:p>
            <a:pPr marL="457200" indent="-457200">
              <a:buFont typeface="Arial" panose="020B0604020202020204" pitchFamily="34" charset="0"/>
              <a:buChar char="•"/>
            </a:pPr>
            <a:r>
              <a:rPr lang="en-US" sz="2800" dirty="0">
                <a:latin typeface="Museo Slab 300"/>
              </a:rPr>
              <a:t>Appoint an Institutional Official (IO) who has the authority for the responsible care and use of animals in research</a:t>
            </a:r>
          </a:p>
          <a:p>
            <a:pPr marL="457200" indent="-457200">
              <a:buFont typeface="Arial" panose="020B0604020202020204" pitchFamily="34" charset="0"/>
              <a:buChar char="•"/>
            </a:pPr>
            <a:r>
              <a:rPr lang="en-US" sz="2800" dirty="0">
                <a:latin typeface="Museo Slab 300"/>
              </a:rPr>
              <a:t>Establish an Institutional Animal Care and Use Committee (IACUC)  </a:t>
            </a:r>
          </a:p>
          <a:p>
            <a:endParaRPr lang="en-US" sz="2800" dirty="0">
              <a:latin typeface="Museo Slab 300"/>
            </a:endParaRPr>
          </a:p>
          <a:p>
            <a:r>
              <a:rPr lang="en-US" sz="2800" dirty="0">
                <a:solidFill>
                  <a:srgbClr val="C00000"/>
                </a:solidFill>
                <a:latin typeface="Museo Slab 300"/>
              </a:rPr>
              <a:t>Note:</a:t>
            </a:r>
            <a:r>
              <a:rPr lang="en-US" sz="2800" dirty="0">
                <a:latin typeface="Museo Slab 300"/>
              </a:rPr>
              <a:t> Members of the IACUC are appointed by the IO </a:t>
            </a:r>
          </a:p>
        </p:txBody>
      </p:sp>
    </p:spTree>
    <p:extLst>
      <p:ext uri="{BB962C8B-B14F-4D97-AF65-F5344CB8AC3E}">
        <p14:creationId xmlns:p14="http://schemas.microsoft.com/office/powerpoint/2010/main" val="424949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13</a:t>
            </a:fld>
            <a:endParaRPr lang="en-US" dirty="0"/>
          </a:p>
        </p:txBody>
      </p:sp>
      <p:sp>
        <p:nvSpPr>
          <p:cNvPr id="3" name="TextBox 2"/>
          <p:cNvSpPr txBox="1"/>
          <p:nvPr/>
        </p:nvSpPr>
        <p:spPr>
          <a:xfrm>
            <a:off x="1160061" y="1002006"/>
            <a:ext cx="6957571" cy="5324535"/>
          </a:xfrm>
          <a:prstGeom prst="rect">
            <a:avLst/>
          </a:prstGeom>
          <a:noFill/>
        </p:spPr>
        <p:txBody>
          <a:bodyPr wrap="square" rtlCol="0">
            <a:spAutoFit/>
          </a:bodyPr>
          <a:lstStyle/>
          <a:p>
            <a:r>
              <a:rPr lang="en-US" sz="3200" dirty="0">
                <a:solidFill>
                  <a:srgbClr val="A71E23"/>
                </a:solidFill>
                <a:latin typeface="Museo Slab 300"/>
              </a:rPr>
              <a:t>IACUC</a:t>
            </a:r>
          </a:p>
          <a:p>
            <a:pPr marL="457200" indent="-457200">
              <a:buFont typeface="Arial" panose="020B0604020202020204" pitchFamily="34" charset="0"/>
              <a:buChar char="•"/>
            </a:pPr>
            <a:r>
              <a:rPr lang="en-US" sz="2800" dirty="0">
                <a:latin typeface="Museo Slab 300"/>
              </a:rPr>
              <a:t>Membership on the IACUC must include a veterinarian, a researcher who uses animals in research, and someone who is not affiliated with the institution </a:t>
            </a:r>
          </a:p>
          <a:p>
            <a:pPr marL="457200" indent="-457200">
              <a:buFont typeface="Arial" panose="020B0604020202020204" pitchFamily="34" charset="0"/>
              <a:buChar char="•"/>
            </a:pPr>
            <a:r>
              <a:rPr lang="en-US" sz="2800" dirty="0">
                <a:latin typeface="Museo Slab 300"/>
              </a:rPr>
              <a:t>Oversees and evaluates the animal programs </a:t>
            </a:r>
          </a:p>
          <a:p>
            <a:pPr marL="457200" indent="-457200">
              <a:buFont typeface="Arial" panose="020B0604020202020204" pitchFamily="34" charset="0"/>
              <a:buChar char="•"/>
            </a:pPr>
            <a:r>
              <a:rPr lang="en-US" sz="2800" dirty="0">
                <a:latin typeface="Museo Slab 300"/>
              </a:rPr>
              <a:t>Has the authority to suspend research if it is thought that the study is not being conducted according to applicable requirements</a:t>
            </a:r>
          </a:p>
        </p:txBody>
      </p:sp>
    </p:spTree>
    <p:extLst>
      <p:ext uri="{BB962C8B-B14F-4D97-AF65-F5344CB8AC3E}">
        <p14:creationId xmlns:p14="http://schemas.microsoft.com/office/powerpoint/2010/main" val="53128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2429" y="1033675"/>
            <a:ext cx="6599639" cy="5278990"/>
          </a:xfrm>
        </p:spPr>
        <p:txBody>
          <a:bodyPr>
            <a:normAutofit fontScale="55000" lnSpcReduction="20000"/>
          </a:bodyPr>
          <a:lstStyle/>
          <a:p>
            <a:r>
              <a:rPr lang="en-US" sz="5800" dirty="0">
                <a:solidFill>
                  <a:srgbClr val="A71E23"/>
                </a:solidFill>
              </a:rPr>
              <a:t>3Rs for Limiting Harm to Animals in Research</a:t>
            </a:r>
          </a:p>
          <a:p>
            <a:pPr marL="457200" indent="-457200">
              <a:buFont typeface="Arial" panose="020B0604020202020204" pitchFamily="34" charset="0"/>
              <a:buChar char="•"/>
            </a:pPr>
            <a:r>
              <a:rPr lang="en-US" sz="4700" dirty="0">
                <a:solidFill>
                  <a:schemeClr val="tx1"/>
                </a:solidFill>
              </a:rPr>
              <a:t>Replacing – substituting animal models with a non-animal model such as a computer model or replacing an animal species with a less developed species</a:t>
            </a:r>
          </a:p>
          <a:p>
            <a:pPr marL="457200" indent="-457200">
              <a:buFont typeface="Arial" panose="020B0604020202020204" pitchFamily="34" charset="0"/>
              <a:buChar char="•"/>
            </a:pPr>
            <a:r>
              <a:rPr lang="en-US" sz="4700" dirty="0">
                <a:solidFill>
                  <a:schemeClr val="tx1"/>
                </a:solidFill>
              </a:rPr>
              <a:t>Reducing – decreasing the number of animals needed to a minimum while still being able to meet the study objectives</a:t>
            </a:r>
          </a:p>
          <a:p>
            <a:pPr marL="457200" indent="-457200">
              <a:buFont typeface="Arial" panose="020B0604020202020204" pitchFamily="34" charset="0"/>
              <a:buChar char="•"/>
            </a:pPr>
            <a:r>
              <a:rPr lang="en-US" sz="4700" dirty="0">
                <a:solidFill>
                  <a:schemeClr val="tx1"/>
                </a:solidFill>
              </a:rPr>
              <a:t>Refining – Eliminating pain or distress in the animal and enhancing the well-being of the animal</a:t>
            </a:r>
          </a:p>
          <a:p>
            <a:endParaRPr lang="en-US" sz="3600" dirty="0">
              <a:solidFill>
                <a:schemeClr val="tx1"/>
              </a:solidFill>
            </a:endParaRPr>
          </a:p>
          <a:p>
            <a:pPr algn="r"/>
            <a:r>
              <a:rPr lang="en-US" sz="2600" dirty="0">
                <a:solidFill>
                  <a:schemeClr val="tx1"/>
                </a:solidFill>
                <a:hlinkClick r:id="rId2"/>
              </a:rPr>
              <a:t>National Institutes of Health:  Alternatives to Animal Testing</a:t>
            </a:r>
            <a:r>
              <a:rPr lang="en-US" sz="2600" dirty="0">
                <a:solidFill>
                  <a:schemeClr val="tx1"/>
                </a:solidFill>
              </a:rPr>
              <a:t> </a:t>
            </a:r>
          </a:p>
          <a:p>
            <a:endParaRPr lang="en-US" sz="3600" dirty="0">
              <a:solidFill>
                <a:srgbClr val="C00000"/>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14</a:t>
            </a:fld>
            <a:endParaRPr lang="en-US" dirty="0"/>
          </a:p>
        </p:txBody>
      </p:sp>
    </p:spTree>
    <p:extLst>
      <p:ext uri="{BB962C8B-B14F-4D97-AF65-F5344CB8AC3E}">
        <p14:creationId xmlns:p14="http://schemas.microsoft.com/office/powerpoint/2010/main" val="197372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15</a:t>
            </a:fld>
            <a:endParaRPr lang="en-US" dirty="0"/>
          </a:p>
        </p:txBody>
      </p:sp>
      <p:sp>
        <p:nvSpPr>
          <p:cNvPr id="3" name="TextBox 2"/>
          <p:cNvSpPr txBox="1"/>
          <p:nvPr/>
        </p:nvSpPr>
        <p:spPr>
          <a:xfrm>
            <a:off x="895740" y="964792"/>
            <a:ext cx="7604448" cy="5386090"/>
          </a:xfrm>
          <a:prstGeom prst="rect">
            <a:avLst/>
          </a:prstGeom>
          <a:noFill/>
        </p:spPr>
        <p:txBody>
          <a:bodyPr wrap="square" rtlCol="0">
            <a:spAutoFit/>
          </a:bodyPr>
          <a:lstStyle/>
          <a:p>
            <a:r>
              <a:rPr lang="en-US" sz="3200" dirty="0">
                <a:solidFill>
                  <a:srgbClr val="A71E23"/>
                </a:solidFill>
                <a:latin typeface="Museo Slab 300"/>
              </a:rPr>
              <a:t>3Rs ensure:</a:t>
            </a:r>
          </a:p>
          <a:p>
            <a:pPr marL="457200" indent="-457200">
              <a:buFont typeface="Arial" panose="020B0604020202020204" pitchFamily="34" charset="0"/>
              <a:buChar char="•"/>
            </a:pPr>
            <a:r>
              <a:rPr lang="en-US" sz="2600" dirty="0">
                <a:latin typeface="Museo Slab 300"/>
              </a:rPr>
              <a:t>Transportation is appropriate</a:t>
            </a:r>
          </a:p>
          <a:p>
            <a:pPr marL="457200" indent="-457200">
              <a:buFont typeface="Arial" panose="020B0604020202020204" pitchFamily="34" charset="0"/>
              <a:buChar char="•"/>
            </a:pPr>
            <a:r>
              <a:rPr lang="en-US" sz="2600" dirty="0">
                <a:latin typeface="Museo Slab 300"/>
              </a:rPr>
              <a:t>Consideration of the relevance of the animal research</a:t>
            </a:r>
          </a:p>
          <a:p>
            <a:pPr marL="457200" indent="-457200">
              <a:buFont typeface="Arial" panose="020B0604020202020204" pitchFamily="34" charset="0"/>
              <a:buChar char="•"/>
            </a:pPr>
            <a:r>
              <a:rPr lang="en-US" sz="2600" dirty="0">
                <a:latin typeface="Museo Slab 300"/>
              </a:rPr>
              <a:t>Use of the appropriate species</a:t>
            </a:r>
          </a:p>
          <a:p>
            <a:pPr marL="457200" indent="-457200">
              <a:buFont typeface="Arial" panose="020B0604020202020204" pitchFamily="34" charset="0"/>
              <a:buChar char="•"/>
            </a:pPr>
            <a:r>
              <a:rPr lang="en-US" sz="2600" dirty="0">
                <a:latin typeface="Museo Slab 300"/>
              </a:rPr>
              <a:t>Avoidance of pain and discomfort</a:t>
            </a:r>
          </a:p>
          <a:p>
            <a:pPr marL="457200" indent="-457200">
              <a:buFont typeface="Arial" panose="020B0604020202020204" pitchFamily="34" charset="0"/>
              <a:buChar char="•"/>
            </a:pPr>
            <a:r>
              <a:rPr lang="en-US" sz="2600" dirty="0">
                <a:latin typeface="Museo Slab 300"/>
              </a:rPr>
              <a:t>Use of appropriate sedation, analgesia and anesthesia</a:t>
            </a:r>
          </a:p>
          <a:p>
            <a:pPr marL="457200" indent="-457200">
              <a:buFont typeface="Arial" panose="020B0604020202020204" pitchFamily="34" charset="0"/>
              <a:buChar char="•"/>
            </a:pPr>
            <a:r>
              <a:rPr lang="en-US" sz="2600" dirty="0">
                <a:latin typeface="Museo Slab 300"/>
              </a:rPr>
              <a:t>Use of painless euthanasia methods</a:t>
            </a:r>
          </a:p>
          <a:p>
            <a:pPr marL="457200" indent="-457200">
              <a:buFont typeface="Arial" panose="020B0604020202020204" pitchFamily="34" charset="0"/>
              <a:buChar char="•"/>
            </a:pPr>
            <a:r>
              <a:rPr lang="en-US" sz="2600" dirty="0">
                <a:latin typeface="Museo Slab 300"/>
              </a:rPr>
              <a:t>Appropriately feed and house the animals</a:t>
            </a:r>
          </a:p>
          <a:p>
            <a:pPr marL="457200" indent="-457200">
              <a:buFont typeface="Arial" panose="020B0604020202020204" pitchFamily="34" charset="0"/>
              <a:buChar char="•"/>
            </a:pPr>
            <a:r>
              <a:rPr lang="en-US" sz="2600" dirty="0">
                <a:latin typeface="Museo Slab 300"/>
              </a:rPr>
              <a:t>Assure those that care for the animals are trained and qualified</a:t>
            </a:r>
          </a:p>
          <a:p>
            <a:pPr marL="457200" indent="-457200">
              <a:buFont typeface="Arial" panose="020B0604020202020204" pitchFamily="34" charset="0"/>
              <a:buChar char="•"/>
            </a:pPr>
            <a:r>
              <a:rPr lang="en-US" sz="2600" dirty="0">
                <a:latin typeface="Museo Slab 300"/>
              </a:rPr>
              <a:t>Defer any exceptions to the IACUC</a:t>
            </a:r>
          </a:p>
        </p:txBody>
      </p:sp>
    </p:spTree>
    <p:extLst>
      <p:ext uri="{BB962C8B-B14F-4D97-AF65-F5344CB8AC3E}">
        <p14:creationId xmlns:p14="http://schemas.microsoft.com/office/powerpoint/2010/main" val="3051822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16</a:t>
            </a:fld>
            <a:endParaRPr lang="en-US" dirty="0"/>
          </a:p>
        </p:txBody>
      </p:sp>
      <p:sp>
        <p:nvSpPr>
          <p:cNvPr id="3" name="TextBox 2"/>
          <p:cNvSpPr txBox="1"/>
          <p:nvPr/>
        </p:nvSpPr>
        <p:spPr>
          <a:xfrm>
            <a:off x="1238864" y="1051811"/>
            <a:ext cx="6745075" cy="4893647"/>
          </a:xfrm>
          <a:prstGeom prst="rect">
            <a:avLst/>
          </a:prstGeom>
          <a:noFill/>
        </p:spPr>
        <p:txBody>
          <a:bodyPr wrap="square" rtlCol="0">
            <a:spAutoFit/>
          </a:bodyPr>
          <a:lstStyle/>
          <a:p>
            <a:r>
              <a:rPr lang="en-US" sz="3200" dirty="0">
                <a:solidFill>
                  <a:srgbClr val="A71E23"/>
                </a:solidFill>
                <a:latin typeface="Museo Slab 300"/>
              </a:rPr>
              <a:t>Animal Research Program</a:t>
            </a:r>
          </a:p>
          <a:p>
            <a:pPr marL="457200" indent="-457200">
              <a:buFont typeface="Arial" panose="020B0604020202020204" pitchFamily="34" charset="0"/>
              <a:buChar char="•"/>
            </a:pPr>
            <a:r>
              <a:rPr lang="en-US" sz="2800" dirty="0">
                <a:latin typeface="Museo Slab 300"/>
              </a:rPr>
              <a:t>SBU has a large animal program</a:t>
            </a:r>
          </a:p>
          <a:p>
            <a:pPr marL="457200" indent="-457200">
              <a:buFont typeface="Arial" panose="020B0604020202020204" pitchFamily="34" charset="0"/>
              <a:buChar char="•"/>
            </a:pPr>
            <a:r>
              <a:rPr lang="en-US" sz="2800" dirty="0">
                <a:solidFill>
                  <a:schemeClr val="tx1"/>
                </a:solidFill>
                <a:latin typeface="Museo Slab 300"/>
              </a:rPr>
              <a:t>The Assistant Vice-President of Research Compliance is the university’s IO</a:t>
            </a:r>
          </a:p>
          <a:p>
            <a:pPr marL="457200" indent="-457200">
              <a:buFont typeface="Arial" panose="020B0604020202020204" pitchFamily="34" charset="0"/>
              <a:buChar char="•"/>
            </a:pPr>
            <a:r>
              <a:rPr lang="en-US" sz="2800" dirty="0">
                <a:latin typeface="Museo Slab 300"/>
              </a:rPr>
              <a:t>Most of the research is conducted at a central facility called the Division of Laboratory Animal Resources (DLAR) </a:t>
            </a:r>
          </a:p>
          <a:p>
            <a:pPr marL="457200" indent="-457200">
              <a:buFont typeface="Arial" panose="020B0604020202020204" pitchFamily="34" charset="0"/>
              <a:buChar char="•"/>
            </a:pPr>
            <a:r>
              <a:rPr lang="en-US" sz="2800" dirty="0">
                <a:latin typeface="Museo Slab 300"/>
              </a:rPr>
              <a:t>The DLAR provides veterinarian support and the care for the animals is provided by the DLAR staff</a:t>
            </a:r>
          </a:p>
        </p:txBody>
      </p:sp>
    </p:spTree>
    <p:extLst>
      <p:ext uri="{BB962C8B-B14F-4D97-AF65-F5344CB8AC3E}">
        <p14:creationId xmlns:p14="http://schemas.microsoft.com/office/powerpoint/2010/main" val="679327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0227" y="1178255"/>
            <a:ext cx="6599639" cy="4760147"/>
          </a:xfrm>
        </p:spPr>
        <p:txBody>
          <a:bodyPr>
            <a:normAutofit/>
          </a:bodyPr>
          <a:lstStyle/>
          <a:p>
            <a:r>
              <a:rPr lang="en-US" sz="3200" dirty="0">
                <a:solidFill>
                  <a:srgbClr val="A71E23"/>
                </a:solidFill>
              </a:rPr>
              <a:t>Animal Research Program - cont. </a:t>
            </a:r>
          </a:p>
          <a:p>
            <a:pPr marL="457200" indent="-457200">
              <a:buFont typeface="Arial" panose="020B0604020202020204" pitchFamily="34" charset="0"/>
              <a:buChar char="•"/>
            </a:pPr>
            <a:r>
              <a:rPr lang="en-US" sz="2800" dirty="0">
                <a:solidFill>
                  <a:schemeClr val="tx1"/>
                </a:solidFill>
              </a:rPr>
              <a:t>IACUC meets monthly </a:t>
            </a:r>
          </a:p>
          <a:p>
            <a:pPr marL="457200" indent="-457200">
              <a:buFont typeface="Arial" panose="020B0604020202020204" pitchFamily="34" charset="0"/>
              <a:buChar char="•"/>
            </a:pPr>
            <a:r>
              <a:rPr lang="en-US" sz="2800" dirty="0">
                <a:solidFill>
                  <a:schemeClr val="tx1"/>
                </a:solidFill>
              </a:rPr>
              <a:t>Use of the </a:t>
            </a:r>
            <a:r>
              <a:rPr lang="en-US" sz="2800" i="1" dirty="0">
                <a:solidFill>
                  <a:schemeClr val="tx1"/>
                </a:solidFill>
              </a:rPr>
              <a:t>Guide for the Care and Use of Laboratory Animals</a:t>
            </a:r>
            <a:r>
              <a:rPr lang="en-US" sz="2800" b="1" dirty="0">
                <a:solidFill>
                  <a:schemeClr val="tx1"/>
                </a:solidFill>
              </a:rPr>
              <a:t> </a:t>
            </a:r>
            <a:r>
              <a:rPr lang="en-US" sz="2800" dirty="0">
                <a:solidFill>
                  <a:schemeClr val="tx1"/>
                </a:solidFill>
              </a:rPr>
              <a:t>as the basis for developing the program for animal care and use.</a:t>
            </a:r>
          </a:p>
          <a:p>
            <a:pPr marL="457200" indent="-457200">
              <a:buFont typeface="Arial" panose="020B0604020202020204" pitchFamily="34" charset="0"/>
              <a:buChar char="•"/>
            </a:pPr>
            <a:r>
              <a:rPr lang="en-US" sz="2800" dirty="0">
                <a:solidFill>
                  <a:schemeClr val="tx1"/>
                </a:solidFill>
              </a:rPr>
              <a:t>Application of the regulations to all animals in order to ensure compliance with the care and use of animals in research</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17</a:t>
            </a:fld>
            <a:endParaRPr lang="en-US" dirty="0"/>
          </a:p>
        </p:txBody>
      </p:sp>
    </p:spTree>
    <p:extLst>
      <p:ext uri="{BB962C8B-B14F-4D97-AF65-F5344CB8AC3E}">
        <p14:creationId xmlns:p14="http://schemas.microsoft.com/office/powerpoint/2010/main" val="1160212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070118"/>
            <a:ext cx="6599639" cy="4760147"/>
          </a:xfrm>
        </p:spPr>
        <p:txBody>
          <a:bodyPr>
            <a:normAutofit lnSpcReduction="10000"/>
          </a:bodyPr>
          <a:lstStyle/>
          <a:p>
            <a:r>
              <a:rPr lang="en-US" sz="3000" dirty="0">
                <a:solidFill>
                  <a:srgbClr val="A71E23"/>
                </a:solidFill>
              </a:rPr>
              <a:t>Case Example (1)</a:t>
            </a:r>
          </a:p>
          <a:p>
            <a:r>
              <a:rPr lang="en-US" sz="2600" dirty="0">
                <a:solidFill>
                  <a:schemeClr val="tx1"/>
                </a:solidFill>
              </a:rPr>
              <a:t>Dr. Belgium is designing a study of cataract removal and is proposing to use rabbits for a period of 3 months. During this time she will use a chemical that could destroy the cataract without surgical intervention. Tests of the substance indicate high possible toxicological impact on kidneys and no way to protect the kidneys of the rabbits. The study is submitted to the IACUC who reject the study citing several previous studies that have attempted this approach in mice without success.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18</a:t>
            </a:fld>
            <a:endParaRPr lang="en-US" dirty="0"/>
          </a:p>
        </p:txBody>
      </p:sp>
    </p:spTree>
    <p:extLst>
      <p:ext uri="{BB962C8B-B14F-4D97-AF65-F5344CB8AC3E}">
        <p14:creationId xmlns:p14="http://schemas.microsoft.com/office/powerpoint/2010/main" val="810050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19</a:t>
            </a:fld>
            <a:endParaRPr lang="en-US" dirty="0"/>
          </a:p>
        </p:txBody>
      </p:sp>
      <p:sp>
        <p:nvSpPr>
          <p:cNvPr id="5" name="Text Placeholder 2"/>
          <p:cNvSpPr>
            <a:spLocks noGrp="1"/>
          </p:cNvSpPr>
          <p:nvPr>
            <p:ph type="body" idx="1"/>
          </p:nvPr>
        </p:nvSpPr>
        <p:spPr>
          <a:xfrm>
            <a:off x="1238864" y="981226"/>
            <a:ext cx="6599639" cy="4944979"/>
          </a:xfrm>
        </p:spPr>
        <p:txBody>
          <a:bodyPr>
            <a:normAutofit/>
          </a:bodyPr>
          <a:lstStyle/>
          <a:p>
            <a:r>
              <a:rPr lang="en-US" sz="3200" dirty="0">
                <a:solidFill>
                  <a:srgbClr val="A71E23"/>
                </a:solidFill>
              </a:rPr>
              <a:t>Case Example Questions (1)</a:t>
            </a:r>
          </a:p>
          <a:p>
            <a:pPr marL="457200" indent="-457200">
              <a:buFont typeface="Arial" panose="020B0604020202020204" pitchFamily="34" charset="0"/>
              <a:buChar char="•"/>
            </a:pPr>
            <a:r>
              <a:rPr lang="en-US" sz="2800" dirty="0">
                <a:solidFill>
                  <a:schemeClr val="tx1"/>
                </a:solidFill>
              </a:rPr>
              <a:t>What issues are being addressed by the IACUC?</a:t>
            </a:r>
          </a:p>
          <a:p>
            <a:pPr marL="457200" indent="-457200">
              <a:buFont typeface="Arial" panose="020B0604020202020204" pitchFamily="34" charset="0"/>
              <a:buChar char="•"/>
            </a:pPr>
            <a:r>
              <a:rPr lang="en-US" sz="2800" dirty="0">
                <a:solidFill>
                  <a:schemeClr val="tx1"/>
                </a:solidFill>
              </a:rPr>
              <a:t>Can these issues be resolved by a change in the protocol?</a:t>
            </a:r>
          </a:p>
          <a:p>
            <a:pPr marL="457200" indent="-457200">
              <a:buFont typeface="Arial" panose="020B0604020202020204" pitchFamily="34" charset="0"/>
              <a:buChar char="•"/>
            </a:pPr>
            <a:r>
              <a:rPr lang="en-US" sz="2800" dirty="0">
                <a:solidFill>
                  <a:schemeClr val="tx1"/>
                </a:solidFill>
              </a:rPr>
              <a:t>How do the three “</a:t>
            </a:r>
            <a:r>
              <a:rPr lang="en-US" sz="2800" dirty="0" err="1">
                <a:solidFill>
                  <a:schemeClr val="tx1"/>
                </a:solidFill>
              </a:rPr>
              <a:t>Rs</a:t>
            </a:r>
            <a:r>
              <a:rPr lang="en-US" sz="2800" dirty="0">
                <a:solidFill>
                  <a:schemeClr val="tx1"/>
                </a:solidFill>
              </a:rPr>
              <a:t> (replace reduce, refine) apply here?</a:t>
            </a:r>
          </a:p>
        </p:txBody>
      </p:sp>
    </p:spTree>
    <p:extLst>
      <p:ext uri="{BB962C8B-B14F-4D97-AF65-F5344CB8AC3E}">
        <p14:creationId xmlns:p14="http://schemas.microsoft.com/office/powerpoint/2010/main" val="290239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0729" y="1358218"/>
            <a:ext cx="7007289" cy="4445739"/>
          </a:xfrm>
        </p:spPr>
        <p:txBody>
          <a:bodyPr>
            <a:normAutofit/>
          </a:bodyPr>
          <a:lstStyle/>
          <a:p>
            <a:r>
              <a:rPr lang="en-US" sz="3200" dirty="0">
                <a:solidFill>
                  <a:srgbClr val="A71E23"/>
                </a:solidFill>
              </a:rPr>
              <a:t>Overview </a:t>
            </a:r>
          </a:p>
          <a:p>
            <a:r>
              <a:rPr lang="en-US" sz="2800" dirty="0">
                <a:solidFill>
                  <a:schemeClr val="tx1"/>
                </a:solidFill>
              </a:rPr>
              <a:t>Research with animal subjects can provide benefits to the animals (e.g., veterinary medicine research) themselves however </a:t>
            </a:r>
            <a:r>
              <a:rPr lang="en-US" sz="2800" b="1" dirty="0">
                <a:solidFill>
                  <a:schemeClr val="tx1"/>
                </a:solidFill>
              </a:rPr>
              <a:t>most</a:t>
            </a:r>
            <a:r>
              <a:rPr lang="en-US" sz="2800" dirty="0">
                <a:solidFill>
                  <a:schemeClr val="tx1"/>
                </a:solidFill>
              </a:rPr>
              <a:t> animal research benefits humans</a:t>
            </a:r>
          </a:p>
          <a:p>
            <a:endParaRPr lang="en-US" sz="2800" dirty="0">
              <a:solidFill>
                <a:schemeClr val="tx1"/>
              </a:solidFill>
            </a:endParaRPr>
          </a:p>
          <a:p>
            <a:r>
              <a:rPr lang="en-US" sz="2800" dirty="0">
                <a:solidFill>
                  <a:schemeClr val="tx1"/>
                </a:solidFill>
              </a:rPr>
              <a:t>Additionally, animals, unlike humans, cannot consent to their participation in research</a:t>
            </a:r>
          </a:p>
          <a:p>
            <a:endParaRPr lang="en-US" sz="2800" dirty="0">
              <a:solidFill>
                <a:schemeClr val="tx1"/>
              </a:solidFill>
            </a:endParaRP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a:t>
            </a:fld>
            <a:endParaRPr lang="en-US" dirty="0"/>
          </a:p>
        </p:txBody>
      </p:sp>
    </p:spTree>
    <p:extLst>
      <p:ext uri="{BB962C8B-B14F-4D97-AF65-F5344CB8AC3E}">
        <p14:creationId xmlns:p14="http://schemas.microsoft.com/office/powerpoint/2010/main" val="34927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03260"/>
            <a:ext cx="6599639" cy="5199236"/>
          </a:xfrm>
        </p:spPr>
        <p:txBody>
          <a:bodyPr>
            <a:normAutofit fontScale="85000" lnSpcReduction="10000"/>
          </a:bodyPr>
          <a:lstStyle/>
          <a:p>
            <a:r>
              <a:rPr lang="en-US" sz="3300" dirty="0">
                <a:solidFill>
                  <a:srgbClr val="A71E23"/>
                </a:solidFill>
              </a:rPr>
              <a:t>Case Example (2)</a:t>
            </a:r>
          </a:p>
          <a:p>
            <a:r>
              <a:rPr lang="en-US" sz="2800" dirty="0">
                <a:solidFill>
                  <a:schemeClr val="tx1"/>
                </a:solidFill>
              </a:rPr>
              <a:t>Dr. Brody has received IACUC approval for two experimental groups that include rats as subjects. His graduate student asks about including a third group of rats. In this third group, the rats are given a special diet twice a day. Otherwise food is withheld. The graduate student begins the diet and weighs and measures the girth of the rats daily. During a conversation with Dr. Brody, the graduate student mentions that the third group of rats are well and have gained weight. Dr. Brody becomes quite agitated as he didn’t realize the student had begun the experiment with the third group. He tells the student that he has not yet obtained IACUC approval for the third group of rats.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20</a:t>
            </a:fld>
            <a:endParaRPr lang="en-US" dirty="0"/>
          </a:p>
        </p:txBody>
      </p:sp>
    </p:spTree>
    <p:extLst>
      <p:ext uri="{BB962C8B-B14F-4D97-AF65-F5344CB8AC3E}">
        <p14:creationId xmlns:p14="http://schemas.microsoft.com/office/powerpoint/2010/main" val="825131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44429"/>
            <a:ext cx="6599639" cy="3970422"/>
          </a:xfrm>
        </p:spPr>
        <p:txBody>
          <a:bodyPr>
            <a:normAutofit/>
          </a:bodyPr>
          <a:lstStyle/>
          <a:p>
            <a:r>
              <a:rPr lang="en-US" sz="3200" dirty="0">
                <a:solidFill>
                  <a:srgbClr val="A71E23"/>
                </a:solidFill>
              </a:rPr>
              <a:t>Case Example Questions (2)</a:t>
            </a:r>
          </a:p>
          <a:p>
            <a:pPr marL="457200" indent="-457200">
              <a:buFont typeface="Arial" panose="020B0604020202020204" pitchFamily="34" charset="0"/>
              <a:buChar char="•"/>
            </a:pPr>
            <a:r>
              <a:rPr lang="en-US" sz="2800" dirty="0">
                <a:solidFill>
                  <a:schemeClr val="tx1"/>
                </a:solidFill>
              </a:rPr>
              <a:t>What should Dr. Brody do now?</a:t>
            </a:r>
          </a:p>
          <a:p>
            <a:pPr marL="457200" indent="-457200">
              <a:buFont typeface="Arial" panose="020B0604020202020204" pitchFamily="34" charset="0"/>
              <a:buChar char="•"/>
            </a:pPr>
            <a:r>
              <a:rPr lang="en-US" sz="2800" dirty="0">
                <a:solidFill>
                  <a:schemeClr val="tx1"/>
                </a:solidFill>
              </a:rPr>
              <a:t>How could this problem have been avoided?</a:t>
            </a:r>
          </a:p>
          <a:p>
            <a:pPr marL="457200" indent="-457200">
              <a:buFont typeface="Arial" panose="020B0604020202020204" pitchFamily="34" charset="0"/>
              <a:buChar char="•"/>
            </a:pPr>
            <a:r>
              <a:rPr lang="en-US" sz="2800" dirty="0">
                <a:solidFill>
                  <a:schemeClr val="tx1"/>
                </a:solidFill>
              </a:rPr>
              <a:t>What are the possible issues that can arise because of this protocol violation?</a:t>
            </a: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21</a:t>
            </a:fld>
            <a:endParaRPr lang="en-US" dirty="0"/>
          </a:p>
        </p:txBody>
      </p:sp>
    </p:spTree>
    <p:extLst>
      <p:ext uri="{BB962C8B-B14F-4D97-AF65-F5344CB8AC3E}">
        <p14:creationId xmlns:p14="http://schemas.microsoft.com/office/powerpoint/2010/main" val="864352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7678" y="1143579"/>
            <a:ext cx="6745075" cy="4717393"/>
          </a:xfrm>
        </p:spPr>
        <p:txBody>
          <a:bodyPr>
            <a:normAutofit/>
          </a:bodyPr>
          <a:lstStyle/>
          <a:p>
            <a:r>
              <a:rPr lang="en-US" sz="3200" dirty="0">
                <a:solidFill>
                  <a:srgbClr val="A71E23"/>
                </a:solidFill>
              </a:rPr>
              <a:t>Frequently Asked Questions (1)</a:t>
            </a:r>
          </a:p>
          <a:p>
            <a:r>
              <a:rPr lang="en-US" sz="2800" dirty="0">
                <a:solidFill>
                  <a:schemeClr val="tx1"/>
                </a:solidFill>
              </a:rPr>
              <a:t>Q: Can’t scientists use something other than animals?</a:t>
            </a:r>
          </a:p>
          <a:p>
            <a:r>
              <a:rPr lang="en-US" sz="2800" dirty="0">
                <a:solidFill>
                  <a:schemeClr val="tx1"/>
                </a:solidFill>
              </a:rPr>
              <a:t>A: Under U.S. law and policies, scientists must consider alternative methods before using animals for research and testing. These alternatives include use of human cells and tissues and advanced computer-modeling techniques</a:t>
            </a: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22</a:t>
            </a:fld>
            <a:endParaRPr lang="en-US" dirty="0"/>
          </a:p>
        </p:txBody>
      </p:sp>
    </p:spTree>
    <p:extLst>
      <p:ext uri="{BB962C8B-B14F-4D97-AF65-F5344CB8AC3E}">
        <p14:creationId xmlns:p14="http://schemas.microsoft.com/office/powerpoint/2010/main" val="328516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53748"/>
            <a:ext cx="6745075" cy="4893663"/>
          </a:xfrm>
        </p:spPr>
        <p:txBody>
          <a:bodyPr>
            <a:normAutofit/>
          </a:bodyPr>
          <a:lstStyle/>
          <a:p>
            <a:r>
              <a:rPr lang="en-US" sz="3200" dirty="0">
                <a:solidFill>
                  <a:srgbClr val="A71E23"/>
                </a:solidFill>
              </a:rPr>
              <a:t>Frequently Asked Questions (2)</a:t>
            </a:r>
          </a:p>
          <a:p>
            <a:r>
              <a:rPr lang="en-US" sz="2800" dirty="0">
                <a:solidFill>
                  <a:schemeClr val="tx1"/>
                </a:solidFill>
              </a:rPr>
              <a:t>Q: How have humans benefited from animal research? </a:t>
            </a:r>
          </a:p>
          <a:p>
            <a:r>
              <a:rPr lang="en-US" sz="2800" dirty="0">
                <a:solidFill>
                  <a:schemeClr val="tx1"/>
                </a:solidFill>
              </a:rPr>
              <a:t>A: Surgical procedures, pain relievers, psychoactive drugs, medications for blood pressure, insulin, pacemakers, nutrition supplements, organ transplants, treatments for shock trauma and blood diseases—all have been developed and tested in animals before being used in humans.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23</a:t>
            </a:fld>
            <a:endParaRPr lang="en-US" dirty="0"/>
          </a:p>
        </p:txBody>
      </p:sp>
    </p:spTree>
    <p:extLst>
      <p:ext uri="{BB962C8B-B14F-4D97-AF65-F5344CB8AC3E}">
        <p14:creationId xmlns:p14="http://schemas.microsoft.com/office/powerpoint/2010/main" val="3853224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61746" y="1055445"/>
            <a:ext cx="6745075" cy="4805528"/>
          </a:xfrm>
        </p:spPr>
        <p:txBody>
          <a:bodyPr>
            <a:normAutofit/>
          </a:bodyPr>
          <a:lstStyle/>
          <a:p>
            <a:r>
              <a:rPr lang="en-US" sz="3200" dirty="0">
                <a:solidFill>
                  <a:srgbClr val="A71E23"/>
                </a:solidFill>
              </a:rPr>
              <a:t>Frequently Asked Questions (3)</a:t>
            </a:r>
          </a:p>
          <a:p>
            <a:r>
              <a:rPr lang="en-US" sz="2800" dirty="0">
                <a:solidFill>
                  <a:schemeClr val="tx1"/>
                </a:solidFill>
              </a:rPr>
              <a:t>Q: What happens to the animals used in research?</a:t>
            </a:r>
          </a:p>
          <a:p>
            <a:r>
              <a:rPr lang="en-US" sz="2800" dirty="0">
                <a:solidFill>
                  <a:schemeClr val="tx1"/>
                </a:solidFill>
              </a:rPr>
              <a:t>A: Some animals are euthanized after an experiment in order to collect the organs for analysis. If possible, an animal can be adopted following an experiment. Wild animals are usually released back into the wild after the study </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24</a:t>
            </a:fld>
            <a:endParaRPr lang="en-US" dirty="0"/>
          </a:p>
        </p:txBody>
      </p:sp>
    </p:spTree>
    <p:extLst>
      <p:ext uri="{BB962C8B-B14F-4D97-AF65-F5344CB8AC3E}">
        <p14:creationId xmlns:p14="http://schemas.microsoft.com/office/powerpoint/2010/main" val="1411117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98665"/>
            <a:ext cx="6745075" cy="3970422"/>
          </a:xfrm>
        </p:spPr>
        <p:txBody>
          <a:bodyPr>
            <a:normAutofit/>
          </a:bodyPr>
          <a:lstStyle/>
          <a:p>
            <a:r>
              <a:rPr lang="en-US" sz="3200" dirty="0">
                <a:solidFill>
                  <a:srgbClr val="A71E23"/>
                </a:solidFill>
              </a:rPr>
              <a:t>Frequently Asked Questions (4)</a:t>
            </a:r>
          </a:p>
          <a:p>
            <a:r>
              <a:rPr lang="en-US" sz="2800" dirty="0">
                <a:solidFill>
                  <a:schemeClr val="tx1"/>
                </a:solidFill>
              </a:rPr>
              <a:t>Q</a:t>
            </a:r>
            <a:r>
              <a:rPr lang="en-US" sz="3200" dirty="0">
                <a:solidFill>
                  <a:schemeClr val="tx1"/>
                </a:solidFill>
              </a:rPr>
              <a:t>: </a:t>
            </a:r>
            <a:r>
              <a:rPr lang="en-US" sz="2800" dirty="0">
                <a:solidFill>
                  <a:schemeClr val="tx1"/>
                </a:solidFill>
              </a:rPr>
              <a:t>What kinds of animals are used in research?</a:t>
            </a:r>
          </a:p>
          <a:p>
            <a:r>
              <a:rPr lang="en-US" sz="2800" dirty="0">
                <a:solidFill>
                  <a:schemeClr val="tx1"/>
                </a:solidFill>
              </a:rPr>
              <a:t>A: The most common types of animals used in research are mice, rats, and zebrafish</a:t>
            </a: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25</a:t>
            </a:fld>
            <a:endParaRPr lang="en-US" dirty="0"/>
          </a:p>
        </p:txBody>
      </p:sp>
    </p:spTree>
    <p:extLst>
      <p:ext uri="{BB962C8B-B14F-4D97-AF65-F5344CB8AC3E}">
        <p14:creationId xmlns:p14="http://schemas.microsoft.com/office/powerpoint/2010/main" val="340379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44428"/>
            <a:ext cx="6745075" cy="5301288"/>
          </a:xfrm>
        </p:spPr>
        <p:txBody>
          <a:bodyPr>
            <a:normAutofit/>
          </a:bodyPr>
          <a:lstStyle/>
          <a:p>
            <a:r>
              <a:rPr lang="en-US" sz="3200" dirty="0">
                <a:solidFill>
                  <a:srgbClr val="A71E23"/>
                </a:solidFill>
              </a:rPr>
              <a:t>Frequently Asked Questions (5)</a:t>
            </a:r>
          </a:p>
          <a:p>
            <a:r>
              <a:rPr lang="en-US" sz="2600" dirty="0">
                <a:solidFill>
                  <a:schemeClr val="tx1"/>
                </a:solidFill>
              </a:rPr>
              <a:t>Q: Why do clinical trials require prior animal testing?</a:t>
            </a:r>
          </a:p>
          <a:p>
            <a:r>
              <a:rPr lang="en-US" sz="2600" dirty="0">
                <a:solidFill>
                  <a:schemeClr val="tx1"/>
                </a:solidFill>
              </a:rPr>
              <a:t>A: U.S. federal laws require that non-human research occur in order to demonstrate safety and efficacy of new potential new treatments before any human research will be allowed to be conducted. Additionally, animals are biologically similar to humans (mice share &gt;98% of DNA with humans) and share many of the same health problems</a:t>
            </a:r>
          </a:p>
          <a:p>
            <a:pPr algn="r"/>
            <a:r>
              <a:rPr lang="en-US" dirty="0">
                <a:solidFill>
                  <a:schemeClr val="tx1"/>
                </a:solidFill>
              </a:rPr>
              <a:t>Standard University - https://med.stanford.edu/animalresearch/why-animal-research.html#:~:text=U.S.%20federal%20laws%20require%20that,be%20allowed%20to%20be%20conducted.</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26</a:t>
            </a:fld>
            <a:endParaRPr lang="en-US" dirty="0"/>
          </a:p>
        </p:txBody>
      </p:sp>
    </p:spTree>
    <p:extLst>
      <p:ext uri="{BB962C8B-B14F-4D97-AF65-F5344CB8AC3E}">
        <p14:creationId xmlns:p14="http://schemas.microsoft.com/office/powerpoint/2010/main" val="173317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33411"/>
            <a:ext cx="6745075" cy="4794511"/>
          </a:xfrm>
        </p:spPr>
        <p:txBody>
          <a:bodyPr>
            <a:normAutofit/>
          </a:bodyPr>
          <a:lstStyle/>
          <a:p>
            <a:r>
              <a:rPr lang="en-US" sz="3200" dirty="0">
                <a:solidFill>
                  <a:srgbClr val="C00000"/>
                </a:solidFill>
              </a:rPr>
              <a:t>Frequently Asked Questions (6)</a:t>
            </a:r>
          </a:p>
          <a:p>
            <a:r>
              <a:rPr lang="en-US" sz="2800" dirty="0">
                <a:solidFill>
                  <a:schemeClr val="tx1"/>
                </a:solidFill>
              </a:rPr>
              <a:t>Q: Who cares for the animals used in research?</a:t>
            </a:r>
          </a:p>
          <a:p>
            <a:r>
              <a:rPr lang="en-US" sz="2800" dirty="0">
                <a:solidFill>
                  <a:schemeClr val="tx1"/>
                </a:solidFill>
              </a:rPr>
              <a:t>A: In addition to the scientists who conduct the research, research institutions also have veterinarians, husbandry specialists and animal care technicians and others who care for the animals used in research.</a:t>
            </a: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27</a:t>
            </a:fld>
            <a:endParaRPr lang="en-US" dirty="0"/>
          </a:p>
        </p:txBody>
      </p:sp>
    </p:spTree>
    <p:extLst>
      <p:ext uri="{BB962C8B-B14F-4D97-AF65-F5344CB8AC3E}">
        <p14:creationId xmlns:p14="http://schemas.microsoft.com/office/powerpoint/2010/main" val="3982116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4A7275-DA7A-F2EC-01F0-8D765E9CA1E9}"/>
              </a:ext>
            </a:extLst>
          </p:cNvPr>
          <p:cNvSpPr>
            <a:spLocks noGrp="1"/>
          </p:cNvSpPr>
          <p:nvPr>
            <p:ph type="pic" idx="15"/>
          </p:nvPr>
        </p:nvSpPr>
        <p:spPr/>
      </p:sp>
      <p:pic>
        <p:nvPicPr>
          <p:cNvPr id="3" name="Why Animals Are Needed in Research-(480p)">
            <a:hlinkClick r:id="" action="ppaction://media"/>
            <a:extLst>
              <a:ext uri="{FF2B5EF4-FFF2-40B4-BE49-F238E27FC236}">
                <a16:creationId xmlns:a16="http://schemas.microsoft.com/office/drawing/2014/main" id="{5A3C3F2A-947F-B2DA-CCB9-E580AA3DD84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CD40112-AEF3-4D24-86DF-0D4777085758}" label="Animal Subjects" lang="" r:embed="rId4"/>
                        </p173:trackLst>
                      </p173:tracksInfo>
                    </p:ext>
                  </p14:extLst>
                </p14:media>
              </p:ext>
            </p:extLst>
          </p:nvPr>
        </p:nvPicPr>
        <p:blipFill>
          <a:blip r:embed="rId5"/>
          <a:stretch>
            <a:fillRect/>
          </a:stretch>
        </p:blipFill>
        <p:spPr>
          <a:xfrm>
            <a:off x="402300" y="723918"/>
            <a:ext cx="8339400" cy="4960445"/>
          </a:xfrm>
          <a:prstGeom prst="rect">
            <a:avLst/>
          </a:prstGeom>
        </p:spPr>
      </p:pic>
    </p:spTree>
    <p:extLst>
      <p:ext uri="{BB962C8B-B14F-4D97-AF65-F5344CB8AC3E}">
        <p14:creationId xmlns:p14="http://schemas.microsoft.com/office/powerpoint/2010/main" val="25468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2429" y="1022394"/>
            <a:ext cx="6599639" cy="4752785"/>
          </a:xfrm>
        </p:spPr>
        <p:txBody>
          <a:bodyPr>
            <a:normAutofit fontScale="25000" lnSpcReduction="20000"/>
          </a:bodyPr>
          <a:lstStyle/>
          <a:p>
            <a:r>
              <a:rPr lang="en-US" sz="12800" dirty="0">
                <a:solidFill>
                  <a:srgbClr val="A71E23"/>
                </a:solidFill>
              </a:rPr>
              <a:t>Summary</a:t>
            </a:r>
          </a:p>
          <a:p>
            <a:r>
              <a:rPr lang="en-US" sz="10400" dirty="0">
                <a:solidFill>
                  <a:schemeClr val="tx1"/>
                </a:solidFill>
              </a:rPr>
              <a:t>If animals are essential to the research and cannot be replaced; if a reduction in the number cannot be made without compromising the experiment; and if methods of the experiment cannot be further refined then all that can be done has been done to meet the responsible conduct of research with animals. It is important to remember the use of animals in research is a privilege. Society can take that privilege away if the research community does not regulate itself.</a:t>
            </a:r>
            <a:br>
              <a:rPr lang="en-US" sz="10400" dirty="0">
                <a:solidFill>
                  <a:srgbClr val="C00000"/>
                </a:solidFill>
              </a:rPr>
            </a:br>
            <a:endParaRPr lang="en-US" sz="10400" dirty="0">
              <a:solidFill>
                <a:srgbClr val="C00000"/>
              </a:solidFill>
            </a:endParaRPr>
          </a:p>
          <a:p>
            <a:pPr algn="r"/>
            <a:r>
              <a:rPr lang="en-US" sz="7200" dirty="0">
                <a:solidFill>
                  <a:srgbClr val="C00000"/>
                </a:solidFill>
              </a:rPr>
              <a:t>Office of Research Integrity</a:t>
            </a:r>
          </a:p>
          <a:p>
            <a:pPr algn="r"/>
            <a:r>
              <a:rPr lang="en-US" sz="7200" dirty="0">
                <a:solidFill>
                  <a:srgbClr val="C00000"/>
                </a:solidFill>
                <a:hlinkClick r:id="rId2"/>
              </a:rPr>
              <a:t>https://ori.hhs.gov/content/Chapter-4-The-</a:t>
            </a:r>
            <a:r>
              <a:rPr lang="en-US" sz="7200" dirty="0">
                <a:solidFill>
                  <a:srgbClr val="C00000"/>
                </a:solidFill>
              </a:rPr>
              <a:t>Welfare-of-Laboratory-Animals-Broader-responsibilities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29</a:t>
            </a:fld>
            <a:endParaRPr lang="en-US" dirty="0"/>
          </a:p>
        </p:txBody>
      </p:sp>
    </p:spTree>
    <p:extLst>
      <p:ext uri="{BB962C8B-B14F-4D97-AF65-F5344CB8AC3E}">
        <p14:creationId xmlns:p14="http://schemas.microsoft.com/office/powerpoint/2010/main" val="221804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90059"/>
            <a:ext cx="6599639" cy="4760147"/>
          </a:xfrm>
        </p:spPr>
        <p:txBody>
          <a:bodyPr>
            <a:normAutofit/>
          </a:bodyPr>
          <a:lstStyle/>
          <a:p>
            <a:r>
              <a:rPr lang="en-US" sz="3200" dirty="0">
                <a:solidFill>
                  <a:srgbClr val="A71E23"/>
                </a:solidFill>
              </a:rPr>
              <a:t>Objectives</a:t>
            </a:r>
          </a:p>
          <a:p>
            <a:r>
              <a:rPr lang="en-US" altLang="en-US" sz="2800" dirty="0">
                <a:solidFill>
                  <a:schemeClr val="tx1"/>
                </a:solidFill>
                <a:latin typeface="Museo Slab 300"/>
                <a:ea typeface="ＭＳ Ｐゴシック" panose="020B0600070205080204" pitchFamily="34" charset="-128"/>
                <a:cs typeface="Trebuchet MS" panose="020B0603020202020204" pitchFamily="34" charset="0"/>
              </a:rPr>
              <a:t>Participants will be able to:</a:t>
            </a:r>
            <a:endParaRPr lang="en-US" sz="2800" dirty="0">
              <a:solidFill>
                <a:srgbClr val="A71E23"/>
              </a:solidFill>
            </a:endParaRPr>
          </a:p>
          <a:p>
            <a:pPr marL="342900" indent="-342900">
              <a:buFont typeface="Arial" panose="020B0604020202020204" pitchFamily="34" charset="0"/>
              <a:buChar char="•"/>
            </a:pPr>
            <a:r>
              <a:rPr lang="en-US" sz="2800" dirty="0">
                <a:solidFill>
                  <a:schemeClr val="tx1"/>
                </a:solidFill>
              </a:rPr>
              <a:t>Describe which agencies regulate animal research</a:t>
            </a:r>
          </a:p>
          <a:p>
            <a:pPr marL="342900" indent="-342900">
              <a:buFont typeface="Arial" panose="020B0604020202020204" pitchFamily="34" charset="0"/>
              <a:buChar char="•"/>
            </a:pPr>
            <a:r>
              <a:rPr lang="en-US" sz="2800" dirty="0">
                <a:solidFill>
                  <a:schemeClr val="tx1"/>
                </a:solidFill>
              </a:rPr>
              <a:t>Give examples when animals can and cannot be used in research</a:t>
            </a:r>
          </a:p>
          <a:p>
            <a:pPr marL="342900" indent="-342900">
              <a:buFont typeface="Arial" panose="020B0604020202020204" pitchFamily="34" charset="0"/>
              <a:buChar char="•"/>
            </a:pPr>
            <a:r>
              <a:rPr lang="en-US" sz="2800" dirty="0">
                <a:solidFill>
                  <a:schemeClr val="tx1"/>
                </a:solidFill>
              </a:rPr>
              <a:t>Describe the requirements for use of animals in research</a:t>
            </a:r>
          </a:p>
          <a:p>
            <a:pPr marL="342900" indent="-342900">
              <a:buFont typeface="Arial" panose="020B0604020202020204" pitchFamily="34" charset="0"/>
              <a:buChar char="•"/>
            </a:pPr>
            <a:r>
              <a:rPr lang="en-US" sz="2800" dirty="0">
                <a:solidFill>
                  <a:schemeClr val="tx1"/>
                </a:solidFill>
              </a:rPr>
              <a:t>Describe the 3Rs in animal research</a:t>
            </a:r>
          </a:p>
        </p:txBody>
      </p:sp>
      <p:sp>
        <p:nvSpPr>
          <p:cNvPr id="4" name="Slide Number Placeholder 3"/>
          <p:cNvSpPr>
            <a:spLocks noGrp="1"/>
          </p:cNvSpPr>
          <p:nvPr>
            <p:ph type="sldNum" sz="quarter" idx="12"/>
          </p:nvPr>
        </p:nvSpPr>
        <p:spPr/>
        <p:txBody>
          <a:bodyPr/>
          <a:lstStyle/>
          <a:p>
            <a:fld id="{935F4044-894B-B74C-BA70-A76DFBF02618}" type="slidenum">
              <a:rPr lang="en-US" smtClean="0"/>
              <a:pPr/>
              <a:t>3</a:t>
            </a:fld>
            <a:endParaRPr lang="en-US" dirty="0"/>
          </a:p>
        </p:txBody>
      </p:sp>
    </p:spTree>
    <p:extLst>
      <p:ext uri="{BB962C8B-B14F-4D97-AF65-F5344CB8AC3E}">
        <p14:creationId xmlns:p14="http://schemas.microsoft.com/office/powerpoint/2010/main" val="2995246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8695" y="1200290"/>
            <a:ext cx="6599639" cy="4760147"/>
          </a:xfrm>
        </p:spPr>
        <p:txBody>
          <a:bodyPr>
            <a:normAutofit lnSpcReduction="10000"/>
          </a:bodyPr>
          <a:lstStyle/>
          <a:p>
            <a:r>
              <a:rPr lang="en-US" sz="3200" dirty="0">
                <a:solidFill>
                  <a:srgbClr val="A71E23"/>
                </a:solidFill>
              </a:rPr>
              <a:t>The Definition of “Animal”</a:t>
            </a:r>
            <a:r>
              <a:rPr lang="en-US" sz="3200" dirty="0">
                <a:solidFill>
                  <a:schemeClr val="tx1"/>
                </a:solidFill>
              </a:rPr>
              <a:t>:</a:t>
            </a:r>
          </a:p>
          <a:p>
            <a:pPr marL="457200" indent="-457200">
              <a:buFont typeface="Arial" panose="020B0604020202020204" pitchFamily="34" charset="0"/>
              <a:buChar char="•"/>
            </a:pPr>
            <a:r>
              <a:rPr lang="en-US" sz="2800" dirty="0">
                <a:solidFill>
                  <a:schemeClr val="tx1"/>
                </a:solidFill>
              </a:rPr>
              <a:t>“Any live, vertebrate animal used or intended for use in research, research training, experimentation or biological testing or for related purposes” (PHS Policy definition)</a:t>
            </a:r>
          </a:p>
          <a:p>
            <a:pPr marL="457200" indent="-457200">
              <a:buFont typeface="Arial" panose="020B0604020202020204" pitchFamily="34" charset="0"/>
              <a:buChar char="•"/>
            </a:pPr>
            <a:r>
              <a:rPr lang="en-US" sz="2800" dirty="0">
                <a:solidFill>
                  <a:schemeClr val="tx1"/>
                </a:solidFill>
              </a:rPr>
              <a:t>“Warm blooded animals that exclude birds, rats and mice for use in research and horses not used for research purposes and other farm animals…” (Federal Code)</a:t>
            </a:r>
          </a:p>
        </p:txBody>
      </p:sp>
      <p:sp>
        <p:nvSpPr>
          <p:cNvPr id="4" name="Slide Number Placeholder 3"/>
          <p:cNvSpPr>
            <a:spLocks noGrp="1"/>
          </p:cNvSpPr>
          <p:nvPr>
            <p:ph type="sldNum" sz="quarter" idx="12"/>
          </p:nvPr>
        </p:nvSpPr>
        <p:spPr/>
        <p:txBody>
          <a:bodyPr/>
          <a:lstStyle/>
          <a:p>
            <a:fld id="{935F4044-894B-B74C-BA70-A76DFBF02618}" type="slidenum">
              <a:rPr lang="en-US" smtClean="0"/>
              <a:pPr/>
              <a:t>4</a:t>
            </a:fld>
            <a:endParaRPr lang="en-US" dirty="0"/>
          </a:p>
        </p:txBody>
      </p:sp>
    </p:spTree>
    <p:extLst>
      <p:ext uri="{BB962C8B-B14F-4D97-AF65-F5344CB8AC3E}">
        <p14:creationId xmlns:p14="http://schemas.microsoft.com/office/powerpoint/2010/main" val="372758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99436" y="1189961"/>
            <a:ext cx="6612962" cy="3633116"/>
          </a:xfrm>
        </p:spPr>
        <p:txBody>
          <a:bodyPr>
            <a:normAutofit/>
          </a:bodyPr>
          <a:lstStyle/>
          <a:p>
            <a:r>
              <a:rPr lang="en-US" sz="3200" dirty="0">
                <a:solidFill>
                  <a:srgbClr val="A71E23"/>
                </a:solidFill>
              </a:rPr>
              <a:t>Federal Regulations (1)</a:t>
            </a:r>
          </a:p>
          <a:p>
            <a:pPr marL="457200" indent="-457200">
              <a:buFont typeface="Arial" panose="020B0604020202020204" pitchFamily="34" charset="0"/>
              <a:buChar char="•"/>
            </a:pPr>
            <a:r>
              <a:rPr lang="en-US" sz="2800" dirty="0">
                <a:solidFill>
                  <a:schemeClr val="tx1"/>
                </a:solidFill>
              </a:rPr>
              <a:t>The </a:t>
            </a:r>
            <a:r>
              <a:rPr lang="en-US" sz="2800" dirty="0">
                <a:solidFill>
                  <a:schemeClr val="tx1"/>
                </a:solidFill>
                <a:hlinkClick r:id="rId2"/>
              </a:rPr>
              <a:t>Animal Welfare Act of 1966 </a:t>
            </a:r>
            <a:r>
              <a:rPr lang="en-US" sz="2800" dirty="0">
                <a:solidFill>
                  <a:schemeClr val="tx1"/>
                </a:solidFill>
              </a:rPr>
              <a:t>assigned authority over transport of animals, and the care and use of animals to the United States  Department of Agriculture (USDA) and covers animals used for pets, research and exhibition.</a:t>
            </a:r>
          </a:p>
          <a:p>
            <a:endParaRPr lang="en-US"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5</a:t>
            </a:fld>
            <a:endParaRPr lang="en-US" dirty="0"/>
          </a:p>
        </p:txBody>
      </p:sp>
    </p:spTree>
    <p:extLst>
      <p:ext uri="{BB962C8B-B14F-4D97-AF65-F5344CB8AC3E}">
        <p14:creationId xmlns:p14="http://schemas.microsoft.com/office/powerpoint/2010/main" val="140877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5" y="1142499"/>
            <a:ext cx="6612962" cy="4441928"/>
          </a:xfrm>
        </p:spPr>
        <p:txBody>
          <a:bodyPr>
            <a:normAutofit lnSpcReduction="10000"/>
          </a:bodyPr>
          <a:lstStyle/>
          <a:p>
            <a:r>
              <a:rPr lang="en-US" sz="3500" dirty="0">
                <a:solidFill>
                  <a:srgbClr val="A71E23"/>
                </a:solidFill>
              </a:rPr>
              <a:t>Federal Regulations (2)</a:t>
            </a:r>
          </a:p>
          <a:p>
            <a:pPr marL="457200" indent="-457200">
              <a:buFont typeface="Arial" panose="020B0604020202020204" pitchFamily="34" charset="0"/>
              <a:buChar char="•"/>
            </a:pPr>
            <a:r>
              <a:rPr lang="en-US" sz="3000" dirty="0">
                <a:solidFill>
                  <a:schemeClr val="tx1"/>
                </a:solidFill>
                <a:hlinkClick r:id="rId2"/>
              </a:rPr>
              <a:t>The Health Research Extension Act of 1985</a:t>
            </a:r>
            <a:r>
              <a:rPr lang="en-US" sz="3000" dirty="0">
                <a:solidFill>
                  <a:schemeClr val="tx1"/>
                </a:solidFill>
              </a:rPr>
              <a:t>, Sec. 495 moved authority to the Secretary of Health and Human Services (HHS), acting through the Director of the National Institutes of Health (NIH) and the Office of Laboratory Animal Welfare (OLAW). </a:t>
            </a:r>
          </a:p>
          <a:p>
            <a:pPr marL="457200" indent="-457200">
              <a:buFont typeface="Arial" panose="020B0604020202020204" pitchFamily="34" charset="0"/>
              <a:buChar char="•"/>
            </a:pPr>
            <a:r>
              <a:rPr lang="en-US" sz="3000" dirty="0">
                <a:solidFill>
                  <a:schemeClr val="tx1"/>
                </a:solidFill>
              </a:rPr>
              <a:t>Stony Brook University reports to the Office of Laboratory Animal Welfare.</a:t>
            </a:r>
          </a:p>
          <a:p>
            <a:endParaRPr lang="en-US" sz="1300"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6</a:t>
            </a:fld>
            <a:endParaRPr lang="en-US" dirty="0"/>
          </a:p>
        </p:txBody>
      </p:sp>
    </p:spTree>
    <p:extLst>
      <p:ext uri="{BB962C8B-B14F-4D97-AF65-F5344CB8AC3E}">
        <p14:creationId xmlns:p14="http://schemas.microsoft.com/office/powerpoint/2010/main" val="193083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7</a:t>
            </a:fld>
            <a:endParaRPr lang="en-US" dirty="0"/>
          </a:p>
        </p:txBody>
      </p:sp>
      <p:sp>
        <p:nvSpPr>
          <p:cNvPr id="3" name="TextBox 2"/>
          <p:cNvSpPr txBox="1"/>
          <p:nvPr/>
        </p:nvSpPr>
        <p:spPr>
          <a:xfrm>
            <a:off x="1035587" y="979799"/>
            <a:ext cx="7287320" cy="4955203"/>
          </a:xfrm>
          <a:prstGeom prst="rect">
            <a:avLst/>
          </a:prstGeom>
          <a:noFill/>
        </p:spPr>
        <p:txBody>
          <a:bodyPr wrap="square" rtlCol="0">
            <a:spAutoFit/>
          </a:bodyPr>
          <a:lstStyle/>
          <a:p>
            <a:r>
              <a:rPr lang="en-US" sz="3200" dirty="0">
                <a:solidFill>
                  <a:srgbClr val="A71E23"/>
                </a:solidFill>
                <a:latin typeface="Museo Slab 300"/>
              </a:rPr>
              <a:t>Oversight bodies make sure an institution lives up to its responsibilities</a:t>
            </a:r>
            <a:endParaRPr lang="en-US" sz="2800" dirty="0">
              <a:latin typeface="Museo Slab 300"/>
            </a:endParaRPr>
          </a:p>
          <a:p>
            <a:r>
              <a:rPr lang="en-US" sz="2800" dirty="0">
                <a:latin typeface="Museo Slab 300"/>
              </a:rPr>
              <a:t>The Office of Laboratory Animal Welfare (OLAW)</a:t>
            </a:r>
          </a:p>
          <a:p>
            <a:pPr marL="457200" indent="-457200">
              <a:buFont typeface="Arial" panose="020B0604020202020204" pitchFamily="34" charset="0"/>
              <a:buChar char="•"/>
            </a:pPr>
            <a:r>
              <a:rPr lang="en-US" sz="2800" dirty="0">
                <a:latin typeface="Museo Slab 300"/>
              </a:rPr>
              <a:t>Operates under an assurance or agreement between an institution and OLAW in order to monitor compliance with the PHS policy. </a:t>
            </a:r>
          </a:p>
          <a:p>
            <a:pPr marL="457200" indent="-457200">
              <a:buFont typeface="Arial" panose="020B0604020202020204" pitchFamily="34" charset="0"/>
              <a:buChar char="•"/>
            </a:pPr>
            <a:r>
              <a:rPr lang="en-US" sz="2800" dirty="0">
                <a:latin typeface="Museo Slab 300"/>
              </a:rPr>
              <a:t>Operates on the understanding the institution will regulate itself and provide annual reports to OLAW</a:t>
            </a:r>
          </a:p>
        </p:txBody>
      </p:sp>
    </p:spTree>
    <p:extLst>
      <p:ext uri="{BB962C8B-B14F-4D97-AF65-F5344CB8AC3E}">
        <p14:creationId xmlns:p14="http://schemas.microsoft.com/office/powerpoint/2010/main" val="102234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8</a:t>
            </a:fld>
            <a:endParaRPr lang="en-US" dirty="0"/>
          </a:p>
        </p:txBody>
      </p:sp>
      <p:sp>
        <p:nvSpPr>
          <p:cNvPr id="3" name="TextBox 2"/>
          <p:cNvSpPr txBox="1"/>
          <p:nvPr/>
        </p:nvSpPr>
        <p:spPr>
          <a:xfrm>
            <a:off x="1260897" y="1052986"/>
            <a:ext cx="6745075" cy="3600986"/>
          </a:xfrm>
          <a:prstGeom prst="rect">
            <a:avLst/>
          </a:prstGeom>
          <a:noFill/>
        </p:spPr>
        <p:txBody>
          <a:bodyPr wrap="square" rtlCol="0">
            <a:spAutoFit/>
          </a:bodyPr>
          <a:lstStyle/>
          <a:p>
            <a:r>
              <a:rPr lang="en-US" sz="3200" dirty="0">
                <a:solidFill>
                  <a:srgbClr val="A71E23"/>
                </a:solidFill>
                <a:latin typeface="Museo Slab 300"/>
              </a:rPr>
              <a:t>Additional oversight (1)</a:t>
            </a:r>
            <a:endParaRPr lang="en-US" sz="2800" dirty="0">
              <a:latin typeface="Museo Slab 300"/>
            </a:endParaRPr>
          </a:p>
          <a:p>
            <a:r>
              <a:rPr lang="en-US" sz="2800" dirty="0">
                <a:latin typeface="Museo Slab 300"/>
              </a:rPr>
              <a:t>The United States Department of Agriculture (USDA)</a:t>
            </a:r>
          </a:p>
          <a:p>
            <a:pPr marL="342900" indent="-342900">
              <a:buFont typeface="Arial" panose="020B0604020202020204" pitchFamily="34" charset="0"/>
              <a:buChar char="•"/>
            </a:pPr>
            <a:r>
              <a:rPr lang="en-US" sz="2800" dirty="0">
                <a:latin typeface="Museo Slab 300"/>
              </a:rPr>
              <a:t>Conducts regular inspections in order to assess compliance. </a:t>
            </a:r>
          </a:p>
          <a:p>
            <a:pPr marL="342900" indent="-342900">
              <a:buFont typeface="Arial" panose="020B0604020202020204" pitchFamily="34" charset="0"/>
              <a:buChar char="•"/>
            </a:pPr>
            <a:r>
              <a:rPr lang="en-US" sz="2800" dirty="0">
                <a:latin typeface="Museo Slab 300"/>
              </a:rPr>
              <a:t>If non-compliance is found the institution may have to pay a fine or other penalty</a:t>
            </a:r>
          </a:p>
        </p:txBody>
      </p:sp>
    </p:spTree>
    <p:extLst>
      <p:ext uri="{BB962C8B-B14F-4D97-AF65-F5344CB8AC3E}">
        <p14:creationId xmlns:p14="http://schemas.microsoft.com/office/powerpoint/2010/main" val="23501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9</a:t>
            </a:fld>
            <a:endParaRPr lang="en-US" dirty="0"/>
          </a:p>
        </p:txBody>
      </p:sp>
      <p:sp>
        <p:nvSpPr>
          <p:cNvPr id="3" name="TextBox 2"/>
          <p:cNvSpPr txBox="1"/>
          <p:nvPr/>
        </p:nvSpPr>
        <p:spPr>
          <a:xfrm>
            <a:off x="1496918" y="1261728"/>
            <a:ext cx="6745075" cy="4031873"/>
          </a:xfrm>
          <a:prstGeom prst="rect">
            <a:avLst/>
          </a:prstGeom>
          <a:noFill/>
        </p:spPr>
        <p:txBody>
          <a:bodyPr wrap="square" rtlCol="0">
            <a:spAutoFit/>
          </a:bodyPr>
          <a:lstStyle/>
          <a:p>
            <a:r>
              <a:rPr lang="en-US" sz="3200" dirty="0">
                <a:solidFill>
                  <a:srgbClr val="A71E23"/>
                </a:solidFill>
                <a:latin typeface="Museo Slab 300"/>
              </a:rPr>
              <a:t>Additional oversight (2)</a:t>
            </a:r>
          </a:p>
          <a:p>
            <a:r>
              <a:rPr lang="en-US" sz="2800" dirty="0">
                <a:latin typeface="Museo Slab 300"/>
              </a:rPr>
              <a:t>Association for Assessment and Accreditation of laboratory Animal Care (AAALAC)</a:t>
            </a:r>
          </a:p>
          <a:p>
            <a:pPr marL="342900" indent="-342900">
              <a:buFont typeface="Arial" panose="020B0604020202020204" pitchFamily="34" charset="0"/>
              <a:buChar char="•"/>
            </a:pPr>
            <a:r>
              <a:rPr lang="en-US" sz="2800" dirty="0">
                <a:latin typeface="Museo Slab 300"/>
              </a:rPr>
              <a:t>AAALAC is a private, non-profit accreditation organization that assesses an animal program every 3 years regarding specific standards set by their organization</a:t>
            </a:r>
          </a:p>
        </p:txBody>
      </p:sp>
    </p:spTree>
    <p:extLst>
      <p:ext uri="{BB962C8B-B14F-4D97-AF65-F5344CB8AC3E}">
        <p14:creationId xmlns:p14="http://schemas.microsoft.com/office/powerpoint/2010/main" val="3076053751"/>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166811</TotalTime>
  <Words>4254</Words>
  <Application>Microsoft Office PowerPoint</Application>
  <PresentationFormat>On-screen Show (4:3)</PresentationFormat>
  <Paragraphs>214</Paragraphs>
  <Slides>29</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ＭＳ Ｐゴシック</vt:lpstr>
      <vt:lpstr>Arial</vt:lpstr>
      <vt:lpstr>Calibri</vt:lpstr>
      <vt:lpstr>Effra Heavy</vt:lpstr>
      <vt:lpstr>Museo Slab 100</vt:lpstr>
      <vt:lpstr>Museo Slab 300</vt:lpstr>
      <vt:lpstr>Museo Slab 500</vt:lpstr>
      <vt:lpstr>Museo Slab 700</vt:lpstr>
      <vt:lpstr>Museo Slab 900</vt:lpstr>
      <vt:lpstr>Trebuchet MS</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Li</cp:lastModifiedBy>
  <cp:revision>489</cp:revision>
  <cp:lastPrinted>2022-02-21T19:29:38Z</cp:lastPrinted>
  <dcterms:created xsi:type="dcterms:W3CDTF">2015-10-09T21:49:46Z</dcterms:created>
  <dcterms:modified xsi:type="dcterms:W3CDTF">2023-02-27T18:07:47Z</dcterms:modified>
</cp:coreProperties>
</file>