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312" r:id="rId2"/>
    <p:sldId id="257" r:id="rId3"/>
    <p:sldId id="313" r:id="rId4"/>
    <p:sldId id="314" r:id="rId5"/>
    <p:sldId id="315" r:id="rId6"/>
    <p:sldId id="316" r:id="rId7"/>
    <p:sldId id="318" r:id="rId8"/>
    <p:sldId id="303" r:id="rId9"/>
    <p:sldId id="304" r:id="rId10"/>
    <p:sldId id="282" r:id="rId11"/>
    <p:sldId id="289" r:id="rId12"/>
    <p:sldId id="294" r:id="rId13"/>
    <p:sldId id="295" r:id="rId14"/>
    <p:sldId id="308" r:id="rId15"/>
    <p:sldId id="309" r:id="rId16"/>
    <p:sldId id="310" r:id="rId17"/>
    <p:sldId id="305" r:id="rId18"/>
    <p:sldId id="306" r:id="rId19"/>
    <p:sldId id="307" r:id="rId20"/>
    <p:sldId id="298" r:id="rId21"/>
    <p:sldId id="299" r:id="rId22"/>
    <p:sldId id="302" r:id="rId23"/>
    <p:sldId id="311" r:id="rId24"/>
    <p:sldId id="301" r:id="rId25"/>
    <p:sldId id="317" r:id="rId2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l6NoHhhDCZI3afuIuEEnZfBcf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ce Brownrigg" initials="BB" lastIdx="2" clrIdx="0">
    <p:extLst>
      <p:ext uri="{19B8F6BF-5375-455C-9EA6-DF929625EA0E}">
        <p15:presenceInfo xmlns:p15="http://schemas.microsoft.com/office/powerpoint/2012/main" userId="S::Beatrice.Brownrigg@stonybrook.edu::b1f893b4-f70d-4a3e-a191-14de50ee1799" providerId="AD"/>
      </p:ext>
    </p:extLst>
  </p:cmAuthor>
  <p:cmAuthor id="2" name="Sheila Routh" initials="SR" lastIdx="8" clrIdx="1">
    <p:extLst>
      <p:ext uri="{19B8F6BF-5375-455C-9EA6-DF929625EA0E}">
        <p15:presenceInfo xmlns:p15="http://schemas.microsoft.com/office/powerpoint/2012/main" userId="S-1-5-21-30371924-1664817342-1491421105-1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204A62-FA01-439E-AE91-48FBF3039A8D}">
  <a:tblStyle styleId="{B1204A62-FA01-439E-AE91-48FBF3039A8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6" autoAdjust="0"/>
    <p:restoredTop sz="95380" autoAdjust="0"/>
  </p:normalViewPr>
  <p:slideViewPr>
    <p:cSldViewPr snapToGrid="0">
      <p:cViewPr varScale="1">
        <p:scale>
          <a:sx n="86" d="100"/>
          <a:sy n="86" d="100"/>
        </p:scale>
        <p:origin x="7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extLst>
      <p:ext uri="{BB962C8B-B14F-4D97-AF65-F5344CB8AC3E}">
        <p14:creationId xmlns:p14="http://schemas.microsoft.com/office/powerpoint/2010/main" val="199038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2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220195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331587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176890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38137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2775130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0587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986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049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extLst>
      <p:ext uri="{BB962C8B-B14F-4D97-AF65-F5344CB8AC3E}">
        <p14:creationId xmlns:p14="http://schemas.microsoft.com/office/powerpoint/2010/main" val="180603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extLst>
      <p:ext uri="{BB962C8B-B14F-4D97-AF65-F5344CB8AC3E}">
        <p14:creationId xmlns:p14="http://schemas.microsoft.com/office/powerpoint/2010/main" val="3178431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Forms must be received in the RF Payroll email by the Submission Schedule in order to receive a check on the pay day. </a:t>
            </a:r>
          </a:p>
          <a:p>
            <a:pPr marL="0" lvl="0" indent="0" algn="l" rtl="0">
              <a:spcBef>
                <a:spcPts val="0"/>
              </a:spcBef>
              <a:spcAft>
                <a:spcPts val="0"/>
              </a:spcAft>
              <a:buNone/>
            </a:pPr>
            <a:endParaRPr lang="en-US" b="1" dirty="0">
              <a:solidFill>
                <a:schemeClr val="tx1"/>
              </a:solidFill>
            </a:endParaRPr>
          </a:p>
          <a:p>
            <a:pPr marL="0" lvl="0" indent="0" algn="l" rtl="0">
              <a:spcBef>
                <a:spcPts val="0"/>
              </a:spcBef>
              <a:spcAft>
                <a:spcPts val="0"/>
              </a:spcAft>
              <a:buNone/>
            </a:pPr>
            <a:r>
              <a:rPr lang="en-US" b="1" dirty="0">
                <a:solidFill>
                  <a:schemeClr val="tx1"/>
                </a:solidFill>
              </a:rPr>
              <a:t>Appoints through DocuSign will not move forward until the I-9 supporting are received in HR.  That will be the date that the forms will be logged as received.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extLst>
      <p:ext uri="{BB962C8B-B14F-4D97-AF65-F5344CB8AC3E}">
        <p14:creationId xmlns:p14="http://schemas.microsoft.com/office/powerpoint/2010/main" val="488358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Forms must be received in the RF Payroll email by the Submission Schedule in order to receive a check on the pay day. </a:t>
            </a:r>
          </a:p>
          <a:p>
            <a:pPr marL="0" lvl="0" indent="0" algn="l" rtl="0">
              <a:spcBef>
                <a:spcPts val="0"/>
              </a:spcBef>
              <a:spcAft>
                <a:spcPts val="0"/>
              </a:spcAft>
              <a:buNone/>
            </a:pPr>
            <a:endParaRPr lang="en-US" b="1" dirty="0">
              <a:solidFill>
                <a:schemeClr val="tx1"/>
              </a:solidFill>
            </a:endParaRPr>
          </a:p>
          <a:p>
            <a:pPr marL="0" lvl="0" indent="0" algn="l" rtl="0">
              <a:spcBef>
                <a:spcPts val="0"/>
              </a:spcBef>
              <a:spcAft>
                <a:spcPts val="0"/>
              </a:spcAft>
              <a:buNone/>
            </a:pPr>
            <a:r>
              <a:rPr lang="en-US" b="1" dirty="0">
                <a:solidFill>
                  <a:schemeClr val="tx1"/>
                </a:solidFill>
              </a:rPr>
              <a:t>Appoints through DocuSign will not move forward until the I-9 supporting are received in HR.  That will be the date that the forms will be logged as received.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extLst>
      <p:ext uri="{BB962C8B-B14F-4D97-AF65-F5344CB8AC3E}">
        <p14:creationId xmlns:p14="http://schemas.microsoft.com/office/powerpoint/2010/main" val="2002443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2662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336487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169096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49629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220043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253805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287858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125826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This presentation will provide an overview of forms and additional documents that are used for RF Payroll. </a:t>
            </a:r>
            <a:endParaRPr b="1" dirty="0">
              <a:solidFill>
                <a:schemeClr val="tx1"/>
              </a:solidFill>
            </a:endParaRPr>
          </a:p>
        </p:txBody>
      </p:sp>
      <p:sp>
        <p:nvSpPr>
          <p:cNvPr id="113" name="Google Shape;11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81236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BU Centered Text" type="secHead">
  <p:cSld name="SECTION_HEADER">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1651820" y="908553"/>
            <a:ext cx="8817283" cy="1131784"/>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26"/>
          <p:cNvSpPr txBox="1">
            <a:spLocks noGrp="1"/>
          </p:cNvSpPr>
          <p:nvPr>
            <p:ph type="body" idx="1"/>
          </p:nvPr>
        </p:nvSpPr>
        <p:spPr>
          <a:xfrm>
            <a:off x="1651820" y="2141908"/>
            <a:ext cx="8817283" cy="363311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5" name="Google Shape;25;p26"/>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i="0" u="none" strike="noStrike" cap="none">
                <a:solidFill>
                  <a:srgbClr val="828383"/>
                </a:solidFill>
                <a:latin typeface="Arial"/>
                <a:ea typeface="Arial"/>
                <a:cs typeface="Arial"/>
                <a:sym typeface="Arial"/>
              </a:defRPr>
            </a:lvl1pPr>
            <a:lvl2pPr marL="0" lvl="1" indent="0" algn="r">
              <a:spcBef>
                <a:spcPts val="0"/>
              </a:spcBef>
              <a:buNone/>
              <a:defRPr sz="1000" b="1" i="0" u="none" strike="noStrike" cap="none">
                <a:solidFill>
                  <a:srgbClr val="828383"/>
                </a:solidFill>
                <a:latin typeface="Arial"/>
                <a:ea typeface="Arial"/>
                <a:cs typeface="Arial"/>
                <a:sym typeface="Arial"/>
              </a:defRPr>
            </a:lvl2pPr>
            <a:lvl3pPr marL="0" lvl="2" indent="0" algn="r">
              <a:spcBef>
                <a:spcPts val="0"/>
              </a:spcBef>
              <a:buNone/>
              <a:defRPr sz="1000" b="1" i="0" u="none" strike="noStrike" cap="none">
                <a:solidFill>
                  <a:srgbClr val="828383"/>
                </a:solidFill>
                <a:latin typeface="Arial"/>
                <a:ea typeface="Arial"/>
                <a:cs typeface="Arial"/>
                <a:sym typeface="Arial"/>
              </a:defRPr>
            </a:lvl3pPr>
            <a:lvl4pPr marL="0" lvl="3" indent="0" algn="r">
              <a:spcBef>
                <a:spcPts val="0"/>
              </a:spcBef>
              <a:buNone/>
              <a:defRPr sz="1000" b="1" i="0" u="none" strike="noStrike" cap="none">
                <a:solidFill>
                  <a:srgbClr val="828383"/>
                </a:solidFill>
                <a:latin typeface="Arial"/>
                <a:ea typeface="Arial"/>
                <a:cs typeface="Arial"/>
                <a:sym typeface="Arial"/>
              </a:defRPr>
            </a:lvl4pPr>
            <a:lvl5pPr marL="0" lvl="4" indent="0" algn="r">
              <a:spcBef>
                <a:spcPts val="0"/>
              </a:spcBef>
              <a:buNone/>
              <a:defRPr sz="1000" b="1" i="0" u="none" strike="noStrike" cap="none">
                <a:solidFill>
                  <a:srgbClr val="828383"/>
                </a:solidFill>
                <a:latin typeface="Arial"/>
                <a:ea typeface="Arial"/>
                <a:cs typeface="Arial"/>
                <a:sym typeface="Arial"/>
              </a:defRPr>
            </a:lvl5pPr>
            <a:lvl6pPr marL="0" lvl="5" indent="0" algn="r">
              <a:spcBef>
                <a:spcPts val="0"/>
              </a:spcBef>
              <a:buNone/>
              <a:defRPr sz="1000" b="1" i="0" u="none" strike="noStrike" cap="none">
                <a:solidFill>
                  <a:srgbClr val="828383"/>
                </a:solidFill>
                <a:latin typeface="Arial"/>
                <a:ea typeface="Arial"/>
                <a:cs typeface="Arial"/>
                <a:sym typeface="Arial"/>
              </a:defRPr>
            </a:lvl6pPr>
            <a:lvl7pPr marL="0" lvl="6" indent="0" algn="r">
              <a:spcBef>
                <a:spcPts val="0"/>
              </a:spcBef>
              <a:buNone/>
              <a:defRPr sz="1000" b="1" i="0" u="none" strike="noStrike" cap="none">
                <a:solidFill>
                  <a:srgbClr val="828383"/>
                </a:solidFill>
                <a:latin typeface="Arial"/>
                <a:ea typeface="Arial"/>
                <a:cs typeface="Arial"/>
                <a:sym typeface="Arial"/>
              </a:defRPr>
            </a:lvl7pPr>
            <a:lvl8pPr marL="0" lvl="7" indent="0" algn="r">
              <a:spcBef>
                <a:spcPts val="0"/>
              </a:spcBef>
              <a:buNone/>
              <a:defRPr sz="1000" b="1" i="0" u="none" strike="noStrike" cap="none">
                <a:solidFill>
                  <a:srgbClr val="828383"/>
                </a:solidFill>
                <a:latin typeface="Arial"/>
                <a:ea typeface="Arial"/>
                <a:cs typeface="Arial"/>
                <a:sym typeface="Arial"/>
              </a:defRPr>
            </a:lvl8pPr>
            <a:lvl9pPr marL="0" lvl="8" indent="0" algn="r">
              <a:spcBef>
                <a:spcPts val="0"/>
              </a:spcBef>
              <a:buNone/>
              <a:defRPr sz="1000" b="1" i="0" u="none" strike="noStrike" cap="none">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cxnSp>
        <p:nvCxnSpPr>
          <p:cNvPr id="26" name="Google Shape;26;p26"/>
          <p:cNvCxnSpPr/>
          <p:nvPr/>
        </p:nvCxnSpPr>
        <p:spPr>
          <a:xfrm>
            <a:off x="838201" y="6248473"/>
            <a:ext cx="10520908" cy="1"/>
          </a:xfrm>
          <a:prstGeom prst="straightConnector1">
            <a:avLst/>
          </a:prstGeom>
          <a:noFill/>
          <a:ln w="19050" cap="flat" cmpd="sng">
            <a:solidFill>
              <a:srgbClr val="C0C0C0"/>
            </a:solidFill>
            <a:prstDash val="dot"/>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BU Left Bulleted Text">
  <p:cSld name="SBU Left Bulleted 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8200" y="957791"/>
            <a:ext cx="2949523" cy="2457763"/>
          </a:xfrm>
          <a:prstGeom prst="rect">
            <a:avLst/>
          </a:prstGeom>
          <a:noFill/>
          <a:ln>
            <a:noFill/>
          </a:ln>
        </p:spPr>
        <p:txBody>
          <a:bodyPr spcFirstLastPara="1" wrap="square" lIns="91425" tIns="45700" rIns="91425" bIns="45700" anchor="t" anchorCtr="0">
            <a:noAutofit/>
          </a:bodyPr>
          <a:lstStyle>
            <a:lvl1pPr marR="0" lvl="0" algn="l" rtl="0">
              <a:lnSpc>
                <a:spcPct val="65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32"/>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i="0">
                <a:solidFill>
                  <a:srgbClr val="828383"/>
                </a:solidFill>
                <a:latin typeface="Arial"/>
                <a:ea typeface="Arial"/>
                <a:cs typeface="Arial"/>
                <a:sym typeface="Arial"/>
              </a:defRPr>
            </a:lvl1pPr>
            <a:lvl2pPr marL="0" lvl="1" indent="0" algn="r">
              <a:spcBef>
                <a:spcPts val="0"/>
              </a:spcBef>
              <a:buNone/>
              <a:defRPr sz="1000" b="1" i="0">
                <a:solidFill>
                  <a:srgbClr val="828383"/>
                </a:solidFill>
                <a:latin typeface="Arial"/>
                <a:ea typeface="Arial"/>
                <a:cs typeface="Arial"/>
                <a:sym typeface="Arial"/>
              </a:defRPr>
            </a:lvl2pPr>
            <a:lvl3pPr marL="0" lvl="2" indent="0" algn="r">
              <a:spcBef>
                <a:spcPts val="0"/>
              </a:spcBef>
              <a:buNone/>
              <a:defRPr sz="1000" b="1" i="0">
                <a:solidFill>
                  <a:srgbClr val="828383"/>
                </a:solidFill>
                <a:latin typeface="Arial"/>
                <a:ea typeface="Arial"/>
                <a:cs typeface="Arial"/>
                <a:sym typeface="Arial"/>
              </a:defRPr>
            </a:lvl3pPr>
            <a:lvl4pPr marL="0" lvl="3" indent="0" algn="r">
              <a:spcBef>
                <a:spcPts val="0"/>
              </a:spcBef>
              <a:buNone/>
              <a:defRPr sz="1000" b="1" i="0">
                <a:solidFill>
                  <a:srgbClr val="828383"/>
                </a:solidFill>
                <a:latin typeface="Arial"/>
                <a:ea typeface="Arial"/>
                <a:cs typeface="Arial"/>
                <a:sym typeface="Arial"/>
              </a:defRPr>
            </a:lvl4pPr>
            <a:lvl5pPr marL="0" lvl="4" indent="0" algn="r">
              <a:spcBef>
                <a:spcPts val="0"/>
              </a:spcBef>
              <a:buNone/>
              <a:defRPr sz="1000" b="1" i="0">
                <a:solidFill>
                  <a:srgbClr val="828383"/>
                </a:solidFill>
                <a:latin typeface="Arial"/>
                <a:ea typeface="Arial"/>
                <a:cs typeface="Arial"/>
                <a:sym typeface="Arial"/>
              </a:defRPr>
            </a:lvl5pPr>
            <a:lvl6pPr marL="0" lvl="5" indent="0" algn="r">
              <a:spcBef>
                <a:spcPts val="0"/>
              </a:spcBef>
              <a:buNone/>
              <a:defRPr sz="1000" b="1" i="0">
                <a:solidFill>
                  <a:srgbClr val="828383"/>
                </a:solidFill>
                <a:latin typeface="Arial"/>
                <a:ea typeface="Arial"/>
                <a:cs typeface="Arial"/>
                <a:sym typeface="Arial"/>
              </a:defRPr>
            </a:lvl6pPr>
            <a:lvl7pPr marL="0" lvl="6" indent="0" algn="r">
              <a:spcBef>
                <a:spcPts val="0"/>
              </a:spcBef>
              <a:buNone/>
              <a:defRPr sz="1000" b="1" i="0">
                <a:solidFill>
                  <a:srgbClr val="828383"/>
                </a:solidFill>
                <a:latin typeface="Arial"/>
                <a:ea typeface="Arial"/>
                <a:cs typeface="Arial"/>
                <a:sym typeface="Arial"/>
              </a:defRPr>
            </a:lvl7pPr>
            <a:lvl8pPr marL="0" lvl="7" indent="0" algn="r">
              <a:spcBef>
                <a:spcPts val="0"/>
              </a:spcBef>
              <a:buNone/>
              <a:defRPr sz="1000" b="1" i="0">
                <a:solidFill>
                  <a:srgbClr val="828383"/>
                </a:solidFill>
                <a:latin typeface="Arial"/>
                <a:ea typeface="Arial"/>
                <a:cs typeface="Arial"/>
                <a:sym typeface="Arial"/>
              </a:defRPr>
            </a:lvl8pPr>
            <a:lvl9pPr marL="0" lvl="8" indent="0" algn="r">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60" name="Google Shape;60;p32"/>
          <p:cNvSpPr txBox="1">
            <a:spLocks noGrp="1"/>
          </p:cNvSpPr>
          <p:nvPr>
            <p:ph type="body" idx="1"/>
          </p:nvPr>
        </p:nvSpPr>
        <p:spPr>
          <a:xfrm>
            <a:off x="3944471" y="957790"/>
            <a:ext cx="7409331" cy="4739625"/>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100000"/>
              </a:lnSpc>
              <a:spcBef>
                <a:spcPts val="750"/>
              </a:spcBef>
              <a:spcAft>
                <a:spcPts val="0"/>
              </a:spcAft>
              <a:buClr>
                <a:srgbClr val="828383"/>
              </a:buClr>
              <a:buSzPts val="1200"/>
              <a:buFont typeface="Arial"/>
              <a:buChar char="•"/>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BU Bulleted Text 1 Photo">
  <p:cSld name="SBU Bulleted Text 1 Photo">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4819" y="897539"/>
            <a:ext cx="4447403" cy="972207"/>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33"/>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i="0">
                <a:solidFill>
                  <a:srgbClr val="828383"/>
                </a:solidFill>
                <a:latin typeface="Arial"/>
                <a:ea typeface="Arial"/>
                <a:cs typeface="Arial"/>
                <a:sym typeface="Arial"/>
              </a:defRPr>
            </a:lvl1pPr>
            <a:lvl2pPr marL="0" lvl="1" indent="0" algn="r">
              <a:spcBef>
                <a:spcPts val="0"/>
              </a:spcBef>
              <a:buNone/>
              <a:defRPr sz="1000" b="1" i="0">
                <a:solidFill>
                  <a:srgbClr val="828383"/>
                </a:solidFill>
                <a:latin typeface="Arial"/>
                <a:ea typeface="Arial"/>
                <a:cs typeface="Arial"/>
                <a:sym typeface="Arial"/>
              </a:defRPr>
            </a:lvl2pPr>
            <a:lvl3pPr marL="0" lvl="2" indent="0" algn="r">
              <a:spcBef>
                <a:spcPts val="0"/>
              </a:spcBef>
              <a:buNone/>
              <a:defRPr sz="1000" b="1" i="0">
                <a:solidFill>
                  <a:srgbClr val="828383"/>
                </a:solidFill>
                <a:latin typeface="Arial"/>
                <a:ea typeface="Arial"/>
                <a:cs typeface="Arial"/>
                <a:sym typeface="Arial"/>
              </a:defRPr>
            </a:lvl3pPr>
            <a:lvl4pPr marL="0" lvl="3" indent="0" algn="r">
              <a:spcBef>
                <a:spcPts val="0"/>
              </a:spcBef>
              <a:buNone/>
              <a:defRPr sz="1000" b="1" i="0">
                <a:solidFill>
                  <a:srgbClr val="828383"/>
                </a:solidFill>
                <a:latin typeface="Arial"/>
                <a:ea typeface="Arial"/>
                <a:cs typeface="Arial"/>
                <a:sym typeface="Arial"/>
              </a:defRPr>
            </a:lvl4pPr>
            <a:lvl5pPr marL="0" lvl="4" indent="0" algn="r">
              <a:spcBef>
                <a:spcPts val="0"/>
              </a:spcBef>
              <a:buNone/>
              <a:defRPr sz="1000" b="1" i="0">
                <a:solidFill>
                  <a:srgbClr val="828383"/>
                </a:solidFill>
                <a:latin typeface="Arial"/>
                <a:ea typeface="Arial"/>
                <a:cs typeface="Arial"/>
                <a:sym typeface="Arial"/>
              </a:defRPr>
            </a:lvl5pPr>
            <a:lvl6pPr marL="0" lvl="5" indent="0" algn="r">
              <a:spcBef>
                <a:spcPts val="0"/>
              </a:spcBef>
              <a:buNone/>
              <a:defRPr sz="1000" b="1" i="0">
                <a:solidFill>
                  <a:srgbClr val="828383"/>
                </a:solidFill>
                <a:latin typeface="Arial"/>
                <a:ea typeface="Arial"/>
                <a:cs typeface="Arial"/>
                <a:sym typeface="Arial"/>
              </a:defRPr>
            </a:lvl6pPr>
            <a:lvl7pPr marL="0" lvl="6" indent="0" algn="r">
              <a:spcBef>
                <a:spcPts val="0"/>
              </a:spcBef>
              <a:buNone/>
              <a:defRPr sz="1000" b="1" i="0">
                <a:solidFill>
                  <a:srgbClr val="828383"/>
                </a:solidFill>
                <a:latin typeface="Arial"/>
                <a:ea typeface="Arial"/>
                <a:cs typeface="Arial"/>
                <a:sym typeface="Arial"/>
              </a:defRPr>
            </a:lvl7pPr>
            <a:lvl8pPr marL="0" lvl="7" indent="0" algn="r">
              <a:spcBef>
                <a:spcPts val="0"/>
              </a:spcBef>
              <a:buNone/>
              <a:defRPr sz="1000" b="1" i="0">
                <a:solidFill>
                  <a:srgbClr val="828383"/>
                </a:solidFill>
                <a:latin typeface="Arial"/>
                <a:ea typeface="Arial"/>
                <a:cs typeface="Arial"/>
                <a:sym typeface="Arial"/>
              </a:defRPr>
            </a:lvl8pPr>
            <a:lvl9pPr marL="0" lvl="8" indent="0" algn="r">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64" name="Google Shape;64;p33"/>
          <p:cNvSpPr txBox="1">
            <a:spLocks noGrp="1"/>
          </p:cNvSpPr>
          <p:nvPr>
            <p:ph type="body" idx="1"/>
          </p:nvPr>
        </p:nvSpPr>
        <p:spPr>
          <a:xfrm>
            <a:off x="834819" y="2141908"/>
            <a:ext cx="4447403" cy="3616244"/>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90000"/>
              </a:lnSpc>
              <a:spcBef>
                <a:spcPts val="1000"/>
              </a:spcBef>
              <a:spcAft>
                <a:spcPts val="0"/>
              </a:spcAft>
              <a:buClr>
                <a:srgbClr val="828383"/>
              </a:buClr>
              <a:buSzPts val="1200"/>
              <a:buFont typeface="Arial"/>
              <a:buChar char="•"/>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33"/>
          <p:cNvSpPr>
            <a:spLocks noGrp="1"/>
          </p:cNvSpPr>
          <p:nvPr>
            <p:ph type="pic" idx="2"/>
          </p:nvPr>
        </p:nvSpPr>
        <p:spPr>
          <a:xfrm>
            <a:off x="5405716" y="962913"/>
            <a:ext cx="5943600" cy="4624340"/>
          </a:xfrm>
          <a:prstGeom prst="rect">
            <a:avLst/>
          </a:prstGeom>
          <a:solidFill>
            <a:srgbClr val="F2F2F2"/>
          </a:solidFill>
          <a:ln>
            <a:noFill/>
          </a:ln>
        </p:spPr>
      </p:sp>
      <p:sp>
        <p:nvSpPr>
          <p:cNvPr id="66" name="Google Shape;66;p33"/>
          <p:cNvSpPr txBox="1">
            <a:spLocks noGrp="1"/>
          </p:cNvSpPr>
          <p:nvPr>
            <p:ph type="body" idx="3"/>
          </p:nvPr>
        </p:nvSpPr>
        <p:spPr>
          <a:xfrm>
            <a:off x="5405716" y="5735336"/>
            <a:ext cx="5943600" cy="269811"/>
          </a:xfrm>
          <a:prstGeom prst="rect">
            <a:avLst/>
          </a:prstGeom>
          <a:noFill/>
          <a:ln>
            <a:noFill/>
          </a:ln>
        </p:spPr>
        <p:txBody>
          <a:bodyPr spcFirstLastPara="1" wrap="square" lIns="0" tIns="0" rIns="0" bIns="45700" anchor="t" anchorCtr="0">
            <a:norm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BU Text-2 Photos">
  <p:cSld name="SBU Text-2 Photos">
    <p:spTree>
      <p:nvGrpSpPr>
        <p:cNvPr id="1" name="Shape 67"/>
        <p:cNvGrpSpPr/>
        <p:nvPr/>
      </p:nvGrpSpPr>
      <p:grpSpPr>
        <a:xfrm>
          <a:off x="0" y="0"/>
          <a:ext cx="0" cy="0"/>
          <a:chOff x="0" y="0"/>
          <a:chExt cx="0" cy="0"/>
        </a:xfrm>
      </p:grpSpPr>
      <p:sp>
        <p:nvSpPr>
          <p:cNvPr id="68" name="Google Shape;68;p34"/>
          <p:cNvSpPr txBox="1">
            <a:spLocks noGrp="1"/>
          </p:cNvSpPr>
          <p:nvPr>
            <p:ph type="title"/>
          </p:nvPr>
        </p:nvSpPr>
        <p:spPr>
          <a:xfrm>
            <a:off x="832265" y="897539"/>
            <a:ext cx="4447403" cy="972207"/>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4"/>
          <p:cNvSpPr txBox="1">
            <a:spLocks noGrp="1"/>
          </p:cNvSpPr>
          <p:nvPr>
            <p:ph type="body" idx="1"/>
          </p:nvPr>
        </p:nvSpPr>
        <p:spPr>
          <a:xfrm>
            <a:off x="832265" y="2039016"/>
            <a:ext cx="4447403" cy="361624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Google Shape;70;p34"/>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i="0">
                <a:solidFill>
                  <a:srgbClr val="828383"/>
                </a:solidFill>
                <a:latin typeface="Arial"/>
                <a:ea typeface="Arial"/>
                <a:cs typeface="Arial"/>
                <a:sym typeface="Arial"/>
              </a:defRPr>
            </a:lvl1pPr>
            <a:lvl2pPr marL="0" lvl="1" indent="0" algn="r">
              <a:spcBef>
                <a:spcPts val="0"/>
              </a:spcBef>
              <a:buNone/>
              <a:defRPr sz="1000" b="1" i="0">
                <a:solidFill>
                  <a:srgbClr val="828383"/>
                </a:solidFill>
                <a:latin typeface="Arial"/>
                <a:ea typeface="Arial"/>
                <a:cs typeface="Arial"/>
                <a:sym typeface="Arial"/>
              </a:defRPr>
            </a:lvl2pPr>
            <a:lvl3pPr marL="0" lvl="2" indent="0" algn="r">
              <a:spcBef>
                <a:spcPts val="0"/>
              </a:spcBef>
              <a:buNone/>
              <a:defRPr sz="1000" b="1" i="0">
                <a:solidFill>
                  <a:srgbClr val="828383"/>
                </a:solidFill>
                <a:latin typeface="Arial"/>
                <a:ea typeface="Arial"/>
                <a:cs typeface="Arial"/>
                <a:sym typeface="Arial"/>
              </a:defRPr>
            </a:lvl3pPr>
            <a:lvl4pPr marL="0" lvl="3" indent="0" algn="r">
              <a:spcBef>
                <a:spcPts val="0"/>
              </a:spcBef>
              <a:buNone/>
              <a:defRPr sz="1000" b="1" i="0">
                <a:solidFill>
                  <a:srgbClr val="828383"/>
                </a:solidFill>
                <a:latin typeface="Arial"/>
                <a:ea typeface="Arial"/>
                <a:cs typeface="Arial"/>
                <a:sym typeface="Arial"/>
              </a:defRPr>
            </a:lvl4pPr>
            <a:lvl5pPr marL="0" lvl="4" indent="0" algn="r">
              <a:spcBef>
                <a:spcPts val="0"/>
              </a:spcBef>
              <a:buNone/>
              <a:defRPr sz="1000" b="1" i="0">
                <a:solidFill>
                  <a:srgbClr val="828383"/>
                </a:solidFill>
                <a:latin typeface="Arial"/>
                <a:ea typeface="Arial"/>
                <a:cs typeface="Arial"/>
                <a:sym typeface="Arial"/>
              </a:defRPr>
            </a:lvl5pPr>
            <a:lvl6pPr marL="0" lvl="5" indent="0" algn="r">
              <a:spcBef>
                <a:spcPts val="0"/>
              </a:spcBef>
              <a:buNone/>
              <a:defRPr sz="1000" b="1" i="0">
                <a:solidFill>
                  <a:srgbClr val="828383"/>
                </a:solidFill>
                <a:latin typeface="Arial"/>
                <a:ea typeface="Arial"/>
                <a:cs typeface="Arial"/>
                <a:sym typeface="Arial"/>
              </a:defRPr>
            </a:lvl6pPr>
            <a:lvl7pPr marL="0" lvl="6" indent="0" algn="r">
              <a:spcBef>
                <a:spcPts val="0"/>
              </a:spcBef>
              <a:buNone/>
              <a:defRPr sz="1000" b="1" i="0">
                <a:solidFill>
                  <a:srgbClr val="828383"/>
                </a:solidFill>
                <a:latin typeface="Arial"/>
                <a:ea typeface="Arial"/>
                <a:cs typeface="Arial"/>
                <a:sym typeface="Arial"/>
              </a:defRPr>
            </a:lvl7pPr>
            <a:lvl8pPr marL="0" lvl="7" indent="0" algn="r">
              <a:spcBef>
                <a:spcPts val="0"/>
              </a:spcBef>
              <a:buNone/>
              <a:defRPr sz="1000" b="1" i="0">
                <a:solidFill>
                  <a:srgbClr val="828383"/>
                </a:solidFill>
                <a:latin typeface="Arial"/>
                <a:ea typeface="Arial"/>
                <a:cs typeface="Arial"/>
                <a:sym typeface="Arial"/>
              </a:defRPr>
            </a:lvl8pPr>
            <a:lvl9pPr marL="0" lvl="8" indent="0" algn="r">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71" name="Google Shape;71;p34"/>
          <p:cNvSpPr>
            <a:spLocks noGrp="1"/>
          </p:cNvSpPr>
          <p:nvPr>
            <p:ph type="pic" idx="2"/>
          </p:nvPr>
        </p:nvSpPr>
        <p:spPr>
          <a:xfrm>
            <a:off x="5409037" y="961467"/>
            <a:ext cx="2873665" cy="4624073"/>
          </a:xfrm>
          <a:prstGeom prst="rect">
            <a:avLst/>
          </a:prstGeom>
          <a:solidFill>
            <a:srgbClr val="F2F2F2"/>
          </a:solidFill>
          <a:ln>
            <a:noFill/>
          </a:ln>
        </p:spPr>
      </p:sp>
      <p:sp>
        <p:nvSpPr>
          <p:cNvPr id="72" name="Google Shape;72;p34"/>
          <p:cNvSpPr>
            <a:spLocks noGrp="1"/>
          </p:cNvSpPr>
          <p:nvPr>
            <p:ph type="pic" idx="3"/>
          </p:nvPr>
        </p:nvSpPr>
        <p:spPr>
          <a:xfrm>
            <a:off x="8430129" y="962913"/>
            <a:ext cx="2919188" cy="4622627"/>
          </a:xfrm>
          <a:prstGeom prst="rect">
            <a:avLst/>
          </a:prstGeom>
          <a:solidFill>
            <a:srgbClr val="F2F2F2"/>
          </a:solidFill>
          <a:ln>
            <a:noFill/>
          </a:ln>
        </p:spPr>
      </p:sp>
      <p:sp>
        <p:nvSpPr>
          <p:cNvPr id="73" name="Google Shape;73;p34"/>
          <p:cNvSpPr txBox="1">
            <a:spLocks noGrp="1"/>
          </p:cNvSpPr>
          <p:nvPr>
            <p:ph type="body" idx="4"/>
          </p:nvPr>
        </p:nvSpPr>
        <p:spPr>
          <a:xfrm>
            <a:off x="5409037" y="5735336"/>
            <a:ext cx="2873665" cy="269811"/>
          </a:xfrm>
          <a:prstGeom prst="rect">
            <a:avLst/>
          </a:prstGeom>
          <a:noFill/>
          <a:ln>
            <a:noFill/>
          </a:ln>
        </p:spPr>
        <p:txBody>
          <a:bodyPr spcFirstLastPara="1" wrap="square" lIns="0" tIns="0" rIns="0" bIns="45700" anchor="t" anchorCtr="0">
            <a:norm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5"/>
          </p:nvPr>
        </p:nvSpPr>
        <p:spPr>
          <a:xfrm>
            <a:off x="8430130" y="5735336"/>
            <a:ext cx="2919185" cy="269811"/>
          </a:xfrm>
          <a:prstGeom prst="rect">
            <a:avLst/>
          </a:prstGeom>
          <a:noFill/>
          <a:ln>
            <a:noFill/>
          </a:ln>
        </p:spPr>
        <p:txBody>
          <a:bodyPr spcFirstLastPara="1" wrap="square" lIns="0" tIns="0" rIns="0" bIns="45700" anchor="t" anchorCtr="0">
            <a:norm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BU Text-3 Photos">
  <p:cSld name="SBU Text-3 Photos">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4821" y="897539"/>
            <a:ext cx="4447403" cy="972207"/>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35"/>
          <p:cNvSpPr txBox="1">
            <a:spLocks noGrp="1"/>
          </p:cNvSpPr>
          <p:nvPr>
            <p:ph type="body" idx="1"/>
          </p:nvPr>
        </p:nvSpPr>
        <p:spPr>
          <a:xfrm>
            <a:off x="834821" y="2039016"/>
            <a:ext cx="4447403" cy="361624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Google Shape;78;p35"/>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i="0">
                <a:solidFill>
                  <a:srgbClr val="828383"/>
                </a:solidFill>
                <a:latin typeface="Arial"/>
                <a:ea typeface="Arial"/>
                <a:cs typeface="Arial"/>
                <a:sym typeface="Arial"/>
              </a:defRPr>
            </a:lvl1pPr>
            <a:lvl2pPr marL="0" lvl="1" indent="0" algn="r">
              <a:spcBef>
                <a:spcPts val="0"/>
              </a:spcBef>
              <a:buNone/>
              <a:defRPr sz="1000" b="1" i="0">
                <a:solidFill>
                  <a:srgbClr val="828383"/>
                </a:solidFill>
                <a:latin typeface="Arial"/>
                <a:ea typeface="Arial"/>
                <a:cs typeface="Arial"/>
                <a:sym typeface="Arial"/>
              </a:defRPr>
            </a:lvl2pPr>
            <a:lvl3pPr marL="0" lvl="2" indent="0" algn="r">
              <a:spcBef>
                <a:spcPts val="0"/>
              </a:spcBef>
              <a:buNone/>
              <a:defRPr sz="1000" b="1" i="0">
                <a:solidFill>
                  <a:srgbClr val="828383"/>
                </a:solidFill>
                <a:latin typeface="Arial"/>
                <a:ea typeface="Arial"/>
                <a:cs typeface="Arial"/>
                <a:sym typeface="Arial"/>
              </a:defRPr>
            </a:lvl3pPr>
            <a:lvl4pPr marL="0" lvl="3" indent="0" algn="r">
              <a:spcBef>
                <a:spcPts val="0"/>
              </a:spcBef>
              <a:buNone/>
              <a:defRPr sz="1000" b="1" i="0">
                <a:solidFill>
                  <a:srgbClr val="828383"/>
                </a:solidFill>
                <a:latin typeface="Arial"/>
                <a:ea typeface="Arial"/>
                <a:cs typeface="Arial"/>
                <a:sym typeface="Arial"/>
              </a:defRPr>
            </a:lvl4pPr>
            <a:lvl5pPr marL="0" lvl="4" indent="0" algn="r">
              <a:spcBef>
                <a:spcPts val="0"/>
              </a:spcBef>
              <a:buNone/>
              <a:defRPr sz="1000" b="1" i="0">
                <a:solidFill>
                  <a:srgbClr val="828383"/>
                </a:solidFill>
                <a:latin typeface="Arial"/>
                <a:ea typeface="Arial"/>
                <a:cs typeface="Arial"/>
                <a:sym typeface="Arial"/>
              </a:defRPr>
            </a:lvl5pPr>
            <a:lvl6pPr marL="0" lvl="5" indent="0" algn="r">
              <a:spcBef>
                <a:spcPts val="0"/>
              </a:spcBef>
              <a:buNone/>
              <a:defRPr sz="1000" b="1" i="0">
                <a:solidFill>
                  <a:srgbClr val="828383"/>
                </a:solidFill>
                <a:latin typeface="Arial"/>
                <a:ea typeface="Arial"/>
                <a:cs typeface="Arial"/>
                <a:sym typeface="Arial"/>
              </a:defRPr>
            </a:lvl6pPr>
            <a:lvl7pPr marL="0" lvl="6" indent="0" algn="r">
              <a:spcBef>
                <a:spcPts val="0"/>
              </a:spcBef>
              <a:buNone/>
              <a:defRPr sz="1000" b="1" i="0">
                <a:solidFill>
                  <a:srgbClr val="828383"/>
                </a:solidFill>
                <a:latin typeface="Arial"/>
                <a:ea typeface="Arial"/>
                <a:cs typeface="Arial"/>
                <a:sym typeface="Arial"/>
              </a:defRPr>
            </a:lvl7pPr>
            <a:lvl8pPr marL="0" lvl="7" indent="0" algn="r">
              <a:spcBef>
                <a:spcPts val="0"/>
              </a:spcBef>
              <a:buNone/>
              <a:defRPr sz="1000" b="1" i="0">
                <a:solidFill>
                  <a:srgbClr val="828383"/>
                </a:solidFill>
                <a:latin typeface="Arial"/>
                <a:ea typeface="Arial"/>
                <a:cs typeface="Arial"/>
                <a:sym typeface="Arial"/>
              </a:defRPr>
            </a:lvl8pPr>
            <a:lvl9pPr marL="0" lvl="8" indent="0" algn="r">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79" name="Google Shape;79;p35"/>
          <p:cNvSpPr>
            <a:spLocks noGrp="1"/>
          </p:cNvSpPr>
          <p:nvPr>
            <p:ph type="pic" idx="2"/>
          </p:nvPr>
        </p:nvSpPr>
        <p:spPr>
          <a:xfrm>
            <a:off x="5405716" y="961467"/>
            <a:ext cx="2870352" cy="4625787"/>
          </a:xfrm>
          <a:prstGeom prst="rect">
            <a:avLst/>
          </a:prstGeom>
          <a:solidFill>
            <a:srgbClr val="F2F2F2"/>
          </a:solidFill>
          <a:ln>
            <a:noFill/>
          </a:ln>
        </p:spPr>
      </p:sp>
      <p:sp>
        <p:nvSpPr>
          <p:cNvPr id="80" name="Google Shape;80;p35"/>
          <p:cNvSpPr>
            <a:spLocks noGrp="1"/>
          </p:cNvSpPr>
          <p:nvPr>
            <p:ph type="pic" idx="3"/>
          </p:nvPr>
        </p:nvSpPr>
        <p:spPr>
          <a:xfrm>
            <a:off x="8431736" y="962913"/>
            <a:ext cx="2917581" cy="2271106"/>
          </a:xfrm>
          <a:prstGeom prst="rect">
            <a:avLst/>
          </a:prstGeom>
          <a:solidFill>
            <a:srgbClr val="F2F2F2"/>
          </a:solidFill>
          <a:ln>
            <a:noFill/>
          </a:ln>
        </p:spPr>
      </p:sp>
      <p:sp>
        <p:nvSpPr>
          <p:cNvPr id="81" name="Google Shape;81;p35"/>
          <p:cNvSpPr>
            <a:spLocks noGrp="1"/>
          </p:cNvSpPr>
          <p:nvPr>
            <p:ph type="pic" idx="4"/>
          </p:nvPr>
        </p:nvSpPr>
        <p:spPr>
          <a:xfrm>
            <a:off x="8431737" y="3321427"/>
            <a:ext cx="2917580" cy="2265826"/>
          </a:xfrm>
          <a:prstGeom prst="rect">
            <a:avLst/>
          </a:prstGeom>
          <a:solidFill>
            <a:srgbClr val="F2F2F2"/>
          </a:solidFill>
          <a:ln>
            <a:noFill/>
          </a:ln>
        </p:spPr>
      </p:sp>
      <p:sp>
        <p:nvSpPr>
          <p:cNvPr id="82" name="Google Shape;82;p35"/>
          <p:cNvSpPr txBox="1">
            <a:spLocks noGrp="1"/>
          </p:cNvSpPr>
          <p:nvPr>
            <p:ph type="body" idx="5"/>
          </p:nvPr>
        </p:nvSpPr>
        <p:spPr>
          <a:xfrm>
            <a:off x="5405716" y="5735336"/>
            <a:ext cx="5943600" cy="269811"/>
          </a:xfrm>
          <a:prstGeom prst="rect">
            <a:avLst/>
          </a:prstGeom>
          <a:noFill/>
          <a:ln>
            <a:noFill/>
          </a:ln>
        </p:spPr>
        <p:txBody>
          <a:bodyPr spcFirstLastPara="1" wrap="square" lIns="0" tIns="0" rIns="0" bIns="45700" anchor="t" anchorCtr="0">
            <a:norm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BU 3 Photos">
  <p:cSld name="SBU 3 Photos">
    <p:spTree>
      <p:nvGrpSpPr>
        <p:cNvPr id="1" name="Shape 83"/>
        <p:cNvGrpSpPr/>
        <p:nvPr/>
      </p:nvGrpSpPr>
      <p:grpSpPr>
        <a:xfrm>
          <a:off x="0" y="0"/>
          <a:ext cx="0" cy="0"/>
          <a:chOff x="0" y="0"/>
          <a:chExt cx="0" cy="0"/>
        </a:xfrm>
      </p:grpSpPr>
      <p:sp>
        <p:nvSpPr>
          <p:cNvPr id="84" name="Google Shape;84;p36"/>
          <p:cNvSpPr txBox="1">
            <a:spLocks noGrp="1"/>
          </p:cNvSpPr>
          <p:nvPr>
            <p:ph type="title"/>
          </p:nvPr>
        </p:nvSpPr>
        <p:spPr>
          <a:xfrm>
            <a:off x="1644021" y="908553"/>
            <a:ext cx="8817283" cy="1134234"/>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36"/>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i="0">
                <a:solidFill>
                  <a:srgbClr val="828383"/>
                </a:solidFill>
                <a:latin typeface="Arial"/>
                <a:ea typeface="Arial"/>
                <a:cs typeface="Arial"/>
                <a:sym typeface="Arial"/>
              </a:defRPr>
            </a:lvl1pPr>
            <a:lvl2pPr marL="0" lvl="1" indent="0" algn="r">
              <a:spcBef>
                <a:spcPts val="0"/>
              </a:spcBef>
              <a:buNone/>
              <a:defRPr sz="1000" b="1" i="0">
                <a:solidFill>
                  <a:srgbClr val="828383"/>
                </a:solidFill>
                <a:latin typeface="Arial"/>
                <a:ea typeface="Arial"/>
                <a:cs typeface="Arial"/>
                <a:sym typeface="Arial"/>
              </a:defRPr>
            </a:lvl2pPr>
            <a:lvl3pPr marL="0" lvl="2" indent="0" algn="r">
              <a:spcBef>
                <a:spcPts val="0"/>
              </a:spcBef>
              <a:buNone/>
              <a:defRPr sz="1000" b="1" i="0">
                <a:solidFill>
                  <a:srgbClr val="828383"/>
                </a:solidFill>
                <a:latin typeface="Arial"/>
                <a:ea typeface="Arial"/>
                <a:cs typeface="Arial"/>
                <a:sym typeface="Arial"/>
              </a:defRPr>
            </a:lvl3pPr>
            <a:lvl4pPr marL="0" lvl="3" indent="0" algn="r">
              <a:spcBef>
                <a:spcPts val="0"/>
              </a:spcBef>
              <a:buNone/>
              <a:defRPr sz="1000" b="1" i="0">
                <a:solidFill>
                  <a:srgbClr val="828383"/>
                </a:solidFill>
                <a:latin typeface="Arial"/>
                <a:ea typeface="Arial"/>
                <a:cs typeface="Arial"/>
                <a:sym typeface="Arial"/>
              </a:defRPr>
            </a:lvl4pPr>
            <a:lvl5pPr marL="0" lvl="4" indent="0" algn="r">
              <a:spcBef>
                <a:spcPts val="0"/>
              </a:spcBef>
              <a:buNone/>
              <a:defRPr sz="1000" b="1" i="0">
                <a:solidFill>
                  <a:srgbClr val="828383"/>
                </a:solidFill>
                <a:latin typeface="Arial"/>
                <a:ea typeface="Arial"/>
                <a:cs typeface="Arial"/>
                <a:sym typeface="Arial"/>
              </a:defRPr>
            </a:lvl5pPr>
            <a:lvl6pPr marL="0" lvl="5" indent="0" algn="r">
              <a:spcBef>
                <a:spcPts val="0"/>
              </a:spcBef>
              <a:buNone/>
              <a:defRPr sz="1000" b="1" i="0">
                <a:solidFill>
                  <a:srgbClr val="828383"/>
                </a:solidFill>
                <a:latin typeface="Arial"/>
                <a:ea typeface="Arial"/>
                <a:cs typeface="Arial"/>
                <a:sym typeface="Arial"/>
              </a:defRPr>
            </a:lvl6pPr>
            <a:lvl7pPr marL="0" lvl="6" indent="0" algn="r">
              <a:spcBef>
                <a:spcPts val="0"/>
              </a:spcBef>
              <a:buNone/>
              <a:defRPr sz="1000" b="1" i="0">
                <a:solidFill>
                  <a:srgbClr val="828383"/>
                </a:solidFill>
                <a:latin typeface="Arial"/>
                <a:ea typeface="Arial"/>
                <a:cs typeface="Arial"/>
                <a:sym typeface="Arial"/>
              </a:defRPr>
            </a:lvl7pPr>
            <a:lvl8pPr marL="0" lvl="7" indent="0" algn="r">
              <a:spcBef>
                <a:spcPts val="0"/>
              </a:spcBef>
              <a:buNone/>
              <a:defRPr sz="1000" b="1" i="0">
                <a:solidFill>
                  <a:srgbClr val="828383"/>
                </a:solidFill>
                <a:latin typeface="Arial"/>
                <a:ea typeface="Arial"/>
                <a:cs typeface="Arial"/>
                <a:sym typeface="Arial"/>
              </a:defRPr>
            </a:lvl8pPr>
            <a:lvl9pPr marL="0" lvl="8" indent="0" algn="r">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86" name="Google Shape;86;p36"/>
          <p:cNvSpPr>
            <a:spLocks noGrp="1"/>
          </p:cNvSpPr>
          <p:nvPr>
            <p:ph type="pic" idx="2"/>
          </p:nvPr>
        </p:nvSpPr>
        <p:spPr>
          <a:xfrm>
            <a:off x="1644021" y="2385579"/>
            <a:ext cx="2794124" cy="3000278"/>
          </a:xfrm>
          <a:prstGeom prst="rect">
            <a:avLst/>
          </a:prstGeom>
          <a:solidFill>
            <a:srgbClr val="F2F2F2"/>
          </a:solidFill>
          <a:ln>
            <a:noFill/>
          </a:ln>
        </p:spPr>
      </p:sp>
      <p:sp>
        <p:nvSpPr>
          <p:cNvPr id="87" name="Google Shape;87;p36"/>
          <p:cNvSpPr>
            <a:spLocks noGrp="1"/>
          </p:cNvSpPr>
          <p:nvPr>
            <p:ph type="pic" idx="3"/>
          </p:nvPr>
        </p:nvSpPr>
        <p:spPr>
          <a:xfrm>
            <a:off x="7668078" y="2385580"/>
            <a:ext cx="2793225" cy="3000757"/>
          </a:xfrm>
          <a:prstGeom prst="rect">
            <a:avLst/>
          </a:prstGeom>
          <a:solidFill>
            <a:srgbClr val="F2F2F2"/>
          </a:solidFill>
          <a:ln>
            <a:noFill/>
          </a:ln>
        </p:spPr>
      </p:sp>
      <p:sp>
        <p:nvSpPr>
          <p:cNvPr id="88" name="Google Shape;88;p36"/>
          <p:cNvSpPr>
            <a:spLocks noGrp="1"/>
          </p:cNvSpPr>
          <p:nvPr>
            <p:ph type="pic" idx="4"/>
          </p:nvPr>
        </p:nvSpPr>
        <p:spPr>
          <a:xfrm>
            <a:off x="4646259" y="2385697"/>
            <a:ext cx="2794016" cy="3000161"/>
          </a:xfrm>
          <a:prstGeom prst="rect">
            <a:avLst/>
          </a:prstGeom>
          <a:solidFill>
            <a:srgbClr val="F2F2F2"/>
          </a:solidFill>
          <a:ln>
            <a:noFill/>
          </a:ln>
        </p:spPr>
      </p:sp>
      <p:sp>
        <p:nvSpPr>
          <p:cNvPr id="89" name="Google Shape;89;p36"/>
          <p:cNvSpPr txBox="1">
            <a:spLocks noGrp="1"/>
          </p:cNvSpPr>
          <p:nvPr>
            <p:ph type="body" idx="1"/>
          </p:nvPr>
        </p:nvSpPr>
        <p:spPr>
          <a:xfrm>
            <a:off x="1644021" y="5462320"/>
            <a:ext cx="2794124" cy="326585"/>
          </a:xfrm>
          <a:prstGeom prst="rect">
            <a:avLst/>
          </a:prstGeom>
          <a:noFill/>
          <a:ln>
            <a:noFill/>
          </a:ln>
        </p:spPr>
        <p:txBody>
          <a:bodyPr spcFirstLastPara="1" wrap="square" lIns="0" tIns="0" rIns="0" bIns="45700" anchor="t" anchorCtr="0">
            <a:norm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0" name="Google Shape;90;p36"/>
          <p:cNvSpPr txBox="1">
            <a:spLocks noGrp="1"/>
          </p:cNvSpPr>
          <p:nvPr>
            <p:ph type="body" idx="5"/>
          </p:nvPr>
        </p:nvSpPr>
        <p:spPr>
          <a:xfrm>
            <a:off x="4646151" y="5462320"/>
            <a:ext cx="2794124" cy="326585"/>
          </a:xfrm>
          <a:prstGeom prst="rect">
            <a:avLst/>
          </a:prstGeom>
          <a:noFill/>
          <a:ln>
            <a:noFill/>
          </a:ln>
        </p:spPr>
        <p:txBody>
          <a:bodyPr spcFirstLastPara="1" wrap="square" lIns="0" tIns="0" rIns="0" bIns="45700" anchor="t" anchorCtr="0">
            <a:norm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1" name="Google Shape;91;p36"/>
          <p:cNvSpPr txBox="1">
            <a:spLocks noGrp="1"/>
          </p:cNvSpPr>
          <p:nvPr>
            <p:ph type="body" idx="6"/>
          </p:nvPr>
        </p:nvSpPr>
        <p:spPr>
          <a:xfrm>
            <a:off x="7668078" y="5462320"/>
            <a:ext cx="2794124" cy="326585"/>
          </a:xfrm>
          <a:prstGeom prst="rect">
            <a:avLst/>
          </a:prstGeom>
          <a:noFill/>
          <a:ln>
            <a:noFill/>
          </a:ln>
        </p:spPr>
        <p:txBody>
          <a:bodyPr spcFirstLastPara="1" wrap="square" lIns="0" tIns="0" rIns="0" bIns="45700" anchor="t" anchorCtr="0">
            <a:norm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BU Text 1 Chart">
  <p:cSld name="SBU Text 1 Chart">
    <p:spTree>
      <p:nvGrpSpPr>
        <p:cNvPr id="1" name="Shape 92"/>
        <p:cNvGrpSpPr/>
        <p:nvPr/>
      </p:nvGrpSpPr>
      <p:grpSpPr>
        <a:xfrm>
          <a:off x="0" y="0"/>
          <a:ext cx="0" cy="0"/>
          <a:chOff x="0" y="0"/>
          <a:chExt cx="0" cy="0"/>
        </a:xfrm>
      </p:grpSpPr>
      <p:sp>
        <p:nvSpPr>
          <p:cNvPr id="93" name="Google Shape;93;p37"/>
          <p:cNvSpPr txBox="1">
            <a:spLocks noGrp="1"/>
          </p:cNvSpPr>
          <p:nvPr>
            <p:ph type="title"/>
          </p:nvPr>
        </p:nvSpPr>
        <p:spPr>
          <a:xfrm>
            <a:off x="834820" y="897539"/>
            <a:ext cx="4447403" cy="972207"/>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37"/>
          <p:cNvSpPr txBox="1">
            <a:spLocks noGrp="1"/>
          </p:cNvSpPr>
          <p:nvPr>
            <p:ph type="body" idx="1"/>
          </p:nvPr>
        </p:nvSpPr>
        <p:spPr>
          <a:xfrm>
            <a:off x="834820" y="2039016"/>
            <a:ext cx="4447403" cy="361624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37"/>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i="0">
                <a:solidFill>
                  <a:srgbClr val="828383"/>
                </a:solidFill>
                <a:latin typeface="Arial"/>
                <a:ea typeface="Arial"/>
                <a:cs typeface="Arial"/>
                <a:sym typeface="Arial"/>
              </a:defRPr>
            </a:lvl1pPr>
            <a:lvl2pPr marL="0" lvl="1" indent="0" algn="r">
              <a:spcBef>
                <a:spcPts val="0"/>
              </a:spcBef>
              <a:buNone/>
              <a:defRPr sz="1000" b="1" i="0">
                <a:solidFill>
                  <a:srgbClr val="828383"/>
                </a:solidFill>
                <a:latin typeface="Arial"/>
                <a:ea typeface="Arial"/>
                <a:cs typeface="Arial"/>
                <a:sym typeface="Arial"/>
              </a:defRPr>
            </a:lvl2pPr>
            <a:lvl3pPr marL="0" lvl="2" indent="0" algn="r">
              <a:spcBef>
                <a:spcPts val="0"/>
              </a:spcBef>
              <a:buNone/>
              <a:defRPr sz="1000" b="1" i="0">
                <a:solidFill>
                  <a:srgbClr val="828383"/>
                </a:solidFill>
                <a:latin typeface="Arial"/>
                <a:ea typeface="Arial"/>
                <a:cs typeface="Arial"/>
                <a:sym typeface="Arial"/>
              </a:defRPr>
            </a:lvl3pPr>
            <a:lvl4pPr marL="0" lvl="3" indent="0" algn="r">
              <a:spcBef>
                <a:spcPts val="0"/>
              </a:spcBef>
              <a:buNone/>
              <a:defRPr sz="1000" b="1" i="0">
                <a:solidFill>
                  <a:srgbClr val="828383"/>
                </a:solidFill>
                <a:latin typeface="Arial"/>
                <a:ea typeface="Arial"/>
                <a:cs typeface="Arial"/>
                <a:sym typeface="Arial"/>
              </a:defRPr>
            </a:lvl4pPr>
            <a:lvl5pPr marL="0" lvl="4" indent="0" algn="r">
              <a:spcBef>
                <a:spcPts val="0"/>
              </a:spcBef>
              <a:buNone/>
              <a:defRPr sz="1000" b="1" i="0">
                <a:solidFill>
                  <a:srgbClr val="828383"/>
                </a:solidFill>
                <a:latin typeface="Arial"/>
                <a:ea typeface="Arial"/>
                <a:cs typeface="Arial"/>
                <a:sym typeface="Arial"/>
              </a:defRPr>
            </a:lvl5pPr>
            <a:lvl6pPr marL="0" lvl="5" indent="0" algn="r">
              <a:spcBef>
                <a:spcPts val="0"/>
              </a:spcBef>
              <a:buNone/>
              <a:defRPr sz="1000" b="1" i="0">
                <a:solidFill>
                  <a:srgbClr val="828383"/>
                </a:solidFill>
                <a:latin typeface="Arial"/>
                <a:ea typeface="Arial"/>
                <a:cs typeface="Arial"/>
                <a:sym typeface="Arial"/>
              </a:defRPr>
            </a:lvl6pPr>
            <a:lvl7pPr marL="0" lvl="6" indent="0" algn="r">
              <a:spcBef>
                <a:spcPts val="0"/>
              </a:spcBef>
              <a:buNone/>
              <a:defRPr sz="1000" b="1" i="0">
                <a:solidFill>
                  <a:srgbClr val="828383"/>
                </a:solidFill>
                <a:latin typeface="Arial"/>
                <a:ea typeface="Arial"/>
                <a:cs typeface="Arial"/>
                <a:sym typeface="Arial"/>
              </a:defRPr>
            </a:lvl7pPr>
            <a:lvl8pPr marL="0" lvl="7" indent="0" algn="r">
              <a:spcBef>
                <a:spcPts val="0"/>
              </a:spcBef>
              <a:buNone/>
              <a:defRPr sz="1000" b="1" i="0">
                <a:solidFill>
                  <a:srgbClr val="828383"/>
                </a:solidFill>
                <a:latin typeface="Arial"/>
                <a:ea typeface="Arial"/>
                <a:cs typeface="Arial"/>
                <a:sym typeface="Arial"/>
              </a:defRPr>
            </a:lvl8pPr>
            <a:lvl9pPr marL="0" lvl="8" indent="0" algn="r">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96" name="Google Shape;96;p37"/>
          <p:cNvSpPr>
            <a:spLocks noGrp="1"/>
          </p:cNvSpPr>
          <p:nvPr>
            <p:ph type="pic" idx="2"/>
          </p:nvPr>
        </p:nvSpPr>
        <p:spPr>
          <a:xfrm>
            <a:off x="5405716" y="961467"/>
            <a:ext cx="5943600" cy="4625787"/>
          </a:xfrm>
          <a:prstGeom prst="rect">
            <a:avLst/>
          </a:prstGeom>
          <a:solidFill>
            <a:srgbClr val="F2F2F2"/>
          </a:solidFill>
          <a:ln>
            <a:noFill/>
          </a:ln>
        </p:spPr>
      </p:sp>
      <p:sp>
        <p:nvSpPr>
          <p:cNvPr id="97" name="Google Shape;97;p37"/>
          <p:cNvSpPr txBox="1">
            <a:spLocks noGrp="1"/>
          </p:cNvSpPr>
          <p:nvPr>
            <p:ph type="body" idx="3"/>
          </p:nvPr>
        </p:nvSpPr>
        <p:spPr>
          <a:xfrm>
            <a:off x="5405716" y="5735336"/>
            <a:ext cx="5943600" cy="269811"/>
          </a:xfrm>
          <a:prstGeom prst="rect">
            <a:avLst/>
          </a:prstGeom>
          <a:noFill/>
          <a:ln>
            <a:noFill/>
          </a:ln>
        </p:spPr>
        <p:txBody>
          <a:bodyPr spcFirstLastPara="1" wrap="square" lIns="0" tIns="0" rIns="0" bIns="45700" anchor="t" anchorCtr="0">
            <a:norm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1" name="Google Shape;10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2" name="Google Shape;10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38"/>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pic>
        <p:nvPicPr>
          <p:cNvPr id="10" name="Google Shape;10;p24"/>
          <p:cNvPicPr preferRelativeResize="0"/>
          <p:nvPr/>
        </p:nvPicPr>
        <p:blipFill rotWithShape="1">
          <a:blip r:embed="rId10">
            <a:alphaModFix/>
          </a:blip>
          <a:srcRect/>
          <a:stretch/>
        </p:blipFill>
        <p:spPr>
          <a:xfrm>
            <a:off x="-26219" y="-5881"/>
            <a:ext cx="12218220" cy="6872211"/>
          </a:xfrm>
          <a:prstGeom prst="rect">
            <a:avLst/>
          </a:prstGeom>
          <a:noFill/>
          <a:ln>
            <a:noFill/>
          </a:ln>
        </p:spPr>
      </p:pic>
      <p:sp>
        <p:nvSpPr>
          <p:cNvPr id="11" name="Google Shape;11;p24"/>
          <p:cNvSpPr/>
          <p:nvPr/>
        </p:nvSpPr>
        <p:spPr>
          <a:xfrm>
            <a:off x="268638" y="-6148"/>
            <a:ext cx="11696055" cy="6872748"/>
          </a:xfrm>
          <a:prstGeom prst="rect">
            <a:avLst/>
          </a:prstGeom>
          <a:solidFill>
            <a:schemeClr val="lt1"/>
          </a:solidFill>
          <a:ln>
            <a:noFill/>
          </a:ln>
        </p:spPr>
        <p:txBody>
          <a:bodyPr spcFirstLastPara="1" wrap="square" lIns="91425" tIns="45700" rIns="91425" bIns="45700" anchor="ctr" anchorCtr="0">
            <a:noAutofit/>
          </a:bodyPr>
          <a:lstStyle/>
          <a:p>
            <a:pPr marL="2743200" marR="0" lvl="6"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a:t>
            </a:r>
            <a:endParaRPr dirty="0"/>
          </a:p>
        </p:txBody>
      </p:sp>
      <p:pic>
        <p:nvPicPr>
          <p:cNvPr id="12" name="Google Shape;12;p24"/>
          <p:cNvPicPr preferRelativeResize="0"/>
          <p:nvPr/>
        </p:nvPicPr>
        <p:blipFill rotWithShape="1">
          <a:blip r:embed="rId11">
            <a:alphaModFix/>
          </a:blip>
          <a:srcRect/>
          <a:stretch/>
        </p:blipFill>
        <p:spPr>
          <a:xfrm>
            <a:off x="838201" y="204428"/>
            <a:ext cx="2487468" cy="315398"/>
          </a:xfrm>
          <a:prstGeom prst="rect">
            <a:avLst/>
          </a:prstGeom>
          <a:noFill/>
          <a:ln>
            <a:noFill/>
          </a:ln>
        </p:spPr>
      </p:pic>
      <p:cxnSp>
        <p:nvCxnSpPr>
          <p:cNvPr id="13" name="Google Shape;13;p24"/>
          <p:cNvCxnSpPr/>
          <p:nvPr/>
        </p:nvCxnSpPr>
        <p:spPr>
          <a:xfrm>
            <a:off x="838201" y="6248473"/>
            <a:ext cx="10520908" cy="1"/>
          </a:xfrm>
          <a:prstGeom prst="straightConnector1">
            <a:avLst/>
          </a:prstGeom>
          <a:noFill/>
          <a:ln w="19050" cap="flat" cmpd="sng">
            <a:solidFill>
              <a:srgbClr val="C0C0C0"/>
            </a:solidFill>
            <a:prstDash val="dot"/>
            <a:miter lim="800000"/>
            <a:headEnd type="none" w="sm" len="sm"/>
            <a:tailEnd type="none" w="sm" len="sm"/>
          </a:ln>
        </p:spPr>
      </p:cxnSp>
      <p:pic>
        <p:nvPicPr>
          <p:cNvPr id="14" name="Google Shape;14;p24"/>
          <p:cNvPicPr preferRelativeResize="0"/>
          <p:nvPr/>
        </p:nvPicPr>
        <p:blipFill rotWithShape="1">
          <a:blip r:embed="rId12">
            <a:alphaModFix/>
          </a:blip>
          <a:srcRect/>
          <a:stretch/>
        </p:blipFill>
        <p:spPr>
          <a:xfrm>
            <a:off x="838200" y="6359093"/>
            <a:ext cx="1040965" cy="288807"/>
          </a:xfrm>
          <a:prstGeom prst="rect">
            <a:avLst/>
          </a:prstGeom>
          <a:noFill/>
          <a:ln>
            <a:noFill/>
          </a:ln>
        </p:spPr>
      </p:pic>
      <p:sp>
        <p:nvSpPr>
          <p:cNvPr id="15" name="Google Shape;15;p24"/>
          <p:cNvSpPr txBox="1">
            <a:spLocks noGrp="1"/>
          </p:cNvSpPr>
          <p:nvPr>
            <p:ph type="sldNum" idx="12"/>
          </p:nvPr>
        </p:nvSpPr>
        <p:spPr>
          <a:xfrm>
            <a:off x="8709712" y="6425176"/>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rgbClr val="828383"/>
                </a:solidFill>
                <a:latin typeface="Arial"/>
                <a:ea typeface="Arial"/>
                <a:cs typeface="Arial"/>
                <a:sym typeface="Arial"/>
              </a:defRPr>
            </a:lvl1pPr>
            <a:lvl2pPr marL="0" marR="0" lvl="1" indent="0" algn="r" rtl="0">
              <a:spcBef>
                <a:spcPts val="0"/>
              </a:spcBef>
              <a:buNone/>
              <a:defRPr sz="1000" b="1" i="0" u="none" strike="noStrike" cap="none">
                <a:solidFill>
                  <a:srgbClr val="828383"/>
                </a:solidFill>
                <a:latin typeface="Arial"/>
                <a:ea typeface="Arial"/>
                <a:cs typeface="Arial"/>
                <a:sym typeface="Arial"/>
              </a:defRPr>
            </a:lvl2pPr>
            <a:lvl3pPr marL="0" marR="0" lvl="2" indent="0" algn="r" rtl="0">
              <a:spcBef>
                <a:spcPts val="0"/>
              </a:spcBef>
              <a:buNone/>
              <a:defRPr sz="1000" b="1" i="0" u="none" strike="noStrike" cap="none">
                <a:solidFill>
                  <a:srgbClr val="828383"/>
                </a:solidFill>
                <a:latin typeface="Arial"/>
                <a:ea typeface="Arial"/>
                <a:cs typeface="Arial"/>
                <a:sym typeface="Arial"/>
              </a:defRPr>
            </a:lvl3pPr>
            <a:lvl4pPr marL="0" marR="0" lvl="3" indent="0" algn="r" rtl="0">
              <a:spcBef>
                <a:spcPts val="0"/>
              </a:spcBef>
              <a:buNone/>
              <a:defRPr sz="1000" b="1" i="0" u="none" strike="noStrike" cap="none">
                <a:solidFill>
                  <a:srgbClr val="828383"/>
                </a:solidFill>
                <a:latin typeface="Arial"/>
                <a:ea typeface="Arial"/>
                <a:cs typeface="Arial"/>
                <a:sym typeface="Arial"/>
              </a:defRPr>
            </a:lvl4pPr>
            <a:lvl5pPr marL="0" marR="0" lvl="4" indent="0" algn="r" rtl="0">
              <a:spcBef>
                <a:spcPts val="0"/>
              </a:spcBef>
              <a:buNone/>
              <a:defRPr sz="1000" b="1" i="0" u="none" strike="noStrike" cap="none">
                <a:solidFill>
                  <a:srgbClr val="828383"/>
                </a:solidFill>
                <a:latin typeface="Arial"/>
                <a:ea typeface="Arial"/>
                <a:cs typeface="Arial"/>
                <a:sym typeface="Arial"/>
              </a:defRPr>
            </a:lvl5pPr>
            <a:lvl6pPr marL="0" marR="0" lvl="5" indent="0" algn="r" rtl="0">
              <a:spcBef>
                <a:spcPts val="0"/>
              </a:spcBef>
              <a:buNone/>
              <a:defRPr sz="1000" b="1" i="0" u="none" strike="noStrike" cap="none">
                <a:solidFill>
                  <a:srgbClr val="828383"/>
                </a:solidFill>
                <a:latin typeface="Arial"/>
                <a:ea typeface="Arial"/>
                <a:cs typeface="Arial"/>
                <a:sym typeface="Arial"/>
              </a:defRPr>
            </a:lvl6pPr>
            <a:lvl7pPr marL="0" marR="0" lvl="6" indent="0" algn="r" rtl="0">
              <a:spcBef>
                <a:spcPts val="0"/>
              </a:spcBef>
              <a:buNone/>
              <a:defRPr sz="1000" b="1" i="0" u="none" strike="noStrike" cap="none">
                <a:solidFill>
                  <a:srgbClr val="828383"/>
                </a:solidFill>
                <a:latin typeface="Arial"/>
                <a:ea typeface="Arial"/>
                <a:cs typeface="Arial"/>
                <a:sym typeface="Arial"/>
              </a:defRPr>
            </a:lvl7pPr>
            <a:lvl8pPr marL="0" marR="0" lvl="7" indent="0" algn="r" rtl="0">
              <a:spcBef>
                <a:spcPts val="0"/>
              </a:spcBef>
              <a:buNone/>
              <a:defRPr sz="1000" b="1" i="0" u="none" strike="noStrike" cap="none">
                <a:solidFill>
                  <a:srgbClr val="828383"/>
                </a:solidFill>
                <a:latin typeface="Arial"/>
                <a:ea typeface="Arial"/>
                <a:cs typeface="Arial"/>
                <a:sym typeface="Arial"/>
              </a:defRPr>
            </a:lvl8pPr>
            <a:lvl9pPr marL="0" marR="0" lvl="8" indent="0" algn="r" rtl="0">
              <a:spcBef>
                <a:spcPts val="0"/>
              </a:spcBef>
              <a:buNone/>
              <a:defRPr sz="1000" b="1" i="0" u="none" strike="noStrike" cap="none">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grad.stonybrook.edu/cost-funding/Research_Grants.php"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hyperlink" Target="https://www.stonybrook.edu/human-resources/docu-sign-resources.ph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mailto:Howard.Francis@stonybrook.edu" TargetMode="External"/><Relationship Id="rId3" Type="http://schemas.openxmlformats.org/officeDocument/2006/relationships/hyperlink" Target="mailto:Dianne.Newman@stonybrook.edu" TargetMode="External"/><Relationship Id="rId7" Type="http://schemas.openxmlformats.org/officeDocument/2006/relationships/hyperlink" Target="mailto:Kataria.Denton@stonybrook.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mailto:aura.Bozzanca@stonybrook.edu" TargetMode="External"/><Relationship Id="rId5" Type="http://schemas.openxmlformats.org/officeDocument/2006/relationships/hyperlink" Target="mailto:Kathleen.Pugal@stonybrook.edu" TargetMode="External"/><Relationship Id="rId10" Type="http://schemas.openxmlformats.org/officeDocument/2006/relationships/hyperlink" Target="https://research.stonybrook.edu/contact/#GRANTSMANAGEMENT" TargetMode="External"/><Relationship Id="rId4" Type="http://schemas.openxmlformats.org/officeDocument/2006/relationships/hyperlink" Target="mailto:Beatrice.Brownrigg@stonybrook.edu" TargetMode="External"/><Relationship Id="rId9" Type="http://schemas.openxmlformats.org/officeDocument/2006/relationships/hyperlink" Target="mailto:Agatha.Konstantatos@stonybrook.edu"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uscis.gov/i-9-central/form-i-9-acceptable-documents" TargetMode="External"/><Relationship Id="rId3" Type="http://schemas.openxmlformats.org/officeDocument/2006/relationships/hyperlink" Target="http://www.rfsuny.org/selfservice" TargetMode="External"/><Relationship Id="rId7" Type="http://schemas.openxmlformats.org/officeDocument/2006/relationships/hyperlink" Target="https://www.asa.stonybrook.edu/asa/ASAForms/Department/HRS/Document/HRSF0130"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stonybrook.edu/human-resources/my-paycheck" TargetMode="External"/><Relationship Id="rId11" Type="http://schemas.openxmlformats.org/officeDocument/2006/relationships/hyperlink" Target="https://www.rfsuny.org/media/rfsuny/documents/hr/Employee-Handbook.pdf" TargetMode="External"/><Relationship Id="rId5" Type="http://schemas.openxmlformats.org/officeDocument/2006/relationships/hyperlink" Target="http://www.stonybrook.edu/HR" TargetMode="External"/><Relationship Id="rId10" Type="http://schemas.openxmlformats.org/officeDocument/2006/relationships/hyperlink" Target="https://www.stonybrook.edu/human-resources/calendars/deadline-calendar.php" TargetMode="External"/><Relationship Id="rId4" Type="http://schemas.openxmlformats.org/officeDocument/2006/relationships/hyperlink" Target="https://www.rfsuny.org/media/rfsuny/documents/self-service/benefits-guide-1.pdf" TargetMode="External"/><Relationship Id="rId9" Type="http://schemas.openxmlformats.org/officeDocument/2006/relationships/hyperlink" Target="https://www.stonybrook.edu/human-resources/docu-sign-resources.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
          <p:cNvSpPr txBox="1">
            <a:spLocks noGrp="1"/>
          </p:cNvSpPr>
          <p:nvPr>
            <p:ph type="body" idx="1"/>
          </p:nvPr>
        </p:nvSpPr>
        <p:spPr>
          <a:xfrm>
            <a:off x="1687358" y="1740744"/>
            <a:ext cx="8817283" cy="434871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828383"/>
              </a:buClr>
              <a:buSzPts val="2000"/>
              <a:buNone/>
            </a:pPr>
            <a:endParaRPr lang="en-US" sz="2000" dirty="0">
              <a:solidFill>
                <a:schemeClr val="dk1"/>
              </a:solidFill>
            </a:endParaRPr>
          </a:p>
          <a:p>
            <a:pPr marL="628650" lvl="1" indent="-171450">
              <a:lnSpc>
                <a:spcPct val="100000"/>
              </a:lnSpc>
              <a:spcBef>
                <a:spcPts val="0"/>
              </a:spcBef>
              <a:buClr>
                <a:schemeClr val="dk1"/>
              </a:buClr>
              <a:buFont typeface="Arial"/>
              <a:buChar char="•"/>
            </a:pPr>
            <a:endParaRPr lang="en-US" sz="2800" dirty="0">
              <a:solidFill>
                <a:schemeClr val="dk1"/>
              </a:solidFill>
              <a:latin typeface="Book Antiqua" panose="02040602050305030304" pitchFamily="18" charset="0"/>
            </a:endParaRPr>
          </a:p>
        </p:txBody>
      </p:sp>
      <p:sp>
        <p:nvSpPr>
          <p:cNvPr id="7" name="TextBox 6">
            <a:extLst>
              <a:ext uri="{FF2B5EF4-FFF2-40B4-BE49-F238E27FC236}">
                <a16:creationId xmlns:a16="http://schemas.microsoft.com/office/drawing/2014/main" id="{B8D59B1A-848A-4F72-AFF0-04E997B3C850}"/>
              </a:ext>
            </a:extLst>
          </p:cNvPr>
          <p:cNvSpPr txBox="1"/>
          <p:nvPr/>
        </p:nvSpPr>
        <p:spPr>
          <a:xfrm>
            <a:off x="2343955" y="1776979"/>
            <a:ext cx="9414456" cy="2800767"/>
          </a:xfrm>
          <a:prstGeom prst="rect">
            <a:avLst/>
          </a:prstGeom>
          <a:noFill/>
        </p:spPr>
        <p:txBody>
          <a:bodyPr wrap="square" rtlCol="0">
            <a:spAutoFit/>
          </a:bodyPr>
          <a:lstStyle/>
          <a:p>
            <a:r>
              <a:rPr lang="en-US" sz="8800" dirty="0">
                <a:latin typeface="Book Antiqua" panose="02040602050305030304" pitchFamily="18" charset="0"/>
              </a:rPr>
              <a:t>FAR </a:t>
            </a:r>
          </a:p>
          <a:p>
            <a:r>
              <a:rPr lang="en-US" sz="8800" dirty="0">
                <a:latin typeface="Book Antiqua" panose="02040602050305030304" pitchFamily="18" charset="0"/>
              </a:rPr>
              <a:t>BEYOND</a:t>
            </a:r>
          </a:p>
        </p:txBody>
      </p:sp>
      <p:sp>
        <p:nvSpPr>
          <p:cNvPr id="8" name="TextBox 7">
            <a:extLst>
              <a:ext uri="{FF2B5EF4-FFF2-40B4-BE49-F238E27FC236}">
                <a16:creationId xmlns:a16="http://schemas.microsoft.com/office/drawing/2014/main" id="{C9CA3DCC-ACE8-4E01-B8EB-F550B4FA0C6F}"/>
              </a:ext>
            </a:extLst>
          </p:cNvPr>
          <p:cNvSpPr txBox="1"/>
          <p:nvPr/>
        </p:nvSpPr>
        <p:spPr>
          <a:xfrm>
            <a:off x="2343955" y="4776788"/>
            <a:ext cx="9803009" cy="461665"/>
          </a:xfrm>
          <a:prstGeom prst="rect">
            <a:avLst/>
          </a:prstGeom>
          <a:noFill/>
        </p:spPr>
        <p:txBody>
          <a:bodyPr wrap="square" rtlCol="0">
            <a:spAutoFit/>
          </a:bodyPr>
          <a:lstStyle/>
          <a:p>
            <a:r>
              <a:rPr lang="en-US" sz="2400" dirty="0">
                <a:latin typeface="Book Antiqua" panose="02040602050305030304" pitchFamily="18" charset="0"/>
              </a:rPr>
              <a:t>Research Foundation Appointments and Payroll Information</a:t>
            </a:r>
          </a:p>
        </p:txBody>
      </p:sp>
      <p:sp>
        <p:nvSpPr>
          <p:cNvPr id="9" name="TextBox 8">
            <a:extLst>
              <a:ext uri="{FF2B5EF4-FFF2-40B4-BE49-F238E27FC236}">
                <a16:creationId xmlns:a16="http://schemas.microsoft.com/office/drawing/2014/main" id="{5CE63077-4E89-4B17-9F9D-5FCD6DF01B8D}"/>
              </a:ext>
            </a:extLst>
          </p:cNvPr>
          <p:cNvSpPr txBox="1"/>
          <p:nvPr/>
        </p:nvSpPr>
        <p:spPr>
          <a:xfrm>
            <a:off x="2343955" y="4412917"/>
            <a:ext cx="8409904" cy="307777"/>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475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7C82-03B0-4ED2-B6DF-20F36A902CCA}"/>
              </a:ext>
            </a:extLst>
          </p:cNvPr>
          <p:cNvSpPr>
            <a:spLocks noGrp="1"/>
          </p:cNvSpPr>
          <p:nvPr>
            <p:ph type="title"/>
          </p:nvPr>
        </p:nvSpPr>
        <p:spPr>
          <a:xfrm>
            <a:off x="324598" y="696728"/>
            <a:ext cx="6346150" cy="610836"/>
          </a:xfrm>
        </p:spPr>
        <p:txBody>
          <a:bodyPr>
            <a:normAutofit/>
          </a:bodyPr>
          <a:lstStyle/>
          <a:p>
            <a:pPr algn="ctr"/>
            <a:r>
              <a:rPr lang="en-US" sz="2000" b="1" dirty="0">
                <a:latin typeface="Book Antiqua" panose="02040602050305030304" pitchFamily="18" charset="0"/>
              </a:rPr>
              <a:t>RF EMPLOYEE CHANGE FORM</a:t>
            </a:r>
          </a:p>
        </p:txBody>
      </p:sp>
      <p:sp>
        <p:nvSpPr>
          <p:cNvPr id="12" name="TextBox 11">
            <a:extLst>
              <a:ext uri="{FF2B5EF4-FFF2-40B4-BE49-F238E27FC236}">
                <a16:creationId xmlns:a16="http://schemas.microsoft.com/office/drawing/2014/main" id="{7EAA490A-0D81-4DC7-BE6E-47425DA989DB}"/>
              </a:ext>
            </a:extLst>
          </p:cNvPr>
          <p:cNvSpPr txBox="1"/>
          <p:nvPr/>
        </p:nvSpPr>
        <p:spPr>
          <a:xfrm>
            <a:off x="780106" y="1524712"/>
            <a:ext cx="5816214" cy="4154984"/>
          </a:xfrm>
          <a:prstGeom prst="rect">
            <a:avLst/>
          </a:prstGeom>
          <a:noFill/>
        </p:spPr>
        <p:txBody>
          <a:bodyPr wrap="square" rtlCol="0">
            <a:spAutoFit/>
          </a:bodyPr>
          <a:lstStyle/>
          <a:p>
            <a:r>
              <a:rPr lang="en-US" sz="1500" dirty="0">
                <a:latin typeface="Book Antiqua" panose="02040602050305030304" pitchFamily="18" charset="0"/>
              </a:rPr>
              <a:t>This form is used to make changes to existing Employee Appointments </a:t>
            </a:r>
          </a:p>
          <a:p>
            <a:pPr lvl="1"/>
            <a:endParaRPr lang="en-US" sz="1500" dirty="0">
              <a:latin typeface="Book Antiqua" panose="02040602050305030304" pitchFamily="18" charset="0"/>
            </a:endParaRPr>
          </a:p>
          <a:p>
            <a:pPr lvl="1"/>
            <a:r>
              <a:rPr lang="en-US" sz="1500" dirty="0">
                <a:latin typeface="Book Antiqua" panose="02040602050305030304" pitchFamily="18" charset="0"/>
              </a:rPr>
              <a:t>Example:</a:t>
            </a:r>
          </a:p>
          <a:p>
            <a:pPr marL="285750" lvl="4" indent="-285750">
              <a:buFont typeface="Arial" panose="020B0604020202020204" pitchFamily="34" charset="0"/>
              <a:buChar char="•"/>
            </a:pPr>
            <a:endParaRPr lang="en-US" sz="1500" dirty="0">
              <a:latin typeface="Book Antiqua" panose="02040602050305030304" pitchFamily="18" charset="0"/>
            </a:endParaRPr>
          </a:p>
          <a:p>
            <a:pPr marL="285750" lvl="4" indent="-285750">
              <a:buFont typeface="Arial" panose="020B0604020202020204" pitchFamily="34" charset="0"/>
              <a:buChar char="•"/>
            </a:pPr>
            <a:r>
              <a:rPr lang="en-US" sz="1500" dirty="0">
                <a:latin typeface="Book Antiqua" panose="02040602050305030304" pitchFamily="18" charset="0"/>
              </a:rPr>
              <a:t>Extensions</a:t>
            </a:r>
          </a:p>
          <a:p>
            <a:pPr marL="285750" lvl="4" indent="-285750">
              <a:buFont typeface="Arial" panose="020B0604020202020204" pitchFamily="34" charset="0"/>
              <a:buChar char="•"/>
            </a:pPr>
            <a:r>
              <a:rPr lang="en-US" sz="1500" dirty="0">
                <a:latin typeface="Book Antiqua" panose="02040602050305030304" pitchFamily="18" charset="0"/>
              </a:rPr>
              <a:t>Salary increases</a:t>
            </a:r>
          </a:p>
          <a:p>
            <a:pPr marL="285750" lvl="4" indent="-285750">
              <a:buFont typeface="Arial" panose="020B0604020202020204" pitchFamily="34" charset="0"/>
              <a:buChar char="•"/>
            </a:pPr>
            <a:r>
              <a:rPr lang="en-US" sz="1500" dirty="0">
                <a:latin typeface="Book Antiqua" panose="02040602050305030304" pitchFamily="18" charset="0"/>
              </a:rPr>
              <a:t>Lump sum payments </a:t>
            </a:r>
          </a:p>
          <a:p>
            <a:pPr marL="285750" lvl="4" indent="-285750">
              <a:buFont typeface="Arial" panose="020B0604020202020204" pitchFamily="34" charset="0"/>
              <a:buChar char="•"/>
            </a:pPr>
            <a:r>
              <a:rPr lang="en-US" sz="1500" dirty="0">
                <a:latin typeface="Book Antiqua" panose="02040602050305030304" pitchFamily="18" charset="0"/>
              </a:rPr>
              <a:t>FTE changes </a:t>
            </a:r>
          </a:p>
          <a:p>
            <a:pPr marL="285750" lvl="4" indent="-285750">
              <a:buFont typeface="Arial" panose="020B0604020202020204" pitchFamily="34" charset="0"/>
              <a:buChar char="•"/>
            </a:pPr>
            <a:r>
              <a:rPr lang="en-US" sz="1500" dirty="0">
                <a:latin typeface="Book Antiqua" panose="02040602050305030304" pitchFamily="18" charset="0"/>
              </a:rPr>
              <a:t>Labor Distribution changes </a:t>
            </a:r>
          </a:p>
          <a:p>
            <a:pPr marL="285750" lvl="4" indent="-285750">
              <a:buFont typeface="Arial" panose="020B0604020202020204" pitchFamily="34" charset="0"/>
              <a:buChar char="•"/>
            </a:pPr>
            <a:r>
              <a:rPr lang="en-US" sz="1500" dirty="0">
                <a:latin typeface="Book Antiqua" panose="02040602050305030304" pitchFamily="18" charset="0"/>
              </a:rPr>
              <a:t>Resignations / Terminations </a:t>
            </a:r>
          </a:p>
          <a:p>
            <a:pPr marL="285750" lvl="4" indent="-285750">
              <a:buFont typeface="Arial" panose="020B0604020202020204" pitchFamily="34" charset="0"/>
              <a:buChar char="•"/>
            </a:pPr>
            <a:r>
              <a:rPr lang="en-US" sz="1500" dirty="0">
                <a:latin typeface="Book Antiqua" panose="02040602050305030304" pitchFamily="18" charset="0"/>
              </a:rPr>
              <a:t>Rehire of less than one year of service</a:t>
            </a:r>
          </a:p>
          <a:p>
            <a:endParaRPr lang="en-US" sz="1600" b="1" dirty="0">
              <a:latin typeface="Book Antiqua" panose="02040602050305030304" pitchFamily="18" charset="0"/>
            </a:endParaRPr>
          </a:p>
          <a:p>
            <a:pPr algn="ctr"/>
            <a:r>
              <a:rPr lang="en-US" sz="1800" b="1" dirty="0">
                <a:latin typeface="Book Antiqua" panose="02040602050305030304" pitchFamily="18" charset="0"/>
              </a:rPr>
              <a:t>Effective date is the date of the change</a:t>
            </a:r>
          </a:p>
          <a:p>
            <a:pPr algn="ctr"/>
            <a:endParaRPr lang="en-US" sz="1800" b="1" dirty="0">
              <a:latin typeface="Book Antiqua" panose="02040602050305030304" pitchFamily="18" charset="0"/>
            </a:endParaRPr>
          </a:p>
          <a:p>
            <a:pPr algn="ctr"/>
            <a:r>
              <a:rPr lang="en-US" sz="1800" b="1" dirty="0">
                <a:latin typeface="Book Antiqua" panose="02040602050305030304" pitchFamily="18" charset="0"/>
              </a:rPr>
              <a:t>Required fields are marked with an asterisk * </a:t>
            </a:r>
          </a:p>
          <a:p>
            <a:endParaRPr lang="en-US" b="1" dirty="0">
              <a:latin typeface="Book Antiqua" panose="02040602050305030304" pitchFamily="18" charset="0"/>
            </a:endParaRPr>
          </a:p>
        </p:txBody>
      </p:sp>
      <p:pic>
        <p:nvPicPr>
          <p:cNvPr id="6" name="Picture 5">
            <a:extLst>
              <a:ext uri="{FF2B5EF4-FFF2-40B4-BE49-F238E27FC236}">
                <a16:creationId xmlns:a16="http://schemas.microsoft.com/office/drawing/2014/main" id="{D47B6E15-BE1C-401C-8266-D05C71282151}"/>
              </a:ext>
            </a:extLst>
          </p:cNvPr>
          <p:cNvPicPr>
            <a:picLocks noChangeAspect="1"/>
          </p:cNvPicPr>
          <p:nvPr/>
        </p:nvPicPr>
        <p:blipFill>
          <a:blip r:embed="rId2"/>
          <a:stretch>
            <a:fillRect/>
          </a:stretch>
        </p:blipFill>
        <p:spPr>
          <a:xfrm>
            <a:off x="6906259" y="340001"/>
            <a:ext cx="4380349" cy="5844899"/>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107556048"/>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7C82-03B0-4ED2-B6DF-20F36A902CCA}"/>
              </a:ext>
            </a:extLst>
          </p:cNvPr>
          <p:cNvSpPr>
            <a:spLocks noGrp="1"/>
          </p:cNvSpPr>
          <p:nvPr>
            <p:ph type="title"/>
          </p:nvPr>
        </p:nvSpPr>
        <p:spPr>
          <a:xfrm>
            <a:off x="826650" y="690526"/>
            <a:ext cx="5078224" cy="915077"/>
          </a:xfrm>
        </p:spPr>
        <p:txBody>
          <a:bodyPr>
            <a:normAutofit/>
          </a:bodyPr>
          <a:lstStyle/>
          <a:p>
            <a:pPr algn="ctr"/>
            <a:r>
              <a:rPr lang="en-US" sz="2000" b="1" dirty="0">
                <a:latin typeface="Book Antiqua" panose="02040602050305030304" pitchFamily="18" charset="0"/>
              </a:rPr>
              <a:t>RF EMPLOYEE CHANGE FORM</a:t>
            </a:r>
            <a:br>
              <a:rPr lang="en-US" sz="2000" b="1" dirty="0">
                <a:latin typeface="Book Antiqua" panose="02040602050305030304" pitchFamily="18" charset="0"/>
              </a:rPr>
            </a:br>
            <a:endParaRPr lang="en-US" sz="2000" b="1" dirty="0">
              <a:latin typeface="Book Antiqua" panose="02040602050305030304" pitchFamily="18" charset="0"/>
            </a:endParaRPr>
          </a:p>
        </p:txBody>
      </p:sp>
      <p:sp>
        <p:nvSpPr>
          <p:cNvPr id="14" name="TextBox 13">
            <a:extLst>
              <a:ext uri="{FF2B5EF4-FFF2-40B4-BE49-F238E27FC236}">
                <a16:creationId xmlns:a16="http://schemas.microsoft.com/office/drawing/2014/main" id="{C6FF01F2-894B-4D5B-A9BF-BDC26BC0BCEE}"/>
              </a:ext>
            </a:extLst>
          </p:cNvPr>
          <p:cNvSpPr txBox="1"/>
          <p:nvPr/>
        </p:nvSpPr>
        <p:spPr>
          <a:xfrm>
            <a:off x="826650" y="1499277"/>
            <a:ext cx="5354342" cy="4985980"/>
          </a:xfrm>
          <a:prstGeom prst="rect">
            <a:avLst/>
          </a:prstGeom>
          <a:noFill/>
        </p:spPr>
        <p:txBody>
          <a:bodyPr wrap="square" rtlCol="0">
            <a:spAutoFit/>
          </a:bodyPr>
          <a:lstStyle/>
          <a:p>
            <a:r>
              <a:rPr lang="en-US" sz="1600" b="1" dirty="0">
                <a:latin typeface="Book Antiqua" panose="02040602050305030304" pitchFamily="18" charset="0"/>
              </a:rPr>
              <a:t>Page 2</a:t>
            </a:r>
          </a:p>
          <a:p>
            <a:endParaRPr lang="en-US" sz="1600" dirty="0">
              <a:latin typeface="Book Antiqua" panose="02040602050305030304" pitchFamily="18" charset="0"/>
            </a:endParaRPr>
          </a:p>
          <a:p>
            <a:r>
              <a:rPr lang="en-US" sz="1600" dirty="0">
                <a:latin typeface="Book Antiqua" panose="02040602050305030304" pitchFamily="18" charset="0"/>
              </a:rPr>
              <a:t>Required: </a:t>
            </a:r>
          </a:p>
          <a:p>
            <a:endParaRPr lang="en-US" sz="1600" dirty="0">
              <a:latin typeface="Book Antiqua" panose="02040602050305030304" pitchFamily="18" charset="0"/>
            </a:endParaRPr>
          </a:p>
          <a:p>
            <a:pPr marL="285750" indent="-285750">
              <a:buFont typeface="Arial" panose="020B0604020202020204" pitchFamily="34" charset="0"/>
              <a:buChar char="•"/>
            </a:pPr>
            <a:r>
              <a:rPr lang="en-US" sz="1600" dirty="0">
                <a:latin typeface="Book Antiqua" panose="02040602050305030304" pitchFamily="18" charset="0"/>
              </a:rPr>
              <a:t>Name </a:t>
            </a:r>
          </a:p>
          <a:p>
            <a:pPr marL="285750" indent="-285750">
              <a:buFont typeface="Arial" panose="020B0604020202020204" pitchFamily="34" charset="0"/>
              <a:buChar char="•"/>
            </a:pPr>
            <a:r>
              <a:rPr lang="en-US" sz="1600" dirty="0">
                <a:latin typeface="Book Antiqua" panose="02040602050305030304" pitchFamily="18" charset="0"/>
              </a:rPr>
              <a:t>RF Assignment number </a:t>
            </a:r>
          </a:p>
          <a:p>
            <a:pPr marL="285750" indent="-285750">
              <a:buFont typeface="Arial" panose="020B0604020202020204" pitchFamily="34" charset="0"/>
              <a:buChar char="•"/>
            </a:pPr>
            <a:r>
              <a:rPr lang="en-US" sz="1600" dirty="0">
                <a:latin typeface="Book Antiqua" panose="02040602050305030304" pitchFamily="18" charset="0"/>
              </a:rPr>
              <a:t>Current and new Labor Distributions </a:t>
            </a:r>
          </a:p>
          <a:p>
            <a:r>
              <a:rPr lang="en-US" b="1" i="1" dirty="0">
                <a:latin typeface="Book Antiqua" panose="02040602050305030304" pitchFamily="18" charset="0"/>
              </a:rPr>
              <a:t>      *Current</a:t>
            </a:r>
            <a:r>
              <a:rPr lang="en-US" i="1" dirty="0">
                <a:latin typeface="Book Antiqua" panose="02040602050305030304" pitchFamily="18" charset="0"/>
              </a:rPr>
              <a:t> must match the exact active Labor Distribution  </a:t>
            </a:r>
          </a:p>
          <a:p>
            <a:endParaRPr lang="en-US" sz="1600" dirty="0">
              <a:latin typeface="Book Antiqua" panose="02040602050305030304" pitchFamily="18" charset="0"/>
            </a:endParaRPr>
          </a:p>
          <a:p>
            <a:pPr marL="285750" indent="-285750">
              <a:buFont typeface="Arial" panose="020B0604020202020204" pitchFamily="34" charset="0"/>
              <a:buChar char="•"/>
            </a:pPr>
            <a:r>
              <a:rPr lang="en-US" sz="1600" dirty="0">
                <a:latin typeface="Book Antiqua" panose="02040602050305030304" pitchFamily="18" charset="0"/>
              </a:rPr>
              <a:t>Dated signature by the Project Director who is the Account Director in ERAS or an ERAS Delegate</a:t>
            </a:r>
          </a:p>
          <a:p>
            <a:pPr marL="285750" indent="-285750">
              <a:buFont typeface="Arial" panose="020B0604020202020204" pitchFamily="34" charset="0"/>
              <a:buChar char="•"/>
            </a:pPr>
            <a:endParaRPr lang="en-US" sz="1600" dirty="0">
              <a:latin typeface="Book Antiqua" panose="02040602050305030304" pitchFamily="18" charset="0"/>
            </a:endParaRPr>
          </a:p>
          <a:p>
            <a:pPr marL="285750" indent="-285750">
              <a:buFont typeface="Arial" panose="020B0604020202020204" pitchFamily="34" charset="0"/>
              <a:buChar char="•"/>
            </a:pPr>
            <a:r>
              <a:rPr lang="en-US" sz="1600" dirty="0">
                <a:latin typeface="Book Antiqua" panose="02040602050305030304" pitchFamily="18" charset="0"/>
              </a:rPr>
              <a:t>Operations Manager is the Office of Grants Management for Sponsored Awards and the RF Payroll Office for Campus IDC Projects </a:t>
            </a:r>
          </a:p>
          <a:p>
            <a:pPr marL="285750" indent="-285750">
              <a:buFont typeface="Arial" panose="020B0604020202020204" pitchFamily="34" charset="0"/>
              <a:buChar char="•"/>
            </a:pPr>
            <a:endParaRPr lang="en-US" sz="1600" dirty="0">
              <a:latin typeface="Book Antiqua" panose="02040602050305030304" pitchFamily="18" charset="0"/>
            </a:endParaRPr>
          </a:p>
          <a:p>
            <a:pPr marL="285750" indent="-285750">
              <a:buFont typeface="Arial" panose="020B0604020202020204" pitchFamily="34" charset="0"/>
              <a:buChar char="•"/>
            </a:pPr>
            <a:r>
              <a:rPr lang="en-US" sz="1600" dirty="0">
                <a:latin typeface="Book Antiqua" panose="02040602050305030304" pitchFamily="18" charset="0"/>
              </a:rPr>
              <a:t>VP Coordinator should sign as Additional Campus Signature  (if applicable)</a:t>
            </a:r>
          </a:p>
          <a:p>
            <a:endParaRPr lang="en-US" sz="1600" dirty="0">
              <a:highlight>
                <a:srgbClr val="FFFF00"/>
              </a:highlight>
              <a:latin typeface="Book Antiqua" panose="02040602050305030304" pitchFamily="18" charset="0"/>
            </a:endParaRPr>
          </a:p>
          <a:p>
            <a:pPr marL="285750" indent="-285750">
              <a:buFont typeface="Arial" panose="020B0604020202020204" pitchFamily="34" charset="0"/>
              <a:buChar char="•"/>
            </a:pPr>
            <a:endParaRPr lang="en-US" sz="1600" dirty="0">
              <a:latin typeface="Book Antiqua" panose="02040602050305030304" pitchFamily="18" charset="0"/>
            </a:endParaRPr>
          </a:p>
        </p:txBody>
      </p:sp>
      <p:pic>
        <p:nvPicPr>
          <p:cNvPr id="4" name="Picture 3">
            <a:extLst>
              <a:ext uri="{FF2B5EF4-FFF2-40B4-BE49-F238E27FC236}">
                <a16:creationId xmlns:a16="http://schemas.microsoft.com/office/drawing/2014/main" id="{7DFFC568-FFC2-4395-8F04-C0AF951C083D}"/>
              </a:ext>
            </a:extLst>
          </p:cNvPr>
          <p:cNvPicPr>
            <a:picLocks noChangeAspect="1"/>
          </p:cNvPicPr>
          <p:nvPr/>
        </p:nvPicPr>
        <p:blipFill>
          <a:blip r:embed="rId3"/>
          <a:stretch>
            <a:fillRect/>
          </a:stretch>
        </p:blipFill>
        <p:spPr>
          <a:xfrm>
            <a:off x="6744328" y="280153"/>
            <a:ext cx="4482472" cy="5804338"/>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282224068"/>
      </p:ext>
    </p:extLst>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973860" y="743453"/>
            <a:ext cx="4791940" cy="1131784"/>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3600"/>
              <a:buFont typeface="Arial"/>
              <a:buNone/>
            </a:pPr>
            <a:r>
              <a:rPr lang="en-US" sz="2000" b="1" dirty="0">
                <a:latin typeface="Book Antiqua" panose="02040602050305030304" pitchFamily="18" charset="0"/>
              </a:rPr>
              <a:t>DOCUSIGN</a:t>
            </a:r>
            <a:br>
              <a:rPr lang="en-US" sz="2000" b="1" dirty="0">
                <a:latin typeface="Book Antiqua" panose="02040602050305030304" pitchFamily="18" charset="0"/>
              </a:rPr>
            </a:br>
            <a:r>
              <a:rPr lang="en-US" sz="1600" b="1" dirty="0">
                <a:latin typeface="Book Antiqua" panose="02040602050305030304" pitchFamily="18" charset="0"/>
              </a:rPr>
              <a:t>(RESEARCH PROJECT ASSISTANT)</a:t>
            </a:r>
            <a:endParaRPr sz="1600" b="1" dirty="0">
              <a:latin typeface="Book Antiqua" panose="02040602050305030304" pitchFamily="18" charset="0"/>
            </a:endParaRPr>
          </a:p>
        </p:txBody>
      </p:sp>
      <p:sp>
        <p:nvSpPr>
          <p:cNvPr id="6" name="TextBox 5">
            <a:extLst>
              <a:ext uri="{FF2B5EF4-FFF2-40B4-BE49-F238E27FC236}">
                <a16:creationId xmlns:a16="http://schemas.microsoft.com/office/drawing/2014/main" id="{CFD995D2-8F45-4BEF-9C05-FF56C4122DC7}"/>
              </a:ext>
            </a:extLst>
          </p:cNvPr>
          <p:cNvSpPr txBox="1"/>
          <p:nvPr/>
        </p:nvSpPr>
        <p:spPr>
          <a:xfrm>
            <a:off x="973860" y="1473198"/>
            <a:ext cx="5003799" cy="4739759"/>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Book Antiqua" panose="02040602050305030304" pitchFamily="18" charset="0"/>
              </a:rPr>
              <a:t>This form is used for the appointment of a Research Project Assistant.</a:t>
            </a:r>
          </a:p>
          <a:p>
            <a:pPr marL="285750" indent="-285750">
              <a:buFont typeface="Arial" panose="020B0604020202020204" pitchFamily="34" charset="0"/>
              <a:buChar char="•"/>
            </a:pPr>
            <a:endParaRPr lang="en-US" sz="1800" dirty="0">
              <a:latin typeface="Book Antiqua" panose="02040602050305030304" pitchFamily="18" charset="0"/>
            </a:endParaRPr>
          </a:p>
          <a:p>
            <a:pPr marL="285750" indent="-285750">
              <a:buFont typeface="Arial" panose="020B0604020202020204" pitchFamily="34" charset="0"/>
              <a:buChar char="•"/>
            </a:pPr>
            <a:r>
              <a:rPr lang="en-US" sz="1800" dirty="0">
                <a:latin typeface="Book Antiqua" panose="02040602050305030304" pitchFamily="18" charset="0"/>
              </a:rPr>
              <a:t>All students must come to HR within 3 days of employment with their original I-9 supporting documentation.</a:t>
            </a:r>
          </a:p>
          <a:p>
            <a:pPr marL="285750" indent="-285750">
              <a:buFont typeface="Arial" panose="020B0604020202020204" pitchFamily="34" charset="0"/>
              <a:buChar char="•"/>
            </a:pPr>
            <a:endParaRPr lang="en-US" sz="1800" dirty="0">
              <a:latin typeface="Book Antiqua" panose="02040602050305030304" pitchFamily="18" charset="0"/>
            </a:endParaRPr>
          </a:p>
          <a:p>
            <a:pPr marL="285750" indent="-285750">
              <a:buFont typeface="Arial" panose="020B0604020202020204" pitchFamily="34" charset="0"/>
              <a:buChar char="•"/>
            </a:pPr>
            <a:r>
              <a:rPr lang="en-US" sz="1800" dirty="0">
                <a:latin typeface="Book Antiqua" panose="02040602050305030304" pitchFamily="18" charset="0"/>
              </a:rPr>
              <a:t>All fields must be completed in DocuSign. </a:t>
            </a:r>
          </a:p>
          <a:p>
            <a:endParaRPr lang="en-US" sz="1800" dirty="0">
              <a:latin typeface="Book Antiqua" panose="02040602050305030304" pitchFamily="18" charset="0"/>
            </a:endParaRPr>
          </a:p>
          <a:p>
            <a:pPr marL="285750" indent="-285750">
              <a:buFont typeface="Arial" panose="020B0604020202020204" pitchFamily="34" charset="0"/>
              <a:buChar char="•"/>
            </a:pPr>
            <a:r>
              <a:rPr lang="en-US" sz="1800" dirty="0">
                <a:latin typeface="Book Antiqua" panose="02040602050305030304" pitchFamily="18" charset="0"/>
              </a:rPr>
              <a:t>Research Project Assistants are paid on a bi-weekly basis. </a:t>
            </a:r>
          </a:p>
          <a:p>
            <a:endParaRPr lang="en-US" sz="1800" dirty="0">
              <a:latin typeface="Book Antiqua" panose="02040602050305030304" pitchFamily="18" charset="0"/>
            </a:endParaRPr>
          </a:p>
          <a:p>
            <a:pPr marL="285750" indent="-285750">
              <a:buFont typeface="Arial" panose="020B0604020202020204" pitchFamily="34" charset="0"/>
              <a:buChar char="•"/>
            </a:pPr>
            <a:r>
              <a:rPr lang="en-US" sz="1800" dirty="0">
                <a:latin typeface="Book Antiqua" panose="02040602050305030304" pitchFamily="18" charset="0"/>
              </a:rPr>
              <a:t>The amount for the period is divided by the pay periods indicated on page 1 to determine the bi-weekly amount. </a:t>
            </a:r>
          </a:p>
          <a:p>
            <a:pPr marL="285750" indent="-285750">
              <a:buFont typeface="Arial" panose="020B0604020202020204" pitchFamily="34" charset="0"/>
              <a:buChar char="•"/>
            </a:pPr>
            <a:endParaRPr lang="en-US" sz="1800" dirty="0"/>
          </a:p>
          <a:p>
            <a:endParaRPr lang="en-US" dirty="0"/>
          </a:p>
        </p:txBody>
      </p:sp>
      <p:pic>
        <p:nvPicPr>
          <p:cNvPr id="5" name="Picture 4">
            <a:extLst>
              <a:ext uri="{FF2B5EF4-FFF2-40B4-BE49-F238E27FC236}">
                <a16:creationId xmlns:a16="http://schemas.microsoft.com/office/drawing/2014/main" id="{3B50E253-C83D-4B8F-9284-E7B7B01F661B}"/>
              </a:ext>
            </a:extLst>
          </p:cNvPr>
          <p:cNvPicPr>
            <a:picLocks noChangeAspect="1"/>
          </p:cNvPicPr>
          <p:nvPr/>
        </p:nvPicPr>
        <p:blipFill>
          <a:blip r:embed="rId3"/>
          <a:stretch>
            <a:fillRect/>
          </a:stretch>
        </p:blipFill>
        <p:spPr>
          <a:xfrm>
            <a:off x="6426203" y="248751"/>
            <a:ext cx="4559298" cy="5864455"/>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194660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03750" y="640976"/>
            <a:ext cx="6173497" cy="5576047"/>
          </a:xfrm>
          <a:prstGeom prst="rect">
            <a:avLst/>
          </a:prstGeom>
          <a:noFill/>
          <a:ln>
            <a:noFill/>
          </a:ln>
        </p:spPr>
        <p:txBody>
          <a:bodyPr spcFirstLastPara="1" wrap="square" lIns="91425" tIns="45700" rIns="91425" bIns="45700" anchor="t" anchorCtr="0">
            <a:normAutofit fontScale="90000"/>
          </a:bodyPr>
          <a:lstStyle/>
          <a:p>
            <a:br>
              <a:rPr lang="en-US" sz="2000" b="1" dirty="0">
                <a:latin typeface="Book Antiqua" panose="02040602050305030304" pitchFamily="18" charset="0"/>
              </a:rPr>
            </a:br>
            <a:br>
              <a:rPr lang="en-US" sz="2000" b="1" dirty="0">
                <a:latin typeface="Book Antiqua" panose="02040602050305030304" pitchFamily="18" charset="0"/>
              </a:rPr>
            </a:br>
            <a:br>
              <a:rPr lang="en-US" sz="2000" b="1" dirty="0">
                <a:latin typeface="Book Antiqua" panose="02040602050305030304" pitchFamily="18" charset="0"/>
              </a:rPr>
            </a:br>
            <a:br>
              <a:rPr lang="en-US" sz="2000" b="1" dirty="0">
                <a:latin typeface="Book Antiqua" panose="02040602050305030304" pitchFamily="18" charset="0"/>
              </a:rPr>
            </a:br>
            <a:br>
              <a:rPr lang="en-US" sz="2000" b="1" dirty="0">
                <a:latin typeface="Book Antiqua" panose="02040602050305030304" pitchFamily="18" charset="0"/>
              </a:rPr>
            </a:br>
            <a:r>
              <a:rPr lang="en-US" sz="1800" b="1" dirty="0">
                <a:latin typeface="Book Antiqua" panose="02040602050305030304" pitchFamily="18" charset="0"/>
              </a:rPr>
              <a:t>Page 2</a:t>
            </a:r>
            <a:br>
              <a:rPr lang="en-US" sz="1800" b="1" dirty="0">
                <a:latin typeface="Book Antiqua" panose="02040602050305030304" pitchFamily="18" charset="0"/>
              </a:rPr>
            </a:br>
            <a:br>
              <a:rPr lang="en-US" sz="1800" dirty="0">
                <a:solidFill>
                  <a:schemeClr val="tx1"/>
                </a:solidFill>
                <a:latin typeface="Book Antiqua" panose="02040602050305030304" pitchFamily="18" charset="0"/>
              </a:rPr>
            </a:br>
            <a:br>
              <a:rPr lang="en-US" sz="1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-This form is utilized by OGM to generate Tuition Charges  in accordance with the ToRG policy. </a:t>
            </a:r>
            <a:br>
              <a:rPr lang="en-US" sz="1800" dirty="0">
                <a:solidFill>
                  <a:schemeClr val="tx1"/>
                </a:solidFill>
                <a:latin typeface="Book Antiqua" panose="02040602050305030304" pitchFamily="18" charset="0"/>
              </a:rPr>
            </a:br>
            <a:br>
              <a:rPr lang="en-US" sz="1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-Tuition is charged to Awards to match the time of appointment and the Labor Distribution percentages. </a:t>
            </a:r>
            <a:br>
              <a:rPr lang="en-US" sz="1800" dirty="0">
                <a:solidFill>
                  <a:schemeClr val="tx1"/>
                </a:solidFill>
                <a:latin typeface="Book Antiqua" panose="02040602050305030304" pitchFamily="18" charset="0"/>
              </a:rPr>
            </a:br>
            <a:br>
              <a:rPr lang="en-US" sz="1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 -If the Award being charged for the Labor cost the WAIVER must be checked to prevent Tuition charges from being processed.   </a:t>
            </a:r>
            <a:br>
              <a:rPr lang="en-US" sz="1800" dirty="0">
                <a:solidFill>
                  <a:schemeClr val="tx1"/>
                </a:solidFill>
                <a:latin typeface="Book Antiqua" panose="02040602050305030304" pitchFamily="18" charset="0"/>
              </a:rPr>
            </a:br>
            <a:br>
              <a:rPr lang="en-US" sz="1800" dirty="0">
                <a:solidFill>
                  <a:schemeClr val="tx1"/>
                </a:solidFill>
                <a:latin typeface="Book Antiqua" panose="02040602050305030304" pitchFamily="18" charset="0"/>
              </a:rPr>
            </a:br>
            <a:r>
              <a:rPr lang="en-US" sz="1800" b="1"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Tuition on Research Grants | Graduate School (stonybrook.edu)</a:t>
            </a:r>
            <a:br>
              <a:rPr lang="en-US" sz="1800" b="1" dirty="0">
                <a:solidFill>
                  <a:schemeClr val="tx1"/>
                </a:solidFill>
              </a:rPr>
            </a:br>
            <a:br>
              <a:rPr lang="en-US" sz="1800" b="1" dirty="0">
                <a:solidFill>
                  <a:schemeClr val="tx1"/>
                </a:solidFill>
              </a:rPr>
            </a:br>
            <a:br>
              <a:rPr lang="en-US" sz="1800" dirty="0">
                <a:solidFill>
                  <a:schemeClr val="tx1"/>
                </a:solidFill>
              </a:rPr>
            </a:br>
            <a:r>
              <a:rPr lang="en-US" sz="1800" dirty="0">
                <a:solidFill>
                  <a:schemeClr val="tx1"/>
                </a:solidFill>
                <a:latin typeface="Book Antiqua" panose="02040602050305030304" pitchFamily="18" charset="0"/>
              </a:rPr>
              <a:t>Operations Manager is Office of Grants Management approval for Sponsored Awards and the RF Payroll Office for Campus IDC Projects. </a:t>
            </a:r>
            <a:br>
              <a:rPr lang="en-US" sz="1800" dirty="0">
                <a:solidFill>
                  <a:schemeClr val="tx1"/>
                </a:solidFill>
                <a:latin typeface="Book Antiqua" panose="02040602050305030304" pitchFamily="18" charset="0"/>
              </a:rPr>
            </a:br>
            <a:br>
              <a:rPr lang="en-US" sz="1800" dirty="0">
                <a:solidFill>
                  <a:schemeClr val="tx1"/>
                </a:solidFill>
              </a:rPr>
            </a:br>
            <a:endParaRPr sz="1800" b="1" dirty="0">
              <a:solidFill>
                <a:schemeClr val="tx1"/>
              </a:solidFill>
              <a:latin typeface="Book Antiqua" panose="02040602050305030304" pitchFamily="18" charset="0"/>
            </a:endParaRPr>
          </a:p>
        </p:txBody>
      </p:sp>
      <p:pic>
        <p:nvPicPr>
          <p:cNvPr id="5" name="Picture 4">
            <a:extLst>
              <a:ext uri="{FF2B5EF4-FFF2-40B4-BE49-F238E27FC236}">
                <a16:creationId xmlns:a16="http://schemas.microsoft.com/office/drawing/2014/main" id="{703A57C7-ADB3-4F02-BCCD-64F987132182}"/>
              </a:ext>
            </a:extLst>
          </p:cNvPr>
          <p:cNvPicPr>
            <a:picLocks noChangeAspect="1"/>
          </p:cNvPicPr>
          <p:nvPr/>
        </p:nvPicPr>
        <p:blipFill>
          <a:blip r:embed="rId4"/>
          <a:stretch>
            <a:fillRect/>
          </a:stretch>
        </p:blipFill>
        <p:spPr>
          <a:xfrm>
            <a:off x="6834453" y="216786"/>
            <a:ext cx="4481247" cy="5922787"/>
          </a:xfrm>
          <a:prstGeom prst="rect">
            <a:avLst/>
          </a:prstGeom>
          <a:ln>
            <a:solidFill>
              <a:schemeClr val="accent1">
                <a:alpha val="98000"/>
              </a:schemeClr>
            </a:solidFill>
          </a:ln>
          <a:effectLst>
            <a:outerShdw blurRad="50800" dist="50800" dir="5400000" algn="ctr" rotWithShape="0">
              <a:schemeClr val="tx1"/>
            </a:outerShdw>
            <a:softEdge rad="0"/>
          </a:effectLst>
        </p:spPr>
      </p:pic>
      <p:sp>
        <p:nvSpPr>
          <p:cNvPr id="2" name="TextBox 1">
            <a:extLst>
              <a:ext uri="{FF2B5EF4-FFF2-40B4-BE49-F238E27FC236}">
                <a16:creationId xmlns:a16="http://schemas.microsoft.com/office/drawing/2014/main" id="{0E869AFC-2D4F-41EB-92CE-0DC3DAA2D068}"/>
              </a:ext>
            </a:extLst>
          </p:cNvPr>
          <p:cNvSpPr txBox="1"/>
          <p:nvPr/>
        </p:nvSpPr>
        <p:spPr>
          <a:xfrm>
            <a:off x="425241" y="563525"/>
            <a:ext cx="5773541" cy="1015663"/>
          </a:xfrm>
          <a:prstGeom prst="rect">
            <a:avLst/>
          </a:prstGeom>
          <a:noFill/>
        </p:spPr>
        <p:txBody>
          <a:bodyPr wrap="square" rtlCol="0">
            <a:spAutoFit/>
          </a:bodyPr>
          <a:lstStyle/>
          <a:p>
            <a:pPr algn="ctr"/>
            <a:r>
              <a:rPr lang="en-US" sz="2000" b="1" dirty="0">
                <a:latin typeface="Book Antiqua" panose="02040602050305030304" pitchFamily="18" charset="0"/>
              </a:rPr>
              <a:t>DOCUSIGN</a:t>
            </a:r>
            <a:br>
              <a:rPr lang="en-US" sz="2000" b="1" dirty="0">
                <a:latin typeface="Book Antiqua" panose="02040602050305030304" pitchFamily="18" charset="0"/>
              </a:rPr>
            </a:br>
            <a:r>
              <a:rPr lang="en-US" sz="2000" b="1" dirty="0">
                <a:latin typeface="Book Antiqua" panose="02040602050305030304" pitchFamily="18" charset="0"/>
              </a:rPr>
              <a:t>(RESEARCH PROJECT ASSISTANT)</a:t>
            </a:r>
            <a:br>
              <a:rPr lang="en-US" sz="2000" b="1" dirty="0">
                <a:latin typeface="Book Antiqua" panose="02040602050305030304" pitchFamily="18" charset="0"/>
              </a:rPr>
            </a:br>
            <a:endParaRPr lang="en-US" sz="2000" dirty="0"/>
          </a:p>
        </p:txBody>
      </p:sp>
    </p:spTree>
    <p:extLst>
      <p:ext uri="{BB962C8B-B14F-4D97-AF65-F5344CB8AC3E}">
        <p14:creationId xmlns:p14="http://schemas.microsoft.com/office/powerpoint/2010/main" val="176802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52893" y="2445488"/>
            <a:ext cx="5688444" cy="3719431"/>
          </a:xfrm>
          <a:prstGeom prst="rect">
            <a:avLst/>
          </a:prstGeom>
          <a:noFill/>
          <a:ln>
            <a:noFill/>
          </a:ln>
        </p:spPr>
        <p:txBody>
          <a:bodyPr spcFirstLastPara="1" wrap="square" lIns="91425" tIns="45700" rIns="91425" bIns="45700" anchor="t" anchorCtr="0">
            <a:normAutofit/>
          </a:bodyPr>
          <a:lstStyle/>
          <a:p>
            <a:pPr algn="ctr"/>
            <a:r>
              <a:rPr lang="en-US" sz="1600" dirty="0">
                <a:solidFill>
                  <a:schemeClr val="tx1"/>
                </a:solidFill>
                <a:latin typeface="Book Antiqua" panose="02040602050305030304" pitchFamily="18" charset="0"/>
              </a:rPr>
              <a:t>This form is completed through DocuSign System.</a:t>
            </a: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r>
              <a:rPr lang="en-US" sz="1600" dirty="0">
                <a:solidFill>
                  <a:schemeClr val="tx1"/>
                </a:solidFill>
                <a:latin typeface="Book Antiqua" panose="02040602050305030304" pitchFamily="18" charset="0"/>
              </a:rPr>
              <a:t>DocuSign Login: </a:t>
            </a: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r>
              <a:rPr lang="en-US" sz="1600" b="1"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DocuSign Resources | Human Resources (stonybrook.edu)</a:t>
            </a:r>
            <a:br>
              <a:rPr lang="en-US" sz="1600" b="1" dirty="0">
                <a:solidFill>
                  <a:schemeClr val="tx1"/>
                </a:solidFill>
                <a:latin typeface="Book Antiqua" panose="02040602050305030304" pitchFamily="18" charset="0"/>
              </a:rPr>
            </a:br>
            <a:br>
              <a:rPr lang="en-US" sz="1600" b="1"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endParaRPr sz="1600" b="1" dirty="0">
              <a:solidFill>
                <a:schemeClr val="tx1"/>
              </a:solidFill>
              <a:latin typeface="Book Antiqua" panose="02040602050305030304" pitchFamily="18" charset="0"/>
            </a:endParaRPr>
          </a:p>
        </p:txBody>
      </p:sp>
      <p:pic>
        <p:nvPicPr>
          <p:cNvPr id="4" name="Picture 3">
            <a:extLst>
              <a:ext uri="{FF2B5EF4-FFF2-40B4-BE49-F238E27FC236}">
                <a16:creationId xmlns:a16="http://schemas.microsoft.com/office/drawing/2014/main" id="{71682F42-9582-4900-B215-370742F85D4B}"/>
              </a:ext>
            </a:extLst>
          </p:cNvPr>
          <p:cNvPicPr>
            <a:picLocks noChangeAspect="1"/>
          </p:cNvPicPr>
          <p:nvPr/>
        </p:nvPicPr>
        <p:blipFill>
          <a:blip r:embed="rId4"/>
          <a:stretch>
            <a:fillRect/>
          </a:stretch>
        </p:blipFill>
        <p:spPr>
          <a:xfrm>
            <a:off x="6393523" y="236925"/>
            <a:ext cx="5011077" cy="6074213"/>
          </a:xfrm>
          <a:prstGeom prst="rect">
            <a:avLst/>
          </a:prstGeom>
          <a:ln>
            <a:solidFill>
              <a:schemeClr val="accent1">
                <a:alpha val="98000"/>
              </a:schemeClr>
            </a:solidFill>
          </a:ln>
          <a:effectLst>
            <a:outerShdw blurRad="50800" dist="50800" dir="5400000" algn="ctr" rotWithShape="0">
              <a:schemeClr val="tx1"/>
            </a:outerShdw>
            <a:softEdge rad="0"/>
          </a:effectLst>
        </p:spPr>
      </p:pic>
      <p:sp>
        <p:nvSpPr>
          <p:cNvPr id="6" name="TextBox 5">
            <a:extLst>
              <a:ext uri="{FF2B5EF4-FFF2-40B4-BE49-F238E27FC236}">
                <a16:creationId xmlns:a16="http://schemas.microsoft.com/office/drawing/2014/main" id="{FB99AA93-B07E-4188-BFAF-B83AA1B6E494}"/>
              </a:ext>
            </a:extLst>
          </p:cNvPr>
          <p:cNvSpPr txBox="1"/>
          <p:nvPr/>
        </p:nvSpPr>
        <p:spPr>
          <a:xfrm>
            <a:off x="304800" y="693081"/>
            <a:ext cx="6088723" cy="1015663"/>
          </a:xfrm>
          <a:prstGeom prst="rect">
            <a:avLst/>
          </a:prstGeom>
          <a:noFill/>
        </p:spPr>
        <p:txBody>
          <a:bodyPr wrap="square">
            <a:spAutoFit/>
          </a:bodyPr>
          <a:lstStyle/>
          <a:p>
            <a:pPr algn="ctr"/>
            <a:r>
              <a:rPr lang="en-US" sz="2000" b="1" dirty="0">
                <a:solidFill>
                  <a:schemeClr val="tx1"/>
                </a:solidFill>
                <a:latin typeface="Book Antiqua" panose="02040602050305030304" pitchFamily="18" charset="0"/>
              </a:rPr>
              <a:t>DOCUSIGN</a:t>
            </a:r>
            <a:br>
              <a:rPr lang="en-US" sz="2000" b="1" dirty="0">
                <a:solidFill>
                  <a:schemeClr val="tx1"/>
                </a:solidFill>
                <a:latin typeface="Book Antiqua" panose="02040602050305030304" pitchFamily="18" charset="0"/>
              </a:rPr>
            </a:br>
            <a:r>
              <a:rPr lang="en-US" sz="2000" b="1" dirty="0">
                <a:solidFill>
                  <a:schemeClr val="tx1"/>
                </a:solidFill>
                <a:latin typeface="Book Antiqua" panose="02040602050305030304" pitchFamily="18" charset="0"/>
              </a:rPr>
              <a:t>(RESEARCH PROJECT ASSISTANT) </a:t>
            </a:r>
          </a:p>
          <a:p>
            <a:pPr algn="ctr"/>
            <a:r>
              <a:rPr lang="en-US" sz="2000" b="1" dirty="0">
                <a:solidFill>
                  <a:schemeClr val="tx1"/>
                </a:solidFill>
                <a:latin typeface="Book Antiqua" panose="02040602050305030304" pitchFamily="18" charset="0"/>
              </a:rPr>
              <a:t>CHANGE FORM</a:t>
            </a:r>
            <a:endParaRPr lang="en-US" sz="20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25115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680484" y="2115880"/>
            <a:ext cx="5783815" cy="1828800"/>
          </a:xfrm>
          <a:prstGeom prst="rect">
            <a:avLst/>
          </a:prstGeom>
          <a:noFill/>
          <a:ln>
            <a:noFill/>
          </a:ln>
        </p:spPr>
        <p:txBody>
          <a:bodyPr spcFirstLastPara="1" wrap="square" lIns="91425" tIns="45700" rIns="91425" bIns="45700" anchor="t" anchorCtr="0">
            <a:normAutofit/>
          </a:bodyPr>
          <a:lstStyle/>
          <a:p>
            <a:pPr algn="ct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br>
              <a:rPr lang="en-US" sz="1600" dirty="0">
                <a:solidFill>
                  <a:schemeClr val="tx1"/>
                </a:solidFill>
                <a:latin typeface="Book Antiqua" panose="02040602050305030304" pitchFamily="18" charset="0"/>
              </a:rPr>
            </a:br>
            <a:r>
              <a:rPr lang="en-US" sz="1600" dirty="0">
                <a:solidFill>
                  <a:schemeClr val="tx1"/>
                </a:solidFill>
                <a:latin typeface="Book Antiqua" panose="02040602050305030304" pitchFamily="18" charset="0"/>
              </a:rPr>
              <a:t> </a:t>
            </a:r>
            <a:endParaRPr sz="1600" b="1" dirty="0">
              <a:solidFill>
                <a:schemeClr val="tx1"/>
              </a:solidFill>
              <a:latin typeface="Book Antiqua" panose="02040602050305030304" pitchFamily="18" charset="0"/>
            </a:endParaRPr>
          </a:p>
        </p:txBody>
      </p:sp>
      <p:sp>
        <p:nvSpPr>
          <p:cNvPr id="6" name="TextBox 5">
            <a:extLst>
              <a:ext uri="{FF2B5EF4-FFF2-40B4-BE49-F238E27FC236}">
                <a16:creationId xmlns:a16="http://schemas.microsoft.com/office/drawing/2014/main" id="{FB99AA93-B07E-4188-BFAF-B83AA1B6E494}"/>
              </a:ext>
            </a:extLst>
          </p:cNvPr>
          <p:cNvSpPr txBox="1"/>
          <p:nvPr/>
        </p:nvSpPr>
        <p:spPr>
          <a:xfrm>
            <a:off x="304800" y="1892074"/>
            <a:ext cx="5791200" cy="1754326"/>
          </a:xfrm>
          <a:prstGeom prst="rect">
            <a:avLst/>
          </a:prstGeom>
          <a:noFill/>
        </p:spPr>
        <p:txBody>
          <a:bodyPr wrap="square">
            <a:spAutoFit/>
          </a:bodyPr>
          <a:lstStyle/>
          <a:p>
            <a:pPr algn="ctr"/>
            <a:endParaRPr lang="en-US" sz="2800" b="1" dirty="0">
              <a:solidFill>
                <a:schemeClr val="tx1"/>
              </a:solidFill>
              <a:latin typeface="Book Antiqua" panose="02040602050305030304" pitchFamily="18" charset="0"/>
            </a:endParaRPr>
          </a:p>
          <a:p>
            <a:pPr algn="ctr"/>
            <a:r>
              <a:rPr lang="en-US" sz="2000" b="1" dirty="0">
                <a:solidFill>
                  <a:schemeClr val="tx1"/>
                </a:solidFill>
                <a:latin typeface="Book Antiqua" panose="02040602050305030304" pitchFamily="18" charset="0"/>
              </a:rPr>
              <a:t>DOCUSIGN</a:t>
            </a:r>
            <a:br>
              <a:rPr lang="en-US" sz="2000" b="1" dirty="0">
                <a:solidFill>
                  <a:schemeClr val="tx1"/>
                </a:solidFill>
                <a:latin typeface="Book Antiqua" panose="02040602050305030304" pitchFamily="18" charset="0"/>
              </a:rPr>
            </a:br>
            <a:r>
              <a:rPr lang="en-US" sz="2000" b="1" dirty="0">
                <a:solidFill>
                  <a:schemeClr val="tx1"/>
                </a:solidFill>
                <a:latin typeface="Book Antiqua" panose="02040602050305030304" pitchFamily="18" charset="0"/>
              </a:rPr>
              <a:t>(RESEARCH PROJECT ASSISTANT) </a:t>
            </a:r>
          </a:p>
          <a:p>
            <a:pPr algn="ctr"/>
            <a:r>
              <a:rPr lang="en-US" sz="2000" b="1" dirty="0">
                <a:solidFill>
                  <a:schemeClr val="tx1"/>
                </a:solidFill>
                <a:latin typeface="Book Antiqua" panose="02040602050305030304" pitchFamily="18" charset="0"/>
              </a:rPr>
              <a:t>CHANGE FORM</a:t>
            </a:r>
          </a:p>
          <a:p>
            <a:pPr algn="ctr"/>
            <a:r>
              <a:rPr lang="en-US" sz="2000" b="1" dirty="0">
                <a:solidFill>
                  <a:schemeClr val="tx1"/>
                </a:solidFill>
                <a:latin typeface="Book Antiqua" panose="02040602050305030304" pitchFamily="18" charset="0"/>
              </a:rPr>
              <a:t>PAGE 2</a:t>
            </a:r>
            <a:endParaRPr lang="en-US" sz="2000" b="1" dirty="0">
              <a:solidFill>
                <a:schemeClr val="bg1"/>
              </a:solidFill>
              <a:latin typeface="Book Antiqua" panose="02040602050305030304" pitchFamily="18" charset="0"/>
            </a:endParaRPr>
          </a:p>
        </p:txBody>
      </p:sp>
      <p:pic>
        <p:nvPicPr>
          <p:cNvPr id="5" name="Picture 4">
            <a:extLst>
              <a:ext uri="{FF2B5EF4-FFF2-40B4-BE49-F238E27FC236}">
                <a16:creationId xmlns:a16="http://schemas.microsoft.com/office/drawing/2014/main" id="{01EF7F57-BC23-4FEC-8FA5-3328BADC960F}"/>
              </a:ext>
            </a:extLst>
          </p:cNvPr>
          <p:cNvPicPr>
            <a:picLocks noChangeAspect="1"/>
          </p:cNvPicPr>
          <p:nvPr/>
        </p:nvPicPr>
        <p:blipFill>
          <a:blip r:embed="rId3"/>
          <a:stretch>
            <a:fillRect/>
          </a:stretch>
        </p:blipFill>
        <p:spPr>
          <a:xfrm>
            <a:off x="6464300" y="177800"/>
            <a:ext cx="4864101" cy="5963898"/>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33506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659069" y="884520"/>
            <a:ext cx="5289534" cy="2246769"/>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3600"/>
              <a:buFont typeface="Arial"/>
              <a:buNone/>
            </a:pPr>
            <a:r>
              <a:rPr lang="en-US" sz="2000" b="1" dirty="0">
                <a:solidFill>
                  <a:schemeClr val="tx1"/>
                </a:solidFill>
                <a:latin typeface="Book Antiqua" panose="02040602050305030304" pitchFamily="18" charset="0"/>
              </a:rPr>
              <a:t>GRAD MIN/MAX SALARY BY EFFORT AND HOURS</a:t>
            </a:r>
            <a:endParaRPr lang="en-US" sz="2000" b="1" dirty="0">
              <a:latin typeface="Book Antiqua" panose="02040602050305030304" pitchFamily="18" charset="0"/>
            </a:endParaRPr>
          </a:p>
        </p:txBody>
      </p:sp>
      <p:pic>
        <p:nvPicPr>
          <p:cNvPr id="5" name="Picture 4">
            <a:extLst>
              <a:ext uri="{FF2B5EF4-FFF2-40B4-BE49-F238E27FC236}">
                <a16:creationId xmlns:a16="http://schemas.microsoft.com/office/drawing/2014/main" id="{1328681F-5E67-4AE1-8EF0-0908A468DF64}"/>
              </a:ext>
            </a:extLst>
          </p:cNvPr>
          <p:cNvPicPr>
            <a:picLocks noChangeAspect="1"/>
          </p:cNvPicPr>
          <p:nvPr/>
        </p:nvPicPr>
        <p:blipFill>
          <a:blip r:embed="rId3"/>
          <a:stretch>
            <a:fillRect/>
          </a:stretch>
        </p:blipFill>
        <p:spPr>
          <a:xfrm>
            <a:off x="6201017" y="203200"/>
            <a:ext cx="4924183" cy="5956309"/>
          </a:xfrm>
          <a:prstGeom prst="rect">
            <a:avLst/>
          </a:prstGeom>
          <a:ln>
            <a:solidFill>
              <a:schemeClr val="accent1">
                <a:alpha val="98000"/>
              </a:schemeClr>
            </a:solidFill>
          </a:ln>
          <a:effectLst>
            <a:outerShdw blurRad="50800" dist="50800" dir="5400000" algn="ctr" rotWithShape="0">
              <a:schemeClr val="tx1"/>
            </a:outerShdw>
            <a:softEdge rad="0"/>
          </a:effectLst>
        </p:spPr>
      </p:pic>
      <p:sp>
        <p:nvSpPr>
          <p:cNvPr id="7" name="TextBox 6">
            <a:extLst>
              <a:ext uri="{FF2B5EF4-FFF2-40B4-BE49-F238E27FC236}">
                <a16:creationId xmlns:a16="http://schemas.microsoft.com/office/drawing/2014/main" id="{81507D19-2322-4D84-BFC1-E547142FCA3C}"/>
              </a:ext>
            </a:extLst>
          </p:cNvPr>
          <p:cNvSpPr txBox="1"/>
          <p:nvPr/>
        </p:nvSpPr>
        <p:spPr>
          <a:xfrm>
            <a:off x="659069" y="2057969"/>
            <a:ext cx="5374296" cy="1384995"/>
          </a:xfrm>
          <a:prstGeom prst="rect">
            <a:avLst/>
          </a:prstGeom>
          <a:noFill/>
        </p:spPr>
        <p:txBody>
          <a:bodyPr wrap="square">
            <a:spAutoFit/>
          </a:bodyPr>
          <a:lstStyle/>
          <a:p>
            <a:pPr marL="285750" indent="-285750">
              <a:buClrTx/>
              <a:buFont typeface="Arial" panose="020B0604020202020204" pitchFamily="34" charset="0"/>
              <a:buChar char="•"/>
            </a:pPr>
            <a:r>
              <a:rPr lang="en-US" sz="1400" dirty="0">
                <a:solidFill>
                  <a:schemeClr val="tx1"/>
                </a:solidFill>
                <a:latin typeface="Book Antiqua" panose="02040602050305030304" pitchFamily="18" charset="0"/>
              </a:rPr>
              <a:t>Please ensure that the bi-weekly salary falls within the FTE range.</a:t>
            </a:r>
          </a:p>
          <a:p>
            <a:pPr>
              <a:buClrTx/>
            </a:pPr>
            <a:endParaRPr lang="en-US" sz="1400" dirty="0">
              <a:solidFill>
                <a:schemeClr val="tx1"/>
              </a:solidFill>
              <a:latin typeface="Book Antiqua" panose="02040602050305030304" pitchFamily="18" charset="0"/>
            </a:endParaRPr>
          </a:p>
          <a:p>
            <a:pPr marL="285750" indent="-285750">
              <a:buClrTx/>
              <a:buFont typeface="Arial" panose="020B0604020202020204" pitchFamily="34" charset="0"/>
              <a:buChar char="•"/>
            </a:pPr>
            <a:r>
              <a:rPr lang="en-US" sz="1400" dirty="0">
                <a:solidFill>
                  <a:schemeClr val="tx1"/>
                </a:solidFill>
                <a:latin typeface="Book Antiqua" panose="02040602050305030304" pitchFamily="18" charset="0"/>
              </a:rPr>
              <a:t>Students can work up to 20 hours per week (50%) while classes     are in session and up to 40 hours per week (1.0%) while classes are not in session.  </a:t>
            </a:r>
          </a:p>
        </p:txBody>
      </p:sp>
    </p:spTree>
    <p:extLst>
      <p:ext uri="{BB962C8B-B14F-4D97-AF65-F5344CB8AC3E}">
        <p14:creationId xmlns:p14="http://schemas.microsoft.com/office/powerpoint/2010/main" val="3415266221"/>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566597-A997-44D7-BE02-053C96883CCA}"/>
              </a:ext>
            </a:extLst>
          </p:cNvPr>
          <p:cNvPicPr>
            <a:picLocks noChangeAspect="1"/>
          </p:cNvPicPr>
          <p:nvPr/>
        </p:nvPicPr>
        <p:blipFill>
          <a:blip r:embed="rId3"/>
          <a:stretch>
            <a:fillRect/>
          </a:stretch>
        </p:blipFill>
        <p:spPr>
          <a:xfrm>
            <a:off x="6710510" y="194563"/>
            <a:ext cx="4599457" cy="5952237"/>
          </a:xfrm>
          <a:prstGeom prst="rect">
            <a:avLst/>
          </a:prstGeom>
          <a:ln>
            <a:solidFill>
              <a:schemeClr val="accent1">
                <a:alpha val="98000"/>
              </a:schemeClr>
            </a:solidFill>
          </a:ln>
          <a:effectLst>
            <a:outerShdw blurRad="50800" dist="50800" dir="5400000" algn="ctr" rotWithShape="0">
              <a:schemeClr val="tx1"/>
            </a:outerShdw>
            <a:softEdge rad="0"/>
          </a:effectLst>
        </p:spPr>
      </p:pic>
      <p:sp>
        <p:nvSpPr>
          <p:cNvPr id="6" name="TextBox 5">
            <a:extLst>
              <a:ext uri="{FF2B5EF4-FFF2-40B4-BE49-F238E27FC236}">
                <a16:creationId xmlns:a16="http://schemas.microsoft.com/office/drawing/2014/main" id="{BA862F0C-85AD-486C-A865-DDBAECACA6DF}"/>
              </a:ext>
            </a:extLst>
          </p:cNvPr>
          <p:cNvSpPr txBox="1"/>
          <p:nvPr/>
        </p:nvSpPr>
        <p:spPr>
          <a:xfrm>
            <a:off x="600847" y="680206"/>
            <a:ext cx="5930901" cy="400110"/>
          </a:xfrm>
          <a:prstGeom prst="rect">
            <a:avLst/>
          </a:prstGeom>
          <a:noFill/>
        </p:spPr>
        <p:txBody>
          <a:bodyPr wrap="square" rtlCol="0">
            <a:spAutoFit/>
          </a:bodyPr>
          <a:lstStyle/>
          <a:p>
            <a:pPr algn="ctr"/>
            <a:r>
              <a:rPr lang="en-US" sz="2000" b="1" dirty="0">
                <a:solidFill>
                  <a:schemeClr val="tx1"/>
                </a:solidFill>
                <a:latin typeface="Book Antiqua" panose="02040602050305030304" pitchFamily="18" charset="0"/>
              </a:rPr>
              <a:t>RF ACADEMIC FELLOWSHIP FORM</a:t>
            </a:r>
          </a:p>
        </p:txBody>
      </p:sp>
      <p:sp>
        <p:nvSpPr>
          <p:cNvPr id="8" name="TextBox 7">
            <a:extLst>
              <a:ext uri="{FF2B5EF4-FFF2-40B4-BE49-F238E27FC236}">
                <a16:creationId xmlns:a16="http://schemas.microsoft.com/office/drawing/2014/main" id="{1DEB383B-1D54-4A3F-BED8-DE154F92A0D8}"/>
              </a:ext>
            </a:extLst>
          </p:cNvPr>
          <p:cNvSpPr txBox="1"/>
          <p:nvPr/>
        </p:nvSpPr>
        <p:spPr>
          <a:xfrm>
            <a:off x="891289" y="1350312"/>
            <a:ext cx="5350023" cy="4524315"/>
          </a:xfrm>
          <a:prstGeom prst="rect">
            <a:avLst/>
          </a:prstGeom>
          <a:noFill/>
        </p:spPr>
        <p:txBody>
          <a:bodyPr wrap="square">
            <a:spAutoFit/>
          </a:bodyPr>
          <a:lstStyle/>
          <a:p>
            <a:pPr marL="285750" indent="-285750">
              <a:buClrTx/>
              <a:buFont typeface="Arial" panose="020B0604020202020204" pitchFamily="34" charset="0"/>
              <a:buChar char="•"/>
            </a:pPr>
            <a:r>
              <a:rPr lang="en-US" sz="1800" dirty="0">
                <a:solidFill>
                  <a:schemeClr val="tx1"/>
                </a:solidFill>
                <a:latin typeface="Book Antiqua" panose="02040602050305030304" pitchFamily="18" charset="0"/>
              </a:rPr>
              <a:t>This form is used to appoint, change, add to, or terminate a Fellow.</a:t>
            </a:r>
          </a:p>
          <a:p>
            <a:pPr marL="285750" indent="-285750">
              <a:buClrTx/>
              <a:buFont typeface="Arial" panose="020B0604020202020204" pitchFamily="34" charset="0"/>
              <a:buChar char="•"/>
            </a:pPr>
            <a:endParaRPr lang="en-US" sz="1800" dirty="0">
              <a:solidFill>
                <a:schemeClr val="tx1"/>
              </a:solidFill>
              <a:latin typeface="Book Antiqua" panose="02040602050305030304" pitchFamily="18" charset="0"/>
            </a:endParaRPr>
          </a:p>
          <a:p>
            <a:pPr marL="285750" indent="-285750">
              <a:buClrTx/>
              <a:buFont typeface="Arial" panose="020B0604020202020204" pitchFamily="34" charset="0"/>
              <a:buChar char="•"/>
            </a:pPr>
            <a:r>
              <a:rPr lang="en-US" sz="1800" dirty="0">
                <a:solidFill>
                  <a:schemeClr val="tx1"/>
                </a:solidFill>
                <a:latin typeface="Book Antiqua" panose="02040602050305030304" pitchFamily="18" charset="0"/>
              </a:rPr>
              <a:t>Required fields:</a:t>
            </a:r>
          </a:p>
          <a:p>
            <a:pPr marL="731520" lvl="7" indent="-285750">
              <a:buClrTx/>
              <a:buFont typeface="Arial" panose="020B0604020202020204" pitchFamily="34" charset="0"/>
              <a:buChar char="•"/>
            </a:pPr>
            <a:r>
              <a:rPr lang="en-US" sz="1800" dirty="0">
                <a:solidFill>
                  <a:schemeClr val="tx1"/>
                </a:solidFill>
                <a:latin typeface="Book Antiqua" panose="02040602050305030304" pitchFamily="18" charset="0"/>
              </a:rPr>
              <a:t>People Data </a:t>
            </a:r>
          </a:p>
          <a:p>
            <a:pPr marL="731520" lvl="7" indent="-285750">
              <a:buClrTx/>
              <a:buFont typeface="Arial" panose="020B0604020202020204" pitchFamily="34" charset="0"/>
              <a:buChar char="•"/>
            </a:pPr>
            <a:r>
              <a:rPr lang="en-US" sz="1800" dirty="0">
                <a:solidFill>
                  <a:schemeClr val="tx1"/>
                </a:solidFill>
                <a:latin typeface="Book Antiqua" panose="02040602050305030304" pitchFamily="18" charset="0"/>
              </a:rPr>
              <a:t>Special Information</a:t>
            </a:r>
          </a:p>
          <a:p>
            <a:pPr marL="731520" lvl="7" indent="-285750">
              <a:buClrTx/>
              <a:buFont typeface="Arial" panose="020B0604020202020204" pitchFamily="34" charset="0"/>
              <a:buChar char="•"/>
            </a:pPr>
            <a:r>
              <a:rPr lang="en-US" sz="1800" dirty="0">
                <a:solidFill>
                  <a:schemeClr val="tx1"/>
                </a:solidFill>
                <a:latin typeface="Book Antiqua" panose="02040602050305030304" pitchFamily="18" charset="0"/>
              </a:rPr>
              <a:t>Address </a:t>
            </a:r>
          </a:p>
          <a:p>
            <a:pPr marL="731520" lvl="7" indent="-285750">
              <a:buClrTx/>
              <a:buFont typeface="Arial" panose="020B0604020202020204" pitchFamily="34" charset="0"/>
              <a:buChar char="•"/>
            </a:pPr>
            <a:r>
              <a:rPr lang="en-US" sz="1800" dirty="0">
                <a:solidFill>
                  <a:schemeClr val="tx1"/>
                </a:solidFill>
                <a:latin typeface="Book Antiqua" panose="02040602050305030304" pitchFamily="18" charset="0"/>
              </a:rPr>
              <a:t>Health Insurance (if Fellow is enrolling)</a:t>
            </a:r>
          </a:p>
          <a:p>
            <a:pPr marL="731520" lvl="7" indent="-285750">
              <a:buClrTx/>
              <a:buFont typeface="Arial" panose="020B0604020202020204" pitchFamily="34" charset="0"/>
              <a:buChar char="•"/>
            </a:pPr>
            <a:r>
              <a:rPr lang="en-US" sz="1800" dirty="0">
                <a:solidFill>
                  <a:schemeClr val="tx1"/>
                </a:solidFill>
                <a:latin typeface="Book Antiqua" panose="02040602050305030304" pitchFamily="18" charset="0"/>
              </a:rPr>
              <a:t>Assignment Organization and Group (Fellow)</a:t>
            </a:r>
            <a:r>
              <a:rPr lang="en-US" sz="1800" dirty="0">
                <a:solidFill>
                  <a:schemeClr val="tx1"/>
                </a:solidFill>
                <a:highlight>
                  <a:srgbClr val="008000"/>
                </a:highlight>
                <a:latin typeface="Book Antiqua" panose="02040602050305030304" pitchFamily="18" charset="0"/>
              </a:rPr>
              <a:t> </a:t>
            </a:r>
          </a:p>
          <a:p>
            <a:pPr marL="731520" lvl="7" indent="-285750">
              <a:buClrTx/>
              <a:buFont typeface="Arial" panose="020B0604020202020204" pitchFamily="34" charset="0"/>
              <a:buChar char="•"/>
            </a:pPr>
            <a:r>
              <a:rPr lang="en-US" sz="1800" dirty="0">
                <a:solidFill>
                  <a:schemeClr val="tx1"/>
                </a:solidFill>
                <a:latin typeface="Book Antiqua" panose="02040602050305030304" pitchFamily="18" charset="0"/>
              </a:rPr>
              <a:t>Fellowship Award Data - begin and end dates must match the labor distribution start and end dates on the second page. </a:t>
            </a:r>
          </a:p>
          <a:p>
            <a:pPr marL="731520" lvl="7" indent="-285750">
              <a:buClrTx/>
              <a:buFont typeface="Arial" panose="020B0604020202020204" pitchFamily="34" charset="0"/>
              <a:buChar char="•"/>
            </a:pPr>
            <a:endParaRPr lang="en-US" sz="1800" dirty="0">
              <a:solidFill>
                <a:schemeClr val="tx1"/>
              </a:solidFill>
              <a:latin typeface="Book Antiqua" panose="02040602050305030304" pitchFamily="18" charset="0"/>
            </a:endParaRPr>
          </a:p>
          <a:p>
            <a:pPr marL="285750" indent="-285750">
              <a:buClrTx/>
              <a:buFont typeface="Arial" panose="020B0604020202020204" pitchFamily="34" charset="0"/>
              <a:buChar char="•"/>
            </a:pPr>
            <a:r>
              <a:rPr lang="en-US" sz="1800" dirty="0">
                <a:solidFill>
                  <a:schemeClr val="tx1"/>
                </a:solidFill>
                <a:latin typeface="Book Antiqua" panose="02040602050305030304" pitchFamily="18" charset="0"/>
              </a:rPr>
              <a:t>Award amount is the full Fellowship Stipend Awarded on this form.</a:t>
            </a:r>
          </a:p>
        </p:txBody>
      </p:sp>
    </p:spTree>
    <p:extLst>
      <p:ext uri="{BB962C8B-B14F-4D97-AF65-F5344CB8AC3E}">
        <p14:creationId xmlns:p14="http://schemas.microsoft.com/office/powerpoint/2010/main" val="642100824"/>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862F0C-85AD-486C-A865-DDBAECACA6DF}"/>
              </a:ext>
            </a:extLst>
          </p:cNvPr>
          <p:cNvSpPr txBox="1"/>
          <p:nvPr/>
        </p:nvSpPr>
        <p:spPr>
          <a:xfrm>
            <a:off x="600847" y="680206"/>
            <a:ext cx="5930901" cy="400110"/>
          </a:xfrm>
          <a:prstGeom prst="rect">
            <a:avLst/>
          </a:prstGeom>
          <a:noFill/>
        </p:spPr>
        <p:txBody>
          <a:bodyPr wrap="square" rtlCol="0">
            <a:spAutoFit/>
          </a:bodyPr>
          <a:lstStyle/>
          <a:p>
            <a:pPr algn="ctr"/>
            <a:r>
              <a:rPr lang="en-US" sz="2000" b="1" dirty="0">
                <a:solidFill>
                  <a:schemeClr val="tx1"/>
                </a:solidFill>
                <a:latin typeface="Book Antiqua" panose="02040602050305030304" pitchFamily="18" charset="0"/>
              </a:rPr>
              <a:t>RF ACADEMIC FELLOWSHIP FORM</a:t>
            </a:r>
          </a:p>
        </p:txBody>
      </p:sp>
      <p:sp>
        <p:nvSpPr>
          <p:cNvPr id="9" name="TextBox 8">
            <a:extLst>
              <a:ext uri="{FF2B5EF4-FFF2-40B4-BE49-F238E27FC236}">
                <a16:creationId xmlns:a16="http://schemas.microsoft.com/office/drawing/2014/main" id="{6A9A5EE2-D017-4542-A8A7-76CB098608E6}"/>
              </a:ext>
            </a:extLst>
          </p:cNvPr>
          <p:cNvSpPr txBox="1"/>
          <p:nvPr/>
        </p:nvSpPr>
        <p:spPr>
          <a:xfrm>
            <a:off x="964019" y="1245045"/>
            <a:ext cx="5394251" cy="5016758"/>
          </a:xfrm>
          <a:prstGeom prst="rect">
            <a:avLst/>
          </a:prstGeom>
          <a:noFill/>
        </p:spPr>
        <p:txBody>
          <a:bodyPr wrap="square">
            <a:spAutoFit/>
          </a:bodyPr>
          <a:lstStyle/>
          <a:p>
            <a:pPr>
              <a:buClr>
                <a:schemeClr val="bg1">
                  <a:lumMod val="95000"/>
                </a:schemeClr>
              </a:buClr>
            </a:pPr>
            <a:r>
              <a:rPr lang="en-US" sz="1600" b="1" dirty="0">
                <a:solidFill>
                  <a:schemeClr val="tx1"/>
                </a:solidFill>
                <a:latin typeface="Book Antiqua" panose="02040602050305030304" pitchFamily="18" charset="0"/>
              </a:rPr>
              <a:t>Page 2</a:t>
            </a:r>
          </a:p>
          <a:p>
            <a:pPr>
              <a:buClr>
                <a:schemeClr val="bg1">
                  <a:lumMod val="95000"/>
                </a:schemeClr>
              </a:buClr>
            </a:pPr>
            <a:endParaRPr lang="en-US" sz="1600" dirty="0">
              <a:solidFill>
                <a:schemeClr val="tx1"/>
              </a:solidFill>
              <a:latin typeface="Book Antiqua" panose="02040602050305030304" pitchFamily="18" charset="0"/>
            </a:endParaRPr>
          </a:p>
          <a:p>
            <a:pPr>
              <a:buClr>
                <a:schemeClr val="bg1">
                  <a:lumMod val="95000"/>
                </a:schemeClr>
              </a:buClr>
            </a:pPr>
            <a:r>
              <a:rPr lang="en-US" sz="1600" dirty="0">
                <a:solidFill>
                  <a:schemeClr val="tx1"/>
                </a:solidFill>
                <a:latin typeface="Book Antiqua" panose="02040602050305030304" pitchFamily="18" charset="0"/>
              </a:rPr>
              <a:t>Required:</a:t>
            </a:r>
          </a:p>
          <a:p>
            <a:pPr>
              <a:buClr>
                <a:schemeClr val="bg1">
                  <a:lumMod val="95000"/>
                </a:schemeClr>
              </a:buClr>
            </a:pPr>
            <a:endParaRPr lang="en-US" sz="1600" dirty="0">
              <a:solidFill>
                <a:schemeClr val="tx1"/>
              </a:solidFill>
              <a:latin typeface="Book Antiqua" panose="02040602050305030304" pitchFamily="18" charset="0"/>
            </a:endParaRPr>
          </a:p>
          <a:p>
            <a:pPr marL="285750" indent="-285750">
              <a:buClrTx/>
              <a:buFont typeface="Arial" panose="020B0604020202020204" pitchFamily="34" charset="0"/>
              <a:buChar char="•"/>
            </a:pPr>
            <a:r>
              <a:rPr lang="en-US" sz="1600" dirty="0">
                <a:solidFill>
                  <a:schemeClr val="tx1"/>
                </a:solidFill>
                <a:latin typeface="Book Antiqua" panose="02040602050305030304" pitchFamily="18" charset="0"/>
              </a:rPr>
              <a:t>Name </a:t>
            </a:r>
          </a:p>
          <a:p>
            <a:pPr marL="285750" indent="-285750">
              <a:buClrTx/>
              <a:buFont typeface="Arial" panose="020B0604020202020204" pitchFamily="34" charset="0"/>
              <a:buChar char="•"/>
            </a:pPr>
            <a:r>
              <a:rPr lang="en-US" sz="1600" dirty="0">
                <a:solidFill>
                  <a:schemeClr val="tx1"/>
                </a:solidFill>
                <a:latin typeface="Book Antiqua" panose="02040602050305030304" pitchFamily="18" charset="0"/>
              </a:rPr>
              <a:t>Research Foundation Assignment number</a:t>
            </a:r>
          </a:p>
          <a:p>
            <a:pPr marL="285750" indent="-285750">
              <a:buFont typeface="Arial" panose="020B0604020202020204" pitchFamily="34" charset="0"/>
              <a:buChar char="•"/>
            </a:pPr>
            <a:r>
              <a:rPr lang="en-US" sz="1600" dirty="0">
                <a:solidFill>
                  <a:schemeClr val="tx1"/>
                </a:solidFill>
                <a:latin typeface="Book Antiqua" panose="02040602050305030304" pitchFamily="18" charset="0"/>
              </a:rPr>
              <a:t>Signature and date by the Project Director who is the Account Director ERAS or a ERAS Delegate</a:t>
            </a:r>
          </a:p>
          <a:p>
            <a:pPr marL="285750" indent="-285750">
              <a:buFont typeface="Arial" panose="020B0604020202020204" pitchFamily="34" charset="0"/>
              <a:buChar char="•"/>
            </a:pPr>
            <a:r>
              <a:rPr lang="en-US" sz="1600" dirty="0">
                <a:solidFill>
                  <a:schemeClr val="tx1"/>
                </a:solidFill>
                <a:latin typeface="Book Antiqua" panose="02040602050305030304" pitchFamily="18" charset="0"/>
              </a:rPr>
              <a:t>Operations Manager is Office of Grants Management approval for Sponsored Awards and the RF Payroll Office for Campus IDC Projects</a:t>
            </a:r>
          </a:p>
          <a:p>
            <a:pPr marL="285750" indent="-285750">
              <a:buFont typeface="Arial" panose="020B0604020202020204" pitchFamily="34" charset="0"/>
              <a:buChar char="•"/>
            </a:pPr>
            <a:r>
              <a:rPr lang="en-US" sz="1600" dirty="0">
                <a:solidFill>
                  <a:schemeClr val="tx1"/>
                </a:solidFill>
                <a:latin typeface="Book Antiqua" panose="02040602050305030304" pitchFamily="18" charset="0"/>
              </a:rPr>
              <a:t>VP Coordinator signs as Additional Campus Signature</a:t>
            </a:r>
          </a:p>
          <a:p>
            <a:pPr marL="285750" indent="-285750">
              <a:buFont typeface="Arial" panose="020B0604020202020204" pitchFamily="34" charset="0"/>
              <a:buChar char="•"/>
            </a:pPr>
            <a:r>
              <a:rPr lang="en-US" sz="1600" dirty="0">
                <a:solidFill>
                  <a:schemeClr val="tx1"/>
                </a:solidFill>
                <a:latin typeface="Book Antiqua" panose="02040602050305030304" pitchFamily="18" charset="0"/>
              </a:rPr>
              <a:t>Fellow Health Labor schedule when applicable  </a:t>
            </a:r>
          </a:p>
          <a:p>
            <a:pPr>
              <a:buClr>
                <a:schemeClr val="bg1">
                  <a:lumMod val="95000"/>
                </a:schemeClr>
              </a:buClr>
            </a:pPr>
            <a:endParaRPr lang="en-US" sz="1600" dirty="0">
              <a:solidFill>
                <a:schemeClr val="tx1"/>
              </a:solidFill>
              <a:latin typeface="Book Antiqua" panose="02040602050305030304" pitchFamily="18" charset="0"/>
            </a:endParaRPr>
          </a:p>
          <a:p>
            <a:pPr>
              <a:buClr>
                <a:schemeClr val="bg1">
                  <a:lumMod val="95000"/>
                </a:schemeClr>
              </a:buClr>
            </a:pPr>
            <a:r>
              <a:rPr lang="en-US" sz="1600" dirty="0">
                <a:solidFill>
                  <a:schemeClr val="tx1"/>
                </a:solidFill>
                <a:latin typeface="Book Antiqua" panose="02040602050305030304" pitchFamily="18" charset="0"/>
              </a:rPr>
              <a:t>**</a:t>
            </a:r>
            <a:r>
              <a:rPr lang="en-US" sz="1600" b="1" dirty="0">
                <a:solidFill>
                  <a:schemeClr val="tx1"/>
                </a:solidFill>
                <a:latin typeface="Book Antiqua" panose="02040602050305030304" pitchFamily="18" charset="0"/>
              </a:rPr>
              <a:t>OGM must pre-approve all Fellowships on Sponsored Awards and SBF must pre-approve all SBF Fellowships prior to being appointed. NIH T32 Awards completed Statement of Appointment must be attached to Fellowship Form </a:t>
            </a:r>
          </a:p>
        </p:txBody>
      </p:sp>
      <p:pic>
        <p:nvPicPr>
          <p:cNvPr id="4" name="Picture 3">
            <a:extLst>
              <a:ext uri="{FF2B5EF4-FFF2-40B4-BE49-F238E27FC236}">
                <a16:creationId xmlns:a16="http://schemas.microsoft.com/office/drawing/2014/main" id="{656036A3-0ECC-4F51-B457-14CA50FDFB85}"/>
              </a:ext>
            </a:extLst>
          </p:cNvPr>
          <p:cNvPicPr>
            <a:picLocks noChangeAspect="1"/>
          </p:cNvPicPr>
          <p:nvPr/>
        </p:nvPicPr>
        <p:blipFill>
          <a:blip r:embed="rId3"/>
          <a:stretch>
            <a:fillRect/>
          </a:stretch>
        </p:blipFill>
        <p:spPr>
          <a:xfrm>
            <a:off x="6718301" y="275979"/>
            <a:ext cx="4509680" cy="5836056"/>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040694638"/>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FC3F73-48B0-4809-A911-ABD02D90A4ED}"/>
              </a:ext>
            </a:extLst>
          </p:cNvPr>
          <p:cNvSpPr txBox="1"/>
          <p:nvPr/>
        </p:nvSpPr>
        <p:spPr>
          <a:xfrm>
            <a:off x="1244009" y="688931"/>
            <a:ext cx="9528375" cy="5386090"/>
          </a:xfrm>
          <a:prstGeom prst="rect">
            <a:avLst/>
          </a:prstGeom>
          <a:noFill/>
        </p:spPr>
        <p:txBody>
          <a:bodyPr wrap="square">
            <a:spAutoFit/>
          </a:bodyPr>
          <a:lstStyle/>
          <a:p>
            <a:pPr algn="ctr" eaLnBrk="1" hangingPunct="1"/>
            <a:r>
              <a:rPr lang="en-US" altLang="en-US" sz="2800" b="1" dirty="0">
                <a:solidFill>
                  <a:schemeClr val="tx1"/>
                </a:solidFill>
                <a:latin typeface="Book Antiqua" panose="02040602050305030304" pitchFamily="18" charset="0"/>
              </a:rPr>
              <a:t>FELLOWSHIP KEY POINTS </a:t>
            </a:r>
          </a:p>
          <a:p>
            <a:pPr algn="ctr" eaLnBrk="1" hangingPunct="1"/>
            <a:endParaRPr lang="en-US" altLang="en-US" sz="1600" dirty="0">
              <a:solidFill>
                <a:schemeClr val="tx1"/>
              </a:solidFill>
              <a:latin typeface="Book Antiqua" panose="02040602050305030304" pitchFamily="18" charset="0"/>
            </a:endParaRPr>
          </a:p>
          <a:p>
            <a:pPr marL="28575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The Fellow must sign for initial Fellowship award only.  Changes to same award does not require the Fellow’s signature.</a:t>
            </a:r>
          </a:p>
          <a:p>
            <a:pPr eaLnBrk="1" hangingPunct="1">
              <a:buClrTx/>
            </a:pPr>
            <a:endParaRPr lang="en-US" altLang="en-US" sz="1500" dirty="0">
              <a:solidFill>
                <a:schemeClr val="tx1"/>
              </a:solidFill>
              <a:latin typeface="Book Antiqua" panose="02040602050305030304" pitchFamily="18" charset="0"/>
            </a:endParaRPr>
          </a:p>
          <a:p>
            <a:pPr marL="285750" lvl="1" indent="-285750">
              <a:buClrTx/>
              <a:buFont typeface="Arial" panose="020B0604020202020204" pitchFamily="34" charset="0"/>
              <a:buChar char="•"/>
            </a:pPr>
            <a:r>
              <a:rPr lang="en-US" altLang="en-US" sz="1500" dirty="0">
                <a:solidFill>
                  <a:schemeClr val="tx1"/>
                </a:solidFill>
                <a:latin typeface="Book Antiqua" panose="02040602050305030304" pitchFamily="18" charset="0"/>
              </a:rPr>
              <a:t>When a Fellowship ends and a new Fellowship award amount is given, this Fellowship form is considered new and the Fellow must sign it. </a:t>
            </a:r>
          </a:p>
          <a:p>
            <a:pPr eaLnBrk="1" hangingPunct="1">
              <a:buClrTx/>
            </a:pPr>
            <a:endParaRPr lang="en-US" altLang="en-US" sz="1500" dirty="0">
              <a:solidFill>
                <a:schemeClr val="tx1"/>
              </a:solidFill>
              <a:latin typeface="Book Antiqua" panose="02040602050305030304" pitchFamily="18" charset="0"/>
            </a:endParaRPr>
          </a:p>
          <a:p>
            <a:pPr marL="28575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Post Doc Fellows must have a PhD Certificate attached to the form.</a:t>
            </a:r>
          </a:p>
          <a:p>
            <a:pPr marL="285750" indent="-285750" eaLnBrk="1" hangingPunct="1">
              <a:buClrTx/>
              <a:buFont typeface="Arial" panose="020B0604020202020204" pitchFamily="34" charset="0"/>
              <a:buChar char="•"/>
            </a:pPr>
            <a:endParaRPr lang="en-US" altLang="en-US" sz="1500" dirty="0">
              <a:solidFill>
                <a:schemeClr val="tx1"/>
              </a:solidFill>
              <a:latin typeface="Book Antiqua" panose="02040602050305030304" pitchFamily="18" charset="0"/>
            </a:endParaRPr>
          </a:p>
          <a:p>
            <a:pPr marL="28575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Fellows do not pay taxes if US citizens or Permanent Residents.  </a:t>
            </a:r>
          </a:p>
          <a:p>
            <a:pPr eaLnBrk="1" hangingPunct="1">
              <a:buClrTx/>
            </a:pPr>
            <a:endParaRPr lang="en-US" altLang="en-US" sz="1500" dirty="0">
              <a:solidFill>
                <a:schemeClr val="tx1"/>
              </a:solidFill>
              <a:latin typeface="Book Antiqua" panose="02040602050305030304" pitchFamily="18" charset="0"/>
            </a:endParaRPr>
          </a:p>
          <a:p>
            <a:pPr marL="28575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All Non-Resident Alien fellows must have the following documents attached to the form:</a:t>
            </a:r>
          </a:p>
          <a:p>
            <a:pPr marL="73152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Passport</a:t>
            </a:r>
          </a:p>
          <a:p>
            <a:pPr marL="73152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I-94</a:t>
            </a:r>
          </a:p>
          <a:p>
            <a:pPr marL="73152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I-20 or DS-2019</a:t>
            </a:r>
          </a:p>
          <a:p>
            <a:pPr marL="285750" indent="-285750" eaLnBrk="1" hangingPunct="1">
              <a:buClrTx/>
              <a:buFont typeface="Arial" panose="020B0604020202020204" pitchFamily="34" charset="0"/>
              <a:buChar char="•"/>
            </a:pPr>
            <a:endParaRPr lang="en-US" altLang="en-US" sz="1500" dirty="0">
              <a:solidFill>
                <a:schemeClr val="tx1"/>
              </a:solidFill>
              <a:latin typeface="Book Antiqua" panose="02040602050305030304" pitchFamily="18" charset="0"/>
            </a:endParaRPr>
          </a:p>
          <a:p>
            <a:pPr marL="28575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Non-Resident Aliens pay 14% tax on Fellowships.   </a:t>
            </a:r>
          </a:p>
          <a:p>
            <a:pPr marL="285750" indent="-285750" eaLnBrk="1" hangingPunct="1">
              <a:buClrTx/>
              <a:buFont typeface="Arial" panose="020B0604020202020204" pitchFamily="34" charset="0"/>
              <a:buChar char="•"/>
            </a:pPr>
            <a:endParaRPr lang="en-US" altLang="en-US" sz="1500" dirty="0">
              <a:solidFill>
                <a:schemeClr val="tx1"/>
              </a:solidFill>
              <a:latin typeface="Book Antiqua" panose="02040602050305030304" pitchFamily="18" charset="0"/>
            </a:endParaRPr>
          </a:p>
          <a:p>
            <a:pPr marL="285750" indent="-285750" eaLnBrk="1" hangingPunct="1">
              <a:buClrTx/>
              <a:buFont typeface="Arial" panose="020B0604020202020204" pitchFamily="34" charset="0"/>
              <a:buChar char="•"/>
            </a:pPr>
            <a:r>
              <a:rPr lang="en-US" altLang="en-US" sz="1500" u="sng" dirty="0">
                <a:solidFill>
                  <a:schemeClr val="tx1"/>
                </a:solidFill>
                <a:latin typeface="Book Antiqua" panose="02040602050305030304" pitchFamily="18" charset="0"/>
              </a:rPr>
              <a:t>Do not </a:t>
            </a:r>
            <a:r>
              <a:rPr lang="en-US" altLang="en-US" sz="1500" dirty="0">
                <a:solidFill>
                  <a:schemeClr val="tx1"/>
                </a:solidFill>
                <a:latin typeface="Book Antiqua" panose="02040602050305030304" pitchFamily="18" charset="0"/>
              </a:rPr>
              <a:t>include tax forms for Fellows. </a:t>
            </a:r>
          </a:p>
          <a:p>
            <a:pPr eaLnBrk="1" hangingPunct="1">
              <a:buClrTx/>
            </a:pPr>
            <a:endParaRPr lang="en-US" altLang="en-US" sz="1500" dirty="0">
              <a:solidFill>
                <a:schemeClr val="tx1"/>
              </a:solidFill>
              <a:latin typeface="Book Antiqua" panose="02040602050305030304" pitchFamily="18" charset="0"/>
            </a:endParaRPr>
          </a:p>
          <a:p>
            <a:pPr marL="285750" indent="-285750" eaLnBrk="1" hangingPunct="1">
              <a:buClrTx/>
              <a:buFont typeface="Arial" panose="020B0604020202020204" pitchFamily="34" charset="0"/>
              <a:buChar char="•"/>
            </a:pPr>
            <a:r>
              <a:rPr lang="en-US" altLang="en-US" sz="1500" dirty="0">
                <a:solidFill>
                  <a:schemeClr val="tx1"/>
                </a:solidFill>
                <a:latin typeface="Book Antiqua" panose="02040602050305030304" pitchFamily="18" charset="0"/>
              </a:rPr>
              <a:t>I-9’s and E-Verify </a:t>
            </a:r>
            <a:r>
              <a:rPr lang="en-US" altLang="en-US" sz="1500" b="1" u="sng" dirty="0">
                <a:solidFill>
                  <a:schemeClr val="tx1"/>
                </a:solidFill>
                <a:latin typeface="Book Antiqua" panose="02040602050305030304" pitchFamily="18" charset="0"/>
              </a:rPr>
              <a:t>not</a:t>
            </a:r>
            <a:r>
              <a:rPr lang="en-US" altLang="en-US" sz="1500" dirty="0">
                <a:solidFill>
                  <a:schemeClr val="tx1"/>
                </a:solidFill>
                <a:latin typeface="Book Antiqua" panose="02040602050305030304" pitchFamily="18" charset="0"/>
              </a:rPr>
              <a:t> required for Fellows.</a:t>
            </a:r>
          </a:p>
        </p:txBody>
      </p:sp>
    </p:spTree>
    <p:extLst>
      <p:ext uri="{BB962C8B-B14F-4D97-AF65-F5344CB8AC3E}">
        <p14:creationId xmlns:p14="http://schemas.microsoft.com/office/powerpoint/2010/main" val="2329546713"/>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63671" y="2019822"/>
            <a:ext cx="5532329" cy="2818356"/>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3600"/>
              <a:buFont typeface="Arial"/>
              <a:buNone/>
            </a:pPr>
            <a:r>
              <a:rPr lang="en-US" sz="3200" b="1" dirty="0">
                <a:latin typeface="Book Antiqua" panose="02040602050305030304" pitchFamily="18" charset="0"/>
              </a:rPr>
              <a:t>RF PAYROLL FORMS </a:t>
            </a:r>
            <a:br>
              <a:rPr lang="en-US" sz="3200" b="1" dirty="0">
                <a:latin typeface="Book Antiqua" panose="02040602050305030304" pitchFamily="18" charset="0"/>
              </a:rPr>
            </a:br>
            <a:r>
              <a:rPr lang="en-US" sz="3200" b="1" dirty="0">
                <a:latin typeface="Book Antiqua" panose="02040602050305030304" pitchFamily="18" charset="0"/>
              </a:rPr>
              <a:t>AND </a:t>
            </a:r>
            <a:br>
              <a:rPr lang="en-US" sz="3200" b="1" dirty="0">
                <a:latin typeface="Book Antiqua" panose="02040602050305030304" pitchFamily="18" charset="0"/>
              </a:rPr>
            </a:br>
            <a:r>
              <a:rPr lang="en-US" sz="3200" b="1" dirty="0">
                <a:latin typeface="Book Antiqua" panose="02040602050305030304" pitchFamily="18" charset="0"/>
              </a:rPr>
              <a:t>ADDITIONAL INFORMATION </a:t>
            </a:r>
            <a:endParaRPr sz="3200" b="1" dirty="0">
              <a:latin typeface="Book Antiqua" panose="02040602050305030304" pitchFamily="18" charset="0"/>
            </a:endParaRPr>
          </a:p>
        </p:txBody>
      </p:sp>
      <p:sp>
        <p:nvSpPr>
          <p:cNvPr id="116" name="Google Shape;116;p2"/>
          <p:cNvSpPr txBox="1">
            <a:spLocks noGrp="1"/>
          </p:cNvSpPr>
          <p:nvPr>
            <p:ph type="body" idx="1"/>
          </p:nvPr>
        </p:nvSpPr>
        <p:spPr>
          <a:xfrm>
            <a:off x="5915345" y="730441"/>
            <a:ext cx="5532328" cy="5849655"/>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rgbClr val="828383"/>
              </a:buClr>
              <a:buSzPts val="2000"/>
              <a:buNone/>
            </a:pPr>
            <a:endParaRPr lang="en-US" sz="2000" dirty="0">
              <a:solidFill>
                <a:schemeClr val="dk1"/>
              </a:solidFill>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RF Employee Appointment Form - TMS</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RF Employee Change Form – TMS</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E-Verify Request Letter</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RF Employee Appointment Form</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RF Employee Change Form</a:t>
            </a:r>
          </a:p>
          <a:p>
            <a:pPr marL="457200" lvl="1" indent="0">
              <a:lnSpc>
                <a:spcPct val="100000"/>
              </a:lnSpc>
              <a:spcBef>
                <a:spcPts val="0"/>
              </a:spcBef>
              <a:buClr>
                <a:schemeClr val="dk1"/>
              </a:buClr>
            </a:pPr>
            <a:r>
              <a:rPr lang="en-US" sz="6000" dirty="0">
                <a:solidFill>
                  <a:schemeClr val="dk1"/>
                </a:solidFill>
                <a:latin typeface="Book Antiqua" panose="02040602050305030304" pitchFamily="18" charset="0"/>
              </a:rPr>
              <a:t> </a:t>
            </a: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DocuSign –Research Project Assistant – Appointment Form</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DocuSign –Research Project Assistant – Change Form</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Grad Student Min/Max. Salary By Effort and Hours</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RF Academic Fellowship Form</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Fellowship Key Points</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Payroll Calendar</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RF Paperwork Submission Schedule </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Additional Information </a:t>
            </a:r>
          </a:p>
          <a:p>
            <a:pPr marL="457200" lvl="1" indent="0">
              <a:lnSpc>
                <a:spcPct val="100000"/>
              </a:lnSpc>
              <a:spcBef>
                <a:spcPts val="0"/>
              </a:spcBef>
              <a:buClr>
                <a:schemeClr val="dk1"/>
              </a:buClr>
            </a:pPr>
            <a:endParaRPr lang="en-US" sz="6000" dirty="0">
              <a:solidFill>
                <a:schemeClr val="dk1"/>
              </a:solidFill>
              <a:latin typeface="Book Antiqua" panose="02040602050305030304" pitchFamily="18" charset="0"/>
            </a:endParaRPr>
          </a:p>
          <a:p>
            <a:pPr marL="628650" lvl="1" indent="-171450">
              <a:lnSpc>
                <a:spcPct val="100000"/>
              </a:lnSpc>
              <a:spcBef>
                <a:spcPts val="0"/>
              </a:spcBef>
              <a:buClr>
                <a:schemeClr val="dk1"/>
              </a:buClr>
              <a:buFont typeface="Arial"/>
              <a:buChar char="•"/>
            </a:pPr>
            <a:r>
              <a:rPr lang="en-US" sz="6000" dirty="0">
                <a:solidFill>
                  <a:schemeClr val="dk1"/>
                </a:solidFill>
                <a:latin typeface="Book Antiqua" panose="02040602050305030304" pitchFamily="18" charset="0"/>
              </a:rPr>
              <a:t>Payroll Contact List / OGM Contact List </a:t>
            </a:r>
          </a:p>
          <a:p>
            <a:pPr marL="628650" lvl="1" indent="-171450">
              <a:lnSpc>
                <a:spcPct val="100000"/>
              </a:lnSpc>
              <a:spcBef>
                <a:spcPts val="0"/>
              </a:spcBef>
              <a:buClr>
                <a:schemeClr val="dk1"/>
              </a:buClr>
              <a:buFont typeface="Arial"/>
              <a:buChar char="•"/>
            </a:pPr>
            <a:endParaRPr lang="en-US" sz="6000" dirty="0">
              <a:solidFill>
                <a:schemeClr val="dk1"/>
              </a:solidFill>
              <a:latin typeface="Book Antiqua" panose="02040602050305030304" pitchFamily="18" charset="0"/>
            </a:endParaRPr>
          </a:p>
          <a:p>
            <a:pPr marL="457200" lvl="1" indent="0">
              <a:lnSpc>
                <a:spcPct val="100000"/>
              </a:lnSpc>
              <a:spcBef>
                <a:spcPts val="0"/>
              </a:spcBef>
              <a:buClr>
                <a:schemeClr val="dk1"/>
              </a:buClr>
            </a:pPr>
            <a:endParaRPr lang="en-US" sz="2800" dirty="0">
              <a:solidFill>
                <a:schemeClr val="dk1"/>
              </a:solidFill>
              <a:latin typeface="Book Antiqua" panose="0204060205030503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635001" y="2514600"/>
            <a:ext cx="3251199" cy="914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80000"/>
              </a:lnSpc>
              <a:spcBef>
                <a:spcPts val="0"/>
              </a:spcBef>
              <a:spcAft>
                <a:spcPts val="0"/>
              </a:spcAft>
              <a:buClr>
                <a:schemeClr val="dk1"/>
              </a:buClr>
              <a:buSzPts val="3600"/>
              <a:buFont typeface="Arial"/>
              <a:buNone/>
            </a:pPr>
            <a:r>
              <a:rPr lang="en-US" sz="3200" b="1" dirty="0">
                <a:latin typeface="Book Antiqua" panose="02040602050305030304" pitchFamily="18" charset="0"/>
              </a:rPr>
              <a:t>PAYROLL CALENDAR</a:t>
            </a:r>
            <a:br>
              <a:rPr lang="en-US" sz="3200" b="1" dirty="0">
                <a:latin typeface="Book Antiqua" panose="02040602050305030304" pitchFamily="18" charset="0"/>
              </a:rPr>
            </a:br>
            <a:r>
              <a:rPr lang="en-US" sz="3200" b="1" dirty="0">
                <a:latin typeface="Book Antiqua" panose="02040602050305030304" pitchFamily="18" charset="0"/>
              </a:rPr>
              <a:t>Page 1</a:t>
            </a:r>
            <a:br>
              <a:rPr lang="en-US" sz="3200" b="1" dirty="0">
                <a:latin typeface="Book Antiqua" panose="02040602050305030304" pitchFamily="18" charset="0"/>
              </a:rPr>
            </a:br>
            <a:endParaRPr sz="3200" b="1" dirty="0">
              <a:latin typeface="Book Antiqua" panose="02040602050305030304" pitchFamily="18" charset="0"/>
            </a:endParaRPr>
          </a:p>
        </p:txBody>
      </p:sp>
      <p:pic>
        <p:nvPicPr>
          <p:cNvPr id="7" name="Picture 6">
            <a:extLst>
              <a:ext uri="{FF2B5EF4-FFF2-40B4-BE49-F238E27FC236}">
                <a16:creationId xmlns:a16="http://schemas.microsoft.com/office/drawing/2014/main" id="{B0901388-FBAC-4D0C-93A0-A0EFF9792518}"/>
              </a:ext>
            </a:extLst>
          </p:cNvPr>
          <p:cNvPicPr>
            <a:picLocks noChangeAspect="1"/>
          </p:cNvPicPr>
          <p:nvPr/>
        </p:nvPicPr>
        <p:blipFill>
          <a:blip r:embed="rId3"/>
          <a:stretch>
            <a:fillRect/>
          </a:stretch>
        </p:blipFill>
        <p:spPr>
          <a:xfrm>
            <a:off x="3732831" y="340242"/>
            <a:ext cx="7500717" cy="5794744"/>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271306603"/>
      </p:ext>
    </p:extLst>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635001" y="2514600"/>
            <a:ext cx="3251199" cy="914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80000"/>
              </a:lnSpc>
              <a:spcBef>
                <a:spcPts val="0"/>
              </a:spcBef>
              <a:spcAft>
                <a:spcPts val="0"/>
              </a:spcAft>
              <a:buClr>
                <a:schemeClr val="dk1"/>
              </a:buClr>
              <a:buSzPts val="3600"/>
              <a:buFont typeface="Arial"/>
              <a:buNone/>
            </a:pPr>
            <a:r>
              <a:rPr lang="en-US" sz="3200" b="1" dirty="0">
                <a:latin typeface="Book Antiqua" panose="02040602050305030304" pitchFamily="18" charset="0"/>
              </a:rPr>
              <a:t>PAYROLL CALENDAR</a:t>
            </a:r>
            <a:br>
              <a:rPr lang="en-US" sz="3200" b="1" dirty="0">
                <a:latin typeface="Book Antiqua" panose="02040602050305030304" pitchFamily="18" charset="0"/>
              </a:rPr>
            </a:br>
            <a:r>
              <a:rPr lang="en-US" sz="3200" b="1" dirty="0">
                <a:latin typeface="Book Antiqua" panose="02040602050305030304" pitchFamily="18" charset="0"/>
              </a:rPr>
              <a:t>Page 2</a:t>
            </a:r>
            <a:br>
              <a:rPr lang="en-US" sz="3200" b="1" dirty="0">
                <a:latin typeface="Book Antiqua" panose="02040602050305030304" pitchFamily="18" charset="0"/>
              </a:rPr>
            </a:br>
            <a:endParaRPr sz="3200" b="1" dirty="0">
              <a:latin typeface="Book Antiqua" panose="02040602050305030304" pitchFamily="18" charset="0"/>
            </a:endParaRPr>
          </a:p>
        </p:txBody>
      </p:sp>
      <p:pic>
        <p:nvPicPr>
          <p:cNvPr id="8" name="Picture 7">
            <a:extLst>
              <a:ext uri="{FF2B5EF4-FFF2-40B4-BE49-F238E27FC236}">
                <a16:creationId xmlns:a16="http://schemas.microsoft.com/office/drawing/2014/main" id="{45DD56C3-2C1E-42D0-BB5C-D311DC237C16}"/>
              </a:ext>
            </a:extLst>
          </p:cNvPr>
          <p:cNvPicPr>
            <a:picLocks noChangeAspect="1"/>
          </p:cNvPicPr>
          <p:nvPr/>
        </p:nvPicPr>
        <p:blipFill>
          <a:blip r:embed="rId3"/>
          <a:stretch>
            <a:fillRect/>
          </a:stretch>
        </p:blipFill>
        <p:spPr>
          <a:xfrm>
            <a:off x="3793463" y="340242"/>
            <a:ext cx="7500717" cy="5794744"/>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1563942565"/>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635000" y="1666875"/>
            <a:ext cx="4756149" cy="1209675"/>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600"/>
              <a:buFont typeface="Arial"/>
              <a:buNone/>
            </a:pPr>
            <a:r>
              <a:rPr lang="en-US" sz="2800" b="1" dirty="0">
                <a:latin typeface="Book Antiqua" panose="02040602050305030304" pitchFamily="18" charset="0"/>
              </a:rPr>
              <a:t>RF PAPERWORK SUBMISSION SCHEDULE 2023</a:t>
            </a:r>
            <a:br>
              <a:rPr lang="en-US" sz="2800" b="1" dirty="0">
                <a:latin typeface="Book Antiqua" panose="02040602050305030304" pitchFamily="18" charset="0"/>
              </a:rPr>
            </a:br>
            <a:br>
              <a:rPr lang="en-US" sz="2800" b="1" dirty="0">
                <a:latin typeface="Book Antiqua" panose="02040602050305030304" pitchFamily="18" charset="0"/>
              </a:rPr>
            </a:br>
            <a:endParaRPr sz="2800" b="1" dirty="0">
              <a:latin typeface="Book Antiqua" panose="02040602050305030304" pitchFamily="18" charset="0"/>
            </a:endParaRPr>
          </a:p>
        </p:txBody>
      </p:sp>
      <p:pic>
        <p:nvPicPr>
          <p:cNvPr id="4" name="Picture 3">
            <a:extLst>
              <a:ext uri="{FF2B5EF4-FFF2-40B4-BE49-F238E27FC236}">
                <a16:creationId xmlns:a16="http://schemas.microsoft.com/office/drawing/2014/main" id="{3401797B-821D-4E97-BD70-309353788D17}"/>
              </a:ext>
            </a:extLst>
          </p:cNvPr>
          <p:cNvPicPr>
            <a:picLocks noChangeAspect="1"/>
          </p:cNvPicPr>
          <p:nvPr/>
        </p:nvPicPr>
        <p:blipFill>
          <a:blip r:embed="rId3"/>
          <a:stretch>
            <a:fillRect/>
          </a:stretch>
        </p:blipFill>
        <p:spPr>
          <a:xfrm>
            <a:off x="6096000" y="156523"/>
            <a:ext cx="4997200" cy="5989096"/>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278341093"/>
      </p:ext>
    </p:extLst>
  </p:cSld>
  <p:clrMapOvr>
    <a:overrideClrMapping bg1="lt1" tx1="dk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420730" y="435935"/>
            <a:ext cx="4756149" cy="1494317"/>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600"/>
              <a:buFont typeface="Arial"/>
              <a:buNone/>
            </a:pPr>
            <a:r>
              <a:rPr lang="en-US" sz="2800" b="1" dirty="0">
                <a:solidFill>
                  <a:schemeClr val="tx1"/>
                </a:solidFill>
                <a:latin typeface="Book Antiqua" panose="02040602050305030304" pitchFamily="18" charset="0"/>
              </a:rPr>
              <a:t>ADDITIONAL INFORMATION </a:t>
            </a:r>
            <a:endParaRPr lang="en-US" sz="2800" b="1" dirty="0">
              <a:latin typeface="Book Antiqua" panose="02040602050305030304" pitchFamily="18" charset="0"/>
            </a:endParaRPr>
          </a:p>
        </p:txBody>
      </p:sp>
      <p:sp>
        <p:nvSpPr>
          <p:cNvPr id="5" name="TextBox 4">
            <a:extLst>
              <a:ext uri="{FF2B5EF4-FFF2-40B4-BE49-F238E27FC236}">
                <a16:creationId xmlns:a16="http://schemas.microsoft.com/office/drawing/2014/main" id="{8C7A2CBA-0277-4AED-A186-EC551A62C672}"/>
              </a:ext>
            </a:extLst>
          </p:cNvPr>
          <p:cNvSpPr txBox="1"/>
          <p:nvPr/>
        </p:nvSpPr>
        <p:spPr>
          <a:xfrm>
            <a:off x="1435395" y="1663473"/>
            <a:ext cx="9909545" cy="3970318"/>
          </a:xfrm>
          <a:prstGeom prst="rect">
            <a:avLst/>
          </a:prstGeom>
          <a:noFill/>
        </p:spPr>
        <p:txBody>
          <a:bodyPr wrap="square">
            <a:spAutoFit/>
          </a:bodyPr>
          <a:lstStyle/>
          <a:p>
            <a:pPr marL="342900" indent="-342900">
              <a:buClrTx/>
              <a:buFont typeface="Arial" panose="020B0604020202020204" pitchFamily="34" charset="0"/>
              <a:buChar char="•"/>
            </a:pPr>
            <a:r>
              <a:rPr lang="en-US" sz="1800" b="1" dirty="0">
                <a:solidFill>
                  <a:schemeClr val="tx1"/>
                </a:solidFill>
                <a:latin typeface="Book Antiqua" panose="02040602050305030304" pitchFamily="18" charset="0"/>
              </a:rPr>
              <a:t>Name changes</a:t>
            </a:r>
          </a:p>
          <a:p>
            <a:pPr marL="731520" indent="-342900">
              <a:buClrTx/>
              <a:buFont typeface="Arial" panose="020B0604020202020204" pitchFamily="34" charset="0"/>
              <a:buChar char="•"/>
            </a:pPr>
            <a:r>
              <a:rPr lang="en-US" sz="1800" dirty="0">
                <a:solidFill>
                  <a:schemeClr val="tx1"/>
                </a:solidFill>
                <a:latin typeface="Book Antiqua" panose="02040602050305030304" pitchFamily="18" charset="0"/>
              </a:rPr>
              <a:t>Employee must bring new Social Security Card to Human Resources. </a:t>
            </a:r>
          </a:p>
          <a:p>
            <a:pPr marL="674370" indent="-285750">
              <a:buClrTx/>
              <a:buFont typeface="Arial" panose="020B0604020202020204" pitchFamily="34" charset="0"/>
              <a:buChar char="•"/>
            </a:pPr>
            <a:endParaRPr lang="en-US" sz="1800" dirty="0">
              <a:solidFill>
                <a:schemeClr val="tx1"/>
              </a:solidFill>
              <a:latin typeface="Book Antiqua" panose="02040602050305030304" pitchFamily="18" charset="0"/>
            </a:endParaRPr>
          </a:p>
          <a:p>
            <a:pPr marL="342900" indent="-342900">
              <a:buClrTx/>
              <a:buFont typeface="Arial" panose="020B0604020202020204" pitchFamily="34" charset="0"/>
              <a:buChar char="•"/>
            </a:pPr>
            <a:r>
              <a:rPr lang="en-US" sz="1800" b="1" dirty="0">
                <a:solidFill>
                  <a:schemeClr val="tx1"/>
                </a:solidFill>
                <a:latin typeface="Book Antiqua" panose="02040602050305030304" pitchFamily="18" charset="0"/>
              </a:rPr>
              <a:t>Sick Pool</a:t>
            </a:r>
          </a:p>
          <a:p>
            <a:pPr marL="731520" indent="-342900">
              <a:buClrTx/>
              <a:buFont typeface="Arial" panose="020B0604020202020204" pitchFamily="34" charset="0"/>
              <a:buChar char="•"/>
            </a:pPr>
            <a:r>
              <a:rPr lang="en-US" sz="1800" dirty="0">
                <a:solidFill>
                  <a:schemeClr val="tx1"/>
                </a:solidFill>
                <a:latin typeface="Book Antiqua" panose="02040602050305030304" pitchFamily="18" charset="0"/>
              </a:rPr>
              <a:t>Employees charging sick leave can be placed on the Sick Pool Account after 30 calendar days of being out charging sick accruals. Employee Change form is required.</a:t>
            </a:r>
          </a:p>
          <a:p>
            <a:pPr marL="731520" indent="-342900">
              <a:buClrTx/>
              <a:buFont typeface="Arial" panose="020B0604020202020204" pitchFamily="34" charset="0"/>
              <a:buChar char="•"/>
            </a:pPr>
            <a:endParaRPr lang="en-US" sz="1800" dirty="0">
              <a:solidFill>
                <a:schemeClr val="tx1"/>
              </a:solidFill>
              <a:latin typeface="Book Antiqua" panose="02040602050305030304" pitchFamily="18" charset="0"/>
            </a:endParaRPr>
          </a:p>
          <a:p>
            <a:pPr marL="342900" indent="-342900">
              <a:buClrTx/>
              <a:buFont typeface="Arial" panose="020B0604020202020204" pitchFamily="34" charset="0"/>
              <a:buChar char="•"/>
            </a:pPr>
            <a:r>
              <a:rPr lang="en-US" sz="1800" b="1" dirty="0">
                <a:solidFill>
                  <a:schemeClr val="tx1"/>
                </a:solidFill>
                <a:latin typeface="Book Antiqua" panose="02040602050305030304" pitchFamily="18" charset="0"/>
              </a:rPr>
              <a:t>Vacation Payouts </a:t>
            </a:r>
          </a:p>
          <a:p>
            <a:pPr marL="731520" indent="-342900">
              <a:buClrTx/>
              <a:buFont typeface="Arial" panose="020B0604020202020204" pitchFamily="34" charset="0"/>
              <a:buChar char="•"/>
            </a:pPr>
            <a:r>
              <a:rPr lang="en-US" sz="1800" dirty="0">
                <a:solidFill>
                  <a:schemeClr val="tx1"/>
                </a:solidFill>
                <a:latin typeface="Book Antiqua" panose="02040602050305030304" pitchFamily="18" charset="0"/>
              </a:rPr>
              <a:t>When an employee separates for the Research Foundation after 6 months of service unused  vacation accruals will be paid out.  This will be charged to the Vacation Pool Account and not to the departmental funding. The maximum payout for vacation is 30 days. </a:t>
            </a:r>
          </a:p>
          <a:p>
            <a:pPr marL="731520" indent="-342900">
              <a:buClrTx/>
              <a:buFont typeface="Arial" panose="020B0604020202020204" pitchFamily="34" charset="0"/>
              <a:buChar char="•"/>
            </a:pPr>
            <a:endParaRPr lang="en-US" sz="1800" dirty="0">
              <a:solidFill>
                <a:schemeClr val="tx1"/>
              </a:solidFill>
              <a:latin typeface="Book Antiqua" panose="02040602050305030304" pitchFamily="18" charset="0"/>
            </a:endParaRPr>
          </a:p>
          <a:p>
            <a:pPr algn="ctr">
              <a:buClrTx/>
            </a:pPr>
            <a:r>
              <a:rPr lang="en-US" sz="1800" b="1" dirty="0">
                <a:solidFill>
                  <a:schemeClr val="tx1"/>
                </a:solidFill>
                <a:latin typeface="Book Antiqua" panose="02040602050305030304" pitchFamily="18" charset="0"/>
              </a:rPr>
              <a:t>**2024 is a Leap Year - Please factor this in when creating labor schedules and period salaries</a:t>
            </a:r>
            <a:r>
              <a:rPr lang="en-US" sz="1800" dirty="0">
                <a:solidFill>
                  <a:schemeClr val="tx1"/>
                </a:solidFill>
                <a:latin typeface="Book Antiqua" panose="02040602050305030304" pitchFamily="18" charset="0"/>
              </a:rPr>
              <a:t>.  </a:t>
            </a:r>
          </a:p>
        </p:txBody>
      </p:sp>
    </p:spTree>
    <p:extLst>
      <p:ext uri="{BB962C8B-B14F-4D97-AF65-F5344CB8AC3E}">
        <p14:creationId xmlns:p14="http://schemas.microsoft.com/office/powerpoint/2010/main" val="1418487161"/>
      </p:ext>
    </p:extLst>
  </p:cSld>
  <p:clrMapOvr>
    <a:overrideClrMapping bg1="lt1" tx1="dk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876822" y="883606"/>
            <a:ext cx="10296393" cy="1179327"/>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3600"/>
              <a:buFont typeface="Arial"/>
              <a:buNone/>
            </a:pPr>
            <a:r>
              <a:rPr lang="en-US" sz="2800" b="1" dirty="0">
                <a:latin typeface="Book Antiqua" panose="02040602050305030304" pitchFamily="18" charset="0"/>
              </a:rPr>
              <a:t>RF APPOINTMENTS AND PAYROLL CONTACTS</a:t>
            </a:r>
          </a:p>
        </p:txBody>
      </p:sp>
      <p:sp>
        <p:nvSpPr>
          <p:cNvPr id="2" name="TextBox 1">
            <a:extLst>
              <a:ext uri="{FF2B5EF4-FFF2-40B4-BE49-F238E27FC236}">
                <a16:creationId xmlns:a16="http://schemas.microsoft.com/office/drawing/2014/main" id="{0E68ECEC-6A9B-4B62-BB5E-9555ED6CFF21}"/>
              </a:ext>
            </a:extLst>
          </p:cNvPr>
          <p:cNvSpPr txBox="1"/>
          <p:nvPr/>
        </p:nvSpPr>
        <p:spPr>
          <a:xfrm>
            <a:off x="1115885" y="2197893"/>
            <a:ext cx="9957123" cy="2462213"/>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800"/>
              <a:buNone/>
            </a:pPr>
            <a:r>
              <a:rPr lang="en-US" sz="1400" b="1" dirty="0">
                <a:solidFill>
                  <a:schemeClr val="tx1"/>
                </a:solidFill>
                <a:latin typeface="Book Antiqua" panose="02040602050305030304" pitchFamily="18" charset="0"/>
              </a:rPr>
              <a:t>Dianne Newman,  Manager	      	</a:t>
            </a:r>
            <a:r>
              <a:rPr lang="en-US" sz="1400" u="sng"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Dianne.Newman@stonybrook.edu</a:t>
            </a:r>
            <a:r>
              <a:rPr lang="en-US" sz="1400" dirty="0">
                <a:solidFill>
                  <a:schemeClr val="tx1"/>
                </a:solidFill>
                <a:latin typeface="Book Antiqua" panose="02040602050305030304" pitchFamily="18" charset="0"/>
              </a:rPr>
              <a:t> 		632-9314</a:t>
            </a:r>
            <a:endParaRPr lang="en-US" dirty="0">
              <a:solidFill>
                <a:schemeClr val="tx1"/>
              </a:solidFill>
              <a:latin typeface="Book Antiqua" panose="02040602050305030304" pitchFamily="18" charset="0"/>
            </a:endParaRPr>
          </a:p>
          <a:p>
            <a:pPr marL="0" lvl="0" indent="0" algn="l" rtl="0">
              <a:lnSpc>
                <a:spcPct val="100000"/>
              </a:lnSpc>
              <a:spcBef>
                <a:spcPts val="0"/>
              </a:spcBef>
              <a:spcAft>
                <a:spcPts val="0"/>
              </a:spcAft>
              <a:buClr>
                <a:schemeClr val="dk1"/>
              </a:buClr>
              <a:buSzPts val="1800"/>
              <a:buNone/>
            </a:pPr>
            <a:r>
              <a:rPr lang="en-US" sz="1400" dirty="0">
                <a:solidFill>
                  <a:schemeClr val="tx1"/>
                </a:solidFill>
                <a:latin typeface="Book Antiqua" panose="02040602050305030304" pitchFamily="18" charset="0"/>
              </a:rPr>
              <a:t>Beatrice Brownrigg, Asst. Manager        	</a:t>
            </a:r>
            <a:r>
              <a:rPr lang="en-US" sz="1400" u="sng" dirty="0">
                <a:solidFill>
                  <a:schemeClr val="tx1"/>
                </a:solidFill>
                <a:latin typeface="Book Antiqua" panose="02040602050305030304" pitchFamily="18" charset="0"/>
                <a:hlinkClick r:id="rId4">
                  <a:extLst>
                    <a:ext uri="{A12FA001-AC4F-418D-AE19-62706E023703}">
                      <ahyp:hlinkClr xmlns:ahyp="http://schemas.microsoft.com/office/drawing/2018/hyperlinkcolor" val="tx"/>
                    </a:ext>
                  </a:extLst>
                </a:hlinkClick>
              </a:rPr>
              <a:t>Beatrice.Brownrigg@stonybrook.edu</a:t>
            </a:r>
            <a:r>
              <a:rPr lang="en-US" sz="1400" dirty="0">
                <a:solidFill>
                  <a:schemeClr val="tx1"/>
                </a:solidFill>
                <a:latin typeface="Book Antiqua" panose="02040602050305030304" pitchFamily="18" charset="0"/>
              </a:rPr>
              <a:t> 		632-6193</a:t>
            </a:r>
          </a:p>
          <a:p>
            <a:pPr marL="0" lvl="0" indent="0" algn="l" rtl="0">
              <a:lnSpc>
                <a:spcPct val="100000"/>
              </a:lnSpc>
              <a:spcBef>
                <a:spcPts val="0"/>
              </a:spcBef>
              <a:spcAft>
                <a:spcPts val="0"/>
              </a:spcAft>
              <a:buClr>
                <a:schemeClr val="dk1"/>
              </a:buClr>
              <a:buSzPts val="1800"/>
              <a:buNone/>
            </a:pPr>
            <a:r>
              <a:rPr lang="en-US" sz="1400" dirty="0">
                <a:solidFill>
                  <a:schemeClr val="tx1"/>
                </a:solidFill>
                <a:latin typeface="Book Antiqua" panose="02040602050305030304" pitchFamily="18" charset="0"/>
              </a:rPr>
              <a:t>Kathy Pugal, Supervisor 		</a:t>
            </a:r>
            <a:r>
              <a:rPr lang="en-US" sz="1400" u="sng" dirty="0">
                <a:solidFill>
                  <a:schemeClr val="tx1"/>
                </a:solidFill>
                <a:latin typeface="Book Antiqua" panose="02040602050305030304" pitchFamily="18" charset="0"/>
                <a:hlinkClick r:id="rId5">
                  <a:extLst>
                    <a:ext uri="{A12FA001-AC4F-418D-AE19-62706E023703}">
                      <ahyp:hlinkClr xmlns:ahyp="http://schemas.microsoft.com/office/drawing/2018/hyperlinkcolor" val="tx"/>
                    </a:ext>
                  </a:extLst>
                </a:hlinkClick>
              </a:rPr>
              <a:t>Kathleen.Pugal@stonybrook.edu</a:t>
            </a:r>
            <a:r>
              <a:rPr lang="en-US" sz="1400" dirty="0">
                <a:solidFill>
                  <a:schemeClr val="tx1"/>
                </a:solidFill>
                <a:latin typeface="Book Antiqua" panose="02040602050305030304" pitchFamily="18" charset="0"/>
              </a:rPr>
              <a:t> 			632-6114</a:t>
            </a:r>
            <a:endParaRPr lang="en-US" dirty="0">
              <a:solidFill>
                <a:schemeClr val="tx1"/>
              </a:solidFill>
              <a:latin typeface="Book Antiqua" panose="02040602050305030304" pitchFamily="18" charset="0"/>
            </a:endParaRPr>
          </a:p>
          <a:p>
            <a:pPr marL="0" lvl="0" indent="0" algn="l" rtl="0">
              <a:lnSpc>
                <a:spcPct val="100000"/>
              </a:lnSpc>
              <a:spcBef>
                <a:spcPts val="0"/>
              </a:spcBef>
              <a:spcAft>
                <a:spcPts val="0"/>
              </a:spcAft>
              <a:buClr>
                <a:schemeClr val="dk1"/>
              </a:buClr>
              <a:buSzPts val="1800"/>
              <a:buNone/>
            </a:pPr>
            <a:r>
              <a:rPr lang="en-US" sz="1400" dirty="0">
                <a:solidFill>
                  <a:schemeClr val="tx1"/>
                </a:solidFill>
                <a:latin typeface="Book Antiqua" panose="02040602050305030304" pitchFamily="18" charset="0"/>
              </a:rPr>
              <a:t>Laura Bozzanca  	                    	      	</a:t>
            </a:r>
            <a:r>
              <a:rPr lang="en-US" sz="1400" u="sng" dirty="0">
                <a:solidFill>
                  <a:schemeClr val="tx1"/>
                </a:solidFill>
                <a:latin typeface="Book Antiqua" panose="02040602050305030304" pitchFamily="18" charset="0"/>
              </a:rPr>
              <a:t>L</a:t>
            </a:r>
            <a:r>
              <a:rPr lang="en-US" sz="1400" u="sng" dirty="0">
                <a:solidFill>
                  <a:schemeClr val="tx1"/>
                </a:solidFill>
                <a:latin typeface="Book Antiqua" panose="02040602050305030304" pitchFamily="18" charset="0"/>
                <a:hlinkClick r:id="rId6">
                  <a:extLst>
                    <a:ext uri="{A12FA001-AC4F-418D-AE19-62706E023703}">
                      <ahyp:hlinkClr xmlns:ahyp="http://schemas.microsoft.com/office/drawing/2018/hyperlinkcolor" val="tx"/>
                    </a:ext>
                  </a:extLst>
                </a:hlinkClick>
              </a:rPr>
              <a:t>aura.Bozzanca@stonybrook.edu</a:t>
            </a:r>
            <a:r>
              <a:rPr lang="en-US" sz="1400" dirty="0">
                <a:solidFill>
                  <a:schemeClr val="tx1"/>
                </a:solidFill>
                <a:latin typeface="Book Antiqua" panose="02040602050305030304" pitchFamily="18" charset="0"/>
              </a:rPr>
              <a:t> 			632-6158</a:t>
            </a:r>
            <a:endParaRPr lang="en-US" dirty="0">
              <a:solidFill>
                <a:schemeClr val="tx1"/>
              </a:solidFill>
              <a:latin typeface="Book Antiqua" panose="02040602050305030304" pitchFamily="18" charset="0"/>
            </a:endParaRPr>
          </a:p>
          <a:p>
            <a:pPr marL="0" lvl="0" indent="0" algn="l" rtl="0">
              <a:lnSpc>
                <a:spcPct val="100000"/>
              </a:lnSpc>
              <a:spcBef>
                <a:spcPts val="0"/>
              </a:spcBef>
              <a:spcAft>
                <a:spcPts val="0"/>
              </a:spcAft>
              <a:buClr>
                <a:schemeClr val="dk1"/>
              </a:buClr>
              <a:buSzPts val="1800"/>
              <a:buNone/>
            </a:pPr>
            <a:r>
              <a:rPr lang="en-US" sz="1400" dirty="0">
                <a:solidFill>
                  <a:schemeClr val="tx1"/>
                </a:solidFill>
                <a:latin typeface="Book Antiqua" panose="02040602050305030304" pitchFamily="18" charset="0"/>
              </a:rPr>
              <a:t>Kataria Denton                                           	</a:t>
            </a:r>
            <a:r>
              <a:rPr lang="en-US" sz="1400" u="sng" dirty="0">
                <a:solidFill>
                  <a:schemeClr val="tx1"/>
                </a:solidFill>
                <a:latin typeface="Book Antiqua" panose="02040602050305030304" pitchFamily="18" charset="0"/>
                <a:hlinkClick r:id="rId7">
                  <a:extLst>
                    <a:ext uri="{A12FA001-AC4F-418D-AE19-62706E023703}">
                      <ahyp:hlinkClr xmlns:ahyp="http://schemas.microsoft.com/office/drawing/2018/hyperlinkcolor" val="tx"/>
                    </a:ext>
                  </a:extLst>
                </a:hlinkClick>
              </a:rPr>
              <a:t>Kataria.Denton@stonybrook.</a:t>
            </a:r>
            <a:r>
              <a:rPr lang="en-US" sz="1400" dirty="0">
                <a:solidFill>
                  <a:schemeClr val="tx1"/>
                </a:solidFill>
                <a:latin typeface="Book Antiqua" panose="02040602050305030304" pitchFamily="18" charset="0"/>
                <a:hlinkClick r:id="rId7">
                  <a:extLst>
                    <a:ext uri="{A12FA001-AC4F-418D-AE19-62706E023703}">
                      <ahyp:hlinkClr xmlns:ahyp="http://schemas.microsoft.com/office/drawing/2018/hyperlinkcolor" val="tx"/>
                    </a:ext>
                  </a:extLst>
                </a:hlinkClick>
              </a:rPr>
              <a:t>edu</a:t>
            </a:r>
            <a:r>
              <a:rPr lang="en-US" sz="1400" dirty="0">
                <a:solidFill>
                  <a:schemeClr val="tx1"/>
                </a:solidFill>
                <a:latin typeface="Book Antiqua" panose="02040602050305030304" pitchFamily="18" charset="0"/>
              </a:rPr>
              <a:t>			632-6087</a:t>
            </a:r>
            <a:endParaRPr lang="en-US" dirty="0">
              <a:solidFill>
                <a:schemeClr val="tx1"/>
              </a:solidFill>
              <a:latin typeface="Book Antiqua" panose="02040602050305030304" pitchFamily="18" charset="0"/>
            </a:endParaRPr>
          </a:p>
          <a:p>
            <a:pPr marL="0" lvl="0" indent="0" algn="l" rtl="0">
              <a:lnSpc>
                <a:spcPct val="100000"/>
              </a:lnSpc>
              <a:spcBef>
                <a:spcPts val="0"/>
              </a:spcBef>
              <a:spcAft>
                <a:spcPts val="0"/>
              </a:spcAft>
              <a:buClr>
                <a:schemeClr val="dk1"/>
              </a:buClr>
              <a:buSzPts val="1800"/>
              <a:buNone/>
            </a:pPr>
            <a:r>
              <a:rPr lang="en-US" sz="1400" dirty="0">
                <a:solidFill>
                  <a:schemeClr val="tx1"/>
                </a:solidFill>
                <a:latin typeface="Book Antiqua" panose="02040602050305030304" pitchFamily="18" charset="0"/>
              </a:rPr>
              <a:t>Howard Francis                                         	</a:t>
            </a:r>
            <a:r>
              <a:rPr lang="en-US" sz="1400" u="sng" dirty="0">
                <a:solidFill>
                  <a:schemeClr val="tx1"/>
                </a:solidFill>
                <a:latin typeface="Book Antiqua" panose="02040602050305030304" pitchFamily="18" charset="0"/>
                <a:hlinkClick r:id="rId8">
                  <a:extLst>
                    <a:ext uri="{A12FA001-AC4F-418D-AE19-62706E023703}">
                      <ahyp:hlinkClr xmlns:ahyp="http://schemas.microsoft.com/office/drawing/2018/hyperlinkcolor" val="tx"/>
                    </a:ext>
                  </a:extLst>
                </a:hlinkClick>
              </a:rPr>
              <a:t>Howard.Francis@stonybrook.edu</a:t>
            </a:r>
            <a:r>
              <a:rPr lang="en-US" sz="1400" dirty="0">
                <a:solidFill>
                  <a:schemeClr val="tx1"/>
                </a:solidFill>
                <a:latin typeface="Book Antiqua" panose="02040602050305030304" pitchFamily="18" charset="0"/>
              </a:rPr>
              <a:t> 			632-6192</a:t>
            </a:r>
            <a:endParaRPr lang="en-US" dirty="0">
              <a:solidFill>
                <a:schemeClr val="tx1"/>
              </a:solidFill>
              <a:latin typeface="Book Antiqua" panose="02040602050305030304" pitchFamily="18" charset="0"/>
            </a:endParaRPr>
          </a:p>
          <a:p>
            <a:pPr marL="0" lvl="0" indent="0" algn="l" rtl="0">
              <a:lnSpc>
                <a:spcPct val="100000"/>
              </a:lnSpc>
              <a:spcBef>
                <a:spcPts val="0"/>
              </a:spcBef>
              <a:spcAft>
                <a:spcPts val="0"/>
              </a:spcAft>
              <a:buClr>
                <a:schemeClr val="dk1"/>
              </a:buClr>
              <a:buSzPts val="1800"/>
              <a:buNone/>
            </a:pPr>
            <a:r>
              <a:rPr lang="en-US" sz="1400" dirty="0">
                <a:solidFill>
                  <a:schemeClr val="tx1"/>
                </a:solidFill>
                <a:latin typeface="Book Antiqua" panose="02040602050305030304" pitchFamily="18" charset="0"/>
              </a:rPr>
              <a:t>Agatha Konstantatos                                	</a:t>
            </a:r>
            <a:r>
              <a:rPr lang="en-US" sz="1400" u="sng" dirty="0">
                <a:solidFill>
                  <a:schemeClr val="tx1"/>
                </a:solidFill>
                <a:latin typeface="Book Antiqua" panose="02040602050305030304" pitchFamily="18" charset="0"/>
                <a:hlinkClick r:id="rId9">
                  <a:extLst>
                    <a:ext uri="{A12FA001-AC4F-418D-AE19-62706E023703}">
                      <ahyp:hlinkClr xmlns:ahyp="http://schemas.microsoft.com/office/drawing/2018/hyperlinkcolor" val="tx"/>
                    </a:ext>
                  </a:extLst>
                </a:hlinkClick>
              </a:rPr>
              <a:t>Agatha.Konstantatos@stonybrook.edu</a:t>
            </a:r>
            <a:r>
              <a:rPr lang="en-US" sz="1400" dirty="0">
                <a:solidFill>
                  <a:schemeClr val="tx1"/>
                </a:solidFill>
                <a:latin typeface="Book Antiqua" panose="02040602050305030304" pitchFamily="18" charset="0"/>
              </a:rPr>
              <a:t> 		632-6197</a:t>
            </a:r>
          </a:p>
          <a:p>
            <a:pPr marL="0" lvl="0" indent="0" algn="l" rtl="0">
              <a:lnSpc>
                <a:spcPct val="100000"/>
              </a:lnSpc>
              <a:spcBef>
                <a:spcPts val="0"/>
              </a:spcBef>
              <a:spcAft>
                <a:spcPts val="0"/>
              </a:spcAft>
              <a:buClr>
                <a:schemeClr val="dk1"/>
              </a:buClr>
              <a:buSzPts val="1800"/>
              <a:buNone/>
            </a:pPr>
            <a:endParaRPr lang="en-US" dirty="0">
              <a:solidFill>
                <a:schemeClr val="tx1"/>
              </a:solidFill>
              <a:latin typeface="Book Antiqua" panose="02040602050305030304" pitchFamily="18" charset="0"/>
            </a:endParaRPr>
          </a:p>
          <a:p>
            <a:pPr>
              <a:buClr>
                <a:schemeClr val="dk1"/>
              </a:buClr>
              <a:buSzPts val="1800"/>
            </a:pPr>
            <a:r>
              <a:rPr lang="en-US" b="1" dirty="0">
                <a:solidFill>
                  <a:schemeClr val="tx1"/>
                </a:solidFill>
                <a:latin typeface="Book Antiqua" panose="02040602050305030304" pitchFamily="18" charset="0"/>
              </a:rPr>
              <a:t>Office of Grants Management                           </a:t>
            </a:r>
            <a:r>
              <a:rPr lang="en-US" b="1" dirty="0">
                <a:solidFill>
                  <a:schemeClr val="tx1"/>
                </a:solidFill>
                <a:latin typeface="Book Antiqua" panose="02040602050305030304" pitchFamily="18" charset="0"/>
                <a:hlinkClick r:id="rId10">
                  <a:extLst>
                    <a:ext uri="{A12FA001-AC4F-418D-AE19-62706E023703}">
                      <ahyp:hlinkClr xmlns:ahyp="http://schemas.microsoft.com/office/drawing/2018/hyperlinkcolor" val="tx"/>
                    </a:ext>
                  </a:extLst>
                </a:hlinkClick>
              </a:rPr>
              <a:t>Contact Us | Office of the Vice President for Research (stonybrook.edu)</a:t>
            </a:r>
            <a:endParaRPr lang="en-US" b="1" dirty="0">
              <a:solidFill>
                <a:schemeClr val="tx1"/>
              </a:solidFill>
              <a:latin typeface="Book Antiqua" panose="02040602050305030304" pitchFamily="18" charset="0"/>
            </a:endParaRPr>
          </a:p>
          <a:p>
            <a:pPr marL="0" lvl="0" indent="0" algn="l" rtl="0">
              <a:lnSpc>
                <a:spcPct val="100000"/>
              </a:lnSpc>
              <a:spcBef>
                <a:spcPts val="0"/>
              </a:spcBef>
              <a:spcAft>
                <a:spcPts val="0"/>
              </a:spcAft>
              <a:buClr>
                <a:schemeClr val="dk1"/>
              </a:buClr>
              <a:buSzPts val="1800"/>
              <a:buNone/>
            </a:pPr>
            <a:endParaRPr lang="en-US" sz="1400" dirty="0">
              <a:solidFill>
                <a:schemeClr val="tx1"/>
              </a:solidFill>
              <a:latin typeface="Book Antiqua" panose="02040602050305030304" pitchFamily="18" charset="0"/>
            </a:endParaRPr>
          </a:p>
          <a:p>
            <a:pPr marL="0" lvl="0" indent="0" algn="l" rtl="0">
              <a:lnSpc>
                <a:spcPct val="100000"/>
              </a:lnSpc>
              <a:spcBef>
                <a:spcPts val="0"/>
              </a:spcBef>
              <a:spcAft>
                <a:spcPts val="0"/>
              </a:spcAft>
              <a:buClr>
                <a:srgbClr val="828383"/>
              </a:buClr>
              <a:buSzPts val="1800"/>
              <a:buNone/>
            </a:pPr>
            <a:r>
              <a:rPr lang="en-US" sz="1400" b="1" dirty="0">
                <a:solidFill>
                  <a:schemeClr val="tx1"/>
                </a:solidFill>
                <a:latin typeface="Book Antiqua" panose="02040602050305030304" pitchFamily="18" charset="0"/>
              </a:rPr>
              <a:t>RF_Payroll</a:t>
            </a:r>
            <a:r>
              <a:rPr lang="en-US" b="1" dirty="0">
                <a:solidFill>
                  <a:schemeClr val="tx1"/>
                </a:solidFill>
                <a:latin typeface="Book Antiqua" panose="02040602050305030304" pitchFamily="18" charset="0"/>
              </a:rPr>
              <a:t>@stonybrook.edu</a:t>
            </a:r>
            <a:endParaRPr lang="en-US" sz="1400"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874238058"/>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extBox 1">
            <a:extLst>
              <a:ext uri="{FF2B5EF4-FFF2-40B4-BE49-F238E27FC236}">
                <a16:creationId xmlns:a16="http://schemas.microsoft.com/office/drawing/2014/main" id="{0E68ECEC-6A9B-4B62-BB5E-9555ED6CFF21}"/>
              </a:ext>
            </a:extLst>
          </p:cNvPr>
          <p:cNvSpPr txBox="1"/>
          <p:nvPr/>
        </p:nvSpPr>
        <p:spPr>
          <a:xfrm>
            <a:off x="899252" y="1457668"/>
            <a:ext cx="10743399" cy="4647426"/>
          </a:xfrm>
          <a:prstGeom prst="rect">
            <a:avLst/>
          </a:prstGeom>
          <a:noFill/>
        </p:spPr>
        <p:txBody>
          <a:bodyPr wrap="square" rtlCol="0">
            <a:spAutoFit/>
          </a:bodyPr>
          <a:lstStyle/>
          <a:p>
            <a:pPr marL="0" lvl="0" indent="0">
              <a:buClr>
                <a:schemeClr val="dk1"/>
              </a:buClr>
              <a:buSzPts val="1800"/>
            </a:pPr>
            <a:endParaRPr lang="en-US" sz="1600" b="1" dirty="0">
              <a:solidFill>
                <a:schemeClr val="tx1"/>
              </a:solidFill>
              <a:latin typeface="Book Antiqua" panose="02040602050305030304" pitchFamily="18" charset="0"/>
            </a:endParaRPr>
          </a:p>
          <a:p>
            <a:pPr marL="0" lvl="0" indent="0">
              <a:buClr>
                <a:schemeClr val="dk1"/>
              </a:buClr>
              <a:buSzPts val="1800"/>
            </a:pPr>
            <a:endParaRPr lang="en-US" b="1" dirty="0">
              <a:solidFill>
                <a:schemeClr val="tx1"/>
              </a:solidFill>
              <a:latin typeface="Book Antiqua" panose="02040602050305030304" pitchFamily="18" charset="0"/>
            </a:endParaRPr>
          </a:p>
          <a:p>
            <a:pPr marL="0" lvl="0" indent="0">
              <a:buClr>
                <a:schemeClr val="dk1"/>
              </a:buClr>
              <a:buSzPts val="1800"/>
            </a:pPr>
            <a:endParaRPr lang="en-US" b="1" dirty="0">
              <a:solidFill>
                <a:schemeClr val="tx1"/>
              </a:solidFill>
              <a:latin typeface="Book Antiqua" panose="02040602050305030304" pitchFamily="18" charset="0"/>
            </a:endParaRPr>
          </a:p>
          <a:p>
            <a:pPr marL="0" lvl="0" indent="0">
              <a:buClr>
                <a:schemeClr val="dk1"/>
              </a:buClr>
              <a:buSzPts val="1800"/>
            </a:pPr>
            <a:r>
              <a:rPr lang="en-US" b="1" dirty="0">
                <a:solidFill>
                  <a:schemeClr val="tx1"/>
                </a:solidFill>
                <a:latin typeface="Book Antiqua" panose="02040602050305030304" pitchFamily="18" charset="0"/>
              </a:rPr>
              <a:t>Self Service Website</a:t>
            </a:r>
            <a:r>
              <a:rPr lang="en-US" dirty="0">
                <a:solidFill>
                  <a:schemeClr val="accent5">
                    <a:lumMod val="75000"/>
                  </a:schemeClr>
                </a:solidFill>
                <a:latin typeface="Book Antiqua" panose="02040602050305030304" pitchFamily="18" charset="0"/>
              </a:rPr>
              <a:t>			</a:t>
            </a:r>
            <a:r>
              <a:rPr lang="en-US" b="1"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www.rfsuny.org/selfservice</a:t>
            </a:r>
            <a:endParaRPr lang="en-US" b="1" dirty="0">
              <a:solidFill>
                <a:schemeClr val="tx1"/>
              </a:solidFill>
              <a:latin typeface="Book Antiqua" panose="02040602050305030304" pitchFamily="18" charset="0"/>
            </a:endParaRPr>
          </a:p>
          <a:p>
            <a:pPr marL="0" lvl="0" indent="0">
              <a:buClr>
                <a:schemeClr val="dk1"/>
              </a:buClr>
              <a:buSzPts val="1800"/>
            </a:pPr>
            <a:endParaRPr lang="en-US" b="1" dirty="0">
              <a:solidFill>
                <a:schemeClr val="tx1"/>
              </a:solidFill>
              <a:latin typeface="Book Antiqua" panose="02040602050305030304" pitchFamily="18" charset="0"/>
            </a:endParaRPr>
          </a:p>
          <a:p>
            <a:pPr marL="0" lvl="0" indent="0">
              <a:buClr>
                <a:schemeClr val="dk1"/>
              </a:buClr>
              <a:buSzPts val="1800"/>
            </a:pPr>
            <a:r>
              <a:rPr lang="en-US" b="1" dirty="0">
                <a:solidFill>
                  <a:schemeClr val="tx1"/>
                </a:solidFill>
                <a:latin typeface="Book Antiqua" panose="02040602050305030304" pitchFamily="18" charset="0"/>
              </a:rPr>
              <a:t>Self-Service Payroll Guide		</a:t>
            </a:r>
            <a:r>
              <a:rPr lang="en-US" b="1" i="0" u="sng" dirty="0">
                <a:solidFill>
                  <a:schemeClr val="tx1"/>
                </a:solidFill>
                <a:effectLst/>
                <a:latin typeface="Book Antiqua" panose="02040602050305030304" pitchFamily="18" charset="0"/>
                <a:hlinkClick r:id="rId4">
                  <a:extLst>
                    <a:ext uri="{A12FA001-AC4F-418D-AE19-62706E023703}">
                      <ahyp:hlinkClr xmlns:ahyp="http://schemas.microsoft.com/office/drawing/2018/hyperlinkcolor" val="tx"/>
                    </a:ext>
                  </a:extLst>
                </a:hlinkClick>
              </a:rPr>
              <a:t>https://www.rfsuny.org/media/rfsuny/documents/self-service/benefits-guide-1</a:t>
            </a:r>
            <a:r>
              <a:rPr lang="en-US" b="1" i="0" u="sng"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.pdf</a:t>
            </a:r>
            <a:endParaRPr lang="en-US" b="1" dirty="0">
              <a:solidFill>
                <a:schemeClr val="tx1"/>
              </a:solidFill>
              <a:latin typeface="Book Antiqua" panose="02040602050305030304" pitchFamily="18" charset="0"/>
            </a:endParaRPr>
          </a:p>
          <a:p>
            <a:pPr marL="0" lvl="0" indent="0">
              <a:buClr>
                <a:schemeClr val="dk1"/>
              </a:buClr>
              <a:buSzPts val="1800"/>
            </a:pPr>
            <a:endParaRPr lang="en-US" b="1" dirty="0">
              <a:solidFill>
                <a:schemeClr val="tx1"/>
              </a:solidFill>
              <a:latin typeface="Book Antiqua" panose="02040602050305030304" pitchFamily="18" charset="0"/>
            </a:endParaRPr>
          </a:p>
          <a:p>
            <a:pPr marL="0" lvl="0" indent="0">
              <a:buClr>
                <a:schemeClr val="dk1"/>
              </a:buClr>
              <a:buSzPts val="1800"/>
            </a:pPr>
            <a:r>
              <a:rPr lang="en-US" b="1" dirty="0">
                <a:solidFill>
                  <a:schemeClr val="tx1"/>
                </a:solidFill>
                <a:latin typeface="Book Antiqua" panose="02040602050305030304" pitchFamily="18" charset="0"/>
              </a:rPr>
              <a:t>Payroll forms are located on our website 	</a:t>
            </a:r>
            <a:r>
              <a:rPr lang="en-US" b="1" dirty="0">
                <a:solidFill>
                  <a:schemeClr val="tx1"/>
                </a:solidFill>
                <a:latin typeface="Book Antiqua" panose="02040602050305030304" pitchFamily="18" charset="0"/>
                <a:hlinkClick r:id="rId5">
                  <a:extLst>
                    <a:ext uri="{A12FA001-AC4F-418D-AE19-62706E023703}">
                      <ahyp:hlinkClr xmlns:ahyp="http://schemas.microsoft.com/office/drawing/2018/hyperlinkcolor" val="tx"/>
                    </a:ext>
                  </a:extLst>
                </a:hlinkClick>
              </a:rPr>
              <a:t>www.stonybrook.edu/HR</a:t>
            </a:r>
            <a:endParaRPr lang="en-US" b="1" dirty="0">
              <a:solidFill>
                <a:schemeClr val="tx1"/>
              </a:solidFill>
              <a:latin typeface="Book Antiqua" panose="02040602050305030304" pitchFamily="18" charset="0"/>
            </a:endParaRPr>
          </a:p>
          <a:p>
            <a:pPr marL="0" lvl="0" indent="0">
              <a:buClr>
                <a:schemeClr val="dk1"/>
              </a:buClr>
              <a:buSzPts val="1800"/>
            </a:pPr>
            <a:endParaRPr lang="en-US" b="1" dirty="0">
              <a:solidFill>
                <a:schemeClr val="tx1"/>
              </a:solidFill>
              <a:latin typeface="Book Antiqua" panose="02040602050305030304" pitchFamily="18" charset="0"/>
            </a:endParaRPr>
          </a:p>
          <a:p>
            <a:pPr marL="0" lvl="0" indent="0">
              <a:buClr>
                <a:schemeClr val="dk1"/>
              </a:buClr>
              <a:buSzPts val="1800"/>
            </a:pPr>
            <a:r>
              <a:rPr lang="en-US" b="1" dirty="0">
                <a:solidFill>
                  <a:schemeClr val="tx1"/>
                </a:solidFill>
                <a:latin typeface="Book Antiqua" panose="02040602050305030304" pitchFamily="18" charset="0"/>
              </a:rPr>
              <a:t>Payroll 				</a:t>
            </a:r>
            <a:r>
              <a:rPr lang="en-US" b="1" dirty="0">
                <a:solidFill>
                  <a:schemeClr val="tx1"/>
                </a:solidFill>
                <a:latin typeface="Book Antiqua" panose="02040602050305030304" pitchFamily="18" charset="0"/>
                <a:hlinkClick r:id="rId6">
                  <a:extLst>
                    <a:ext uri="{A12FA001-AC4F-418D-AE19-62706E023703}">
                      <ahyp:hlinkClr xmlns:ahyp="http://schemas.microsoft.com/office/drawing/2018/hyperlinkcolor" val="tx"/>
                    </a:ext>
                  </a:extLst>
                </a:hlinkClick>
              </a:rPr>
              <a:t>www.stonybrook.edu/human-resources/my-paycheck</a:t>
            </a:r>
            <a:br>
              <a:rPr lang="en-US" b="1" dirty="0">
                <a:solidFill>
                  <a:schemeClr val="tx1"/>
                </a:solidFill>
                <a:latin typeface="Book Antiqua" panose="02040602050305030304" pitchFamily="18" charset="0"/>
              </a:rPr>
            </a:br>
            <a:endParaRPr lang="en-US" b="1" dirty="0">
              <a:solidFill>
                <a:schemeClr val="tx1"/>
              </a:solidFill>
              <a:latin typeface="Book Antiqua" panose="02040602050305030304" pitchFamily="18" charset="0"/>
            </a:endParaRPr>
          </a:p>
          <a:p>
            <a:pPr marL="0" lvl="0" indent="0">
              <a:buClr>
                <a:schemeClr val="dk1"/>
              </a:buClr>
              <a:buSzPts val="1800"/>
            </a:pPr>
            <a:r>
              <a:rPr lang="en-US" b="1" dirty="0">
                <a:solidFill>
                  <a:schemeClr val="tx1"/>
                </a:solidFill>
                <a:latin typeface="Book Antiqua" panose="02040602050305030304" pitchFamily="18" charset="0"/>
              </a:rPr>
              <a:t>E-</a:t>
            </a:r>
            <a:r>
              <a:rPr lang="en-US" b="1" dirty="0" err="1">
                <a:solidFill>
                  <a:schemeClr val="tx1"/>
                </a:solidFill>
                <a:latin typeface="Book Antiqua" panose="02040602050305030304" pitchFamily="18" charset="0"/>
              </a:rPr>
              <a:t>Verfiy</a:t>
            </a:r>
            <a:r>
              <a:rPr lang="en-US" b="1" dirty="0">
                <a:solidFill>
                  <a:schemeClr val="tx1"/>
                </a:solidFill>
                <a:latin typeface="Book Antiqua" panose="02040602050305030304" pitchFamily="18" charset="0"/>
              </a:rPr>
              <a:t> Request Letter		</a:t>
            </a:r>
            <a:r>
              <a:rPr lang="en-US" b="1" dirty="0">
                <a:solidFill>
                  <a:schemeClr val="tx1"/>
                </a:solidFill>
                <a:latin typeface="Book Antiqua" panose="02040602050305030304" pitchFamily="18" charset="0"/>
                <a:hlinkClick r:id="rId7">
                  <a:extLst>
                    <a:ext uri="{A12FA001-AC4F-418D-AE19-62706E023703}">
                      <ahyp:hlinkClr xmlns:ahyp="http://schemas.microsoft.com/office/drawing/2018/hyperlinkcolor" val="tx"/>
                    </a:ext>
                  </a:extLst>
                </a:hlinkClick>
              </a:rPr>
              <a:t>Document Details - Forms and Publications - Stony Brook University</a:t>
            </a:r>
            <a:endParaRPr lang="en-US" b="1" dirty="0">
              <a:solidFill>
                <a:schemeClr val="tx1"/>
              </a:solidFill>
              <a:latin typeface="Book Antiqua" panose="02040602050305030304" pitchFamily="18" charset="0"/>
            </a:endParaRPr>
          </a:p>
          <a:p>
            <a:pPr marL="0" lvl="0" indent="0">
              <a:buClr>
                <a:schemeClr val="dk1"/>
              </a:buClr>
              <a:buSzPts val="1800"/>
            </a:pPr>
            <a:endParaRPr lang="en-US" b="1" dirty="0">
              <a:solidFill>
                <a:schemeClr val="tx1"/>
              </a:solidFill>
              <a:latin typeface="Book Antiqua" panose="02040602050305030304" pitchFamily="18" charset="0"/>
            </a:endParaRPr>
          </a:p>
          <a:p>
            <a:pPr marL="0" lvl="0" indent="0">
              <a:buClr>
                <a:schemeClr val="dk1"/>
              </a:buClr>
              <a:buSzPts val="1800"/>
            </a:pPr>
            <a:r>
              <a:rPr lang="en-US" b="1" dirty="0">
                <a:solidFill>
                  <a:schemeClr val="tx1"/>
                </a:solidFill>
                <a:latin typeface="Book Antiqua" panose="02040602050305030304" pitchFamily="18" charset="0"/>
              </a:rPr>
              <a:t>I-9 Acceptable Documents	</a:t>
            </a:r>
            <a:r>
              <a:rPr lang="en-US" dirty="0">
                <a:solidFill>
                  <a:schemeClr val="tx1"/>
                </a:solidFill>
                <a:latin typeface="Book Antiqua" panose="02040602050305030304" pitchFamily="18" charset="0"/>
              </a:rPr>
              <a:t>	</a:t>
            </a:r>
            <a:r>
              <a:rPr lang="fr-FR" b="1" dirty="0" err="1">
                <a:solidFill>
                  <a:schemeClr val="tx1"/>
                </a:solidFill>
                <a:latin typeface="Book Antiqua" panose="02040602050305030304" pitchFamily="18" charset="0"/>
                <a:hlinkClick r:id="rId8">
                  <a:extLst>
                    <a:ext uri="{A12FA001-AC4F-418D-AE19-62706E023703}">
                      <ahyp:hlinkClr xmlns:ahyp="http://schemas.microsoft.com/office/drawing/2018/hyperlinkcolor" val="tx"/>
                    </a:ext>
                  </a:extLst>
                </a:hlinkClick>
              </a:rPr>
              <a:t>Form</a:t>
            </a:r>
            <a:r>
              <a:rPr lang="fr-FR" b="1" dirty="0">
                <a:solidFill>
                  <a:schemeClr val="tx1"/>
                </a:solidFill>
                <a:latin typeface="Book Antiqua" panose="02040602050305030304" pitchFamily="18" charset="0"/>
                <a:hlinkClick r:id="rId8">
                  <a:extLst>
                    <a:ext uri="{A12FA001-AC4F-418D-AE19-62706E023703}">
                      <ahyp:hlinkClr xmlns:ahyp="http://schemas.microsoft.com/office/drawing/2018/hyperlinkcolor" val="tx"/>
                    </a:ext>
                  </a:extLst>
                </a:hlinkClick>
              </a:rPr>
              <a:t> I-9 Acceptable Documents | USCIS</a:t>
            </a:r>
            <a:r>
              <a:rPr lang="en-US" b="1" dirty="0">
                <a:solidFill>
                  <a:schemeClr val="tx1"/>
                </a:solidFill>
                <a:latin typeface="Book Antiqua" panose="02040602050305030304" pitchFamily="18" charset="0"/>
              </a:rPr>
              <a:t>	</a:t>
            </a:r>
          </a:p>
          <a:p>
            <a:pPr marL="0" lvl="0" indent="0">
              <a:buClr>
                <a:schemeClr val="dk1"/>
              </a:buClr>
              <a:buSzPts val="1800"/>
            </a:pPr>
            <a:r>
              <a:rPr lang="en-US" b="1" dirty="0">
                <a:solidFill>
                  <a:schemeClr val="tx1"/>
                </a:solidFill>
                <a:latin typeface="Book Antiqua" panose="02040602050305030304" pitchFamily="18" charset="0"/>
              </a:rPr>
              <a:t>	</a:t>
            </a:r>
          </a:p>
          <a:p>
            <a:pPr>
              <a:buClr>
                <a:schemeClr val="dk1"/>
              </a:buClr>
              <a:buSzPts val="1800"/>
            </a:pPr>
            <a:r>
              <a:rPr lang="en-US" b="1" dirty="0">
                <a:solidFill>
                  <a:schemeClr val="tx1"/>
                </a:solidFill>
                <a:latin typeface="Book Antiqua" panose="02040602050305030304" pitchFamily="18" charset="0"/>
              </a:rPr>
              <a:t>DocuSign				</a:t>
            </a:r>
            <a:r>
              <a:rPr lang="en-US" b="1" dirty="0">
                <a:solidFill>
                  <a:schemeClr val="tx1"/>
                </a:solidFill>
                <a:latin typeface="Book Antiqua" panose="02040602050305030304" pitchFamily="18" charset="0"/>
                <a:hlinkClick r:id="rId9">
                  <a:extLst>
                    <a:ext uri="{A12FA001-AC4F-418D-AE19-62706E023703}">
                      <ahyp:hlinkClr xmlns:ahyp="http://schemas.microsoft.com/office/drawing/2018/hyperlinkcolor" val="tx"/>
                    </a:ext>
                  </a:extLst>
                </a:hlinkClick>
              </a:rPr>
              <a:t>DocuSign Resources | Human Resources (stonybrook.edu)</a:t>
            </a:r>
            <a:endParaRPr lang="en-US" b="1" dirty="0">
              <a:solidFill>
                <a:schemeClr val="tx1"/>
              </a:solidFill>
              <a:latin typeface="Book Antiqua" panose="02040602050305030304" pitchFamily="18" charset="0"/>
            </a:endParaRPr>
          </a:p>
          <a:p>
            <a:pPr>
              <a:buClr>
                <a:schemeClr val="dk1"/>
              </a:buClr>
              <a:buSzPts val="1800"/>
            </a:pPr>
            <a:endParaRPr lang="en-US" b="1" dirty="0">
              <a:solidFill>
                <a:schemeClr val="tx1"/>
              </a:solidFill>
              <a:latin typeface="Book Antiqua" panose="02040602050305030304" pitchFamily="18" charset="0"/>
            </a:endParaRPr>
          </a:p>
          <a:p>
            <a:pPr marL="0" lvl="0" indent="0">
              <a:buClr>
                <a:schemeClr val="dk1"/>
              </a:buClr>
              <a:buSzPts val="1800"/>
            </a:pPr>
            <a:r>
              <a:rPr lang="en-US" b="1" dirty="0">
                <a:solidFill>
                  <a:schemeClr val="tx1"/>
                </a:solidFill>
                <a:latin typeface="Book Antiqua" panose="02040602050305030304" pitchFamily="18" charset="0"/>
              </a:rPr>
              <a:t>RF Paperwork Submission Schedule 	</a:t>
            </a:r>
            <a:r>
              <a:rPr lang="en-US" b="1" dirty="0">
                <a:solidFill>
                  <a:schemeClr val="tx1"/>
                </a:solidFill>
                <a:latin typeface="Book Antiqua" panose="02040602050305030304" pitchFamily="18" charset="0"/>
                <a:hlinkClick r:id="rId10">
                  <a:extLst>
                    <a:ext uri="{A12FA001-AC4F-418D-AE19-62706E023703}">
                      <ahyp:hlinkClr xmlns:ahyp="http://schemas.microsoft.com/office/drawing/2018/hyperlinkcolor" val="tx"/>
                    </a:ext>
                  </a:extLst>
                </a:hlinkClick>
              </a:rPr>
              <a:t>Payroll Paperwork Deadlines | Human Resources (stonybrook.edu) </a:t>
            </a:r>
            <a:endParaRPr lang="en-US" b="1" dirty="0">
              <a:solidFill>
                <a:schemeClr val="tx1"/>
              </a:solidFill>
              <a:latin typeface="Book Antiqua" panose="02040602050305030304" pitchFamily="18" charset="0"/>
            </a:endParaRPr>
          </a:p>
          <a:p>
            <a:pPr marL="0" lvl="0" indent="0">
              <a:buClr>
                <a:schemeClr val="dk1"/>
              </a:buClr>
              <a:buSzPts val="1800"/>
            </a:pPr>
            <a:r>
              <a:rPr lang="en-US" b="1" dirty="0">
                <a:solidFill>
                  <a:schemeClr val="tx1"/>
                </a:solidFill>
                <a:latin typeface="Book Antiqua" panose="02040602050305030304" pitchFamily="18" charset="0"/>
              </a:rPr>
              <a:t>	</a:t>
            </a:r>
          </a:p>
          <a:p>
            <a:pPr>
              <a:buClr>
                <a:schemeClr val="dk1"/>
              </a:buClr>
              <a:buSzPts val="1800"/>
            </a:pPr>
            <a:r>
              <a:rPr lang="en-US" b="1" dirty="0">
                <a:solidFill>
                  <a:schemeClr val="tx1"/>
                </a:solidFill>
                <a:latin typeface="Book Antiqua" panose="02040602050305030304" pitchFamily="18" charset="0"/>
              </a:rPr>
              <a:t>RF Handbook 			</a:t>
            </a:r>
            <a:r>
              <a:rPr lang="en-US" b="1" dirty="0">
                <a:solidFill>
                  <a:schemeClr val="tx1"/>
                </a:solidFill>
                <a:latin typeface="Book Antiqua" panose="02040602050305030304" pitchFamily="18" charset="0"/>
                <a:hlinkClick r:id="rId11">
                  <a:extLst>
                    <a:ext uri="{A12FA001-AC4F-418D-AE19-62706E023703}">
                      <ahyp:hlinkClr xmlns:ahyp="http://schemas.microsoft.com/office/drawing/2018/hyperlinkcolor" val="tx"/>
                    </a:ext>
                  </a:extLst>
                </a:hlinkClick>
              </a:rPr>
              <a:t>https://www.rfsuny.org/media/rfsuny/documents/hr/Employee-Handbook.pdf</a:t>
            </a:r>
            <a:endParaRPr lang="en-US" b="1" dirty="0">
              <a:solidFill>
                <a:schemeClr val="tx1"/>
              </a:solidFill>
              <a:latin typeface="Book Antiqua" panose="02040602050305030304" pitchFamily="18" charset="0"/>
            </a:endParaRPr>
          </a:p>
          <a:p>
            <a:pPr marL="0" lvl="0" indent="0">
              <a:buClr>
                <a:schemeClr val="dk1"/>
              </a:buClr>
              <a:buSzPts val="1800"/>
            </a:pPr>
            <a:endParaRPr lang="en-US" b="1" dirty="0">
              <a:solidFill>
                <a:schemeClr val="tx1"/>
              </a:solidFill>
              <a:latin typeface="Book Antiqua" panose="02040602050305030304" pitchFamily="18" charset="0"/>
            </a:endParaRPr>
          </a:p>
        </p:txBody>
      </p:sp>
      <p:sp>
        <p:nvSpPr>
          <p:cNvPr id="3" name="TextBox 2">
            <a:extLst>
              <a:ext uri="{FF2B5EF4-FFF2-40B4-BE49-F238E27FC236}">
                <a16:creationId xmlns:a16="http://schemas.microsoft.com/office/drawing/2014/main" id="{067F026F-FB7D-4595-82BA-9E00ADB3B627}"/>
              </a:ext>
            </a:extLst>
          </p:cNvPr>
          <p:cNvSpPr txBox="1"/>
          <p:nvPr/>
        </p:nvSpPr>
        <p:spPr>
          <a:xfrm>
            <a:off x="4359349" y="659219"/>
            <a:ext cx="3583172" cy="830997"/>
          </a:xfrm>
          <a:prstGeom prst="rect">
            <a:avLst/>
          </a:prstGeom>
          <a:noFill/>
        </p:spPr>
        <p:txBody>
          <a:bodyPr wrap="square" rtlCol="0">
            <a:spAutoFit/>
          </a:bodyPr>
          <a:lstStyle/>
          <a:p>
            <a:pPr algn="ctr"/>
            <a:r>
              <a:rPr lang="en-US" sz="2400" b="1" dirty="0">
                <a:latin typeface="Book Antiqua" panose="02040602050305030304" pitchFamily="18" charset="0"/>
              </a:rPr>
              <a:t>ADDITIONAL INFORMATION</a:t>
            </a:r>
          </a:p>
        </p:txBody>
      </p:sp>
    </p:spTree>
    <p:extLst>
      <p:ext uri="{BB962C8B-B14F-4D97-AF65-F5344CB8AC3E}">
        <p14:creationId xmlns:p14="http://schemas.microsoft.com/office/powerpoint/2010/main" val="1226467033"/>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794778" y="812175"/>
            <a:ext cx="5074394" cy="1434281"/>
          </a:xfrm>
          <a:prstGeom prst="rect">
            <a:avLst/>
          </a:prstGeom>
          <a:noFill/>
          <a:ln>
            <a:noFill/>
          </a:ln>
        </p:spPr>
        <p:txBody>
          <a:bodyPr spcFirstLastPara="1" wrap="square" lIns="91425" tIns="45700" rIns="91425" bIns="45700" anchor="t" anchorCtr="0">
            <a:normAutofit/>
          </a:bodyPr>
          <a:lstStyle/>
          <a:p>
            <a:pPr algn="ctr"/>
            <a:r>
              <a:rPr lang="en-US" sz="2400" b="1" dirty="0">
                <a:solidFill>
                  <a:schemeClr val="dk1"/>
                </a:solidFill>
                <a:latin typeface="Book Antiqua" panose="02040602050305030304" pitchFamily="18" charset="0"/>
              </a:rPr>
              <a:t>RF EMPLOYEE APPOINTMENT FORM (TMS)</a:t>
            </a:r>
            <a:br>
              <a:rPr lang="en-US" sz="2400" b="1" dirty="0">
                <a:solidFill>
                  <a:schemeClr val="dk1"/>
                </a:solidFill>
                <a:latin typeface="Book Antiqua" panose="02040602050305030304" pitchFamily="18" charset="0"/>
              </a:rPr>
            </a:br>
            <a:endParaRPr sz="2400" b="1" dirty="0">
              <a:latin typeface="Book Antiqua" panose="02040602050305030304" pitchFamily="18" charset="0"/>
            </a:endParaRPr>
          </a:p>
        </p:txBody>
      </p:sp>
      <p:sp>
        <p:nvSpPr>
          <p:cNvPr id="116" name="Google Shape;116;p2"/>
          <p:cNvSpPr txBox="1">
            <a:spLocks noGrp="1"/>
          </p:cNvSpPr>
          <p:nvPr>
            <p:ph type="body" idx="1"/>
          </p:nvPr>
        </p:nvSpPr>
        <p:spPr>
          <a:xfrm>
            <a:off x="1651820" y="1828800"/>
            <a:ext cx="8817283" cy="434871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828383"/>
              </a:buClr>
              <a:buSzPts val="2000"/>
              <a:buNone/>
            </a:pPr>
            <a:endParaRPr lang="en-US" sz="2000" dirty="0">
              <a:solidFill>
                <a:schemeClr val="dk1"/>
              </a:solidFill>
            </a:endParaRPr>
          </a:p>
          <a:p>
            <a:pPr marL="457200" lvl="1" indent="0">
              <a:lnSpc>
                <a:spcPct val="100000"/>
              </a:lnSpc>
              <a:spcBef>
                <a:spcPts val="0"/>
              </a:spcBef>
              <a:buClr>
                <a:schemeClr val="dk1"/>
              </a:buClr>
            </a:pPr>
            <a:endParaRPr lang="en-US" sz="2800" dirty="0">
              <a:solidFill>
                <a:schemeClr val="dk1"/>
              </a:solidFill>
              <a:latin typeface="Book Antiqua" panose="02040602050305030304" pitchFamily="18" charset="0"/>
            </a:endParaRPr>
          </a:p>
        </p:txBody>
      </p:sp>
      <p:pic>
        <p:nvPicPr>
          <p:cNvPr id="3" name="Picture 2">
            <a:extLst>
              <a:ext uri="{FF2B5EF4-FFF2-40B4-BE49-F238E27FC236}">
                <a16:creationId xmlns:a16="http://schemas.microsoft.com/office/drawing/2014/main" id="{10567997-1FC7-49E5-8BAB-9A5B28A87227}"/>
              </a:ext>
            </a:extLst>
          </p:cNvPr>
          <p:cNvPicPr>
            <a:picLocks noChangeAspect="1"/>
          </p:cNvPicPr>
          <p:nvPr/>
        </p:nvPicPr>
        <p:blipFill>
          <a:blip r:embed="rId3"/>
          <a:stretch>
            <a:fillRect/>
          </a:stretch>
        </p:blipFill>
        <p:spPr>
          <a:xfrm>
            <a:off x="6474950" y="203200"/>
            <a:ext cx="4922272" cy="5899888"/>
          </a:xfrm>
          <a:prstGeom prst="rect">
            <a:avLst/>
          </a:prstGeom>
          <a:ln>
            <a:solidFill>
              <a:schemeClr val="accent1">
                <a:alpha val="98000"/>
              </a:schemeClr>
            </a:solidFill>
          </a:ln>
          <a:effectLst>
            <a:outerShdw blurRad="50800" dist="50800" dir="5400000" algn="ctr" rotWithShape="0">
              <a:schemeClr val="tx1"/>
            </a:outerShdw>
            <a:softEdge rad="0"/>
          </a:effectLst>
        </p:spPr>
      </p:pic>
      <p:sp>
        <p:nvSpPr>
          <p:cNvPr id="4" name="TextBox 3">
            <a:extLst>
              <a:ext uri="{FF2B5EF4-FFF2-40B4-BE49-F238E27FC236}">
                <a16:creationId xmlns:a16="http://schemas.microsoft.com/office/drawing/2014/main" id="{EAB1CCF0-ADF2-49C1-A648-D9150A3A7F1D}"/>
              </a:ext>
            </a:extLst>
          </p:cNvPr>
          <p:cNvSpPr txBox="1"/>
          <p:nvPr/>
        </p:nvSpPr>
        <p:spPr>
          <a:xfrm>
            <a:off x="777009" y="2428371"/>
            <a:ext cx="5318991"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Book Antiqua" panose="02040602050305030304" pitchFamily="18" charset="0"/>
              </a:rPr>
              <a:t>Information on this form is pulled from the requisition in TMS. </a:t>
            </a:r>
          </a:p>
          <a:p>
            <a:pPr marL="285750" indent="-285750">
              <a:buFont typeface="Arial" panose="020B0604020202020204" pitchFamily="34" charset="0"/>
              <a:buChar char="•"/>
            </a:pPr>
            <a:endParaRPr lang="en-US" sz="1800" dirty="0">
              <a:latin typeface="Book Antiqua" panose="02040602050305030304" pitchFamily="18" charset="0"/>
            </a:endParaRPr>
          </a:p>
          <a:p>
            <a:pPr marL="285750" indent="-285750">
              <a:buFont typeface="Arial" panose="020B0604020202020204" pitchFamily="34" charset="0"/>
              <a:buChar char="•"/>
            </a:pPr>
            <a:r>
              <a:rPr lang="en-US" sz="1800" dirty="0">
                <a:latin typeface="Book Antiqua" panose="02040602050305030304" pitchFamily="18" charset="0"/>
              </a:rPr>
              <a:t>If there is a change in the start date after the offer has been accepted, the requisition must be updated.  In addition, a new offer letter with the new start date must be created in the offer grid. </a:t>
            </a:r>
          </a:p>
          <a:p>
            <a:endParaRPr lang="en-US" sz="1800" dirty="0">
              <a:latin typeface="Book Antiqua" panose="02040602050305030304" pitchFamily="18" charset="0"/>
            </a:endParaRPr>
          </a:p>
        </p:txBody>
      </p:sp>
    </p:spTree>
    <p:extLst>
      <p:ext uri="{BB962C8B-B14F-4D97-AF65-F5344CB8AC3E}">
        <p14:creationId xmlns:p14="http://schemas.microsoft.com/office/powerpoint/2010/main" val="244353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1434848" y="675941"/>
            <a:ext cx="4661151" cy="1029012"/>
          </a:xfrm>
          <a:prstGeom prst="rect">
            <a:avLst/>
          </a:prstGeom>
          <a:noFill/>
          <a:ln>
            <a:noFill/>
          </a:ln>
        </p:spPr>
        <p:txBody>
          <a:bodyPr spcFirstLastPara="1" wrap="square" lIns="91425" tIns="45700" rIns="91425" bIns="45700" anchor="t" anchorCtr="0">
            <a:normAutofit/>
          </a:bodyPr>
          <a:lstStyle/>
          <a:p>
            <a:pPr algn="ctr"/>
            <a:r>
              <a:rPr lang="en-US" sz="2400" b="1" dirty="0">
                <a:solidFill>
                  <a:schemeClr val="dk1"/>
                </a:solidFill>
                <a:latin typeface="Book Antiqua" panose="02040602050305030304" pitchFamily="18" charset="0"/>
              </a:rPr>
              <a:t>RF EMPLOYEE APPOINTMENT FORM (TMS)</a:t>
            </a:r>
            <a:br>
              <a:rPr lang="en-US" sz="2400" b="1" dirty="0">
                <a:solidFill>
                  <a:schemeClr val="dk1"/>
                </a:solidFill>
                <a:latin typeface="Book Antiqua" panose="02040602050305030304" pitchFamily="18" charset="0"/>
              </a:rPr>
            </a:br>
            <a:endParaRPr sz="2400" b="1" dirty="0">
              <a:latin typeface="Book Antiqua" panose="02040602050305030304" pitchFamily="18" charset="0"/>
            </a:endParaRPr>
          </a:p>
        </p:txBody>
      </p:sp>
      <p:sp>
        <p:nvSpPr>
          <p:cNvPr id="116" name="Google Shape;116;p2"/>
          <p:cNvSpPr txBox="1">
            <a:spLocks noGrp="1"/>
          </p:cNvSpPr>
          <p:nvPr>
            <p:ph type="body" idx="1"/>
          </p:nvPr>
        </p:nvSpPr>
        <p:spPr>
          <a:xfrm>
            <a:off x="1687358" y="1828800"/>
            <a:ext cx="8817283" cy="434871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828383"/>
              </a:buClr>
              <a:buSzPts val="2000"/>
              <a:buNone/>
            </a:pPr>
            <a:endParaRPr lang="en-US" sz="2000" dirty="0">
              <a:solidFill>
                <a:schemeClr val="dk1"/>
              </a:solidFill>
            </a:endParaRPr>
          </a:p>
          <a:p>
            <a:pPr marL="457200" lvl="1" indent="0">
              <a:lnSpc>
                <a:spcPct val="100000"/>
              </a:lnSpc>
              <a:spcBef>
                <a:spcPts val="0"/>
              </a:spcBef>
              <a:buClr>
                <a:schemeClr val="dk1"/>
              </a:buClr>
            </a:pPr>
            <a:endParaRPr lang="en-US" sz="2800" dirty="0">
              <a:solidFill>
                <a:schemeClr val="dk1"/>
              </a:solidFill>
              <a:latin typeface="Book Antiqua" panose="02040602050305030304" pitchFamily="18" charset="0"/>
            </a:endParaRPr>
          </a:p>
        </p:txBody>
      </p:sp>
      <p:sp>
        <p:nvSpPr>
          <p:cNvPr id="4" name="TextBox 3">
            <a:extLst>
              <a:ext uri="{FF2B5EF4-FFF2-40B4-BE49-F238E27FC236}">
                <a16:creationId xmlns:a16="http://schemas.microsoft.com/office/drawing/2014/main" id="{EAB1CCF0-ADF2-49C1-A648-D9150A3A7F1D}"/>
              </a:ext>
            </a:extLst>
          </p:cNvPr>
          <p:cNvSpPr txBox="1"/>
          <p:nvPr/>
        </p:nvSpPr>
        <p:spPr>
          <a:xfrm>
            <a:off x="506257" y="1581106"/>
            <a:ext cx="6324599" cy="4878259"/>
          </a:xfrm>
          <a:prstGeom prst="rect">
            <a:avLst/>
          </a:prstGeom>
          <a:noFill/>
        </p:spPr>
        <p:txBody>
          <a:bodyPr wrap="square" rtlCol="0">
            <a:spAutoFit/>
          </a:bodyPr>
          <a:lstStyle/>
          <a:p>
            <a:r>
              <a:rPr lang="en-US" b="1" dirty="0">
                <a:latin typeface="Book Antiqua" panose="02040602050305030304" pitchFamily="18" charset="0"/>
              </a:rPr>
              <a:t>Page 2</a:t>
            </a:r>
          </a:p>
          <a:p>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The appointment form will  pre-populate with the Labor Schedule that was entered in the requisition.</a:t>
            </a:r>
          </a:p>
          <a:p>
            <a:pPr marL="285750" indent="-285750">
              <a:buFont typeface="Arial" panose="020B0604020202020204" pitchFamily="34" charset="0"/>
              <a:buChar char="•"/>
            </a:pPr>
            <a:endParaRPr lang="en-US" dirty="0">
              <a:latin typeface="Book Antiqua" panose="02040602050305030304" pitchFamily="18" charset="0"/>
            </a:endParaRPr>
          </a:p>
          <a:p>
            <a:pPr marL="285750" indent="-285750">
              <a:buFont typeface="Arial" panose="020B0604020202020204" pitchFamily="34" charset="0"/>
              <a:buChar char="•"/>
            </a:pPr>
            <a:r>
              <a:rPr lang="en-US" altLang="en-US" dirty="0">
                <a:solidFill>
                  <a:schemeClr val="tx1"/>
                </a:solidFill>
                <a:latin typeface="Book Antiqua" panose="02040602050305030304" pitchFamily="18" charset="0"/>
              </a:rPr>
              <a:t>Employee must sign declaration.</a:t>
            </a:r>
          </a:p>
          <a:p>
            <a:endParaRPr lang="en-US" dirty="0">
              <a:latin typeface="Book Antiqua" panose="02040602050305030304" pitchFamily="18" charset="0"/>
            </a:endParaRPr>
          </a:p>
          <a:p>
            <a:pPr marL="285750" indent="-285750">
              <a:spcAft>
                <a:spcPts val="600"/>
              </a:spcAft>
              <a:buClrTx/>
              <a:buFont typeface="Arial" panose="020B0604020202020204" pitchFamily="34" charset="0"/>
              <a:buChar char="•"/>
            </a:pPr>
            <a:r>
              <a:rPr lang="en-US" dirty="0">
                <a:latin typeface="Book Antiqua" panose="02040602050305030304" pitchFamily="18" charset="0"/>
              </a:rPr>
              <a:t> Include </a:t>
            </a:r>
            <a:r>
              <a:rPr lang="en-US" dirty="0">
                <a:solidFill>
                  <a:schemeClr val="tx1"/>
                </a:solidFill>
                <a:latin typeface="Book Antiqua" panose="02040602050305030304" pitchFamily="18" charset="0"/>
              </a:rPr>
              <a:t>department contact info. </a:t>
            </a:r>
          </a:p>
          <a:p>
            <a:pPr marL="285750" indent="-285750">
              <a:spcAft>
                <a:spcPts val="600"/>
              </a:spcAft>
              <a:buClrTx/>
              <a:buFont typeface="Arial" panose="020B0604020202020204" pitchFamily="34" charset="0"/>
              <a:buChar char="•"/>
            </a:pPr>
            <a:r>
              <a:rPr lang="en-US" altLang="en-US" dirty="0">
                <a:solidFill>
                  <a:schemeClr val="tx1"/>
                </a:solidFill>
                <a:latin typeface="Book Antiqua" panose="02040602050305030304" pitchFamily="18" charset="0"/>
              </a:rPr>
              <a:t>Ensure that approvals by the Project Director, Co-Project in ERAS,  **Operations Manager delegate, and VP Coordinator (if applicable).</a:t>
            </a:r>
          </a:p>
          <a:p>
            <a:pPr>
              <a:spcAft>
                <a:spcPts val="600"/>
              </a:spcAft>
              <a:buClrTx/>
            </a:pPr>
            <a:endParaRPr lang="en-US" altLang="en-US" dirty="0">
              <a:solidFill>
                <a:schemeClr val="tx1"/>
              </a:solidFill>
              <a:latin typeface="Book Antiqua" panose="02040602050305030304" pitchFamily="18" charset="0"/>
            </a:endParaRPr>
          </a:p>
          <a:p>
            <a:pPr>
              <a:spcAft>
                <a:spcPts val="600"/>
              </a:spcAft>
              <a:buClrTx/>
            </a:pPr>
            <a:r>
              <a:rPr lang="en-US" altLang="en-US" b="1" u="sng" dirty="0">
                <a:solidFill>
                  <a:schemeClr val="tx1"/>
                </a:solidFill>
                <a:latin typeface="Book Antiqua" panose="02040602050305030304" pitchFamily="18" charset="0"/>
              </a:rPr>
              <a:t>Expenditure Types</a:t>
            </a:r>
            <a:r>
              <a:rPr lang="en-US" altLang="en-US" b="1" dirty="0">
                <a:solidFill>
                  <a:schemeClr val="tx1"/>
                </a:solidFill>
                <a:latin typeface="Book Antiqua" panose="02040602050305030304" pitchFamily="18" charset="0"/>
              </a:rPr>
              <a:t>:</a:t>
            </a:r>
          </a:p>
          <a:p>
            <a:pPr>
              <a:spcAft>
                <a:spcPts val="600"/>
              </a:spcAft>
              <a:buClrTx/>
            </a:pPr>
            <a:r>
              <a:rPr lang="en-US" altLang="en-US" b="1" dirty="0">
                <a:solidFill>
                  <a:schemeClr val="tx1"/>
                </a:solidFill>
                <a:latin typeface="Book Antiqua" panose="02040602050305030304" pitchFamily="18" charset="0"/>
              </a:rPr>
              <a:t>*SWR Reg Exempt, SWR Reg Non-Exempt, SWP PostDoc Exempt, SWP PostDoc Non-Exempt</a:t>
            </a:r>
          </a:p>
          <a:p>
            <a:pPr>
              <a:spcAft>
                <a:spcPts val="600"/>
              </a:spcAft>
              <a:buClrTx/>
            </a:pPr>
            <a:r>
              <a:rPr lang="en-US" b="1" dirty="0">
                <a:solidFill>
                  <a:schemeClr val="tx1"/>
                </a:solidFill>
                <a:latin typeface="Book Antiqua" panose="02040602050305030304" pitchFamily="18" charset="0"/>
              </a:rPr>
              <a:t>**Operations Manager is the Office of Grants Management for Sponsored Awards and the RF Payroll Office for Campus IDC Projects. </a:t>
            </a:r>
          </a:p>
          <a:p>
            <a:pPr marL="285750" indent="-285750">
              <a:spcAft>
                <a:spcPts val="600"/>
              </a:spcAft>
              <a:buClrTx/>
              <a:buFont typeface="Arial" panose="020B0604020202020204" pitchFamily="34" charset="0"/>
              <a:buChar char="•"/>
            </a:pPr>
            <a:endParaRPr lang="en-US" altLang="en-US" dirty="0">
              <a:solidFill>
                <a:schemeClr val="tx1"/>
              </a:solidFill>
              <a:latin typeface="Book Antiqua" panose="02040602050305030304" pitchFamily="18" charset="0"/>
            </a:endParaRPr>
          </a:p>
          <a:p>
            <a:pPr marL="285750" indent="-285750">
              <a:spcAft>
                <a:spcPts val="600"/>
              </a:spcAft>
              <a:buClrTx/>
              <a:buFont typeface="Arial" panose="020B0604020202020204" pitchFamily="34" charset="0"/>
              <a:buChar char="•"/>
            </a:pPr>
            <a:endParaRPr lang="en-US" altLang="en-US" sz="1500" dirty="0">
              <a:solidFill>
                <a:schemeClr val="tx1"/>
              </a:solidFill>
              <a:latin typeface="Book Antiqua" panose="02040602050305030304" pitchFamily="18" charset="0"/>
            </a:endParaRPr>
          </a:p>
          <a:p>
            <a:pPr marL="285750" indent="-285750">
              <a:buFont typeface="Arial" panose="020B0604020202020204" pitchFamily="34" charset="0"/>
              <a:buChar char="•"/>
            </a:pPr>
            <a:endParaRPr lang="en-US" sz="1800" dirty="0">
              <a:latin typeface="Book Antiqua" panose="02040602050305030304" pitchFamily="18" charset="0"/>
            </a:endParaRPr>
          </a:p>
        </p:txBody>
      </p:sp>
      <p:pic>
        <p:nvPicPr>
          <p:cNvPr id="5" name="Picture 4">
            <a:extLst>
              <a:ext uri="{FF2B5EF4-FFF2-40B4-BE49-F238E27FC236}">
                <a16:creationId xmlns:a16="http://schemas.microsoft.com/office/drawing/2014/main" id="{CA19D9A8-B78B-4D6E-9A52-4C9BD9B32614}"/>
              </a:ext>
            </a:extLst>
          </p:cNvPr>
          <p:cNvPicPr>
            <a:picLocks noChangeAspect="1"/>
          </p:cNvPicPr>
          <p:nvPr/>
        </p:nvPicPr>
        <p:blipFill>
          <a:blip r:embed="rId3"/>
          <a:stretch>
            <a:fillRect/>
          </a:stretch>
        </p:blipFill>
        <p:spPr>
          <a:xfrm>
            <a:off x="6830857" y="178932"/>
            <a:ext cx="4569541" cy="5913524"/>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73954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901257" y="761114"/>
            <a:ext cx="5570128" cy="673100"/>
          </a:xfrm>
          <a:prstGeom prst="rect">
            <a:avLst/>
          </a:prstGeom>
          <a:noFill/>
          <a:ln>
            <a:noFill/>
          </a:ln>
        </p:spPr>
        <p:txBody>
          <a:bodyPr spcFirstLastPara="1" wrap="square" lIns="91425" tIns="45700" rIns="91425" bIns="45700" anchor="t" anchorCtr="0">
            <a:normAutofit/>
          </a:bodyPr>
          <a:lstStyle/>
          <a:p>
            <a:r>
              <a:rPr lang="en-US" sz="2200" b="1" dirty="0">
                <a:solidFill>
                  <a:schemeClr val="tx1"/>
                </a:solidFill>
                <a:latin typeface="Book Antiqua" panose="02040602050305030304" pitchFamily="18" charset="0"/>
              </a:rPr>
              <a:t>RF EMPLOYEE CHANGE FORM (TMS)</a:t>
            </a:r>
            <a:endParaRPr sz="2200" b="1" dirty="0">
              <a:solidFill>
                <a:schemeClr val="tx1"/>
              </a:solidFill>
              <a:latin typeface="Book Antiqua" panose="02040602050305030304" pitchFamily="18" charset="0"/>
            </a:endParaRPr>
          </a:p>
        </p:txBody>
      </p:sp>
      <p:pic>
        <p:nvPicPr>
          <p:cNvPr id="3" name="Picture 2">
            <a:extLst>
              <a:ext uri="{FF2B5EF4-FFF2-40B4-BE49-F238E27FC236}">
                <a16:creationId xmlns:a16="http://schemas.microsoft.com/office/drawing/2014/main" id="{8AB2CA15-E24D-44AA-9838-1C20410373D1}"/>
              </a:ext>
            </a:extLst>
          </p:cNvPr>
          <p:cNvPicPr>
            <a:picLocks noChangeAspect="1"/>
          </p:cNvPicPr>
          <p:nvPr/>
        </p:nvPicPr>
        <p:blipFill>
          <a:blip r:embed="rId3"/>
          <a:stretch>
            <a:fillRect/>
          </a:stretch>
        </p:blipFill>
        <p:spPr>
          <a:xfrm>
            <a:off x="6795091" y="148249"/>
            <a:ext cx="4634909" cy="5987843"/>
          </a:xfrm>
          <a:prstGeom prst="rect">
            <a:avLst/>
          </a:prstGeom>
          <a:ln>
            <a:solidFill>
              <a:schemeClr val="accent1">
                <a:alpha val="98000"/>
              </a:schemeClr>
            </a:solidFill>
          </a:ln>
          <a:effectLst>
            <a:outerShdw blurRad="50800" dist="50800" dir="5400000" algn="ctr" rotWithShape="0">
              <a:schemeClr val="tx1"/>
            </a:outerShdw>
            <a:softEdge rad="0"/>
          </a:effectLst>
        </p:spPr>
      </p:pic>
      <p:sp>
        <p:nvSpPr>
          <p:cNvPr id="5" name="TextBox 4">
            <a:extLst>
              <a:ext uri="{FF2B5EF4-FFF2-40B4-BE49-F238E27FC236}">
                <a16:creationId xmlns:a16="http://schemas.microsoft.com/office/drawing/2014/main" id="{9BAB5585-F65D-443F-B707-E8F73CBBB3FF}"/>
              </a:ext>
            </a:extLst>
          </p:cNvPr>
          <p:cNvSpPr txBox="1"/>
          <p:nvPr/>
        </p:nvSpPr>
        <p:spPr>
          <a:xfrm>
            <a:off x="762001" y="1616150"/>
            <a:ext cx="5709386" cy="5478423"/>
          </a:xfrm>
          <a:prstGeom prst="rect">
            <a:avLst/>
          </a:prstGeom>
          <a:noFill/>
        </p:spPr>
        <p:txBody>
          <a:bodyPr wrap="square" rtlCol="0">
            <a:spAutoFit/>
          </a:bodyPr>
          <a:lstStyle/>
          <a:p>
            <a:endParaRPr lang="en-US" sz="1500" dirty="0">
              <a:latin typeface="Book Antiqua" panose="02040602050305030304" pitchFamily="18" charset="0"/>
            </a:endParaRPr>
          </a:p>
          <a:p>
            <a:r>
              <a:rPr lang="en-US" sz="1500" dirty="0">
                <a:latin typeface="Book Antiqua" panose="02040602050305030304" pitchFamily="18" charset="0"/>
              </a:rPr>
              <a:t>The information on this form is pulled from the requisition in TMS. </a:t>
            </a:r>
          </a:p>
          <a:p>
            <a:endParaRPr lang="en-US" sz="1500" dirty="0">
              <a:latin typeface="Book Antiqua" panose="02040602050305030304" pitchFamily="18" charset="0"/>
            </a:endParaRPr>
          </a:p>
          <a:p>
            <a:r>
              <a:rPr lang="en-US" sz="1500" dirty="0">
                <a:latin typeface="Book Antiqua" panose="02040602050305030304" pitchFamily="18" charset="0"/>
              </a:rPr>
              <a:t>This form is used to make changes to existing Employee Appointments. </a:t>
            </a:r>
          </a:p>
          <a:p>
            <a:pPr lvl="1"/>
            <a:endParaRPr lang="en-US" sz="1500" dirty="0">
              <a:latin typeface="Book Antiqua" panose="02040602050305030304" pitchFamily="18" charset="0"/>
            </a:endParaRPr>
          </a:p>
          <a:p>
            <a:pPr lvl="1"/>
            <a:r>
              <a:rPr lang="en-US" sz="1500" dirty="0">
                <a:latin typeface="Book Antiqua" panose="02040602050305030304" pitchFamily="18" charset="0"/>
              </a:rPr>
              <a:t>Examples:</a:t>
            </a:r>
          </a:p>
          <a:p>
            <a:pPr lvl="4"/>
            <a:endParaRPr lang="en-US" sz="1500" dirty="0">
              <a:latin typeface="Book Antiqua" panose="02040602050305030304" pitchFamily="18" charset="0"/>
            </a:endParaRPr>
          </a:p>
          <a:p>
            <a:pPr marL="285750" lvl="4" indent="-285750">
              <a:buFont typeface="Arial" panose="020B0604020202020204" pitchFamily="34" charset="0"/>
              <a:buChar char="•"/>
            </a:pPr>
            <a:r>
              <a:rPr lang="en-US" sz="1500" dirty="0">
                <a:latin typeface="Book Antiqua" panose="02040602050305030304" pitchFamily="18" charset="0"/>
              </a:rPr>
              <a:t>Rehire of less than one year of service</a:t>
            </a:r>
          </a:p>
          <a:p>
            <a:pPr marL="285750" lvl="4" indent="-285750">
              <a:buFont typeface="Arial" panose="020B0604020202020204" pitchFamily="34" charset="0"/>
              <a:buChar char="•"/>
            </a:pPr>
            <a:r>
              <a:rPr lang="en-US" sz="1500" dirty="0">
                <a:latin typeface="Book Antiqua" panose="02040602050305030304" pitchFamily="18" charset="0"/>
              </a:rPr>
              <a:t>Change in title</a:t>
            </a:r>
          </a:p>
          <a:p>
            <a:pPr marL="285750" lvl="4" indent="-285750">
              <a:buFont typeface="Arial" panose="020B0604020202020204" pitchFamily="34" charset="0"/>
              <a:buChar char="•"/>
            </a:pPr>
            <a:r>
              <a:rPr lang="en-US" sz="1500" dirty="0">
                <a:latin typeface="Book Antiqua" panose="02040602050305030304" pitchFamily="18" charset="0"/>
              </a:rPr>
              <a:t>Permanent increased duties</a:t>
            </a:r>
          </a:p>
          <a:p>
            <a:pPr lvl="4"/>
            <a:endParaRPr lang="en-US" sz="1500" b="1" dirty="0">
              <a:latin typeface="Book Antiqua" panose="02040602050305030304" pitchFamily="18" charset="0"/>
            </a:endParaRPr>
          </a:p>
          <a:p>
            <a:pPr algn="ctr"/>
            <a:endParaRPr lang="en-US" sz="1800" b="1" dirty="0">
              <a:latin typeface="Book Antiqua" panose="02040602050305030304" pitchFamily="18" charset="0"/>
            </a:endParaRPr>
          </a:p>
          <a:p>
            <a:pPr algn="ctr"/>
            <a:r>
              <a:rPr lang="en-US" sz="1800" b="1" dirty="0">
                <a:latin typeface="Book Antiqua" panose="02040602050305030304" pitchFamily="18" charset="0"/>
              </a:rPr>
              <a:t>Required fields are marked with an asterisk * </a:t>
            </a:r>
          </a:p>
          <a:p>
            <a:pPr marL="285750" indent="-285750" algn="ctr">
              <a:buFont typeface="Arial" panose="020B0604020202020204" pitchFamily="34" charset="0"/>
              <a:buChar char="•"/>
            </a:pPr>
            <a:endParaRPr lang="en-US" sz="1500" dirty="0">
              <a:latin typeface="Book Antiqua" panose="02040602050305030304" pitchFamily="18" charset="0"/>
            </a:endParaRPr>
          </a:p>
          <a:p>
            <a:pPr marL="285750" indent="-285750">
              <a:buFont typeface="Arial" panose="020B0604020202020204" pitchFamily="34" charset="0"/>
              <a:buChar char="•"/>
            </a:pPr>
            <a:endParaRPr lang="en-US" sz="1500" dirty="0">
              <a:latin typeface="Book Antiqua" panose="02040602050305030304" pitchFamily="18" charset="0"/>
            </a:endParaRPr>
          </a:p>
          <a:p>
            <a:endParaRPr lang="en-US" sz="1500" dirty="0">
              <a:latin typeface="Book Antiqua" panose="02040602050305030304" pitchFamily="18" charset="0"/>
            </a:endParaRPr>
          </a:p>
          <a:p>
            <a:endParaRPr lang="en-US" sz="1500" dirty="0">
              <a:latin typeface="Book Antiqua" panose="02040602050305030304" pitchFamily="18" charset="0"/>
            </a:endParaRPr>
          </a:p>
          <a:p>
            <a:pPr marL="285750" indent="-285750">
              <a:buFont typeface="Arial" panose="020B0604020202020204" pitchFamily="34" charset="0"/>
              <a:buChar char="•"/>
            </a:pPr>
            <a:endParaRPr lang="en-US" sz="1500" dirty="0">
              <a:latin typeface="Book Antiqua" panose="02040602050305030304" pitchFamily="18" charset="0"/>
            </a:endParaRPr>
          </a:p>
          <a:p>
            <a:endParaRPr lang="en-US" sz="1500" dirty="0">
              <a:latin typeface="Book Antiqua" panose="02040602050305030304" pitchFamily="18" charset="0"/>
            </a:endParaRPr>
          </a:p>
          <a:p>
            <a:endParaRPr lang="en-US" sz="1500" dirty="0">
              <a:latin typeface="Book Antiqua" panose="02040602050305030304" pitchFamily="18" charset="0"/>
            </a:endParaRPr>
          </a:p>
          <a:p>
            <a:endParaRPr lang="en-US" dirty="0"/>
          </a:p>
        </p:txBody>
      </p:sp>
    </p:spTree>
    <p:extLst>
      <p:ext uri="{BB962C8B-B14F-4D97-AF65-F5344CB8AC3E}">
        <p14:creationId xmlns:p14="http://schemas.microsoft.com/office/powerpoint/2010/main" val="13934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1031358" y="784445"/>
            <a:ext cx="4915786" cy="472887"/>
          </a:xfrm>
          <a:prstGeom prst="rect">
            <a:avLst/>
          </a:prstGeom>
          <a:noFill/>
          <a:ln>
            <a:noFill/>
          </a:ln>
        </p:spPr>
        <p:txBody>
          <a:bodyPr spcFirstLastPara="1" wrap="square" lIns="91425" tIns="45700" rIns="91425" bIns="45700" anchor="t" anchorCtr="0">
            <a:normAutofit fontScale="90000"/>
          </a:bodyPr>
          <a:lstStyle/>
          <a:p>
            <a:pPr algn="ctr"/>
            <a:r>
              <a:rPr lang="en-US" sz="2700" b="1" dirty="0">
                <a:solidFill>
                  <a:schemeClr val="dk1"/>
                </a:solidFill>
                <a:latin typeface="Book Antiqua" panose="02040602050305030304" pitchFamily="18" charset="0"/>
              </a:rPr>
              <a:t>RF EMPLOYEE CHANGE FORM (TMS)</a:t>
            </a:r>
            <a:br>
              <a:rPr lang="en-US" sz="2700" b="1" dirty="0">
                <a:solidFill>
                  <a:schemeClr val="dk1"/>
                </a:solidFill>
                <a:latin typeface="Book Antiqua" panose="02040602050305030304" pitchFamily="18" charset="0"/>
              </a:rPr>
            </a:br>
            <a:endParaRPr sz="2200" b="1" dirty="0">
              <a:latin typeface="Book Antiqua" panose="02040602050305030304" pitchFamily="18" charset="0"/>
            </a:endParaRPr>
          </a:p>
        </p:txBody>
      </p:sp>
      <p:sp>
        <p:nvSpPr>
          <p:cNvPr id="5" name="TextBox 4">
            <a:extLst>
              <a:ext uri="{FF2B5EF4-FFF2-40B4-BE49-F238E27FC236}">
                <a16:creationId xmlns:a16="http://schemas.microsoft.com/office/drawing/2014/main" id="{9BAB5585-F65D-443F-B707-E8F73CBBB3FF}"/>
              </a:ext>
            </a:extLst>
          </p:cNvPr>
          <p:cNvSpPr txBox="1"/>
          <p:nvPr/>
        </p:nvSpPr>
        <p:spPr>
          <a:xfrm>
            <a:off x="827809" y="1892594"/>
            <a:ext cx="5509196" cy="3416320"/>
          </a:xfrm>
          <a:prstGeom prst="rect">
            <a:avLst/>
          </a:prstGeom>
          <a:noFill/>
        </p:spPr>
        <p:txBody>
          <a:bodyPr wrap="square" rtlCol="0">
            <a:spAutoFit/>
          </a:bodyPr>
          <a:lstStyle/>
          <a:p>
            <a:r>
              <a:rPr lang="en-US" b="1" dirty="0">
                <a:latin typeface="Book Antiqua" panose="02040602050305030304" pitchFamily="18" charset="0"/>
              </a:rPr>
              <a:t>Page 2</a:t>
            </a:r>
          </a:p>
          <a:p>
            <a:endParaRPr lang="en-US" dirty="0">
              <a:latin typeface="Book Antiqua" panose="02040602050305030304" pitchFamily="18" charset="0"/>
            </a:endParaRPr>
          </a:p>
          <a:p>
            <a:pPr marL="285750" indent="-285750">
              <a:buFont typeface="Arial" panose="020B0604020202020204" pitchFamily="34" charset="0"/>
              <a:buChar char="•"/>
            </a:pPr>
            <a:r>
              <a:rPr lang="en-US" dirty="0">
                <a:latin typeface="Book Antiqua" panose="02040602050305030304" pitchFamily="18" charset="0"/>
              </a:rPr>
              <a:t>The information on this form is pulled from the requisition in TMS.</a:t>
            </a:r>
          </a:p>
          <a:p>
            <a:endParaRPr lang="en-US" dirty="0">
              <a:solidFill>
                <a:schemeClr val="tx1"/>
              </a:solidFill>
              <a:latin typeface="Book Antiqua" panose="02040602050305030304" pitchFamily="18" charset="0"/>
            </a:endParaRPr>
          </a:p>
          <a:p>
            <a:pPr marL="285750" indent="-285750">
              <a:spcAft>
                <a:spcPts val="600"/>
              </a:spcAft>
              <a:buClrTx/>
              <a:buFont typeface="Arial" panose="020B0604020202020204" pitchFamily="34" charset="0"/>
              <a:buChar char="•"/>
            </a:pPr>
            <a:r>
              <a:rPr lang="en-US" altLang="en-US" dirty="0">
                <a:solidFill>
                  <a:schemeClr val="tx1"/>
                </a:solidFill>
                <a:latin typeface="Book Antiqua" panose="02040602050305030304" pitchFamily="18" charset="0"/>
              </a:rPr>
              <a:t>Ensure that Approvals by the Project Director, Co-Project in ERAS,  **Operations Manager delegate, VP Coordinator.</a:t>
            </a:r>
          </a:p>
          <a:p>
            <a:pPr>
              <a:spcAft>
                <a:spcPts val="600"/>
              </a:spcAft>
              <a:buClrTx/>
            </a:pPr>
            <a:endParaRPr lang="en-US" altLang="en-US" dirty="0">
              <a:solidFill>
                <a:schemeClr val="tx1"/>
              </a:solidFill>
              <a:latin typeface="Book Antiqua" panose="02040602050305030304" pitchFamily="18" charset="0"/>
            </a:endParaRPr>
          </a:p>
          <a:p>
            <a:pPr>
              <a:spcAft>
                <a:spcPts val="600"/>
              </a:spcAft>
              <a:buClrTx/>
            </a:pPr>
            <a:r>
              <a:rPr lang="en-US" altLang="en-US" b="1" u="sng" dirty="0">
                <a:solidFill>
                  <a:schemeClr val="tx1"/>
                </a:solidFill>
                <a:latin typeface="Book Antiqua" panose="02040602050305030304" pitchFamily="18" charset="0"/>
              </a:rPr>
              <a:t>Expenditure Types</a:t>
            </a:r>
            <a:r>
              <a:rPr lang="en-US" altLang="en-US" b="1" dirty="0">
                <a:solidFill>
                  <a:schemeClr val="tx1"/>
                </a:solidFill>
                <a:latin typeface="Book Antiqua" panose="02040602050305030304" pitchFamily="18" charset="0"/>
              </a:rPr>
              <a:t>:</a:t>
            </a:r>
          </a:p>
          <a:p>
            <a:pPr>
              <a:spcAft>
                <a:spcPts val="600"/>
              </a:spcAft>
              <a:buClrTx/>
            </a:pPr>
            <a:r>
              <a:rPr lang="en-US" altLang="en-US" b="1" dirty="0">
                <a:solidFill>
                  <a:schemeClr val="tx1"/>
                </a:solidFill>
                <a:latin typeface="Book Antiqua" panose="02040602050305030304" pitchFamily="18" charset="0"/>
              </a:rPr>
              <a:t>*SWR Reg Exempt, SWR Reg Non-Exempt, SWP Post Doc Exempt, SWP Post Doc Non-Exempt</a:t>
            </a:r>
          </a:p>
          <a:p>
            <a:pPr>
              <a:spcAft>
                <a:spcPts val="600"/>
              </a:spcAft>
              <a:buClrTx/>
            </a:pPr>
            <a:r>
              <a:rPr lang="en-US" dirty="0">
                <a:solidFill>
                  <a:schemeClr val="tx1"/>
                </a:solidFill>
                <a:latin typeface="Book Antiqua" panose="02040602050305030304" pitchFamily="18" charset="0"/>
              </a:rPr>
              <a:t>**</a:t>
            </a:r>
            <a:r>
              <a:rPr lang="en-US" b="1" dirty="0">
                <a:solidFill>
                  <a:schemeClr val="tx1"/>
                </a:solidFill>
                <a:latin typeface="Book Antiqua" panose="02040602050305030304" pitchFamily="18" charset="0"/>
              </a:rPr>
              <a:t>Operations Manager is the Office of Grants Management for Sponsored Awards and the RF Payroll Office for Campus IDC Projects. </a:t>
            </a:r>
          </a:p>
        </p:txBody>
      </p:sp>
      <p:pic>
        <p:nvPicPr>
          <p:cNvPr id="4" name="Picture 3">
            <a:extLst>
              <a:ext uri="{FF2B5EF4-FFF2-40B4-BE49-F238E27FC236}">
                <a16:creationId xmlns:a16="http://schemas.microsoft.com/office/drawing/2014/main" id="{B854AE2A-B737-4548-8684-17E2B7A59278}"/>
              </a:ext>
            </a:extLst>
          </p:cNvPr>
          <p:cNvPicPr>
            <a:picLocks noChangeAspect="1"/>
          </p:cNvPicPr>
          <p:nvPr/>
        </p:nvPicPr>
        <p:blipFill>
          <a:blip r:embed="rId3"/>
          <a:stretch>
            <a:fillRect/>
          </a:stretch>
        </p:blipFill>
        <p:spPr>
          <a:xfrm>
            <a:off x="6658265" y="162511"/>
            <a:ext cx="4580350" cy="5927512"/>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4411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797443" y="1060891"/>
            <a:ext cx="4915786" cy="472887"/>
          </a:xfrm>
          <a:prstGeom prst="rect">
            <a:avLst/>
          </a:prstGeom>
          <a:noFill/>
          <a:ln>
            <a:noFill/>
          </a:ln>
        </p:spPr>
        <p:txBody>
          <a:bodyPr spcFirstLastPara="1" wrap="square" lIns="91425" tIns="45700" rIns="91425" bIns="45700" anchor="t" anchorCtr="0">
            <a:normAutofit/>
          </a:bodyPr>
          <a:lstStyle/>
          <a:p>
            <a:pPr algn="ctr"/>
            <a:r>
              <a:rPr lang="en-US" sz="2400" b="1" dirty="0">
                <a:latin typeface="Book Antiqua" panose="02040602050305030304" pitchFamily="18" charset="0"/>
              </a:rPr>
              <a:t>E-VERIFY REQUEST LETTER</a:t>
            </a:r>
            <a:endParaRPr sz="2200" b="1" dirty="0">
              <a:latin typeface="Book Antiqua" panose="02040602050305030304" pitchFamily="18" charset="0"/>
            </a:endParaRPr>
          </a:p>
        </p:txBody>
      </p:sp>
      <p:sp>
        <p:nvSpPr>
          <p:cNvPr id="6" name="TextBox 5">
            <a:extLst>
              <a:ext uri="{FF2B5EF4-FFF2-40B4-BE49-F238E27FC236}">
                <a16:creationId xmlns:a16="http://schemas.microsoft.com/office/drawing/2014/main" id="{2CBEF1BB-6605-43E8-B790-FD40DE97D0A7}"/>
              </a:ext>
            </a:extLst>
          </p:cNvPr>
          <p:cNvSpPr txBox="1"/>
          <p:nvPr/>
        </p:nvSpPr>
        <p:spPr>
          <a:xfrm>
            <a:off x="797443" y="2628781"/>
            <a:ext cx="5149701" cy="1600438"/>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Book Antiqua" panose="02040602050305030304" pitchFamily="18" charset="0"/>
              </a:rPr>
              <a:t>All new summer PI’s and hourly student employees must bring the completed form along with their original I-9 supporting documents to HR within three days of hire. </a:t>
            </a:r>
          </a:p>
          <a:p>
            <a:endParaRPr lang="en-US" sz="1400" dirty="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HR is located in the Administration Building, Room 390. </a:t>
            </a:r>
          </a:p>
          <a:p>
            <a:endParaRPr lang="en-US" sz="1400" dirty="0">
              <a:latin typeface="Book Antiqua" panose="02040602050305030304" pitchFamily="18" charset="0"/>
            </a:endParaRPr>
          </a:p>
          <a:p>
            <a:pPr marL="285750" indent="-285750">
              <a:buFont typeface="Arial" panose="020B0604020202020204" pitchFamily="34" charset="0"/>
              <a:buChar char="•"/>
            </a:pPr>
            <a:r>
              <a:rPr lang="en-US" sz="1400" dirty="0">
                <a:latin typeface="Book Antiqua" panose="02040602050305030304" pitchFamily="18" charset="0"/>
              </a:rPr>
              <a:t>Our hours are 8:30am to 4:00pm. </a:t>
            </a:r>
          </a:p>
        </p:txBody>
      </p:sp>
      <p:pic>
        <p:nvPicPr>
          <p:cNvPr id="7" name="Picture 6">
            <a:extLst>
              <a:ext uri="{FF2B5EF4-FFF2-40B4-BE49-F238E27FC236}">
                <a16:creationId xmlns:a16="http://schemas.microsoft.com/office/drawing/2014/main" id="{C9AE9797-4CF8-425B-BFD6-E276CD4201EA}"/>
              </a:ext>
            </a:extLst>
          </p:cNvPr>
          <p:cNvPicPr>
            <a:picLocks noChangeAspect="1"/>
          </p:cNvPicPr>
          <p:nvPr/>
        </p:nvPicPr>
        <p:blipFill>
          <a:blip r:embed="rId3"/>
          <a:stretch>
            <a:fillRect/>
          </a:stretch>
        </p:blipFill>
        <p:spPr>
          <a:xfrm>
            <a:off x="6624345" y="232587"/>
            <a:ext cx="4536297" cy="5870501"/>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11334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9" name="TextBox 8">
            <a:extLst>
              <a:ext uri="{FF2B5EF4-FFF2-40B4-BE49-F238E27FC236}">
                <a16:creationId xmlns:a16="http://schemas.microsoft.com/office/drawing/2014/main" id="{0D360BEB-D441-4B71-85FE-25703D6F574A}"/>
              </a:ext>
            </a:extLst>
          </p:cNvPr>
          <p:cNvSpPr txBox="1"/>
          <p:nvPr/>
        </p:nvSpPr>
        <p:spPr>
          <a:xfrm>
            <a:off x="764125" y="715902"/>
            <a:ext cx="5425442" cy="400110"/>
          </a:xfrm>
          <a:prstGeom prst="rect">
            <a:avLst/>
          </a:prstGeom>
          <a:noFill/>
        </p:spPr>
        <p:txBody>
          <a:bodyPr wrap="square" rtlCol="0">
            <a:spAutoFit/>
          </a:bodyPr>
          <a:lstStyle/>
          <a:p>
            <a:pPr algn="ctr"/>
            <a:r>
              <a:rPr lang="en-US" sz="2000" b="1" dirty="0">
                <a:solidFill>
                  <a:schemeClr val="tx1"/>
                </a:solidFill>
                <a:latin typeface="Book Antiqua" panose="02040602050305030304" pitchFamily="18" charset="0"/>
              </a:rPr>
              <a:t>RF EMPLOYEE APPOINTMENT FORM</a:t>
            </a:r>
          </a:p>
        </p:txBody>
      </p:sp>
      <p:sp>
        <p:nvSpPr>
          <p:cNvPr id="10" name="TextBox 9">
            <a:extLst>
              <a:ext uri="{FF2B5EF4-FFF2-40B4-BE49-F238E27FC236}">
                <a16:creationId xmlns:a16="http://schemas.microsoft.com/office/drawing/2014/main" id="{483E13CD-D838-479C-8B7D-3D2C4AECD200}"/>
              </a:ext>
            </a:extLst>
          </p:cNvPr>
          <p:cNvSpPr txBox="1"/>
          <p:nvPr/>
        </p:nvSpPr>
        <p:spPr>
          <a:xfrm>
            <a:off x="643944" y="1308870"/>
            <a:ext cx="5852549" cy="538609"/>
          </a:xfrm>
          <a:prstGeom prst="rect">
            <a:avLst/>
          </a:prstGeom>
          <a:noFill/>
        </p:spPr>
        <p:txBody>
          <a:bodyPr wrap="square" rtlCol="0">
            <a:spAutoFit/>
          </a:bodyPr>
          <a:lstStyle/>
          <a:p>
            <a:pPr algn="ctr">
              <a:buClr>
                <a:schemeClr val="bg1">
                  <a:lumMod val="95000"/>
                </a:schemeClr>
              </a:buClr>
            </a:pPr>
            <a:r>
              <a:rPr lang="en-US" sz="1500" dirty="0">
                <a:solidFill>
                  <a:schemeClr val="tx1"/>
                </a:solidFill>
                <a:latin typeface="Book Antiqua" panose="02040602050305030304" pitchFamily="18" charset="0"/>
              </a:rPr>
              <a:t>This form is to appoint summer PI’s and hourly student positions. </a:t>
            </a:r>
          </a:p>
          <a:p>
            <a:endParaRPr lang="en-US" dirty="0"/>
          </a:p>
        </p:txBody>
      </p:sp>
      <p:sp>
        <p:nvSpPr>
          <p:cNvPr id="11" name="TextBox 10">
            <a:extLst>
              <a:ext uri="{FF2B5EF4-FFF2-40B4-BE49-F238E27FC236}">
                <a16:creationId xmlns:a16="http://schemas.microsoft.com/office/drawing/2014/main" id="{6BF203BF-6360-4C14-82CC-C6BB0351075A}"/>
              </a:ext>
            </a:extLst>
          </p:cNvPr>
          <p:cNvSpPr txBox="1"/>
          <p:nvPr/>
        </p:nvSpPr>
        <p:spPr>
          <a:xfrm>
            <a:off x="764125" y="2138040"/>
            <a:ext cx="5507885" cy="3693319"/>
          </a:xfrm>
          <a:prstGeom prst="rect">
            <a:avLst/>
          </a:prstGeom>
          <a:noFill/>
        </p:spPr>
        <p:txBody>
          <a:bodyPr wrap="square" rtlCol="0">
            <a:spAutoFit/>
          </a:bodyPr>
          <a:lstStyle/>
          <a:p>
            <a:pPr>
              <a:buClr>
                <a:schemeClr val="bg1">
                  <a:lumMod val="95000"/>
                </a:schemeClr>
              </a:buClr>
            </a:pPr>
            <a:r>
              <a:rPr lang="en-US" sz="1500" dirty="0">
                <a:solidFill>
                  <a:schemeClr val="tx1"/>
                </a:solidFill>
                <a:latin typeface="Book Antiqua" panose="02040602050305030304" pitchFamily="18" charset="0"/>
              </a:rPr>
              <a:t>All fields must be completed in it’s entirety:</a:t>
            </a:r>
          </a:p>
          <a:p>
            <a:pPr>
              <a:buClr>
                <a:schemeClr val="bg1">
                  <a:lumMod val="95000"/>
                </a:schemeClr>
              </a:buClr>
            </a:pPr>
            <a:endParaRPr lang="en-US" sz="1500" dirty="0">
              <a:solidFill>
                <a:schemeClr val="tx1"/>
              </a:solidFill>
              <a:latin typeface="Book Antiqua" panose="02040602050305030304" pitchFamily="18" charset="0"/>
            </a:endParaRPr>
          </a:p>
          <a:p>
            <a:pPr marL="285750" lvl="5"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Hire Date </a:t>
            </a:r>
          </a:p>
          <a:p>
            <a:pPr marL="285750" lvl="3"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Last name, first name, middle name, social security number,  birth date, gender,  title, nationality, and ethnicity</a:t>
            </a:r>
          </a:p>
          <a:p>
            <a:pPr marL="285750" lvl="3"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Payroll Drop #</a:t>
            </a:r>
          </a:p>
          <a:p>
            <a:pPr marL="285750" lvl="3"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 Visa status  if applicable</a:t>
            </a:r>
          </a:p>
          <a:p>
            <a:pPr marL="285750" lvl="3"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Address</a:t>
            </a:r>
          </a:p>
          <a:p>
            <a:pPr marL="285750" lvl="3"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Supervisor</a:t>
            </a:r>
          </a:p>
          <a:p>
            <a:pPr marL="285750" lvl="3"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Organization/Department, salary for period/hourly, job title, FTE,  and working hours</a:t>
            </a:r>
          </a:p>
          <a:p>
            <a:pPr marL="285750" lvl="3"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Employment category and status</a:t>
            </a:r>
          </a:p>
          <a:p>
            <a:pPr>
              <a:buClr>
                <a:schemeClr val="bg1"/>
              </a:buClr>
            </a:pPr>
            <a:endParaRPr lang="en-US" dirty="0">
              <a:solidFill>
                <a:schemeClr val="bg1"/>
              </a:solidFill>
            </a:endParaRPr>
          </a:p>
        </p:txBody>
      </p:sp>
      <p:pic>
        <p:nvPicPr>
          <p:cNvPr id="3" name="Picture 2">
            <a:extLst>
              <a:ext uri="{FF2B5EF4-FFF2-40B4-BE49-F238E27FC236}">
                <a16:creationId xmlns:a16="http://schemas.microsoft.com/office/drawing/2014/main" id="{467F3E0A-5E61-4384-AE4F-255230499EEC}"/>
              </a:ext>
            </a:extLst>
          </p:cNvPr>
          <p:cNvPicPr>
            <a:picLocks noChangeAspect="1"/>
          </p:cNvPicPr>
          <p:nvPr/>
        </p:nvPicPr>
        <p:blipFill>
          <a:blip r:embed="rId3"/>
          <a:stretch>
            <a:fillRect/>
          </a:stretch>
        </p:blipFill>
        <p:spPr>
          <a:xfrm>
            <a:off x="6719777" y="276446"/>
            <a:ext cx="4519643" cy="5848949"/>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97561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9" name="TextBox 8">
            <a:extLst>
              <a:ext uri="{FF2B5EF4-FFF2-40B4-BE49-F238E27FC236}">
                <a16:creationId xmlns:a16="http://schemas.microsoft.com/office/drawing/2014/main" id="{0D360BEB-D441-4B71-85FE-25703D6F574A}"/>
              </a:ext>
            </a:extLst>
          </p:cNvPr>
          <p:cNvSpPr txBox="1"/>
          <p:nvPr/>
        </p:nvSpPr>
        <p:spPr>
          <a:xfrm>
            <a:off x="670558" y="615310"/>
            <a:ext cx="5425442" cy="707886"/>
          </a:xfrm>
          <a:prstGeom prst="rect">
            <a:avLst/>
          </a:prstGeom>
          <a:noFill/>
        </p:spPr>
        <p:txBody>
          <a:bodyPr wrap="square" rtlCol="0">
            <a:spAutoFit/>
          </a:bodyPr>
          <a:lstStyle/>
          <a:p>
            <a:pPr algn="ctr"/>
            <a:r>
              <a:rPr lang="en-US" sz="2000" b="1" dirty="0">
                <a:solidFill>
                  <a:schemeClr val="tx1"/>
                </a:solidFill>
                <a:latin typeface="Book Antiqua" panose="02040602050305030304" pitchFamily="18" charset="0"/>
              </a:rPr>
              <a:t>RF EMPLOYEE APPOINTMENT FORM  </a:t>
            </a:r>
          </a:p>
          <a:p>
            <a:pPr algn="ctr"/>
            <a:endParaRPr lang="en-US" sz="2000" b="1" dirty="0">
              <a:solidFill>
                <a:schemeClr val="tx1"/>
              </a:solidFill>
              <a:latin typeface="Book Antiqua" panose="02040602050305030304" pitchFamily="18" charset="0"/>
            </a:endParaRPr>
          </a:p>
        </p:txBody>
      </p:sp>
      <p:sp>
        <p:nvSpPr>
          <p:cNvPr id="13" name="TextBox 12">
            <a:extLst>
              <a:ext uri="{FF2B5EF4-FFF2-40B4-BE49-F238E27FC236}">
                <a16:creationId xmlns:a16="http://schemas.microsoft.com/office/drawing/2014/main" id="{90F7834A-0D97-44F7-93FD-BD9285E6F6C6}"/>
              </a:ext>
            </a:extLst>
          </p:cNvPr>
          <p:cNvSpPr txBox="1"/>
          <p:nvPr/>
        </p:nvSpPr>
        <p:spPr>
          <a:xfrm>
            <a:off x="800905" y="615310"/>
            <a:ext cx="5865709" cy="5478423"/>
          </a:xfrm>
          <a:prstGeom prst="rect">
            <a:avLst/>
          </a:prstGeom>
          <a:noFill/>
        </p:spPr>
        <p:txBody>
          <a:bodyPr wrap="square">
            <a:spAutoFit/>
          </a:bodyPr>
          <a:lstStyle/>
          <a:p>
            <a:pPr>
              <a:buClr>
                <a:schemeClr val="bg1">
                  <a:lumMod val="95000"/>
                </a:schemeClr>
              </a:buClr>
            </a:pPr>
            <a:endParaRPr lang="en-US" sz="1500" dirty="0">
              <a:solidFill>
                <a:schemeClr val="tx1"/>
              </a:solidFill>
              <a:latin typeface="Book Antiqua" panose="02040602050305030304" pitchFamily="18" charset="0"/>
            </a:endParaRPr>
          </a:p>
          <a:p>
            <a:pPr>
              <a:buClr>
                <a:schemeClr val="bg1">
                  <a:lumMod val="95000"/>
                </a:schemeClr>
              </a:buClr>
            </a:pPr>
            <a:endParaRPr lang="en-US" sz="1500" dirty="0">
              <a:solidFill>
                <a:schemeClr val="tx1"/>
              </a:solidFill>
              <a:latin typeface="Book Antiqua" panose="02040602050305030304" pitchFamily="18" charset="0"/>
            </a:endParaRPr>
          </a:p>
          <a:p>
            <a:pPr>
              <a:buClr>
                <a:schemeClr val="bg1">
                  <a:lumMod val="95000"/>
                </a:schemeClr>
              </a:buClr>
            </a:pPr>
            <a:r>
              <a:rPr lang="en-US" sz="1500" b="1" dirty="0">
                <a:solidFill>
                  <a:schemeClr val="tx1"/>
                </a:solidFill>
                <a:latin typeface="Book Antiqua" panose="02040602050305030304" pitchFamily="18" charset="0"/>
              </a:rPr>
              <a:t>Page 2</a:t>
            </a:r>
          </a:p>
          <a:p>
            <a:pPr>
              <a:buClr>
                <a:schemeClr val="bg1">
                  <a:lumMod val="95000"/>
                </a:schemeClr>
              </a:buClr>
            </a:pPr>
            <a:endParaRPr lang="en-US" sz="1500" dirty="0">
              <a:solidFill>
                <a:schemeClr val="tx1"/>
              </a:solidFill>
              <a:latin typeface="Book Antiqua" panose="02040602050305030304" pitchFamily="18" charset="0"/>
            </a:endParaRPr>
          </a:p>
          <a:p>
            <a:pPr>
              <a:buClr>
                <a:schemeClr val="bg1">
                  <a:lumMod val="95000"/>
                </a:schemeClr>
              </a:buClr>
            </a:pPr>
            <a:r>
              <a:rPr lang="en-US" sz="1500" dirty="0">
                <a:solidFill>
                  <a:schemeClr val="tx1"/>
                </a:solidFill>
                <a:latin typeface="Book Antiqua" panose="02040602050305030304" pitchFamily="18" charset="0"/>
              </a:rPr>
              <a:t>Required:</a:t>
            </a:r>
          </a:p>
          <a:p>
            <a:pPr>
              <a:buClr>
                <a:schemeClr val="bg1">
                  <a:lumMod val="95000"/>
                </a:schemeClr>
              </a:buClr>
            </a:pPr>
            <a:endParaRPr lang="en-US" sz="1500" dirty="0">
              <a:solidFill>
                <a:schemeClr val="tx1"/>
              </a:solidFill>
              <a:latin typeface="Book Antiqua" panose="02040602050305030304" pitchFamily="18" charset="0"/>
            </a:endParaRPr>
          </a:p>
          <a:p>
            <a:pPr marL="285750"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Last name and first name</a:t>
            </a:r>
          </a:p>
          <a:p>
            <a:pPr marL="285750"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Labor Distribution – Project, Task, Award, Organization/Department, Expenditure Type-which is the employee type*, start date, end date, and % Labor Distribution (must equal 100%)</a:t>
            </a:r>
          </a:p>
          <a:p>
            <a:pPr marL="285750" indent="-285750">
              <a:spcAft>
                <a:spcPts val="600"/>
              </a:spcAft>
              <a:buClrTx/>
              <a:buFont typeface="Arial" panose="020B0604020202020204" pitchFamily="34" charset="0"/>
              <a:buChar char="•"/>
            </a:pPr>
            <a:r>
              <a:rPr lang="en-US" sz="1500" dirty="0">
                <a:solidFill>
                  <a:schemeClr val="tx1"/>
                </a:solidFill>
                <a:latin typeface="Book Antiqua" panose="02040602050305030304" pitchFamily="18" charset="0"/>
              </a:rPr>
              <a:t>Department contact info.</a:t>
            </a:r>
          </a:p>
          <a:p>
            <a:pPr marL="285750" indent="-285750">
              <a:spcAft>
                <a:spcPts val="600"/>
              </a:spcAft>
              <a:buClrTx/>
              <a:buFont typeface="Arial" panose="020B0604020202020204" pitchFamily="34" charset="0"/>
              <a:buChar char="•"/>
            </a:pPr>
            <a:r>
              <a:rPr lang="en-US" altLang="en-US" sz="1500" dirty="0">
                <a:solidFill>
                  <a:schemeClr val="tx1"/>
                </a:solidFill>
                <a:latin typeface="Book Antiqua" panose="02040602050305030304" pitchFamily="18" charset="0"/>
              </a:rPr>
              <a:t>Approval by the Project Director, Co-Project in ERAS,   **Operations Manager delegate, and VP Coordinator</a:t>
            </a:r>
          </a:p>
          <a:p>
            <a:pPr marL="285750" indent="-285750">
              <a:spcAft>
                <a:spcPts val="600"/>
              </a:spcAft>
              <a:buClrTx/>
              <a:buFont typeface="Arial" panose="020B0604020202020204" pitchFamily="34" charset="0"/>
              <a:buChar char="•"/>
            </a:pPr>
            <a:r>
              <a:rPr lang="en-US" altLang="en-US" sz="1500" dirty="0">
                <a:solidFill>
                  <a:schemeClr val="tx1"/>
                </a:solidFill>
                <a:latin typeface="Book Antiqua" panose="02040602050305030304" pitchFamily="18" charset="0"/>
              </a:rPr>
              <a:t>Employee must sign declaration.</a:t>
            </a:r>
          </a:p>
          <a:p>
            <a:pPr>
              <a:spcAft>
                <a:spcPts val="600"/>
              </a:spcAft>
              <a:buClrTx/>
            </a:pPr>
            <a:r>
              <a:rPr lang="en-US" altLang="en-US" sz="1500" b="1" u="sng" dirty="0">
                <a:solidFill>
                  <a:schemeClr val="tx1"/>
                </a:solidFill>
                <a:latin typeface="Book Antiqua" panose="02040602050305030304" pitchFamily="18" charset="0"/>
              </a:rPr>
              <a:t>Expenditure Types</a:t>
            </a:r>
            <a:r>
              <a:rPr lang="en-US" altLang="en-US" sz="1500" b="1" dirty="0">
                <a:solidFill>
                  <a:schemeClr val="tx1"/>
                </a:solidFill>
                <a:latin typeface="Book Antiqua" panose="02040602050305030304" pitchFamily="18" charset="0"/>
              </a:rPr>
              <a:t>: </a:t>
            </a:r>
          </a:p>
          <a:p>
            <a:pPr>
              <a:spcAft>
                <a:spcPts val="600"/>
              </a:spcAft>
              <a:buClrTx/>
            </a:pPr>
            <a:r>
              <a:rPr lang="en-US" altLang="en-US" sz="1500" b="1" dirty="0">
                <a:solidFill>
                  <a:schemeClr val="tx1"/>
                </a:solidFill>
                <a:latin typeface="Book Antiqua" panose="02040602050305030304" pitchFamily="18" charset="0"/>
              </a:rPr>
              <a:t>*SWG Grad Non-Exempt, SWU Non-Exempt,  SWS Summer Exempt, and SWS Summer Non-Exempt</a:t>
            </a:r>
          </a:p>
          <a:p>
            <a:pPr>
              <a:spcAft>
                <a:spcPts val="600"/>
              </a:spcAft>
              <a:buClrTx/>
            </a:pPr>
            <a:r>
              <a:rPr lang="en-US" sz="1500" dirty="0">
                <a:solidFill>
                  <a:schemeClr val="tx1"/>
                </a:solidFill>
                <a:latin typeface="Book Antiqua" panose="02040602050305030304" pitchFamily="18" charset="0"/>
              </a:rPr>
              <a:t>**</a:t>
            </a:r>
            <a:r>
              <a:rPr lang="en-US" sz="1500" b="1" dirty="0">
                <a:solidFill>
                  <a:schemeClr val="tx1"/>
                </a:solidFill>
                <a:latin typeface="Book Antiqua" panose="02040602050305030304" pitchFamily="18" charset="0"/>
              </a:rPr>
              <a:t>Operations Manager is the Office of Grants Management for Sponsored Awards and the RF Payroll Office for Campus IDC Projects. </a:t>
            </a:r>
          </a:p>
        </p:txBody>
      </p:sp>
      <p:pic>
        <p:nvPicPr>
          <p:cNvPr id="14" name="Picture 13">
            <a:extLst>
              <a:ext uri="{FF2B5EF4-FFF2-40B4-BE49-F238E27FC236}">
                <a16:creationId xmlns:a16="http://schemas.microsoft.com/office/drawing/2014/main" id="{0B1230D0-1DC6-4B77-A9C9-67EE996115DA}"/>
              </a:ext>
            </a:extLst>
          </p:cNvPr>
          <p:cNvPicPr>
            <a:picLocks noChangeAspect="1"/>
          </p:cNvPicPr>
          <p:nvPr/>
        </p:nvPicPr>
        <p:blipFill>
          <a:blip r:embed="rId3"/>
          <a:stretch>
            <a:fillRect/>
          </a:stretch>
        </p:blipFill>
        <p:spPr>
          <a:xfrm>
            <a:off x="6845999" y="237623"/>
            <a:ext cx="4545096" cy="5881889"/>
          </a:xfrm>
          <a:prstGeom prst="rect">
            <a:avLst/>
          </a:prstGeom>
          <a:ln>
            <a:solidFill>
              <a:schemeClr val="accent1">
                <a:alpha val="98000"/>
              </a:schemeClr>
            </a:solidFill>
          </a:ln>
          <a:effectLst>
            <a:outerShdw blurRad="50800" dist="50800" dir="5400000" algn="ctr" rotWithShape="0">
              <a:schemeClr val="tx1"/>
            </a:outerShdw>
            <a:softEdge rad="0"/>
          </a:effectLst>
        </p:spPr>
      </p:pic>
    </p:spTree>
    <p:extLst>
      <p:ext uri="{BB962C8B-B14F-4D97-AF65-F5344CB8AC3E}">
        <p14:creationId xmlns:p14="http://schemas.microsoft.com/office/powerpoint/2010/main" val="2232071745"/>
      </p:ext>
    </p:extLst>
  </p:cSld>
  <p:clrMapOvr>
    <a:masterClrMapping/>
  </p:clrMapOvr>
</p:sld>
</file>

<file path=ppt/theme/theme1.xml><?xml version="1.0" encoding="utf-8"?>
<a:theme xmlns:a="http://schemas.openxmlformats.org/drawingml/2006/main" name="Stony Brook University">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8647</TotalTime>
  <Words>2101</Words>
  <Application>Microsoft Office PowerPoint</Application>
  <PresentationFormat>Widescreen</PresentationFormat>
  <Paragraphs>299</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Book Antiqua</vt:lpstr>
      <vt:lpstr>Calibri</vt:lpstr>
      <vt:lpstr>Stony Brook University</vt:lpstr>
      <vt:lpstr>PowerPoint Presentation</vt:lpstr>
      <vt:lpstr>RF PAYROLL FORMS  AND  ADDITIONAL INFORMATION </vt:lpstr>
      <vt:lpstr>RF EMPLOYEE APPOINTMENT FORM (TMS) </vt:lpstr>
      <vt:lpstr>RF EMPLOYEE APPOINTMENT FORM (TMS) </vt:lpstr>
      <vt:lpstr>RF EMPLOYEE CHANGE FORM (TMS)</vt:lpstr>
      <vt:lpstr>RF EMPLOYEE CHANGE FORM (TMS) </vt:lpstr>
      <vt:lpstr>E-VERIFY REQUEST LETTER</vt:lpstr>
      <vt:lpstr>PowerPoint Presentation</vt:lpstr>
      <vt:lpstr>PowerPoint Presentation</vt:lpstr>
      <vt:lpstr>RF EMPLOYEE CHANGE FORM</vt:lpstr>
      <vt:lpstr>RF EMPLOYEE CHANGE FORM </vt:lpstr>
      <vt:lpstr>DOCUSIGN (RESEARCH PROJECT ASSISTANT)</vt:lpstr>
      <vt:lpstr>     Page 2   -This form is utilized by OGM to generate Tuition Charges  in accordance with the ToRG policy.   -Tuition is charged to Awards to match the time of appointment and the Labor Distribution percentages.    -If the Award being charged for the Labor cost the WAIVER must be checked to prevent Tuition charges from being processed.     Tuition on Research Grants | Graduate School (stonybrook.edu)   Operations Manager is Office of Grants Management approval for Sponsored Awards and the RF Payroll Office for Campus IDC Projects.   </vt:lpstr>
      <vt:lpstr>This form is completed through DocuSign System.     DocuSign Login:    DocuSign Resources | Human Resources (stonybrook.edu)    </vt:lpstr>
      <vt:lpstr>    </vt:lpstr>
      <vt:lpstr>GRAD MIN/MAX SALARY BY EFFORT AND HOURS</vt:lpstr>
      <vt:lpstr>PowerPoint Presentation</vt:lpstr>
      <vt:lpstr>PowerPoint Presentation</vt:lpstr>
      <vt:lpstr>PowerPoint Presentation</vt:lpstr>
      <vt:lpstr>PAYROLL CALENDAR Page 1 </vt:lpstr>
      <vt:lpstr>PAYROLL CALENDAR Page 2 </vt:lpstr>
      <vt:lpstr>RF PAPERWORK SUBMISSION SCHEDULE 2023  </vt:lpstr>
      <vt:lpstr>ADDITIONAL INFORMATION </vt:lpstr>
      <vt:lpstr>RF APPOINTMENTS AND PAYROLL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 Gainer</dc:creator>
  <cp:lastModifiedBy>Sheila Routh</cp:lastModifiedBy>
  <cp:revision>272</cp:revision>
  <cp:lastPrinted>2023-03-23T13:32:55Z</cp:lastPrinted>
  <dcterms:created xsi:type="dcterms:W3CDTF">2016-04-28T16:48:40Z</dcterms:created>
  <dcterms:modified xsi:type="dcterms:W3CDTF">2023-04-11T15:07:05Z</dcterms:modified>
</cp:coreProperties>
</file>