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heEGCCC7C/WaRUIVf2OTrxCQgf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Gill Sans"/>
              <a:buNone/>
              <a:defRPr sz="49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b="0" sz="135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p14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1812376" y="246981"/>
            <a:ext cx="37304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1078249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14"/>
          <p:cNvCxnSpPr/>
          <p:nvPr/>
        </p:nvCxnSpPr>
        <p:spPr>
          <a:xfrm>
            <a:off x="1813335" y="2646407"/>
            <a:ext cx="6477804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1083504" y="599230"/>
            <a:ext cx="2454824" cy="1685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3782785" y="599230"/>
            <a:ext cx="4509353" cy="349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1083504" y="2404119"/>
            <a:ext cx="2456260" cy="1686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9" name="Google Shape;79;p23"/>
          <p:cNvCxnSpPr/>
          <p:nvPr/>
        </p:nvCxnSpPr>
        <p:spPr>
          <a:xfrm>
            <a:off x="1086210" y="2404118"/>
            <a:ext cx="2452118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4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82" name="Google Shape;82;p24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24"/>
          <p:cNvSpPr txBox="1"/>
          <p:nvPr>
            <p:ph type="title"/>
          </p:nvPr>
        </p:nvSpPr>
        <p:spPr>
          <a:xfrm>
            <a:off x="1088405" y="847135"/>
            <a:ext cx="4149246" cy="1372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/>
          <p:nvPr>
            <p:ph idx="2" type="pic"/>
          </p:nvPr>
        </p:nvSpPr>
        <p:spPr>
          <a:xfrm>
            <a:off x="6093292" y="841907"/>
            <a:ext cx="2093378" cy="289974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1087747" y="2359494"/>
            <a:ext cx="4143303" cy="1502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87" name="Google Shape;87;p24"/>
          <p:cNvSpPr txBox="1"/>
          <p:nvPr>
            <p:ph idx="10" type="dt"/>
          </p:nvPr>
        </p:nvSpPr>
        <p:spPr>
          <a:xfrm>
            <a:off x="1085537" y="4102393"/>
            <a:ext cx="4145513" cy="240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1085537" y="238981"/>
            <a:ext cx="4155753" cy="240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1085537" y="2357704"/>
            <a:ext cx="414551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 rot="5400000">
            <a:off x="3395933" y="-795449"/>
            <a:ext cx="2587960" cy="720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25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 rot="5400000">
            <a:off x="5937778" y="1740785"/>
            <a:ext cx="3494917" cy="1211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 rot="5400000">
            <a:off x="2271857" y="-589123"/>
            <a:ext cx="3494917" cy="587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Google Shape;104;p26"/>
          <p:cNvCxnSpPr/>
          <p:nvPr/>
        </p:nvCxnSpPr>
        <p:spPr>
          <a:xfrm>
            <a:off x="7079333" y="599230"/>
            <a:ext cx="0" cy="3494917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Google Shape;35;p17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18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1090679" y="1317097"/>
            <a:ext cx="6482366" cy="1415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ill Sans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1090679" y="2854647"/>
            <a:ext cx="6472835" cy="759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9"/>
          <p:cNvCxnSpPr/>
          <p:nvPr/>
        </p:nvCxnSpPr>
        <p:spPr>
          <a:xfrm>
            <a:off x="1090679" y="2853739"/>
            <a:ext cx="6472835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1086913" y="603667"/>
            <a:ext cx="7204226" cy="794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1085498" y="1508159"/>
            <a:ext cx="3483864" cy="2586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810328" y="1513007"/>
            <a:ext cx="3483864" cy="2581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20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1085394" y="603123"/>
            <a:ext cx="7205746" cy="79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1085393" y="1514662"/>
            <a:ext cx="3483864" cy="601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1085393" y="2118202"/>
            <a:ext cx="3483864" cy="1983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3" type="body"/>
          </p:nvPr>
        </p:nvSpPr>
        <p:spPr>
          <a:xfrm>
            <a:off x="4809272" y="1517253"/>
            <a:ext cx="3483864" cy="601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b="0" sz="165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21"/>
          <p:cNvSpPr txBox="1"/>
          <p:nvPr>
            <p:ph idx="4" type="body"/>
          </p:nvPr>
        </p:nvSpPr>
        <p:spPr>
          <a:xfrm>
            <a:off x="4809272" y="2116119"/>
            <a:ext cx="3483864" cy="197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Google Shape;67;p21"/>
          <p:cNvCxnSpPr/>
          <p:nvPr/>
        </p:nvCxnSpPr>
        <p:spPr>
          <a:xfrm>
            <a:off x="1090422" y="1385316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3"/>
          <p:cNvSpPr txBox="1"/>
          <p:nvPr>
            <p:ph idx="1" type="body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4325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85750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85750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85750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85750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0" type="dt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360046" y="599230"/>
            <a:ext cx="608264" cy="37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13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xios.com/2023/10/05/linkedin-ai-college-degree" TargetMode="External"/><Relationship Id="rId4" Type="http://schemas.openxmlformats.org/officeDocument/2006/relationships/hyperlink" Target="https://www.linkedin.com/news/story/workers-take-their-ai-to-the-office-6732626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ctrTitle"/>
          </p:nvPr>
        </p:nvSpPr>
        <p:spPr>
          <a:xfrm>
            <a:off x="1813335" y="601724"/>
            <a:ext cx="6477805" cy="190607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989"/>
              <a:buFont typeface="Gill Sans"/>
              <a:buNone/>
            </a:pPr>
            <a:r>
              <a:rPr lang="en"/>
              <a:t>ASSESSMENT AND ARTIFICIAL INTELLIGENCE: PART 1</a:t>
            </a:r>
            <a:endParaRPr/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1813335" y="2648403"/>
            <a:ext cx="6477804" cy="733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ZACH JUSTUS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IMPLICATIONS</a:t>
            </a:r>
            <a:endParaRPr/>
          </a:p>
        </p:txBody>
      </p:sp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Instructors: re-evaluate or re-write student learning outcomes (SLOs)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University curriculum boards &amp; committees and Dean’s offices: re-write writing proficiency guidelines and SLOs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Assessment reports: rethink trends in student assessment from pre fall 2022 and after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Accrediting body: now is the time to show leadership and bridge the gap between education and stakeholders 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en" sz="2500">
                <a:solidFill>
                  <a:srgbClr val="D83729"/>
                </a:solidFill>
              </a:rPr>
              <a:t>REFLECTION ACTIVITY: TURN TO YOUR PEERS</a:t>
            </a:r>
            <a:endParaRPr sz="2500"/>
          </a:p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311700" y="1152475"/>
            <a:ext cx="4558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800"/>
              <a:buAutoNum type="arabicPeriod"/>
            </a:pPr>
            <a:r>
              <a:rPr lang="en">
                <a:solidFill>
                  <a:srgbClr val="D83729"/>
                </a:solidFill>
              </a:rPr>
              <a:t>Explain your current role in the assessment of student learning</a:t>
            </a:r>
            <a:endParaRPr>
              <a:solidFill>
                <a:srgbClr val="D83729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800"/>
              <a:buAutoNum type="arabicPeriod"/>
            </a:pPr>
            <a:r>
              <a:rPr lang="en">
                <a:solidFill>
                  <a:srgbClr val="D83729"/>
                </a:solidFill>
              </a:rPr>
              <a:t>What are the challenges of creating common AI guidelines?</a:t>
            </a:r>
            <a:endParaRPr>
              <a:solidFill>
                <a:srgbClr val="D83729"/>
              </a:solidFill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AutoNum type="alphaLcPeriod"/>
            </a:pPr>
            <a:r>
              <a:rPr lang="en">
                <a:solidFill>
                  <a:srgbClr val="D83729"/>
                </a:solidFill>
              </a:rPr>
              <a:t>Stakeholder Priorities</a:t>
            </a:r>
            <a:endParaRPr>
              <a:solidFill>
                <a:srgbClr val="D83729"/>
              </a:solidFill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AutoNum type="alphaLcPeriod"/>
            </a:pPr>
            <a:r>
              <a:rPr lang="en">
                <a:solidFill>
                  <a:srgbClr val="D83729"/>
                </a:solidFill>
              </a:rPr>
              <a:t>Bureaucracy</a:t>
            </a:r>
            <a:endParaRPr>
              <a:solidFill>
                <a:srgbClr val="D83729"/>
              </a:solidFill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AutoNum type="alphaLcPeriod"/>
            </a:pPr>
            <a:r>
              <a:rPr lang="en">
                <a:solidFill>
                  <a:srgbClr val="D83729"/>
                </a:solidFill>
              </a:rPr>
              <a:t>Academic Freedom</a:t>
            </a:r>
            <a:endParaRPr>
              <a:solidFill>
                <a:srgbClr val="D83729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800"/>
              <a:buAutoNum type="arabicPeriod"/>
            </a:pPr>
            <a:r>
              <a:rPr lang="en">
                <a:solidFill>
                  <a:srgbClr val="D83729"/>
                </a:solidFill>
              </a:rPr>
              <a:t>Was assessment working well before this all started?</a:t>
            </a:r>
            <a:endParaRPr>
              <a:solidFill>
                <a:srgbClr val="D83729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800"/>
              <a:buAutoNum type="arabicPeriod"/>
            </a:pPr>
            <a:r>
              <a:rPr lang="en">
                <a:solidFill>
                  <a:srgbClr val="D83729"/>
                </a:solidFill>
              </a:rPr>
              <a:t>You have a magic wand for assessment, what do you do with it? </a:t>
            </a:r>
            <a:endParaRPr>
              <a:solidFill>
                <a:srgbClr val="D83729"/>
              </a:solidFill>
            </a:endParaRPr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7350" y="1296350"/>
            <a:ext cx="3272525" cy="32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PLAN FOR AFTER LUNCH</a:t>
            </a:r>
            <a:endParaRPr/>
          </a:p>
        </p:txBody>
      </p:sp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4832400" y="1152475"/>
            <a:ext cx="3932400" cy="3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AutoNum type="arabicPeriod"/>
            </a:pPr>
            <a:r>
              <a:rPr lang="en" sz="2000">
                <a:solidFill>
                  <a:srgbClr val="D83729"/>
                </a:solidFill>
              </a:rPr>
              <a:t>You have a pause. Now what?</a:t>
            </a:r>
            <a:endParaRPr sz="2000">
              <a:solidFill>
                <a:srgbClr val="D83729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AutoNum type="arabicPeriod"/>
            </a:pPr>
            <a:r>
              <a:rPr lang="en" sz="2000">
                <a:solidFill>
                  <a:srgbClr val="D83729"/>
                </a:solidFill>
              </a:rPr>
              <a:t>Rethinking Student Learning Outcomes</a:t>
            </a:r>
            <a:endParaRPr sz="2000">
              <a:solidFill>
                <a:srgbClr val="D83729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AutoNum type="arabicPeriod"/>
            </a:pPr>
            <a:r>
              <a:rPr lang="en" sz="2000">
                <a:solidFill>
                  <a:srgbClr val="D83729"/>
                </a:solidFill>
              </a:rPr>
              <a:t>The new/old players in assessment</a:t>
            </a:r>
            <a:endParaRPr sz="2000">
              <a:solidFill>
                <a:srgbClr val="D83729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AutoNum type="arabicPeriod"/>
            </a:pPr>
            <a:r>
              <a:rPr lang="en" sz="2000">
                <a:solidFill>
                  <a:srgbClr val="D83729"/>
                </a:solidFill>
              </a:rPr>
              <a:t>Mapping a course forward</a:t>
            </a:r>
            <a:endParaRPr sz="2000">
              <a:solidFill>
                <a:srgbClr val="D83729"/>
              </a:solidFill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563" y="1152476"/>
            <a:ext cx="3293675" cy="328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AI HAS CHANGED THE WORLD NOT JUST YOUR CLASS</a:t>
            </a:r>
            <a:endParaRPr/>
          </a:p>
        </p:txBody>
      </p:sp>
      <p:sp>
        <p:nvSpPr>
          <p:cNvPr id="116" name="Google Shape;116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Char char="●"/>
            </a:pPr>
            <a:r>
              <a:rPr lang="en" sz="1600">
                <a:solidFill>
                  <a:srgbClr val="333335"/>
                </a:solidFill>
              </a:rPr>
              <a:t>"AI's going to make it virtually impossible for a one-off moment of learning [like a degree] to last an entire career” LinkedIn CEO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Ryan Roslansky</a:t>
            </a:r>
            <a:r>
              <a:rPr lang="en" sz="1600">
                <a:solidFill>
                  <a:srgbClr val="333335"/>
                </a:solidFill>
              </a:rPr>
              <a:t> (2023)</a:t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None/>
            </a:pPr>
            <a:r>
              <a:t/>
            </a:r>
            <a:endParaRPr sz="1600">
              <a:solidFill>
                <a:srgbClr val="333335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Char char="●"/>
            </a:pPr>
            <a:r>
              <a:rPr lang="en" sz="1600">
                <a:solidFill>
                  <a:srgbClr val="333335"/>
                </a:solidFill>
              </a:rPr>
              <a:t>“</a:t>
            </a:r>
            <a:r>
              <a:rPr lang="en" sz="1600">
                <a:solidFill>
                  <a:srgbClr val="2F2F2F"/>
                </a:solidFill>
              </a:rPr>
              <a:t>Seventy-five percent of knowledge workers now use AI at work” </a:t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None/>
            </a:pPr>
            <a:r>
              <a:t/>
            </a:r>
            <a:endParaRPr sz="1600">
              <a:solidFill>
                <a:srgbClr val="2F2F2F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5"/>
              </a:buClr>
              <a:buSzPts val="1800"/>
              <a:buChar char="●"/>
            </a:pPr>
            <a:r>
              <a:rPr lang="en" sz="1600">
                <a:solidFill>
                  <a:srgbClr val="2F2F2F"/>
                </a:solidFill>
              </a:rPr>
              <a:t>“78% of AI users are bringing their own tools to work” (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Microsoft/LinkedIn Work Trend Index</a:t>
            </a:r>
            <a:r>
              <a:rPr lang="en" sz="1600">
                <a:solidFill>
                  <a:srgbClr val="2F2F2F"/>
                </a:solidFill>
              </a:rPr>
              <a:t>, 2024)</a:t>
            </a:r>
            <a:endParaRPr sz="1600">
              <a:solidFill>
                <a:srgbClr val="2F2F2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50">
              <a:solidFill>
                <a:srgbClr val="2F2F2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350">
              <a:solidFill>
                <a:srgbClr val="3333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PREVIEW</a:t>
            </a:r>
            <a:endParaRPr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solidFill>
                  <a:schemeClr val="dk1"/>
                </a:solidFill>
              </a:rPr>
              <a:t>Morning Session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solidFill>
                  <a:schemeClr val="dk1"/>
                </a:solidFill>
              </a:rPr>
              <a:t>Reflect on why we assess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solidFill>
                  <a:schemeClr val="dk1"/>
                </a:solidFill>
              </a:rPr>
              <a:t>Identify how AI has disrupted assessment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2000">
                <a:solidFill>
                  <a:schemeClr val="dk1"/>
                </a:solidFill>
              </a:rPr>
              <a:t>Identify the stakeholders in change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3" name="Google Shape;123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solidFill>
                  <a:schemeClr val="dk1"/>
                </a:solidFill>
              </a:rPr>
              <a:t>Afternoon Session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solidFill>
                  <a:schemeClr val="dk1"/>
                </a:solidFill>
              </a:rPr>
              <a:t>You have a pause. Now what?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solidFill>
                  <a:schemeClr val="dk1"/>
                </a:solidFill>
              </a:rPr>
              <a:t>Rethinking Student Learning Outcomes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solidFill>
                  <a:schemeClr val="dk1"/>
                </a:solidFill>
              </a:rPr>
              <a:t>The new/old players in assessment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2000">
                <a:solidFill>
                  <a:schemeClr val="dk1"/>
                </a:solidFill>
              </a:rPr>
              <a:t>Mapping a course forward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"/>
              <a:t>WHAT DO STUDENTS NEED TO KNOW?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161" y="1574418"/>
            <a:ext cx="6639040" cy="302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"/>
              <a:t>HOW DO WE KNOW IF THEY HAVE LEARNED?</a:t>
            </a:r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037" y="1390316"/>
            <a:ext cx="6199752" cy="316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i="1" lang="en" sz="2400"/>
              <a:t>If we cannot tell what students have produced compared to what AI has produced or co-authored we are no longer, as of right now, assessing student learning. </a:t>
            </a:r>
            <a:endParaRPr i="1" sz="2400"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1914" y="863550"/>
            <a:ext cx="3305818" cy="335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629"/>
              <a:buFont typeface="Gill Sans"/>
              <a:buNone/>
            </a:pPr>
            <a:r>
              <a:rPr lang="en"/>
              <a:t>ASSESSMENT TIMELINE FOR STUDENT LEARNING OUTCOMES</a:t>
            </a:r>
            <a:endParaRPr/>
          </a:p>
        </p:txBody>
      </p:sp>
      <p:grpSp>
        <p:nvGrpSpPr>
          <p:cNvPr id="148" name="Google Shape;148;p7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149" name="Google Shape;149;p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83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Future</a:t>
              </a:r>
              <a:endParaRPr b="0"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Students expand the use of AI for even more tasks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Option 1: Give up on assessment</a:t>
              </a:r>
              <a:endPara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D83729"/>
                  </a:solidFill>
                  <a:latin typeface="Gill Sans"/>
                  <a:ea typeface="Gill Sans"/>
                  <a:cs typeface="Gill Sans"/>
                  <a:sym typeface="Gill Sans"/>
                </a:rPr>
                <a:t>Option 2: One year pause on assessment to allow programs to reevaluate processes and understand outcomes</a:t>
              </a:r>
              <a:endParaRPr b="1" i="0" sz="600" u="none" cap="none" strike="noStrike">
                <a:solidFill>
                  <a:srgbClr val="D8372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152" name="Google Shape;152;p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801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Before 11/22</a:t>
              </a:r>
              <a:endParaRPr b="0"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Students complete tasks to show achievement of outcomes</a:t>
              </a:r>
              <a:endPara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We analyze the evidence of tasks (exams, essays, etc.)</a:t>
              </a:r>
              <a:endPara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155" name="Google Shape;155;p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02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11/22-Present</a:t>
              </a:r>
              <a:endParaRPr b="0"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Students complete tasks with and without AI 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We analyze the evidence of tasks–even though things are quite different</a:t>
              </a:r>
              <a:endPara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Current plan: Pretend like everything is fine and just keep doing the same thing</a:t>
              </a:r>
              <a:endPara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WHO WRITES AI GUIDELINES?</a:t>
            </a:r>
            <a:endParaRPr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311700" y="1152475"/>
            <a:ext cx="39999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University policy making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Department/program norms</a:t>
            </a:r>
            <a:endParaRPr/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Individual course guidelines (primary area)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solidFill>
                  <a:srgbClr val="D83729"/>
                </a:solidFill>
              </a:rPr>
              <a:t>Reflection Activity: Turn to Your Peers</a:t>
            </a:r>
            <a:endParaRPr b="1" sz="1600">
              <a:solidFill>
                <a:srgbClr val="D83729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83729"/>
              </a:buClr>
              <a:buSzPts val="1400"/>
              <a:buChar char="●"/>
            </a:pPr>
            <a:r>
              <a:rPr b="1" lang="en" sz="1600">
                <a:solidFill>
                  <a:srgbClr val="D83729"/>
                </a:solidFill>
              </a:rPr>
              <a:t>Where did your policy come from?</a:t>
            </a:r>
            <a:endParaRPr b="1" sz="1600">
              <a:solidFill>
                <a:srgbClr val="D83729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Char char="●"/>
            </a:pPr>
            <a:r>
              <a:rPr b="1" lang="en" sz="1600">
                <a:solidFill>
                  <a:srgbClr val="D83729"/>
                </a:solidFill>
              </a:rPr>
              <a:t>Has it changed over time?</a:t>
            </a:r>
            <a:endParaRPr b="1" sz="1600">
              <a:solidFill>
                <a:srgbClr val="D83729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Char char="●"/>
            </a:pPr>
            <a:r>
              <a:rPr b="1" lang="en" sz="1600">
                <a:solidFill>
                  <a:srgbClr val="D83729"/>
                </a:solidFill>
              </a:rPr>
              <a:t>Is it shared?</a:t>
            </a:r>
            <a:endParaRPr b="1" sz="1600">
              <a:solidFill>
                <a:srgbClr val="D83729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83729"/>
              </a:buClr>
              <a:buSzPts val="1400"/>
              <a:buChar char="●"/>
            </a:pPr>
            <a:r>
              <a:rPr b="1" lang="en" sz="1600">
                <a:solidFill>
                  <a:srgbClr val="D83729"/>
                </a:solidFill>
              </a:rPr>
              <a:t>Is you class in a sequence where decisions in one class impact preparedness for the next?</a:t>
            </a:r>
            <a:endParaRPr b="1" sz="1600">
              <a:solidFill>
                <a:srgbClr val="D83729"/>
              </a:solidFill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10" y="2112629"/>
            <a:ext cx="2341727" cy="227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"/>
              <a:t>WHAT HAPPENS TO THE DATA FROM INDIVIDUAL CLASSES?</a:t>
            </a:r>
            <a:endParaRPr/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4015750" y="1152475"/>
            <a:ext cx="4816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 assessment: This is the focal point of program assessment</a:t>
            </a:r>
            <a:endParaRPr sz="1800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Campus assessment: Lumped together with other classes with different policies to assess university writing</a:t>
            </a:r>
            <a:endParaRPr sz="1800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Success rates and equity gaps: Class compared and categorized </a:t>
            </a:r>
            <a:endParaRPr sz="1800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Aggregated together with classes for University accreditation</a:t>
            </a:r>
            <a:endParaRPr sz="1800"/>
          </a:p>
          <a:p>
            <a:pPr indent="0" lvl="0" marL="0" rtl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>
              <a:solidFill>
                <a:srgbClr val="D83729"/>
              </a:solidFill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52475"/>
            <a:ext cx="3343324" cy="33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