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Bitter"/>
      <p:regular r:id="rId25"/>
      <p:bold r:id="rId26"/>
      <p:italic r:id="rId27"/>
      <p:boldItalic r:id="rId28"/>
    </p:embeddedFont>
    <p:embeddedFont>
      <p:font typeface="Helvetica Neue"/>
      <p:regular r:id="rId29"/>
      <p:bold r:id="rId30"/>
      <p:italic r:id="rId31"/>
      <p:boldItalic r:id="rId32"/>
    </p:embeddedFont>
    <p:embeddedFont>
      <p:font typeface="Alumni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7">
          <p15:clr>
            <a:srgbClr val="747775"/>
          </p15:clr>
        </p15:guide>
        <p15:guide id="2" orient="horz" pos="288">
          <p15:clr>
            <a:srgbClr val="747775"/>
          </p15:clr>
        </p15:guide>
        <p15:guide id="3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7" roundtripDataSignature="AMtx7miNAVfAwiMRtc7qHMh5XBD4sDLs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7" orient="horz"/>
        <p:guide pos="288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itter-bold.fntdata"/><Relationship Id="rId25" Type="http://schemas.openxmlformats.org/officeDocument/2006/relationships/font" Target="fonts/Bitter-regular.fntdata"/><Relationship Id="rId28" Type="http://schemas.openxmlformats.org/officeDocument/2006/relationships/font" Target="fonts/Bitter-boldItalic.fntdata"/><Relationship Id="rId27" Type="http://schemas.openxmlformats.org/officeDocument/2006/relationships/font" Target="fonts/Bitter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-italic.fntdata"/><Relationship Id="rId30" Type="http://schemas.openxmlformats.org/officeDocument/2006/relationships/font" Target="fonts/HelveticaNeue-bold.fntdata"/><Relationship Id="rId11" Type="http://schemas.openxmlformats.org/officeDocument/2006/relationships/slide" Target="slides/slide6.xml"/><Relationship Id="rId33" Type="http://schemas.openxmlformats.org/officeDocument/2006/relationships/font" Target="fonts/AlumniSans-regular.fntdata"/><Relationship Id="rId10" Type="http://schemas.openxmlformats.org/officeDocument/2006/relationships/slide" Target="slides/slide5.xml"/><Relationship Id="rId32" Type="http://schemas.openxmlformats.org/officeDocument/2006/relationships/font" Target="fonts/HelveticaNeue-boldItalic.fntdata"/><Relationship Id="rId13" Type="http://schemas.openxmlformats.org/officeDocument/2006/relationships/slide" Target="slides/slide8.xml"/><Relationship Id="rId35" Type="http://schemas.openxmlformats.org/officeDocument/2006/relationships/font" Target="fonts/AlumniSans-italic.fntdata"/><Relationship Id="rId12" Type="http://schemas.openxmlformats.org/officeDocument/2006/relationships/slide" Target="slides/slide7.xml"/><Relationship Id="rId34" Type="http://schemas.openxmlformats.org/officeDocument/2006/relationships/font" Target="fonts/AlumniSans-bold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AlumniSans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347da29b9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347da29b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29c95d3910_0_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29c95d3910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29c95d3910_0_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29c95d391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29c95d3910_0_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29c95d3910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29c95d3910_0_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29c95d391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347da29b9e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3347da29b9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347da29b9e_1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3347da29b9e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29c95d3910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29c95d391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29c95d3910_0_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29c95d3910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29c95d3910_0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29c95d391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29c95d391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29c95d39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07955fc071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g307955fc07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2cd38120df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2cd38120d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29c95d3910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29c95d391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29c95d3910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29c95d391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29c95d3910_0_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29c95d391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29c95d3910_0_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29c95d3910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29c95d3910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29c95d391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Cover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9"/>
          <p:cNvSpPr txBox="1"/>
          <p:nvPr>
            <p:ph type="ctrTitle"/>
          </p:nvPr>
        </p:nvSpPr>
        <p:spPr>
          <a:xfrm>
            <a:off x="628651" y="1784152"/>
            <a:ext cx="6554244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Alumni Sans"/>
              <a:buNone/>
              <a:defRPr sz="10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628650" y="3403684"/>
            <a:ext cx="6858000" cy="517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itter"/>
              <a:buNone/>
              <a:defRPr b="0" i="0" sz="1600">
                <a:solidFill>
                  <a:schemeClr val="lt2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628649" y="417744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" name="Google Shape;15;p9"/>
          <p:cNvPicPr preferRelativeResize="0"/>
          <p:nvPr/>
        </p:nvPicPr>
        <p:blipFill rotWithShape="1">
          <a:blip r:embed="rId3">
            <a:alphaModFix/>
          </a:blip>
          <a:srcRect b="0" l="-657" r="-23473" t="0"/>
          <a:stretch/>
        </p:blipFill>
        <p:spPr>
          <a:xfrm>
            <a:off x="628649" y="4557169"/>
            <a:ext cx="2057399" cy="279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4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58515ae8d_0_318"/>
          <p:cNvSpPr txBox="1"/>
          <p:nvPr/>
        </p:nvSpPr>
        <p:spPr>
          <a:xfrm>
            <a:off x="8690443" y="4890475"/>
            <a:ext cx="4233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b="0" i="0" lang="en-US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" name="Google Shape;56;g3258515ae8d_0_318"/>
          <p:cNvSpPr txBox="1"/>
          <p:nvPr/>
        </p:nvSpPr>
        <p:spPr>
          <a:xfrm>
            <a:off x="7382309" y="4881314"/>
            <a:ext cx="14772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b="0" i="0" lang="en-US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Confidential &amp; Proprietary   | 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g3258515ae8d_0_318"/>
          <p:cNvPicPr preferRelativeResize="0"/>
          <p:nvPr/>
        </p:nvPicPr>
        <p:blipFill rotWithShape="1">
          <a:blip r:embed="rId2">
            <a:alphaModFix/>
          </a:blip>
          <a:srcRect b="0" l="-657" r="-23473" t="0"/>
          <a:stretch/>
        </p:blipFill>
        <p:spPr>
          <a:xfrm>
            <a:off x="249600" y="4816975"/>
            <a:ext cx="1415700" cy="1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16">
          <p15:clr>
            <a:srgbClr val="E46962"/>
          </p15:clr>
        </p15:guide>
        <p15:guide id="2" orient="horz" pos="216">
          <p15:clr>
            <a:srgbClr val="E46962"/>
          </p15:clr>
        </p15:guide>
        <p15:guide id="3" orient="horz" pos="3024">
          <p15:clr>
            <a:srgbClr val="E46962"/>
          </p15:clr>
        </p15:guide>
        <p15:guide id="4" pos="5544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BU Centered Bulleted Text">
  <p:cSld name="SBU Centered Bulleted 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26db855140_2_92"/>
          <p:cNvSpPr txBox="1"/>
          <p:nvPr>
            <p:ph type="title"/>
          </p:nvPr>
        </p:nvSpPr>
        <p:spPr>
          <a:xfrm>
            <a:off x="1534333" y="767844"/>
            <a:ext cx="64182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  <a:defRPr b="1" i="0" sz="3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g326db855140_2_92"/>
          <p:cNvSpPr txBox="1"/>
          <p:nvPr>
            <p:ph idx="1" type="body"/>
          </p:nvPr>
        </p:nvSpPr>
        <p:spPr>
          <a:xfrm>
            <a:off x="1534333" y="1916916"/>
            <a:ext cx="64182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28383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>
  <p:cSld name="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12"/>
          <p:cNvSpPr txBox="1"/>
          <p:nvPr>
            <p:ph idx="1" type="body"/>
          </p:nvPr>
        </p:nvSpPr>
        <p:spPr>
          <a:xfrm>
            <a:off x="628650" y="1416050"/>
            <a:ext cx="7886700" cy="31935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" name="Google Shape;2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8650" y="4807860"/>
            <a:ext cx="1149350" cy="194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>
  <p:cSld name="End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5"/>
          <p:cNvSpPr txBox="1"/>
          <p:nvPr>
            <p:ph type="ctrTitle"/>
          </p:nvPr>
        </p:nvSpPr>
        <p:spPr>
          <a:xfrm>
            <a:off x="628651" y="1784152"/>
            <a:ext cx="6554244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Alumni Sans"/>
              <a:buNone/>
              <a:defRPr sz="10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4" name="Google Shape;24;p15"/>
          <p:cNvPicPr preferRelativeResize="0"/>
          <p:nvPr/>
        </p:nvPicPr>
        <p:blipFill rotWithShape="1">
          <a:blip r:embed="rId3">
            <a:alphaModFix/>
          </a:blip>
          <a:srcRect b="0" l="-657" r="-23473" t="0"/>
          <a:stretch/>
        </p:blipFill>
        <p:spPr>
          <a:xfrm>
            <a:off x="628649" y="4557169"/>
            <a:ext cx="2057399" cy="279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">
  <p:cSld name="Divi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0"/>
          <p:cNvSpPr txBox="1"/>
          <p:nvPr>
            <p:ph type="ctrTitle"/>
          </p:nvPr>
        </p:nvSpPr>
        <p:spPr>
          <a:xfrm>
            <a:off x="628651" y="1784152"/>
            <a:ext cx="6554244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Alumni Sans"/>
              <a:buNone/>
              <a:defRPr sz="10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" name="Google Shape;28;p10"/>
          <p:cNvPicPr preferRelativeResize="0"/>
          <p:nvPr/>
        </p:nvPicPr>
        <p:blipFill rotWithShape="1">
          <a:blip r:embed="rId3">
            <a:alphaModFix/>
          </a:blip>
          <a:srcRect b="0" l="-657" r="-23473" t="0"/>
          <a:stretch/>
        </p:blipFill>
        <p:spPr>
          <a:xfrm>
            <a:off x="628649" y="4557169"/>
            <a:ext cx="2057399" cy="279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629842" y="1201858"/>
            <a:ext cx="7885508" cy="421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68181"/>
              </a:lnSpc>
              <a:spcBef>
                <a:spcPts val="750"/>
              </a:spcBef>
              <a:spcAft>
                <a:spcPts val="0"/>
              </a:spcAft>
              <a:buSzPts val="2200"/>
              <a:buFont typeface="Alumni Sans"/>
              <a:buNone/>
              <a:defRPr b="1" sz="2200" cap="none">
                <a:latin typeface="Alumni Sans"/>
                <a:ea typeface="Alumni Sans"/>
                <a:cs typeface="Alumni Sans"/>
                <a:sym typeface="Alumni Sans"/>
              </a:defRPr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2" name="Google Shape;32;p11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2" type="body"/>
          </p:nvPr>
        </p:nvSpPr>
        <p:spPr>
          <a:xfrm>
            <a:off x="628650" y="1722438"/>
            <a:ext cx="7885508" cy="2949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4" name="Google Shape;3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8650" y="4807860"/>
            <a:ext cx="1149350" cy="194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BU Bulleted Text 1 Photo">
  <p:cSld name="SBU Bulleted Text 1 Photo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07955fc071_0_205"/>
          <p:cNvSpPr txBox="1"/>
          <p:nvPr>
            <p:ph type="title"/>
          </p:nvPr>
        </p:nvSpPr>
        <p:spPr>
          <a:xfrm>
            <a:off x="527844" y="767844"/>
            <a:ext cx="31347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  <a:defRPr b="1" i="0" sz="3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g307955fc071_0_205"/>
          <p:cNvSpPr txBox="1"/>
          <p:nvPr>
            <p:ph idx="1" type="body"/>
          </p:nvPr>
        </p:nvSpPr>
        <p:spPr>
          <a:xfrm>
            <a:off x="527843" y="1709469"/>
            <a:ext cx="3134700" cy="23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marR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828383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g307955fc071_0_205"/>
          <p:cNvSpPr/>
          <p:nvPr>
            <p:ph idx="2" type="pic"/>
          </p:nvPr>
        </p:nvSpPr>
        <p:spPr>
          <a:xfrm>
            <a:off x="3725949" y="825652"/>
            <a:ext cx="4791300" cy="33291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9" name="Google Shape;39;g307955fc071_0_205"/>
          <p:cNvSpPr txBox="1"/>
          <p:nvPr>
            <p:ph idx="3" type="body"/>
          </p:nvPr>
        </p:nvSpPr>
        <p:spPr>
          <a:xfrm>
            <a:off x="3725949" y="4194951"/>
            <a:ext cx="47913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828383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BU Bulleted Text 1 Photo 1">
  <p:cSld name="SBU Bulleted Text 1 Photo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26db855140_0_171"/>
          <p:cNvSpPr txBox="1"/>
          <p:nvPr>
            <p:ph type="title"/>
          </p:nvPr>
        </p:nvSpPr>
        <p:spPr>
          <a:xfrm>
            <a:off x="527844" y="767844"/>
            <a:ext cx="31347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  <a:defRPr b="1" i="0" sz="3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g326db855140_0_171"/>
          <p:cNvSpPr txBox="1"/>
          <p:nvPr>
            <p:ph idx="1" type="body"/>
          </p:nvPr>
        </p:nvSpPr>
        <p:spPr>
          <a:xfrm>
            <a:off x="527843" y="1709469"/>
            <a:ext cx="3134700" cy="23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marR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828383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g326db855140_0_171"/>
          <p:cNvSpPr/>
          <p:nvPr>
            <p:ph idx="2" type="pic"/>
          </p:nvPr>
        </p:nvSpPr>
        <p:spPr>
          <a:xfrm>
            <a:off x="3725949" y="825652"/>
            <a:ext cx="4791300" cy="33291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4" name="Google Shape;44;g326db855140_0_171"/>
          <p:cNvSpPr txBox="1"/>
          <p:nvPr>
            <p:ph idx="3" type="body"/>
          </p:nvPr>
        </p:nvSpPr>
        <p:spPr>
          <a:xfrm>
            <a:off x="3725949" y="4194951"/>
            <a:ext cx="47913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828383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+ Picture">
  <p:cSld name="Content + Pictur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/>
          <p:nvPr>
            <p:ph idx="2" type="pic"/>
          </p:nvPr>
        </p:nvSpPr>
        <p:spPr>
          <a:xfrm>
            <a:off x="4572001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14"/>
          <p:cNvSpPr txBox="1"/>
          <p:nvPr>
            <p:ph type="title"/>
          </p:nvPr>
        </p:nvSpPr>
        <p:spPr>
          <a:xfrm>
            <a:off x="628650" y="934656"/>
            <a:ext cx="3413961" cy="9937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14"/>
          <p:cNvSpPr txBox="1"/>
          <p:nvPr>
            <p:ph idx="1" type="body"/>
          </p:nvPr>
        </p:nvSpPr>
        <p:spPr>
          <a:xfrm>
            <a:off x="628650" y="2041525"/>
            <a:ext cx="3414713" cy="2543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" name="Google Shape;5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8650" y="4807860"/>
            <a:ext cx="1149350" cy="194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">
  <p:cSld name="Pictur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idx="10" type="dt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" name="Google Shape;8;p8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5000"/>
              <a:buFont typeface="Alumni Sans"/>
              <a:buNone/>
              <a:defRPr b="1" i="0" sz="5000" u="none" cap="none" strike="noStrike">
                <a:solidFill>
                  <a:srgbClr val="990000"/>
                </a:solidFill>
                <a:latin typeface="Alumni Sans"/>
                <a:ea typeface="Alumni Sans"/>
                <a:cs typeface="Alumni Sans"/>
                <a:sym typeface="Alumni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" type="body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itter"/>
              <a:buNone/>
              <a:defRPr b="0" i="0" sz="14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indent="-285750" lvl="2" marL="13716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indent="-279400" lvl="3" marL="18288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indent="-273050" lvl="4" marL="22860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stonybrook.edu/sbroot/celt/design-teach/syllabus-toolkit/index.php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stonybrook.edu/celt/academic-assessment/course-evaluations.php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p22.courseval.net/etw/ets/et.asp?nxappid=SU1&amp;nxmid=start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google.com/url?q=https://citl.indiana.edu/teaching-resources/documenting-teaching/administering-interpreting-course-evaluations/index.html&amp;sa=D&amp;source=docs&amp;ust=1738012351438313&amp;usg=AOvVaw2OrktLW1Qp75OYahryn1rF" TargetMode="External"/><Relationship Id="rId4" Type="http://schemas.openxmlformats.org/officeDocument/2006/relationships/hyperlink" Target="https://my.vanderbilt.edu/pasltoolkit/use-of-data/student-feedback-survey/#:~:text=Student%20feedback%20surveys%20can%20inform,classroom%20and%20school%2Dbased%20experiences.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boisestate.edu/academics-deptchairs/home/interpreting-student-course-evaluation-feedback/" TargetMode="External"/><Relationship Id="rId4" Type="http://schemas.openxmlformats.org/officeDocument/2006/relationships/hyperlink" Target="https://www.boisestate.edu/academics-deptchairs/home/interpreting-student-course-evaluation-feedback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boisestate.edu/academics-deptchairs/home/interpreting-student-course-evaluation-feedback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 txBox="1"/>
          <p:nvPr>
            <p:ph type="ctrTitle"/>
          </p:nvPr>
        </p:nvSpPr>
        <p:spPr>
          <a:xfrm>
            <a:off x="204875" y="1345675"/>
            <a:ext cx="7263600" cy="10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>
                <a:solidFill>
                  <a:srgbClr val="FFFFFF"/>
                </a:solidFill>
              </a:rPr>
              <a:t>Love at First Insight: Embracing Student Feedback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66" name="Google Shape;66;p1"/>
          <p:cNvSpPr txBox="1"/>
          <p:nvPr>
            <p:ph idx="1" type="subTitle"/>
          </p:nvPr>
        </p:nvSpPr>
        <p:spPr>
          <a:xfrm>
            <a:off x="204575" y="3418848"/>
            <a:ext cx="68580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lang="en-US" sz="1700">
                <a:solidFill>
                  <a:srgbClr val="FFFFFF"/>
                </a:solidFill>
              </a:rPr>
              <a:t>Center for Excellence in Learning and Teaching (CELT)</a:t>
            </a:r>
            <a:endParaRPr/>
          </a:p>
        </p:txBody>
      </p:sp>
      <p:sp>
        <p:nvSpPr>
          <p:cNvPr id="67" name="Google Shape;67;p1"/>
          <p:cNvSpPr txBox="1"/>
          <p:nvPr/>
        </p:nvSpPr>
        <p:spPr>
          <a:xfrm>
            <a:off x="118375" y="3347825"/>
            <a:ext cx="59577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Yasmene Kimble - yasmene.kimble@stonybrook.edu</a:t>
            </a:r>
            <a:endParaRPr b="1" i="0" sz="13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Rose Tirotta-Esposito - rose.tirotta-esposito@stonybrook.edu </a:t>
            </a:r>
            <a:endParaRPr b="1" i="0" sz="13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347da29b9e_0_0"/>
          <p:cNvSpPr txBox="1"/>
          <p:nvPr>
            <p:ph type="ctrTitle"/>
          </p:nvPr>
        </p:nvSpPr>
        <p:spPr>
          <a:xfrm>
            <a:off x="628651" y="1784152"/>
            <a:ext cx="6554100" cy="1790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00"/>
              <a:t>Helpful Resources</a:t>
            </a:r>
            <a:endParaRPr sz="9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29c95d3910_0_78"/>
          <p:cNvSpPr txBox="1"/>
          <p:nvPr>
            <p:ph type="title"/>
          </p:nvPr>
        </p:nvSpPr>
        <p:spPr>
          <a:xfrm>
            <a:off x="628650" y="934656"/>
            <a:ext cx="3414000" cy="993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CELT Syllabus Template</a:t>
            </a:r>
            <a:endParaRPr/>
          </a:p>
        </p:txBody>
      </p:sp>
      <p:sp>
        <p:nvSpPr>
          <p:cNvPr id="134" name="Google Shape;134;g329c95d3910_0_7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35" name="Google Shape;135;g329c95d3910_0_78"/>
          <p:cNvSpPr txBox="1"/>
          <p:nvPr>
            <p:ph idx="1" type="body"/>
          </p:nvPr>
        </p:nvSpPr>
        <p:spPr>
          <a:xfrm>
            <a:off x="628650" y="2041525"/>
            <a:ext cx="3414600" cy="254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Visit the CELT website for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syllabus resources</a:t>
            </a:r>
            <a:r>
              <a:rPr lang="en-US"/>
              <a:t>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Syllabus review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Syllabus templates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Generative</a:t>
            </a:r>
            <a:r>
              <a:rPr lang="en-US"/>
              <a:t> AI Syllabi statements and more! </a:t>
            </a:r>
            <a:endParaRPr/>
          </a:p>
        </p:txBody>
      </p:sp>
      <p:pic>
        <p:nvPicPr>
          <p:cNvPr id="136" name="Google Shape;136;g329c95d3910_0_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1800" y="734300"/>
            <a:ext cx="4572001" cy="34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29c95d3910_0_36"/>
          <p:cNvSpPr txBox="1"/>
          <p:nvPr>
            <p:ph type="title"/>
          </p:nvPr>
        </p:nvSpPr>
        <p:spPr>
          <a:xfrm>
            <a:off x="628650" y="346025"/>
            <a:ext cx="7886700" cy="528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Mid-Semester Evaluation</a:t>
            </a:r>
            <a:endParaRPr/>
          </a:p>
        </p:txBody>
      </p:sp>
      <p:sp>
        <p:nvSpPr>
          <p:cNvPr id="142" name="Google Shape;142;g329c95d3910_0_3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43" name="Google Shape;143;g329c95d3910_0_36"/>
          <p:cNvSpPr txBox="1"/>
          <p:nvPr>
            <p:ph idx="1" type="body"/>
          </p:nvPr>
        </p:nvSpPr>
        <p:spPr>
          <a:xfrm>
            <a:off x="628663" y="874925"/>
            <a:ext cx="7886700" cy="31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Consider administering mid-semester course evaluations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Visit the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CELT website</a:t>
            </a:r>
            <a:r>
              <a:rPr lang="en-US"/>
              <a:t> for more information </a:t>
            </a:r>
            <a:endParaRPr/>
          </a:p>
        </p:txBody>
      </p:sp>
      <p:pic>
        <p:nvPicPr>
          <p:cNvPr id="144" name="Google Shape;144;g329c95d3910_0_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4013" y="1659425"/>
            <a:ext cx="6295975" cy="290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329c95d3910_0_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625" y="925026"/>
            <a:ext cx="7251226" cy="390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329c95d3910_0_90"/>
          <p:cNvSpPr txBox="1"/>
          <p:nvPr>
            <p:ph type="title"/>
          </p:nvPr>
        </p:nvSpPr>
        <p:spPr>
          <a:xfrm>
            <a:off x="564900" y="333423"/>
            <a:ext cx="7886700" cy="59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Course Eval Comparison Report</a:t>
            </a:r>
            <a:endParaRPr/>
          </a:p>
        </p:txBody>
      </p:sp>
      <p:sp>
        <p:nvSpPr>
          <p:cNvPr id="151" name="Google Shape;151;g329c95d3910_0_9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g329c95d3910_0_90"/>
          <p:cNvSpPr txBox="1"/>
          <p:nvPr/>
        </p:nvSpPr>
        <p:spPr>
          <a:xfrm>
            <a:off x="1022400" y="1801025"/>
            <a:ext cx="1234800" cy="165300"/>
          </a:xfrm>
          <a:prstGeom prst="rect">
            <a:avLst/>
          </a:prstGeom>
          <a:solidFill>
            <a:srgbClr val="88888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3" name="Google Shape;153;g329c95d3910_0_90"/>
          <p:cNvSpPr txBox="1"/>
          <p:nvPr/>
        </p:nvSpPr>
        <p:spPr>
          <a:xfrm>
            <a:off x="1827575" y="2275875"/>
            <a:ext cx="1234800" cy="165300"/>
          </a:xfrm>
          <a:prstGeom prst="rect">
            <a:avLst/>
          </a:prstGeom>
          <a:solidFill>
            <a:srgbClr val="88888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4" name="Google Shape;154;g329c95d3910_0_90"/>
          <p:cNvSpPr txBox="1"/>
          <p:nvPr/>
        </p:nvSpPr>
        <p:spPr>
          <a:xfrm>
            <a:off x="1675050" y="1635725"/>
            <a:ext cx="637200" cy="165300"/>
          </a:xfrm>
          <a:prstGeom prst="rect">
            <a:avLst/>
          </a:prstGeom>
          <a:solidFill>
            <a:srgbClr val="88888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5" name="Google Shape;155;g329c95d3910_0_90"/>
          <p:cNvSpPr txBox="1"/>
          <p:nvPr/>
        </p:nvSpPr>
        <p:spPr>
          <a:xfrm>
            <a:off x="957575" y="3859650"/>
            <a:ext cx="1234800" cy="165300"/>
          </a:xfrm>
          <a:prstGeom prst="rect">
            <a:avLst/>
          </a:prstGeom>
          <a:solidFill>
            <a:srgbClr val="88888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29c95d3910_0_5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FYI</a:t>
            </a:r>
            <a:endParaRPr/>
          </a:p>
        </p:txBody>
      </p:sp>
      <p:sp>
        <p:nvSpPr>
          <p:cNvPr id="161" name="Google Shape;161;g329c95d3910_0_5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g329c95d3910_0_57"/>
          <p:cNvSpPr txBox="1"/>
          <p:nvPr>
            <p:ph idx="1" type="body"/>
          </p:nvPr>
        </p:nvSpPr>
        <p:spPr>
          <a:xfrm>
            <a:off x="628650" y="1416050"/>
            <a:ext cx="7886700" cy="31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New Course Evaluations - Spring 2025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New course evaluation questions will be launched this semester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347da29b9e_1_0"/>
          <p:cNvSpPr txBox="1"/>
          <p:nvPr>
            <p:ph type="title"/>
          </p:nvPr>
        </p:nvSpPr>
        <p:spPr>
          <a:xfrm>
            <a:off x="628650" y="119574"/>
            <a:ext cx="78867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Current Questions (used since 2014)</a:t>
            </a:r>
            <a:endParaRPr/>
          </a:p>
        </p:txBody>
      </p:sp>
      <p:sp>
        <p:nvSpPr>
          <p:cNvPr id="168" name="Google Shape;168;g3347da29b9e_1_0"/>
          <p:cNvSpPr txBox="1"/>
          <p:nvPr>
            <p:ph idx="2" type="body"/>
          </p:nvPr>
        </p:nvSpPr>
        <p:spPr>
          <a:xfrm>
            <a:off x="628650" y="872278"/>
            <a:ext cx="7885500" cy="39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b="1" lang="en-US" sz="1600" u="none" strike="noStrike">
                <a:latin typeface="Bitter"/>
                <a:ea typeface="Bitter"/>
                <a:cs typeface="Bitter"/>
                <a:sym typeface="Bitter"/>
              </a:rPr>
              <a:t>The instructor was effective in teaching the subject matter [5pt Likert] 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lang="en-US" sz="1600" u="none" strike="noStrike">
                <a:latin typeface="Bitter"/>
                <a:ea typeface="Bitter"/>
                <a:cs typeface="Bitter"/>
                <a:sym typeface="Bitter"/>
              </a:rPr>
              <a:t>Instructor expectation of students is reasonable. [5pt Likert]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lang="en-US" sz="1600" u="none" strike="noStrike">
                <a:latin typeface="Bitter"/>
                <a:ea typeface="Bitter"/>
                <a:cs typeface="Bitter"/>
                <a:sym typeface="Bitter"/>
              </a:rPr>
              <a:t>What is the most effective way to contact the instructor outside of class? [Options]. 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lang="en-US" sz="1600" u="none" strike="noStrike">
                <a:latin typeface="Bitter"/>
                <a:ea typeface="Bitter"/>
                <a:cs typeface="Bitter"/>
                <a:sym typeface="Bitter"/>
              </a:rPr>
              <a:t>What is your reason for taking this course? [Options]. </a:t>
            </a:r>
            <a:r>
              <a:rPr lang="en-US" sz="1600" u="none" strike="noStrike">
                <a:solidFill>
                  <a:srgbClr val="0000FF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endParaRPr sz="1600" u="none" strike="noStrike">
              <a:latin typeface="Bitter"/>
              <a:ea typeface="Bitter"/>
              <a:cs typeface="Bitter"/>
              <a:sym typeface="Bitter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lang="en-US" sz="1600" u="none" strike="noStrike">
                <a:latin typeface="Bitter"/>
                <a:ea typeface="Bitter"/>
                <a:cs typeface="Bitter"/>
                <a:sym typeface="Bitter"/>
              </a:rPr>
              <a:t>Overall, I would give this course a grade of...[A-F, 5-point scale] 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lang="en-US" sz="1600" u="none" strike="noStrike">
                <a:latin typeface="Bitter"/>
                <a:ea typeface="Bitter"/>
                <a:cs typeface="Bitter"/>
                <a:sym typeface="Bitter"/>
              </a:rPr>
              <a:t>The grading was based on the requirements stated in the syllabus. [Options]. 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b="1" lang="en-US" sz="1600" u="none" strike="noStrike">
                <a:latin typeface="Bitter"/>
                <a:ea typeface="Bitter"/>
                <a:cs typeface="Bitter"/>
                <a:sym typeface="Bitter"/>
              </a:rPr>
              <a:t>On average, how many hours per week did you spend on this course outside of class? [Options]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b="1" lang="en-US" sz="1600" u="none" strike="noStrike">
                <a:latin typeface="Bitter"/>
                <a:ea typeface="Bitter"/>
                <a:cs typeface="Bitter"/>
                <a:sym typeface="Bitter"/>
              </a:rPr>
              <a:t>The textbook, readings and required resources were valuable. [Options]. 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lang="en-US" sz="1600" u="none" strike="noStrike">
                <a:latin typeface="Bitter"/>
                <a:ea typeface="Bitter"/>
                <a:cs typeface="Bitter"/>
                <a:sym typeface="Bitter"/>
              </a:rPr>
              <a:t>Did the use of the required textbooks, readings or resources sufficiently justify their cost? [Options]. 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lang="en-US" sz="1600" u="none" strike="noStrike">
                <a:latin typeface="Bitter"/>
                <a:ea typeface="Bitter"/>
                <a:cs typeface="Bitter"/>
                <a:sym typeface="Bitter"/>
              </a:rPr>
              <a:t>My anticipated grade in this class is:  [Scale: A,B,C,D,F,P,S,U, I Don’t Know]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lang="en-US" sz="1600" u="none" strike="noStrike">
                <a:latin typeface="Bitter"/>
                <a:ea typeface="Bitter"/>
                <a:cs typeface="Bitter"/>
                <a:sym typeface="Bitter"/>
              </a:rPr>
              <a:t>How often did you attend this class? [Options].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b="1" lang="en-US" sz="1600" u="none" strike="noStrike">
                <a:latin typeface="Bitter"/>
                <a:ea typeface="Bitter"/>
                <a:cs typeface="Bitter"/>
                <a:sym typeface="Bitter"/>
              </a:rPr>
              <a:t>What, if anything, did you find most valuable about this course? (Open)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b="1" lang="en-US" sz="1600" u="none" strike="noStrike">
                <a:latin typeface="Bitter"/>
                <a:ea typeface="Bitter"/>
                <a:cs typeface="Bitter"/>
                <a:sym typeface="Bitter"/>
              </a:rPr>
              <a:t>In what ways, if any, could the course be improved? (Open)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347da29b9e_1_5"/>
          <p:cNvSpPr txBox="1"/>
          <p:nvPr>
            <p:ph type="title"/>
          </p:nvPr>
        </p:nvSpPr>
        <p:spPr>
          <a:xfrm>
            <a:off x="628650" y="98466"/>
            <a:ext cx="78867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Revised Questions (will launch sp25)</a:t>
            </a:r>
            <a:endParaRPr/>
          </a:p>
        </p:txBody>
      </p:sp>
      <p:sp>
        <p:nvSpPr>
          <p:cNvPr id="174" name="Google Shape;174;g3347da29b9e_1_5"/>
          <p:cNvSpPr txBox="1"/>
          <p:nvPr>
            <p:ph idx="2" type="body"/>
          </p:nvPr>
        </p:nvSpPr>
        <p:spPr>
          <a:xfrm>
            <a:off x="628650" y="794825"/>
            <a:ext cx="7885500" cy="3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u="none" strike="noStrike">
                <a:latin typeface="Bitter"/>
                <a:ea typeface="Bitter"/>
                <a:cs typeface="Bitter"/>
                <a:sym typeface="Bitter"/>
              </a:rPr>
              <a:t>The instructor clearly communicated what was expected of me in this course and the rules of classroom engagement. [5pt: Strongly Agree to Strongly Disagree]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b="1" lang="en-US" u="none" strike="noStrike">
                <a:latin typeface="Bitter"/>
                <a:ea typeface="Bitter"/>
                <a:cs typeface="Bitter"/>
                <a:sym typeface="Bitter"/>
              </a:rPr>
              <a:t>The instructor was effective in teaching the subject matter [5pt: Strongly Agree to Strongly Disagree]</a:t>
            </a:r>
            <a:endParaRPr u="none" strike="noStrike">
              <a:latin typeface="Bitter"/>
              <a:ea typeface="Bitter"/>
              <a:cs typeface="Bitter"/>
              <a:sym typeface="Bitter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u="none" strike="noStrike">
                <a:latin typeface="Bitter"/>
                <a:ea typeface="Bitter"/>
                <a:cs typeface="Bitter"/>
                <a:sym typeface="Bitter"/>
              </a:rPr>
              <a:t>I think the overall quality of the course was [Excellent, Very Good, Good, Fair, Poor] 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u="none" strike="noStrike">
                <a:latin typeface="Bitter"/>
                <a:ea typeface="Bitter"/>
                <a:cs typeface="Bitter"/>
                <a:sym typeface="Bitter"/>
              </a:rPr>
              <a:t>The course content (assignments, readings, lectures, etc.) helped me meet the learning expectations set forth by the instructor. [5pt: Strongly Agree to Strongly Disagree] 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b="1" lang="en-US" u="none" strike="noStrike">
                <a:latin typeface="Bitter"/>
                <a:ea typeface="Bitter"/>
                <a:cs typeface="Bitter"/>
                <a:sym typeface="Bitter"/>
              </a:rPr>
              <a:t>The textbook, readings and required resources were valuable. [Agree / Disagree / I did not read the required materials / No text, readings or resources were required]</a:t>
            </a:r>
            <a:endParaRPr u="none" strike="noStrike">
              <a:latin typeface="Bitter"/>
              <a:ea typeface="Bitter"/>
              <a:cs typeface="Bitter"/>
              <a:sym typeface="Bitter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u="none" strike="noStrike">
                <a:latin typeface="Bitter"/>
                <a:ea typeface="Bitter"/>
                <a:cs typeface="Bitter"/>
                <a:sym typeface="Bitter"/>
              </a:rPr>
              <a:t>The class environment was inclusive towards people of diverse backgrounds, identities, life experiences and diversity of thought. [5pt: Strongly Agree to Strongly Disagree]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u="none" strike="noStrike">
                <a:latin typeface="Bitter"/>
                <a:ea typeface="Bitter"/>
                <a:cs typeface="Bitter"/>
                <a:sym typeface="Bitter"/>
              </a:rPr>
              <a:t>The methods of evaluating my work were fair. [5pt: Strongly Agree to Strongly Disagree]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b="1" lang="en-US" u="none" strike="noStrike">
                <a:latin typeface="Bitter"/>
                <a:ea typeface="Bitter"/>
                <a:cs typeface="Bitter"/>
                <a:sym typeface="Bitter"/>
              </a:rPr>
              <a:t>On average, how many hours did you spend on the course outside of class? [0-3 hours / 4-6 hours / 7-9 hours / 10+ hours]</a:t>
            </a:r>
            <a:endParaRPr u="none" strike="noStrike">
              <a:latin typeface="Bitter"/>
              <a:ea typeface="Bitter"/>
              <a:cs typeface="Bitter"/>
              <a:sym typeface="Bitter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b="1" lang="en-US" u="none" strike="noStrike">
                <a:latin typeface="Bitter"/>
                <a:ea typeface="Bitter"/>
                <a:cs typeface="Bitter"/>
                <a:sym typeface="Bitter"/>
              </a:rPr>
              <a:t>What did you find most valuable about this course? (open)</a:t>
            </a:r>
            <a:endParaRPr u="none" strike="noStrike">
              <a:latin typeface="Bitter"/>
              <a:ea typeface="Bitter"/>
              <a:cs typeface="Bitter"/>
              <a:sym typeface="Bitter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b="1" lang="en-US" u="none" strike="noStrike">
                <a:latin typeface="Bitter"/>
                <a:ea typeface="Bitter"/>
                <a:cs typeface="Bitter"/>
                <a:sym typeface="Bitter"/>
              </a:rPr>
              <a:t>In what ways could the course be improved? (open)</a:t>
            </a:r>
            <a:endParaRPr u="none" strike="noStrike"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29c95d3910_0_2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Reviewing Your Course Evaluation</a:t>
            </a:r>
            <a:endParaRPr/>
          </a:p>
        </p:txBody>
      </p:sp>
      <p:sp>
        <p:nvSpPr>
          <p:cNvPr id="180" name="Google Shape;180;g329c95d3910_0_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1" name="Google Shape;181;g329c95d3910_0_24"/>
          <p:cNvSpPr txBox="1"/>
          <p:nvPr>
            <p:ph idx="1" type="body"/>
          </p:nvPr>
        </p:nvSpPr>
        <p:spPr>
          <a:xfrm>
            <a:off x="628650" y="1416050"/>
            <a:ext cx="7886700" cy="31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Log onto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Course Eval</a:t>
            </a:r>
            <a:r>
              <a:rPr lang="en-US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Select one course from Fall 2024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-US"/>
              <a:t>Choose one course you  taught last semester for review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Review </a:t>
            </a:r>
            <a:r>
              <a:rPr lang="en-US"/>
              <a:t>student</a:t>
            </a:r>
            <a:r>
              <a:rPr lang="en-US"/>
              <a:t> feedback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Questions to focus on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b="1" lang="en-US"/>
              <a:t>Question 4:</a:t>
            </a:r>
            <a:r>
              <a:rPr lang="en-US"/>
              <a:t> The grading was based on the requirements stated in the syllabus.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b="1" lang="en-US"/>
              <a:t>Question 5: </a:t>
            </a:r>
            <a:r>
              <a:rPr lang="en-US"/>
              <a:t>The textbook, readings and required resources were valuable.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b="1" lang="en-US"/>
              <a:t>Question 11: </a:t>
            </a:r>
            <a:r>
              <a:rPr lang="en-US"/>
              <a:t>What, if anything did you find valuable about this course?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b="1" lang="en-US"/>
              <a:t>Question 12:</a:t>
            </a:r>
            <a:r>
              <a:rPr lang="en-US"/>
              <a:t> In what ways, if any, could this course be improved?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Note Feedback Trends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-US"/>
              <a:t>Identify and document common themes, patterns, and trends in the </a:t>
            </a:r>
            <a:r>
              <a:rPr lang="en-US"/>
              <a:t>feedback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29c95d3910_0_7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Reflection and Discussion</a:t>
            </a:r>
            <a:endParaRPr/>
          </a:p>
        </p:txBody>
      </p:sp>
      <p:sp>
        <p:nvSpPr>
          <p:cNvPr id="187" name="Google Shape;187;g329c95d3910_0_7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8" name="Google Shape;188;g329c95d3910_0_72"/>
          <p:cNvSpPr txBox="1"/>
          <p:nvPr>
            <p:ph idx="1" type="body"/>
          </p:nvPr>
        </p:nvSpPr>
        <p:spPr>
          <a:xfrm>
            <a:off x="628650" y="1416050"/>
            <a:ext cx="3943500" cy="31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Insights and Trends </a:t>
            </a:r>
            <a:endParaRPr/>
          </a:p>
          <a:p>
            <a:pPr indent="-292100" lvl="0" marL="9144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-US" sz="1000"/>
              <a:t>Were there any </a:t>
            </a:r>
            <a:r>
              <a:rPr lang="en-US" sz="1000"/>
              <a:t>surprising</a:t>
            </a:r>
            <a:r>
              <a:rPr lang="en-US" sz="1000"/>
              <a:t> patterns or insights that stood out to you?</a:t>
            </a:r>
            <a:r>
              <a:rPr lang="en-US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Concerns and Positive Feedback </a:t>
            </a:r>
            <a:endParaRPr/>
          </a:p>
          <a:p>
            <a:pPr indent="-285750" lvl="0" marL="914400" rtl="0" algn="l">
              <a:spcBef>
                <a:spcPts val="0"/>
              </a:spcBef>
              <a:spcAft>
                <a:spcPts val="0"/>
              </a:spcAft>
              <a:buSzPts val="900"/>
              <a:buAutoNum type="arabicPeriod"/>
            </a:pPr>
            <a:r>
              <a:rPr lang="en-US" sz="1000"/>
              <a:t>What were the most frequently mentioned concerns from students? </a:t>
            </a:r>
            <a:endParaRPr sz="1000"/>
          </a:p>
          <a:p>
            <a:pPr indent="-285750" lvl="0" marL="914400" rtl="0" algn="l">
              <a:spcBef>
                <a:spcPts val="0"/>
              </a:spcBef>
              <a:spcAft>
                <a:spcPts val="0"/>
              </a:spcAft>
              <a:buSzPts val="900"/>
              <a:buAutoNum type="arabicPeriod"/>
            </a:pPr>
            <a:r>
              <a:rPr lang="en-US" sz="1000"/>
              <a:t>What positive feedback did you receive that you can build upon? </a:t>
            </a:r>
            <a:endParaRPr sz="1000"/>
          </a:p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Actionable Improvements </a:t>
            </a:r>
            <a:endParaRPr/>
          </a:p>
          <a:p>
            <a:pPr indent="-292100" lvl="0" marL="9144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-US" sz="1000"/>
              <a:t>Based on the feedback, what </a:t>
            </a:r>
            <a:r>
              <a:rPr lang="en-US" sz="1000"/>
              <a:t>specific</a:t>
            </a:r>
            <a:r>
              <a:rPr lang="en-US" sz="1000"/>
              <a:t> changes can you implement to address student outcomes? </a:t>
            </a:r>
            <a:endParaRPr sz="1000"/>
          </a:p>
          <a:p>
            <a:pPr indent="-292100" lvl="0" marL="9144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-US" sz="1000"/>
              <a:t>How can you enhance the aspects of the course that </a:t>
            </a:r>
            <a:r>
              <a:rPr lang="en-US" sz="1000"/>
              <a:t>received</a:t>
            </a:r>
            <a:r>
              <a:rPr lang="en-US" sz="1000"/>
              <a:t> positive feedback? </a:t>
            </a:r>
            <a:endParaRPr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29c95d3910_0_42"/>
          <p:cNvSpPr txBox="1"/>
          <p:nvPr>
            <p:ph type="ctrTitle"/>
          </p:nvPr>
        </p:nvSpPr>
        <p:spPr>
          <a:xfrm>
            <a:off x="1294950" y="1975801"/>
            <a:ext cx="6554100" cy="1191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29c95d3910_0_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Session Objectives </a:t>
            </a:r>
            <a:endParaRPr/>
          </a:p>
        </p:txBody>
      </p:sp>
      <p:sp>
        <p:nvSpPr>
          <p:cNvPr id="73" name="Google Shape;73;g329c95d3910_0_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g329c95d3910_0_0"/>
          <p:cNvSpPr txBox="1"/>
          <p:nvPr>
            <p:ph idx="1" type="body"/>
          </p:nvPr>
        </p:nvSpPr>
        <p:spPr>
          <a:xfrm>
            <a:off x="628650" y="1416050"/>
            <a:ext cx="7886700" cy="31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Understanding the Value of Student Feedback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Identify Trends and Patterns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Reflect on Potential Instructional Improvements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07955fc071_0_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800"/>
              <a:t>Agenda</a:t>
            </a:r>
            <a:endParaRPr i="1" sz="4800"/>
          </a:p>
        </p:txBody>
      </p:sp>
      <p:sp>
        <p:nvSpPr>
          <p:cNvPr id="80" name="Google Shape;80;g307955fc071_0_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g307955fc071_0_7"/>
          <p:cNvSpPr txBox="1"/>
          <p:nvPr>
            <p:ph idx="1" type="body"/>
          </p:nvPr>
        </p:nvSpPr>
        <p:spPr>
          <a:xfrm>
            <a:off x="661025" y="1568450"/>
            <a:ext cx="7919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Introduction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Understanding Course </a:t>
            </a:r>
            <a:r>
              <a:rPr lang="en-US"/>
              <a:t>Evaluation</a:t>
            </a:r>
            <a:r>
              <a:rPr lang="en-US"/>
              <a:t> Data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Reviewing Your Course Evaluations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Discussion and Suggestions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2cd38120df_1_0"/>
          <p:cNvSpPr txBox="1"/>
          <p:nvPr>
            <p:ph type="ctrTitle"/>
          </p:nvPr>
        </p:nvSpPr>
        <p:spPr>
          <a:xfrm>
            <a:off x="628651" y="1784152"/>
            <a:ext cx="6554100" cy="1790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/>
              <a:t>What was the completion rate </a:t>
            </a:r>
            <a:r>
              <a:rPr lang="en-US" sz="4900"/>
              <a:t>of course evaluations for your Fall 2024 courses? </a:t>
            </a:r>
            <a:endParaRPr sz="4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29c95d3910_0_1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Importance of Student Feedback</a:t>
            </a:r>
            <a:endParaRPr/>
          </a:p>
        </p:txBody>
      </p:sp>
      <p:sp>
        <p:nvSpPr>
          <p:cNvPr id="92" name="Google Shape;92;g329c95d3910_0_1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g329c95d3910_0_12"/>
          <p:cNvSpPr txBox="1"/>
          <p:nvPr>
            <p:ph idx="1" type="body"/>
          </p:nvPr>
        </p:nvSpPr>
        <p:spPr>
          <a:xfrm>
            <a:off x="628650" y="1416050"/>
            <a:ext cx="7886700" cy="31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b="1" lang="en-US"/>
              <a:t>Enhances</a:t>
            </a:r>
            <a:r>
              <a:rPr b="1" lang="en-US"/>
              <a:t> Teaching Quality:</a:t>
            </a:r>
            <a:r>
              <a:rPr lang="en-US"/>
              <a:t> Informs educators of students’ perspective on their academic experiences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/>
              <a:t>Promotes Student Engagement:</a:t>
            </a:r>
            <a:r>
              <a:rPr lang="en-US"/>
              <a:t> Fosters a sense of involvement and investment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/>
              <a:t>Identifies Strengths and </a:t>
            </a:r>
            <a:r>
              <a:rPr b="1" lang="en-US"/>
              <a:t>Weaknesses:</a:t>
            </a:r>
            <a:r>
              <a:rPr lang="en-US"/>
              <a:t> Recognizes areas of success and areas needing attention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/>
              <a:t>Supports </a:t>
            </a:r>
            <a:r>
              <a:rPr b="1" lang="en-US"/>
              <a:t>Continuous</a:t>
            </a:r>
            <a:r>
              <a:rPr b="1" lang="en-US"/>
              <a:t> Improvement: </a:t>
            </a:r>
            <a:r>
              <a:rPr lang="en-US"/>
              <a:t>Encourages ongoing assessment of teaching and course content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/>
              <a:t>Facilitates Communication:</a:t>
            </a:r>
            <a:r>
              <a:rPr lang="en-US"/>
              <a:t> Opens dialogue between students and instructors, leading to a more responsive educational environment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Resource: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Indiana University Bloomington</a:t>
            </a:r>
            <a:r>
              <a:rPr lang="en-US"/>
              <a:t> and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Vanderbilt University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29c95d3910_0_1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Understanding Course Evaluation Data</a:t>
            </a:r>
            <a:endParaRPr/>
          </a:p>
        </p:txBody>
      </p:sp>
      <p:sp>
        <p:nvSpPr>
          <p:cNvPr id="99" name="Google Shape;99;g329c95d3910_0_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g329c95d3910_0_18"/>
          <p:cNvSpPr txBox="1"/>
          <p:nvPr>
            <p:ph idx="1" type="body"/>
          </p:nvPr>
        </p:nvSpPr>
        <p:spPr>
          <a:xfrm>
            <a:off x="628650" y="1416050"/>
            <a:ext cx="7886700" cy="31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Types of Data Collected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-US"/>
              <a:t>Quantitative Data: </a:t>
            </a:r>
            <a:r>
              <a:rPr lang="en-US"/>
              <a:t>Likert Scale Responses: Numerical ratings (e.g., 1-5) on various aspects of the course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-US"/>
              <a:t>Qualitative Data: </a:t>
            </a:r>
            <a:r>
              <a:rPr lang="en-US"/>
              <a:t>Open-Ended Responses: </a:t>
            </a:r>
            <a:r>
              <a:rPr lang="en-US"/>
              <a:t>Written comments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Common Trends and Patterns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-US"/>
              <a:t>High Ratings: </a:t>
            </a:r>
            <a:r>
              <a:rPr lang="en-US"/>
              <a:t>Consistently high scores in certain categories indicate strengths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-US"/>
              <a:t>Low Ratings:</a:t>
            </a:r>
            <a:r>
              <a:rPr lang="en-US"/>
              <a:t> Areas with lower scores highlight </a:t>
            </a:r>
            <a:r>
              <a:rPr lang="en-US"/>
              <a:t>potential</a:t>
            </a:r>
            <a:r>
              <a:rPr lang="en-US"/>
              <a:t> issues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-US"/>
              <a:t>Consistent Themes:</a:t>
            </a:r>
            <a:r>
              <a:rPr lang="en-US"/>
              <a:t> </a:t>
            </a:r>
            <a:r>
              <a:rPr lang="en-US"/>
              <a:t>Repeated</a:t>
            </a:r>
            <a:r>
              <a:rPr lang="en-US"/>
              <a:t> comments or </a:t>
            </a:r>
            <a:r>
              <a:rPr lang="en-US"/>
              <a:t>concerns</a:t>
            </a:r>
            <a:r>
              <a:rPr lang="en-US"/>
              <a:t> </a:t>
            </a:r>
            <a:r>
              <a:rPr lang="en-US"/>
              <a:t>across</a:t>
            </a:r>
            <a:r>
              <a:rPr lang="en-US"/>
              <a:t> multiple </a:t>
            </a:r>
            <a:r>
              <a:rPr lang="en-US"/>
              <a:t>evaluations</a:t>
            </a:r>
            <a:r>
              <a:rPr lang="en-US"/>
              <a:t>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-US"/>
              <a:t>Outliers: </a:t>
            </a:r>
            <a:r>
              <a:rPr lang="en-US"/>
              <a:t>Unique or extreme responses that may </a:t>
            </a:r>
            <a:r>
              <a:rPr lang="en-US"/>
              <a:t>require</a:t>
            </a:r>
            <a:r>
              <a:rPr lang="en-US"/>
              <a:t> special attention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Source: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Boise</a:t>
            </a:r>
            <a:r>
              <a:rPr lang="en-US" u="sng">
                <a:solidFill>
                  <a:schemeClr val="hlink"/>
                </a:solidFill>
                <a:hlinkClick r:id="rId4"/>
              </a:rPr>
              <a:t> State University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29c95d3910_0_6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Interpreting and Decoding Student Comments</a:t>
            </a:r>
            <a:endParaRPr/>
          </a:p>
        </p:txBody>
      </p:sp>
      <p:sp>
        <p:nvSpPr>
          <p:cNvPr id="106" name="Google Shape;106;g329c95d3910_0_6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g329c95d3910_0_63"/>
          <p:cNvSpPr txBox="1"/>
          <p:nvPr>
            <p:ph idx="1" type="body"/>
          </p:nvPr>
        </p:nvSpPr>
        <p:spPr>
          <a:xfrm>
            <a:off x="628650" y="1416050"/>
            <a:ext cx="7886700" cy="31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b="1" lang="en-US"/>
              <a:t>Identify Key Words and </a:t>
            </a:r>
            <a:r>
              <a:rPr b="1" lang="en-US"/>
              <a:t>Phrases: </a:t>
            </a:r>
            <a:r>
              <a:rPr lang="en-US"/>
              <a:t>Look for recurring themes or words in comments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/>
              <a:t>Contextual Understanding:</a:t>
            </a:r>
            <a:r>
              <a:rPr lang="en-US"/>
              <a:t> Consider the context of </a:t>
            </a:r>
            <a:r>
              <a:rPr lang="en-US"/>
              <a:t>feedback</a:t>
            </a:r>
            <a:r>
              <a:rPr lang="en-US"/>
              <a:t>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(e.g., student workload, course difficulty)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/>
              <a:t>Actionable Insights:</a:t>
            </a:r>
            <a:r>
              <a:rPr lang="en-US"/>
              <a:t> Focus on comments that provide specific suggestions or </a:t>
            </a:r>
            <a:r>
              <a:rPr lang="en-US"/>
              <a:t>highlight</a:t>
            </a:r>
            <a:r>
              <a:rPr lang="en-US"/>
              <a:t> clear areas for improvement 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Source: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Boise State University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29c95d3910_0_48"/>
          <p:cNvSpPr txBox="1"/>
          <p:nvPr>
            <p:ph type="title"/>
          </p:nvPr>
        </p:nvSpPr>
        <p:spPr>
          <a:xfrm>
            <a:off x="628650" y="346048"/>
            <a:ext cx="7886700" cy="61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Qualitative</a:t>
            </a:r>
            <a:r>
              <a:rPr lang="en-US"/>
              <a:t> vs Quantitative Feedback</a:t>
            </a:r>
            <a:endParaRPr/>
          </a:p>
        </p:txBody>
      </p:sp>
      <p:sp>
        <p:nvSpPr>
          <p:cNvPr id="113" name="Google Shape;113;g329c95d3910_0_4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g329c95d3910_0_48"/>
          <p:cNvSpPr txBox="1"/>
          <p:nvPr>
            <p:ph idx="1" type="body"/>
          </p:nvPr>
        </p:nvSpPr>
        <p:spPr>
          <a:xfrm>
            <a:off x="628650" y="1416050"/>
            <a:ext cx="3610500" cy="327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rPr b="1" lang="en-US"/>
              <a:t>Quantitative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100"/>
              <a:t>4</a:t>
            </a:r>
            <a:r>
              <a:rPr lang="en-US" sz="1100"/>
              <a:t>. </a:t>
            </a:r>
            <a:r>
              <a:rPr lang="en-US" sz="1100"/>
              <a:t>The grading was based on the requirements stated in the syllabus. 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Agree 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Grading did not match the syllabus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There was no syllabus 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 I did not read the syllabus 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I don’t know</a:t>
            </a:r>
            <a:endParaRPr sz="11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100"/>
              <a:t>5. The textbook, readings and required resources were valuable.</a:t>
            </a:r>
            <a:endParaRPr sz="1100"/>
          </a:p>
          <a:p>
            <a:pPr indent="-298450" lvl="0" marL="457200" rtl="0" algn="l">
              <a:spcBef>
                <a:spcPts val="75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Agree 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Disagree 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I did not read the required materials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No text, readings or resources were required</a:t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329c95d3910_0_48"/>
          <p:cNvSpPr txBox="1"/>
          <p:nvPr>
            <p:ph idx="1" type="body"/>
          </p:nvPr>
        </p:nvSpPr>
        <p:spPr>
          <a:xfrm>
            <a:off x="4904850" y="1416050"/>
            <a:ext cx="3610500" cy="327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rPr b="1" lang="en-US"/>
              <a:t>Qualitative Data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100"/>
              <a:t>11. What, if anything did you find valuable about this course?</a:t>
            </a:r>
            <a:endParaRPr sz="11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100"/>
              <a:t>12. In what ways, if any, could this course be improved? </a:t>
            </a:r>
            <a:endParaRPr sz="1100"/>
          </a:p>
        </p:txBody>
      </p:sp>
      <p:sp>
        <p:nvSpPr>
          <p:cNvPr id="116" name="Google Shape;116;g329c95d3910_0_48"/>
          <p:cNvSpPr txBox="1"/>
          <p:nvPr/>
        </p:nvSpPr>
        <p:spPr>
          <a:xfrm>
            <a:off x="628650" y="961350"/>
            <a:ext cx="4569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Stony Brook Course Evaluation </a:t>
            </a:r>
            <a:r>
              <a:rPr b="1" lang="en-US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Questions</a:t>
            </a:r>
            <a:r>
              <a:rPr lang="en-US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29c95d3910_0_3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AI as a Thought Partner and Peer Mentor</a:t>
            </a:r>
            <a:endParaRPr/>
          </a:p>
        </p:txBody>
      </p:sp>
      <p:sp>
        <p:nvSpPr>
          <p:cNvPr id="122" name="Google Shape;122;g329c95d3910_0_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g329c95d3910_0_30"/>
          <p:cNvSpPr txBox="1"/>
          <p:nvPr>
            <p:ph idx="1" type="body"/>
          </p:nvPr>
        </p:nvSpPr>
        <p:spPr>
          <a:xfrm>
            <a:off x="628650" y="1416050"/>
            <a:ext cx="7886700" cy="31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●"/>
            </a:pPr>
            <a:r>
              <a:rPr b="1" lang="en-US"/>
              <a:t>How AI can help</a:t>
            </a:r>
            <a:endParaRPr b="1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Summarize key trends and themes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Offer recommendations based on the feedback </a:t>
            </a:r>
            <a:r>
              <a:rPr lang="en-US"/>
              <a:t>received</a:t>
            </a:r>
            <a:r>
              <a:rPr lang="en-US"/>
              <a:t>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Provide practice </a:t>
            </a:r>
            <a:r>
              <a:rPr lang="en-US"/>
              <a:t>suggestions</a:t>
            </a:r>
            <a:r>
              <a:rPr lang="en-US"/>
              <a:t> to improve teaching methods and course design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Example Prompts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From the responses to </a:t>
            </a:r>
            <a:r>
              <a:rPr lang="en-US"/>
              <a:t>question</a:t>
            </a:r>
            <a:r>
              <a:rPr lang="en-US"/>
              <a:t> 12, can you </a:t>
            </a:r>
            <a:r>
              <a:rPr lang="en-US"/>
              <a:t>identify</a:t>
            </a:r>
            <a:r>
              <a:rPr lang="en-US"/>
              <a:t> one strength and one area of improvement? 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How can I address the most common concerns shared by students?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What </a:t>
            </a:r>
            <a:r>
              <a:rPr lang="en-US"/>
              <a:t>strategies</a:t>
            </a:r>
            <a:r>
              <a:rPr lang="en-US"/>
              <a:t> can I implement to improve student </a:t>
            </a:r>
            <a:r>
              <a:rPr lang="en-US"/>
              <a:t>engagement based on feedback?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SBU 2">
      <a:dk1>
        <a:srgbClr val="000000"/>
      </a:dk1>
      <a:lt1>
        <a:srgbClr val="990000"/>
      </a:lt1>
      <a:dk2>
        <a:srgbClr val="FEFFFF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