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6" r:id="rId2"/>
    <p:sldId id="327" r:id="rId3"/>
    <p:sldId id="330" r:id="rId4"/>
    <p:sldId id="331" r:id="rId5"/>
    <p:sldId id="407" r:id="rId6"/>
    <p:sldId id="332" r:id="rId7"/>
    <p:sldId id="334" r:id="rId8"/>
    <p:sldId id="338" r:id="rId9"/>
    <p:sldId id="339" r:id="rId10"/>
    <p:sldId id="340" r:id="rId11"/>
    <p:sldId id="341" r:id="rId12"/>
    <p:sldId id="385" r:id="rId13"/>
    <p:sldId id="257" r:id="rId14"/>
    <p:sldId id="390" r:id="rId15"/>
    <p:sldId id="258" r:id="rId16"/>
    <p:sldId id="386" r:id="rId17"/>
    <p:sldId id="377" r:id="rId18"/>
    <p:sldId id="378" r:id="rId19"/>
    <p:sldId id="259" r:id="rId20"/>
    <p:sldId id="260" r:id="rId21"/>
    <p:sldId id="261" r:id="rId22"/>
    <p:sldId id="262" r:id="rId23"/>
    <p:sldId id="391" r:id="rId24"/>
    <p:sldId id="393" r:id="rId25"/>
    <p:sldId id="392" r:id="rId26"/>
    <p:sldId id="394" r:id="rId27"/>
    <p:sldId id="263" r:id="rId28"/>
    <p:sldId id="395" r:id="rId29"/>
    <p:sldId id="264" r:id="rId30"/>
    <p:sldId id="265" r:id="rId31"/>
    <p:sldId id="403" r:id="rId32"/>
    <p:sldId id="266" r:id="rId33"/>
    <p:sldId id="387" r:id="rId34"/>
    <p:sldId id="267" r:id="rId35"/>
    <p:sldId id="388" r:id="rId36"/>
    <p:sldId id="269" r:id="rId37"/>
    <p:sldId id="270" r:id="rId38"/>
    <p:sldId id="271" r:id="rId39"/>
    <p:sldId id="272" r:id="rId40"/>
    <p:sldId id="381" r:id="rId41"/>
    <p:sldId id="396" r:id="rId42"/>
    <p:sldId id="397" r:id="rId43"/>
    <p:sldId id="273" r:id="rId44"/>
    <p:sldId id="382" r:id="rId45"/>
    <p:sldId id="274" r:id="rId46"/>
    <p:sldId id="344" r:id="rId47"/>
    <p:sldId id="369" r:id="rId48"/>
    <p:sldId id="348" r:id="rId49"/>
    <p:sldId id="349" r:id="rId50"/>
    <p:sldId id="276" r:id="rId51"/>
    <p:sldId id="380" r:id="rId52"/>
    <p:sldId id="356" r:id="rId53"/>
    <p:sldId id="384" r:id="rId54"/>
    <p:sldId id="357" r:id="rId55"/>
    <p:sldId id="379" r:id="rId56"/>
    <p:sldId id="277" r:id="rId57"/>
    <p:sldId id="404" r:id="rId58"/>
    <p:sldId id="278" r:id="rId59"/>
    <p:sldId id="360" r:id="rId60"/>
    <p:sldId id="361" r:id="rId61"/>
    <p:sldId id="408" r:id="rId62"/>
    <p:sldId id="400" r:id="rId63"/>
    <p:sldId id="362" r:id="rId64"/>
    <p:sldId id="363" r:id="rId65"/>
    <p:sldId id="372" r:id="rId66"/>
    <p:sldId id="364" r:id="rId67"/>
    <p:sldId id="365" r:id="rId68"/>
    <p:sldId id="366" r:id="rId69"/>
    <p:sldId id="367" r:id="rId70"/>
    <p:sldId id="368" r:id="rId71"/>
    <p:sldId id="399" r:id="rId72"/>
    <p:sldId id="40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9893" autoAdjust="0"/>
  </p:normalViewPr>
  <p:slideViewPr>
    <p:cSldViewPr snapToGrid="0" snapToObjects="1">
      <p:cViewPr varScale="1">
        <p:scale>
          <a:sx n="103" d="100"/>
          <a:sy n="103" d="100"/>
        </p:scale>
        <p:origin x="432"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per</c:v>
                </c:pt>
              </c:strCache>
            </c:strRef>
          </c:tx>
          <c:invertIfNegative val="0"/>
          <c:cat>
            <c:strRef>
              <c:f>Sheet1!$A$2:$A$6</c:f>
              <c:strCache>
                <c:ptCount val="4"/>
                <c:pt idx="0">
                  <c:v>sl </c:v>
                </c:pt>
                <c:pt idx="1">
                  <c:v>sn</c:v>
                </c:pt>
                <c:pt idx="2">
                  <c:v>st</c:v>
                </c:pt>
                <c:pt idx="3">
                  <c:v>total</c:v>
                </c:pt>
              </c:strCache>
            </c:strRef>
          </c:cat>
          <c:val>
            <c:numRef>
              <c:f>Sheet1!$B$2:$B$6</c:f>
              <c:numCache>
                <c:formatCode>General</c:formatCode>
                <c:ptCount val="5"/>
                <c:pt idx="0">
                  <c:v>78.0</c:v>
                </c:pt>
                <c:pt idx="1">
                  <c:v>88.0</c:v>
                </c:pt>
                <c:pt idx="2">
                  <c:v>86.0</c:v>
                </c:pt>
                <c:pt idx="3">
                  <c:v>85.0</c:v>
                </c:pt>
              </c:numCache>
            </c:numRef>
          </c:val>
        </c:ser>
        <c:ser>
          <c:idx val="1"/>
          <c:order val="1"/>
          <c:tx>
            <c:strRef>
              <c:f>Sheet1!$C$1</c:f>
              <c:strCache>
                <c:ptCount val="1"/>
                <c:pt idx="0">
                  <c:v>pro</c:v>
                </c:pt>
              </c:strCache>
            </c:strRef>
          </c:tx>
          <c:invertIfNegative val="0"/>
          <c:cat>
            <c:strRef>
              <c:f>Sheet1!$A$2:$A$6</c:f>
              <c:strCache>
                <c:ptCount val="4"/>
                <c:pt idx="0">
                  <c:v>sl </c:v>
                </c:pt>
                <c:pt idx="1">
                  <c:v>sn</c:v>
                </c:pt>
                <c:pt idx="2">
                  <c:v>st</c:v>
                </c:pt>
                <c:pt idx="3">
                  <c:v>total</c:v>
                </c:pt>
              </c:strCache>
            </c:strRef>
          </c:cat>
          <c:val>
            <c:numRef>
              <c:f>Sheet1!$C$2:$C$6</c:f>
              <c:numCache>
                <c:formatCode>General</c:formatCode>
                <c:ptCount val="5"/>
                <c:pt idx="0">
                  <c:v>44.0</c:v>
                </c:pt>
                <c:pt idx="1">
                  <c:v>50.0</c:v>
                </c:pt>
                <c:pt idx="2">
                  <c:v>49.0</c:v>
                </c:pt>
                <c:pt idx="3">
                  <c:v>48.0</c:v>
                </c:pt>
              </c:numCache>
            </c:numRef>
          </c:val>
        </c:ser>
        <c:dLbls>
          <c:showLegendKey val="0"/>
          <c:showVal val="0"/>
          <c:showCatName val="0"/>
          <c:showSerName val="0"/>
          <c:showPercent val="0"/>
          <c:showBubbleSize val="0"/>
        </c:dLbls>
        <c:gapWidth val="150"/>
        <c:axId val="406889728"/>
        <c:axId val="406871152"/>
      </c:barChart>
      <c:catAx>
        <c:axId val="406889728"/>
        <c:scaling>
          <c:orientation val="minMax"/>
        </c:scaling>
        <c:delete val="0"/>
        <c:axPos val="b"/>
        <c:numFmt formatCode="General" sourceLinked="0"/>
        <c:majorTickMark val="out"/>
        <c:minorTickMark val="none"/>
        <c:tickLblPos val="nextTo"/>
        <c:txPr>
          <a:bodyPr/>
          <a:lstStyle/>
          <a:p>
            <a:pPr>
              <a:defRPr sz="2000" b="1"/>
            </a:pPr>
            <a:endParaRPr lang="en-US"/>
          </a:p>
        </c:txPr>
        <c:crossAx val="406871152"/>
        <c:crosses val="autoZero"/>
        <c:auto val="1"/>
        <c:lblAlgn val="ctr"/>
        <c:lblOffset val="100"/>
        <c:noMultiLvlLbl val="0"/>
      </c:catAx>
      <c:valAx>
        <c:axId val="406871152"/>
        <c:scaling>
          <c:orientation val="minMax"/>
          <c:max val="100.0"/>
        </c:scaling>
        <c:delete val="0"/>
        <c:axPos val="l"/>
        <c:majorGridlines/>
        <c:numFmt formatCode="General" sourceLinked="1"/>
        <c:majorTickMark val="out"/>
        <c:minorTickMark val="none"/>
        <c:tickLblPos val="nextTo"/>
        <c:txPr>
          <a:bodyPr/>
          <a:lstStyle/>
          <a:p>
            <a:pPr>
              <a:defRPr sz="1400" b="1"/>
            </a:pPr>
            <a:endParaRPr lang="en-US"/>
          </a:p>
        </c:txPr>
        <c:crossAx val="406889728"/>
        <c:crosses val="autoZero"/>
        <c:crossBetween val="between"/>
      </c:valAx>
    </c:plotArea>
    <c:legend>
      <c:legendPos val="r"/>
      <c:layout>
        <c:manualLayout>
          <c:xMode val="edge"/>
          <c:yMode val="edge"/>
          <c:x val="0.824896747577831"/>
          <c:y val="0.219360456447776"/>
          <c:w val="0.16523824763337"/>
          <c:h val="0.462010332918998"/>
        </c:manualLayout>
      </c:layout>
      <c:overlay val="0"/>
      <c:txPr>
        <a:bodyPr/>
        <a:lstStyle/>
        <a:p>
          <a:pPr>
            <a:defRPr sz="2000" b="1"/>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1938033607868"/>
          <c:y val="0.110429447852761"/>
          <c:w val="0.554021781760039"/>
          <c:h val="0.555543210472924"/>
        </c:manualLayout>
      </c:layout>
      <c:barChart>
        <c:barDir val="col"/>
        <c:grouping val="clustered"/>
        <c:varyColors val="0"/>
        <c:ser>
          <c:idx val="0"/>
          <c:order val="0"/>
          <c:tx>
            <c:strRef>
              <c:f>Sheet1!$B$1</c:f>
              <c:strCache>
                <c:ptCount val="1"/>
                <c:pt idx="0">
                  <c:v>perception</c:v>
                </c:pt>
              </c:strCache>
            </c:strRef>
          </c:tx>
          <c:invertIfNegative val="0"/>
          <c:cat>
            <c:strRef>
              <c:f>Sheet1!$A$2:$A$4</c:f>
              <c:strCache>
                <c:ptCount val="3"/>
                <c:pt idx="0">
                  <c:v>beginner</c:v>
                </c:pt>
                <c:pt idx="1">
                  <c:v>intermediate</c:v>
                </c:pt>
                <c:pt idx="2">
                  <c:v>advanced</c:v>
                </c:pt>
              </c:strCache>
            </c:strRef>
          </c:cat>
          <c:val>
            <c:numRef>
              <c:f>Sheet1!$B$2:$B$4</c:f>
              <c:numCache>
                <c:formatCode>General</c:formatCode>
                <c:ptCount val="3"/>
                <c:pt idx="0">
                  <c:v>75.0</c:v>
                </c:pt>
                <c:pt idx="1">
                  <c:v>86.0</c:v>
                </c:pt>
                <c:pt idx="2">
                  <c:v>91.0</c:v>
                </c:pt>
              </c:numCache>
            </c:numRef>
          </c:val>
        </c:ser>
        <c:ser>
          <c:idx val="1"/>
          <c:order val="1"/>
          <c:tx>
            <c:strRef>
              <c:f>Sheet1!$C$1</c:f>
              <c:strCache>
                <c:ptCount val="1"/>
                <c:pt idx="0">
                  <c:v>production</c:v>
                </c:pt>
              </c:strCache>
            </c:strRef>
          </c:tx>
          <c:invertIfNegative val="0"/>
          <c:cat>
            <c:strRef>
              <c:f>Sheet1!$A$2:$A$4</c:f>
              <c:strCache>
                <c:ptCount val="3"/>
                <c:pt idx="0">
                  <c:v>beginner</c:v>
                </c:pt>
                <c:pt idx="1">
                  <c:v>intermediate</c:v>
                </c:pt>
                <c:pt idx="2">
                  <c:v>advanced</c:v>
                </c:pt>
              </c:strCache>
            </c:strRef>
          </c:cat>
          <c:val>
            <c:numRef>
              <c:f>Sheet1!$C$2:$C$4</c:f>
              <c:numCache>
                <c:formatCode>General</c:formatCode>
                <c:ptCount val="3"/>
                <c:pt idx="0">
                  <c:v>23.0</c:v>
                </c:pt>
                <c:pt idx="1">
                  <c:v>31.0</c:v>
                </c:pt>
                <c:pt idx="2">
                  <c:v>89.0</c:v>
                </c:pt>
              </c:numCache>
            </c:numRef>
          </c:val>
        </c:ser>
        <c:dLbls>
          <c:showLegendKey val="0"/>
          <c:showVal val="0"/>
          <c:showCatName val="0"/>
          <c:showSerName val="0"/>
          <c:showPercent val="0"/>
          <c:showBubbleSize val="0"/>
        </c:dLbls>
        <c:gapWidth val="150"/>
        <c:axId val="400798672"/>
        <c:axId val="400802592"/>
      </c:barChart>
      <c:catAx>
        <c:axId val="400798672"/>
        <c:scaling>
          <c:orientation val="minMax"/>
        </c:scaling>
        <c:delete val="0"/>
        <c:axPos val="b"/>
        <c:numFmt formatCode="General" sourceLinked="0"/>
        <c:majorTickMark val="out"/>
        <c:minorTickMark val="none"/>
        <c:tickLblPos val="nextTo"/>
        <c:crossAx val="400802592"/>
        <c:crosses val="autoZero"/>
        <c:auto val="1"/>
        <c:lblAlgn val="ctr"/>
        <c:lblOffset val="100"/>
        <c:noMultiLvlLbl val="0"/>
      </c:catAx>
      <c:valAx>
        <c:axId val="400802592"/>
        <c:scaling>
          <c:orientation val="minMax"/>
          <c:max val="100.0"/>
        </c:scaling>
        <c:delete val="0"/>
        <c:axPos val="l"/>
        <c:majorGridlines/>
        <c:numFmt formatCode="General" sourceLinked="1"/>
        <c:majorTickMark val="out"/>
        <c:minorTickMark val="none"/>
        <c:tickLblPos val="nextTo"/>
        <c:crossAx val="400798672"/>
        <c:crosses val="autoZero"/>
        <c:crossBetween val="between"/>
      </c:valAx>
    </c:plotArea>
    <c:legend>
      <c:legendPos val="r"/>
      <c:overlay val="0"/>
    </c:legend>
    <c:plotVisOnly val="1"/>
    <c:dispBlanksAs val="gap"/>
    <c:showDLblsOverMax val="0"/>
  </c:chart>
  <c:txPr>
    <a:bodyPr/>
    <a:lstStyle/>
    <a:p>
      <a:pPr>
        <a:defRPr sz="20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932966107829"/>
          <c:y val="0.0649186741991824"/>
          <c:w val="0.598315578199784"/>
          <c:h val="0.822455788532051"/>
        </c:manualLayout>
      </c:layout>
      <c:barChart>
        <c:barDir val="col"/>
        <c:grouping val="clustered"/>
        <c:varyColors val="0"/>
        <c:ser>
          <c:idx val="0"/>
          <c:order val="0"/>
          <c:tx>
            <c:strRef>
              <c:f>Sheet1!$B$1</c:f>
              <c:strCache>
                <c:ptCount val="1"/>
                <c:pt idx="0">
                  <c:v>formal</c:v>
                </c:pt>
              </c:strCache>
            </c:strRef>
          </c:tx>
          <c:invertIfNegative val="0"/>
          <c:cat>
            <c:strRef>
              <c:f>Sheet1!$A$2</c:f>
              <c:strCache>
                <c:ptCount val="1"/>
                <c:pt idx="0">
                  <c:v>production</c:v>
                </c:pt>
              </c:strCache>
            </c:strRef>
          </c:cat>
          <c:val>
            <c:numRef>
              <c:f>Sheet1!$B$2</c:f>
              <c:numCache>
                <c:formatCode>General</c:formatCode>
                <c:ptCount val="1"/>
                <c:pt idx="0">
                  <c:v>45.0</c:v>
                </c:pt>
              </c:numCache>
            </c:numRef>
          </c:val>
        </c:ser>
        <c:ser>
          <c:idx val="1"/>
          <c:order val="1"/>
          <c:tx>
            <c:strRef>
              <c:f>Sheet1!$C$1</c:f>
              <c:strCache>
                <c:ptCount val="1"/>
                <c:pt idx="0">
                  <c:v>informal</c:v>
                </c:pt>
              </c:strCache>
            </c:strRef>
          </c:tx>
          <c:invertIfNegative val="0"/>
          <c:cat>
            <c:strRef>
              <c:f>Sheet1!$A$2</c:f>
              <c:strCache>
                <c:ptCount val="1"/>
                <c:pt idx="0">
                  <c:v>production</c:v>
                </c:pt>
              </c:strCache>
            </c:strRef>
          </c:cat>
          <c:val>
            <c:numRef>
              <c:f>Sheet1!$C$2</c:f>
              <c:numCache>
                <c:formatCode>General</c:formatCode>
                <c:ptCount val="1"/>
                <c:pt idx="0">
                  <c:v>57.0</c:v>
                </c:pt>
              </c:numCache>
            </c:numRef>
          </c:val>
        </c:ser>
        <c:dLbls>
          <c:showLegendKey val="0"/>
          <c:showVal val="0"/>
          <c:showCatName val="0"/>
          <c:showSerName val="0"/>
          <c:showPercent val="0"/>
          <c:showBubbleSize val="0"/>
        </c:dLbls>
        <c:gapWidth val="150"/>
        <c:axId val="400734032"/>
        <c:axId val="400731136"/>
      </c:barChart>
      <c:catAx>
        <c:axId val="400734032"/>
        <c:scaling>
          <c:orientation val="minMax"/>
        </c:scaling>
        <c:delete val="0"/>
        <c:axPos val="b"/>
        <c:numFmt formatCode="General" sourceLinked="0"/>
        <c:majorTickMark val="out"/>
        <c:minorTickMark val="none"/>
        <c:tickLblPos val="nextTo"/>
        <c:txPr>
          <a:bodyPr/>
          <a:lstStyle/>
          <a:p>
            <a:pPr>
              <a:defRPr sz="1800" b="1"/>
            </a:pPr>
            <a:endParaRPr lang="en-US"/>
          </a:p>
        </c:txPr>
        <c:crossAx val="400731136"/>
        <c:crosses val="autoZero"/>
        <c:auto val="1"/>
        <c:lblAlgn val="ctr"/>
        <c:lblOffset val="100"/>
        <c:noMultiLvlLbl val="0"/>
      </c:catAx>
      <c:valAx>
        <c:axId val="400731136"/>
        <c:scaling>
          <c:orientation val="minMax"/>
          <c:max val="100.0"/>
        </c:scaling>
        <c:delete val="0"/>
        <c:axPos val="l"/>
        <c:majorGridlines/>
        <c:numFmt formatCode="General" sourceLinked="1"/>
        <c:majorTickMark val="out"/>
        <c:minorTickMark val="none"/>
        <c:tickLblPos val="nextTo"/>
        <c:txPr>
          <a:bodyPr/>
          <a:lstStyle/>
          <a:p>
            <a:pPr>
              <a:defRPr sz="1800" b="1"/>
            </a:pPr>
            <a:endParaRPr lang="en-US"/>
          </a:p>
        </c:txPr>
        <c:crossAx val="400734032"/>
        <c:crosses val="autoZero"/>
        <c:crossBetween val="between"/>
      </c:valAx>
    </c:plotArea>
    <c:legend>
      <c:legendPos val="r"/>
      <c:overlay val="0"/>
      <c:txPr>
        <a:bodyPr/>
        <a:lstStyle/>
        <a:p>
          <a:pPr algn="l">
            <a:defRPr sz="1800" b="1"/>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FD095-3472-8940-9BB0-C308A6211273}" type="datetimeFigureOut">
              <a:rPr lang="en-US" smtClean="0"/>
              <a:pPr/>
              <a:t>4/26/17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5C3C0-9D82-A847-B2A0-3FA28D222924}" type="slidenum">
              <a:rPr lang="en-US" smtClean="0"/>
              <a:pPr/>
              <a:t>‹#›</a:t>
            </a:fld>
            <a:endParaRPr lang="en-US"/>
          </a:p>
        </p:txBody>
      </p:sp>
    </p:spTree>
    <p:extLst>
      <p:ext uri="{BB962C8B-B14F-4D97-AF65-F5344CB8AC3E}">
        <p14:creationId xmlns:p14="http://schemas.microsoft.com/office/powerpoint/2010/main" val="204161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85C3C0-9D82-A847-B2A0-3FA28D222924}" type="slidenum">
              <a:rPr lang="en-US" smtClean="0"/>
              <a:pPr/>
              <a:t>3</a:t>
            </a:fld>
            <a:endParaRPr lang="en-US"/>
          </a:p>
        </p:txBody>
      </p:sp>
    </p:spTree>
    <p:extLst>
      <p:ext uri="{BB962C8B-B14F-4D97-AF65-F5344CB8AC3E}">
        <p14:creationId xmlns:p14="http://schemas.microsoft.com/office/powerpoint/2010/main" val="160813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30</a:t>
            </a:fld>
            <a:endParaRPr lang="en-US"/>
          </a:p>
        </p:txBody>
      </p:sp>
    </p:spTree>
    <p:extLst>
      <p:ext uri="{BB962C8B-B14F-4D97-AF65-F5344CB8AC3E}">
        <p14:creationId xmlns:p14="http://schemas.microsoft.com/office/powerpoint/2010/main" val="339910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34</a:t>
            </a:fld>
            <a:endParaRPr lang="en-US"/>
          </a:p>
        </p:txBody>
      </p:sp>
    </p:spTree>
    <p:extLst>
      <p:ext uri="{BB962C8B-B14F-4D97-AF65-F5344CB8AC3E}">
        <p14:creationId xmlns:p14="http://schemas.microsoft.com/office/powerpoint/2010/main" val="420201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35</a:t>
            </a:fld>
            <a:endParaRPr lang="en-US"/>
          </a:p>
        </p:txBody>
      </p:sp>
    </p:spTree>
    <p:extLst>
      <p:ext uri="{BB962C8B-B14F-4D97-AF65-F5344CB8AC3E}">
        <p14:creationId xmlns:p14="http://schemas.microsoft.com/office/powerpoint/2010/main" val="2244363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36</a:t>
            </a:fld>
            <a:endParaRPr lang="en-US"/>
          </a:p>
        </p:txBody>
      </p:sp>
    </p:spTree>
    <p:extLst>
      <p:ext uri="{BB962C8B-B14F-4D97-AF65-F5344CB8AC3E}">
        <p14:creationId xmlns:p14="http://schemas.microsoft.com/office/powerpoint/2010/main" val="586825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37</a:t>
            </a:fld>
            <a:endParaRPr lang="en-US"/>
          </a:p>
        </p:txBody>
      </p:sp>
    </p:spTree>
    <p:extLst>
      <p:ext uri="{BB962C8B-B14F-4D97-AF65-F5344CB8AC3E}">
        <p14:creationId xmlns:p14="http://schemas.microsoft.com/office/powerpoint/2010/main" val="2433582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40</a:t>
            </a:fld>
            <a:endParaRPr lang="en-US"/>
          </a:p>
        </p:txBody>
      </p:sp>
    </p:spTree>
    <p:extLst>
      <p:ext uri="{BB962C8B-B14F-4D97-AF65-F5344CB8AC3E}">
        <p14:creationId xmlns:p14="http://schemas.microsoft.com/office/powerpoint/2010/main" val="4178351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42</a:t>
            </a:fld>
            <a:endParaRPr lang="en-US"/>
          </a:p>
        </p:txBody>
      </p:sp>
    </p:spTree>
    <p:extLst>
      <p:ext uri="{BB962C8B-B14F-4D97-AF65-F5344CB8AC3E}">
        <p14:creationId xmlns:p14="http://schemas.microsoft.com/office/powerpoint/2010/main" val="1707883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43</a:t>
            </a:fld>
            <a:endParaRPr lang="en-US"/>
          </a:p>
        </p:txBody>
      </p:sp>
    </p:spTree>
    <p:extLst>
      <p:ext uri="{BB962C8B-B14F-4D97-AF65-F5344CB8AC3E}">
        <p14:creationId xmlns:p14="http://schemas.microsoft.com/office/powerpoint/2010/main" val="3786966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44</a:t>
            </a:fld>
            <a:endParaRPr lang="en-US"/>
          </a:p>
        </p:txBody>
      </p:sp>
    </p:spTree>
    <p:extLst>
      <p:ext uri="{BB962C8B-B14F-4D97-AF65-F5344CB8AC3E}">
        <p14:creationId xmlns:p14="http://schemas.microsoft.com/office/powerpoint/2010/main" val="1331992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45</a:t>
            </a:fld>
            <a:endParaRPr lang="en-US"/>
          </a:p>
        </p:txBody>
      </p:sp>
    </p:spTree>
    <p:extLst>
      <p:ext uri="{BB962C8B-B14F-4D97-AF65-F5344CB8AC3E}">
        <p14:creationId xmlns:p14="http://schemas.microsoft.com/office/powerpoint/2010/main" val="345386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85C3C0-9D82-A847-B2A0-3FA28D222924}" type="slidenum">
              <a:rPr lang="en-US" smtClean="0"/>
              <a:pPr/>
              <a:t>5</a:t>
            </a:fld>
            <a:endParaRPr lang="en-US"/>
          </a:p>
        </p:txBody>
      </p:sp>
    </p:spTree>
    <p:extLst>
      <p:ext uri="{BB962C8B-B14F-4D97-AF65-F5344CB8AC3E}">
        <p14:creationId xmlns:p14="http://schemas.microsoft.com/office/powerpoint/2010/main" val="321298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46</a:t>
            </a:fld>
            <a:endParaRPr lang="en-US"/>
          </a:p>
        </p:txBody>
      </p:sp>
    </p:spTree>
    <p:extLst>
      <p:ext uri="{BB962C8B-B14F-4D97-AF65-F5344CB8AC3E}">
        <p14:creationId xmlns:p14="http://schemas.microsoft.com/office/powerpoint/2010/main" val="278430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48</a:t>
            </a:fld>
            <a:endParaRPr lang="en-US"/>
          </a:p>
        </p:txBody>
      </p:sp>
    </p:spTree>
    <p:extLst>
      <p:ext uri="{BB962C8B-B14F-4D97-AF65-F5344CB8AC3E}">
        <p14:creationId xmlns:p14="http://schemas.microsoft.com/office/powerpoint/2010/main" val="3866826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50</a:t>
            </a:fld>
            <a:endParaRPr lang="en-US"/>
          </a:p>
        </p:txBody>
      </p:sp>
    </p:spTree>
    <p:extLst>
      <p:ext uri="{BB962C8B-B14F-4D97-AF65-F5344CB8AC3E}">
        <p14:creationId xmlns:p14="http://schemas.microsoft.com/office/powerpoint/2010/main" val="1043953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51</a:t>
            </a:fld>
            <a:endParaRPr lang="en-US"/>
          </a:p>
        </p:txBody>
      </p:sp>
    </p:spTree>
    <p:extLst>
      <p:ext uri="{BB962C8B-B14F-4D97-AF65-F5344CB8AC3E}">
        <p14:creationId xmlns:p14="http://schemas.microsoft.com/office/powerpoint/2010/main" val="2374776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53</a:t>
            </a:fld>
            <a:endParaRPr lang="en-US"/>
          </a:p>
        </p:txBody>
      </p:sp>
    </p:spTree>
    <p:extLst>
      <p:ext uri="{BB962C8B-B14F-4D97-AF65-F5344CB8AC3E}">
        <p14:creationId xmlns:p14="http://schemas.microsoft.com/office/powerpoint/2010/main" val="856452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55</a:t>
            </a:fld>
            <a:endParaRPr lang="en-US"/>
          </a:p>
        </p:txBody>
      </p:sp>
    </p:spTree>
    <p:extLst>
      <p:ext uri="{BB962C8B-B14F-4D97-AF65-F5344CB8AC3E}">
        <p14:creationId xmlns:p14="http://schemas.microsoft.com/office/powerpoint/2010/main" val="1237994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56</a:t>
            </a:fld>
            <a:endParaRPr lang="en-US"/>
          </a:p>
        </p:txBody>
      </p:sp>
    </p:spTree>
    <p:extLst>
      <p:ext uri="{BB962C8B-B14F-4D97-AF65-F5344CB8AC3E}">
        <p14:creationId xmlns:p14="http://schemas.microsoft.com/office/powerpoint/2010/main" val="1205518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60</a:t>
            </a:fld>
            <a:endParaRPr lang="en-US"/>
          </a:p>
        </p:txBody>
      </p:sp>
    </p:spTree>
    <p:extLst>
      <p:ext uri="{BB962C8B-B14F-4D97-AF65-F5344CB8AC3E}">
        <p14:creationId xmlns:p14="http://schemas.microsoft.com/office/powerpoint/2010/main" val="2991533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remember [</a:t>
            </a:r>
            <a:r>
              <a:rPr lang="en-US" dirty="0" err="1" smtClean="0"/>
              <a:t>fl</a:t>
            </a:r>
            <a:r>
              <a:rPr lang="en-US" dirty="0" smtClean="0"/>
              <a:t>]</a:t>
            </a:r>
            <a:r>
              <a:rPr lang="en-US" baseline="0" dirty="0" smtClean="0"/>
              <a:t> strings show epenthesis not </a:t>
            </a:r>
            <a:r>
              <a:rPr lang="en-US" baseline="0" dirty="0" err="1" smtClean="0"/>
              <a:t>prothesis</a:t>
            </a:r>
            <a:r>
              <a:rPr lang="en-US" baseline="0" dirty="0" smtClean="0"/>
              <a:t> which argues for [s] being special (not just sonority distance explaining the patterns</a:t>
            </a:r>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66</a:t>
            </a:fld>
            <a:endParaRPr lang="en-US"/>
          </a:p>
        </p:txBody>
      </p:sp>
    </p:spTree>
    <p:extLst>
      <p:ext uri="{BB962C8B-B14F-4D97-AF65-F5344CB8AC3E}">
        <p14:creationId xmlns:p14="http://schemas.microsoft.com/office/powerpoint/2010/main" val="3444403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justified merging the scores of the two tasks.</a:t>
            </a:r>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68</a:t>
            </a:fld>
            <a:endParaRPr lang="en-US"/>
          </a:p>
        </p:txBody>
      </p:sp>
    </p:spTree>
    <p:extLst>
      <p:ext uri="{BB962C8B-B14F-4D97-AF65-F5344CB8AC3E}">
        <p14:creationId xmlns:p14="http://schemas.microsoft.com/office/powerpoint/2010/main" val="271398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6</a:t>
            </a:fld>
            <a:endParaRPr lang="en-US"/>
          </a:p>
        </p:txBody>
      </p:sp>
    </p:spTree>
    <p:extLst>
      <p:ext uri="{BB962C8B-B14F-4D97-AF65-F5344CB8AC3E}">
        <p14:creationId xmlns:p14="http://schemas.microsoft.com/office/powerpoint/2010/main" val="3864585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to have all these in case anyone asks</a:t>
            </a:r>
            <a:r>
              <a:rPr lang="mr-IN" dirty="0" smtClean="0"/>
              <a:t>…</a:t>
            </a:r>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70</a:t>
            </a:fld>
            <a:endParaRPr lang="en-US"/>
          </a:p>
        </p:txBody>
      </p:sp>
    </p:spTree>
    <p:extLst>
      <p:ext uri="{BB962C8B-B14F-4D97-AF65-F5344CB8AC3E}">
        <p14:creationId xmlns:p14="http://schemas.microsoft.com/office/powerpoint/2010/main" val="3251394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72</a:t>
            </a:fld>
            <a:endParaRPr lang="en-US"/>
          </a:p>
        </p:txBody>
      </p:sp>
    </p:spTree>
    <p:extLst>
      <p:ext uri="{BB962C8B-B14F-4D97-AF65-F5344CB8AC3E}">
        <p14:creationId xmlns:p14="http://schemas.microsoft.com/office/powerpoint/2010/main" val="999554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8</a:t>
            </a:fld>
            <a:endParaRPr lang="en-US"/>
          </a:p>
        </p:txBody>
      </p:sp>
    </p:spTree>
    <p:extLst>
      <p:ext uri="{BB962C8B-B14F-4D97-AF65-F5344CB8AC3E}">
        <p14:creationId xmlns:p14="http://schemas.microsoft.com/office/powerpoint/2010/main" val="1502821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13</a:t>
            </a:fld>
            <a:endParaRPr lang="en-US"/>
          </a:p>
        </p:txBody>
      </p:sp>
    </p:spTree>
    <p:extLst>
      <p:ext uri="{BB962C8B-B14F-4D97-AF65-F5344CB8AC3E}">
        <p14:creationId xmlns:p14="http://schemas.microsoft.com/office/powerpoint/2010/main" val="125731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14</a:t>
            </a:fld>
            <a:endParaRPr lang="en-US"/>
          </a:p>
        </p:txBody>
      </p:sp>
    </p:spTree>
    <p:extLst>
      <p:ext uri="{BB962C8B-B14F-4D97-AF65-F5344CB8AC3E}">
        <p14:creationId xmlns:p14="http://schemas.microsoft.com/office/powerpoint/2010/main" val="142678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18</a:t>
            </a:fld>
            <a:endParaRPr lang="en-US"/>
          </a:p>
        </p:txBody>
      </p:sp>
    </p:spTree>
    <p:extLst>
      <p:ext uri="{BB962C8B-B14F-4D97-AF65-F5344CB8AC3E}">
        <p14:creationId xmlns:p14="http://schemas.microsoft.com/office/powerpoint/2010/main" val="3323830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19</a:t>
            </a:fld>
            <a:endParaRPr lang="en-US"/>
          </a:p>
        </p:txBody>
      </p:sp>
    </p:spTree>
    <p:extLst>
      <p:ext uri="{BB962C8B-B14F-4D97-AF65-F5344CB8AC3E}">
        <p14:creationId xmlns:p14="http://schemas.microsoft.com/office/powerpoint/2010/main" val="180060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5C3C0-9D82-A847-B2A0-3FA28D222924}" type="slidenum">
              <a:rPr lang="en-US" smtClean="0"/>
              <a:pPr/>
              <a:t>25</a:t>
            </a:fld>
            <a:endParaRPr lang="en-US"/>
          </a:p>
        </p:txBody>
      </p:sp>
    </p:spTree>
    <p:extLst>
      <p:ext uri="{BB962C8B-B14F-4D97-AF65-F5344CB8AC3E}">
        <p14:creationId xmlns:p14="http://schemas.microsoft.com/office/powerpoint/2010/main" val="35307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FC885A-9F5A-E941-8AF9-3A6872D6BAD4}" type="datetime1">
              <a:rPr lang="en-CA" smtClean="0"/>
              <a:t>2017-04-26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2110680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590BBC-F081-E948-A9A5-A1C8EF68524F}" type="datetime1">
              <a:rPr lang="en-CA" smtClean="0"/>
              <a:t>2017-04-26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624392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510CB6-555D-CF4B-89F4-9234AD71A324}" type="datetime1">
              <a:rPr lang="en-CA" smtClean="0"/>
              <a:t>2017-04-26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155912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D8C43-6150-3C40-AEDA-3040FE84A8C5}" type="datetime1">
              <a:rPr lang="en-CA" smtClean="0"/>
              <a:t>2017-04-26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207774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9A67E8-10E1-0741-98DD-DC951EA514B2}" type="datetime1">
              <a:rPr lang="en-CA" smtClean="0"/>
              <a:t>2017-04-26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422395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472F85-276A-6F49-848A-761A9CED05F7}" type="datetime1">
              <a:rPr lang="en-CA" smtClean="0"/>
              <a:t>2017-04-26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1771681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0E4A37-6992-3249-944E-88AE8615E608}" type="datetime1">
              <a:rPr lang="en-CA" smtClean="0"/>
              <a:t>2017-04-26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179217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524F97-3406-1E4C-8C4D-F8AFB174CCB7}" type="datetime1">
              <a:rPr lang="en-CA" smtClean="0"/>
              <a:t>2017-04-26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41680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C5782-F2B6-8E4B-9305-01F7973460ED}" type="datetime1">
              <a:rPr lang="en-CA" smtClean="0"/>
              <a:t>2017-04-26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86548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50D66D-AC8C-8B48-9A56-A9144E0F4C27}" type="datetime1">
              <a:rPr lang="en-CA" smtClean="0"/>
              <a:t>2017-04-26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78039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55B1E-1941-6048-A8A7-DA9EA88B3F32}" type="datetime1">
              <a:rPr lang="en-CA" smtClean="0"/>
              <a:t>2017-04-26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D1FDB-1BC1-A946-B99E-08B2662FB4F5}" type="slidenum">
              <a:rPr lang="en-US" smtClean="0"/>
              <a:pPr/>
              <a:t>‹#›</a:t>
            </a:fld>
            <a:endParaRPr lang="en-US"/>
          </a:p>
        </p:txBody>
      </p:sp>
    </p:spTree>
    <p:extLst>
      <p:ext uri="{BB962C8B-B14F-4D97-AF65-F5344CB8AC3E}">
        <p14:creationId xmlns:p14="http://schemas.microsoft.com/office/powerpoint/2010/main" val="14238135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13D6F-0DDD-C640-B200-403C5948512C}" type="datetime1">
              <a:rPr lang="en-CA" smtClean="0"/>
              <a:t>2017-04-26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D1FDB-1BC1-A946-B99E-08B2662FB4F5}" type="slidenum">
              <a:rPr lang="en-US" smtClean="0"/>
              <a:pPr/>
              <a:t>‹#›</a:t>
            </a:fld>
            <a:endParaRPr lang="en-US"/>
          </a:p>
        </p:txBody>
      </p:sp>
    </p:spTree>
    <p:extLst>
      <p:ext uri="{BB962C8B-B14F-4D97-AF65-F5344CB8AC3E}">
        <p14:creationId xmlns:p14="http://schemas.microsoft.com/office/powerpoint/2010/main" val="2141220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0.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chart" Target="../charts/chart3.xm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tiff"/></Relationships>
</file>

<file path=ppt/slides/_rels/slide4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image" Target="../media/image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6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image" Target="../media/image2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335280" y="799197"/>
            <a:ext cx="11231880" cy="5509200"/>
          </a:xfrm>
          <a:prstGeom prst="rect">
            <a:avLst/>
          </a:prstGeom>
          <a:noFill/>
        </p:spPr>
        <p:txBody>
          <a:bodyPr wrap="square" rtlCol="0">
            <a:spAutoFit/>
          </a:bodyPr>
          <a:lstStyle/>
          <a:p>
            <a:pPr algn="ctr"/>
            <a:r>
              <a:rPr lang="en-US" sz="3200" b="1" dirty="0"/>
              <a:t>Epenthesis in SC Onset Clusters in Persian- English Interlanguage: Linguistic and Extra-linguistic </a:t>
            </a:r>
            <a:r>
              <a:rPr lang="en-US" sz="3200" b="1" dirty="0" smtClean="0"/>
              <a:t>Factors</a:t>
            </a:r>
          </a:p>
          <a:p>
            <a:pPr algn="ctr"/>
            <a:endParaRPr lang="en-US" sz="3200" b="1" dirty="0"/>
          </a:p>
          <a:p>
            <a:pPr algn="ctr"/>
            <a:endParaRPr lang="en-US" sz="3200" b="1" dirty="0" smtClean="0"/>
          </a:p>
          <a:p>
            <a:pPr algn="ctr"/>
            <a:endParaRPr lang="en-US" sz="3200" dirty="0"/>
          </a:p>
          <a:p>
            <a:pPr algn="ctr"/>
            <a:endParaRPr lang="en-US" sz="3200" dirty="0">
              <a:ln w="0"/>
              <a:solidFill>
                <a:sysClr val="windowText" lastClr="000000"/>
              </a:solidFill>
              <a:effectLst>
                <a:outerShdw blurRad="38100" dist="19050" dir="2700000" algn="tl" rotWithShape="0">
                  <a:schemeClr val="dk1">
                    <a:alpha val="40000"/>
                  </a:schemeClr>
                </a:outerShdw>
              </a:effectLst>
            </a:endParaRPr>
          </a:p>
          <a:p>
            <a:pPr algn="ctr"/>
            <a:endParaRPr lang="en-US" sz="3200" dirty="0" smtClean="0">
              <a:ln w="0"/>
              <a:solidFill>
                <a:sysClr val="windowText" lastClr="000000"/>
              </a:solidFill>
              <a:effectLst>
                <a:outerShdw blurRad="38100" dist="19050" dir="2700000" algn="tl" rotWithShape="0">
                  <a:schemeClr val="dk1">
                    <a:alpha val="40000"/>
                  </a:schemeClr>
                </a:outerShdw>
              </a:effectLst>
            </a:endParaRPr>
          </a:p>
          <a:p>
            <a:pPr algn="ctr"/>
            <a:endParaRPr lang="en-US" sz="3200" dirty="0">
              <a:ln w="0"/>
              <a:solidFill>
                <a:sysClr val="windowText" lastClr="000000"/>
              </a:solidFill>
              <a:effectLst>
                <a:outerShdw blurRad="38100" dist="19050" dir="2700000" algn="tl" rotWithShape="0">
                  <a:schemeClr val="dk1">
                    <a:alpha val="40000"/>
                  </a:schemeClr>
                </a:outerShdw>
              </a:effectLst>
            </a:endParaRPr>
          </a:p>
          <a:p>
            <a:pPr algn="ctr"/>
            <a:endParaRPr lang="en-US" sz="3200" dirty="0" smtClean="0">
              <a:ln w="0"/>
              <a:solidFill>
                <a:sysClr val="windowText" lastClr="000000"/>
              </a:solidFill>
              <a:effectLst>
                <a:outerShdw blurRad="38100" dist="19050" dir="2700000" algn="tl" rotWithShape="0">
                  <a:schemeClr val="dk1">
                    <a:alpha val="40000"/>
                  </a:schemeClr>
                </a:outerShdw>
              </a:effectLst>
            </a:endParaRPr>
          </a:p>
          <a:p>
            <a:pPr algn="ctr"/>
            <a:r>
              <a:rPr lang="en-US" sz="3200" dirty="0">
                <a:ln w="0"/>
                <a:solidFill>
                  <a:sysClr val="windowText" lastClr="000000"/>
                </a:solidFill>
                <a:effectLst>
                  <a:outerShdw blurRad="38100" dist="19050" dir="2700000" algn="tl" rotWithShape="0">
                    <a:schemeClr val="dk1">
                      <a:alpha val="40000"/>
                    </a:schemeClr>
                  </a:outerShdw>
                </a:effectLst>
              </a:rPr>
              <a:t>Marziyeh </a:t>
            </a:r>
            <a:r>
              <a:rPr lang="en-US" sz="3200" dirty="0" err="1" smtClean="0">
                <a:ln w="0"/>
                <a:solidFill>
                  <a:sysClr val="windowText" lastClr="000000"/>
                </a:solidFill>
                <a:effectLst>
                  <a:outerShdw blurRad="38100" dist="19050" dir="2700000" algn="tl" rotWithShape="0">
                    <a:schemeClr val="dk1">
                      <a:alpha val="40000"/>
                    </a:schemeClr>
                  </a:outerShdw>
                </a:effectLst>
              </a:rPr>
              <a:t>Yousefi</a:t>
            </a:r>
            <a:endParaRPr lang="en-US" sz="3200" dirty="0" smtClean="0">
              <a:ln w="0"/>
              <a:solidFill>
                <a:sysClr val="windowText" lastClr="000000"/>
              </a:solidFill>
              <a:effectLst>
                <a:outerShdw blurRad="38100" dist="19050" dir="2700000" algn="tl" rotWithShape="0">
                  <a:schemeClr val="dk1">
                    <a:alpha val="40000"/>
                  </a:schemeClr>
                </a:outerShdw>
              </a:effectLst>
            </a:endParaRPr>
          </a:p>
          <a:p>
            <a:pPr algn="ctr"/>
            <a:r>
              <a:rPr lang="en-US" sz="3200" dirty="0" smtClean="0">
                <a:ln w="0"/>
                <a:solidFill>
                  <a:sysClr val="windowText" lastClr="000000"/>
                </a:solidFill>
                <a:effectLst>
                  <a:outerShdw blurRad="38100" dist="19050" dir="2700000" algn="tl" rotWithShape="0">
                    <a:schemeClr val="dk1">
                      <a:alpha val="40000"/>
                    </a:schemeClr>
                  </a:outerShdw>
                </a:effectLst>
              </a:rPr>
              <a:t>University of </a:t>
            </a:r>
            <a:r>
              <a:rPr lang="en-US" sz="3200" dirty="0">
                <a:ln w="0"/>
                <a:solidFill>
                  <a:sysClr val="windowText" lastClr="000000"/>
                </a:solidFill>
                <a:effectLst>
                  <a:outerShdw blurRad="38100" dist="19050" dir="2700000" algn="tl" rotWithShape="0">
                    <a:schemeClr val="dk1">
                      <a:alpha val="40000"/>
                    </a:schemeClr>
                  </a:outerShdw>
                </a:effectLst>
              </a:rPr>
              <a:t>V</a:t>
            </a:r>
            <a:r>
              <a:rPr lang="en-US" sz="3200" dirty="0" smtClean="0">
                <a:ln w="0"/>
                <a:solidFill>
                  <a:sysClr val="windowText" lastClr="000000"/>
                </a:solidFill>
                <a:effectLst>
                  <a:outerShdw blurRad="38100" dist="19050" dir="2700000" algn="tl" rotWithShape="0">
                    <a:schemeClr val="dk1">
                      <a:alpha val="40000"/>
                    </a:schemeClr>
                  </a:outerShdw>
                </a:effectLst>
              </a:rPr>
              <a:t>ictoria </a:t>
            </a:r>
            <a:endParaRPr lang="en-US" sz="3200" dirty="0">
              <a:ln w="0"/>
              <a:solidFill>
                <a:sysClr val="windowText" lastClr="000000"/>
              </a:solidFill>
              <a:effectLst>
                <a:outerShdw blurRad="38100" dist="19050" dir="2700000" algn="tl" rotWithShape="0">
                  <a:schemeClr val="dk1">
                    <a:alpha val="40000"/>
                  </a:schemeClr>
                </a:outerShdw>
              </a:effectLst>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56078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12295" y="1"/>
            <a:ext cx="11241505" cy="4524315"/>
          </a:xfrm>
          <a:prstGeom prst="rect">
            <a:avLst/>
          </a:prstGeom>
        </p:spPr>
        <p:txBody>
          <a:bodyPr wrap="square">
            <a:spAutoFit/>
          </a:bodyPr>
          <a:lstStyle/>
          <a:p>
            <a:pPr marL="285750" indent="-285750">
              <a:buFont typeface="Arial" charset="0"/>
              <a:buChar char="•"/>
            </a:pPr>
            <a:endParaRPr lang="en-CA" sz="2400" b="1" dirty="0" smtClean="0"/>
          </a:p>
          <a:p>
            <a:pPr marL="285750" indent="-285750">
              <a:buFont typeface="Arial" charset="0"/>
              <a:buChar char="•"/>
            </a:pPr>
            <a:r>
              <a:rPr lang="en-CA" sz="2400" b="1" dirty="0" smtClean="0"/>
              <a:t>The </a:t>
            </a:r>
            <a:r>
              <a:rPr lang="en-CA" sz="2400" b="1" dirty="0"/>
              <a:t>same is true in Thai (Imsri):</a:t>
            </a:r>
          </a:p>
          <a:p>
            <a:pPr marL="742950" lvl="1" indent="-285750">
              <a:buFont typeface="Arial" charset="0"/>
              <a:buChar char="•"/>
            </a:pPr>
            <a:r>
              <a:rPr lang="en-CA" sz="2400" b="1" dirty="0"/>
              <a:t>No </a:t>
            </a:r>
            <a:r>
              <a:rPr lang="en-CA" sz="2400" b="1" dirty="0" err="1"/>
              <a:t>sC</a:t>
            </a:r>
            <a:r>
              <a:rPr lang="en-CA" sz="2400" b="1" dirty="0"/>
              <a:t> onsets</a:t>
            </a:r>
          </a:p>
          <a:p>
            <a:pPr marL="742950" lvl="1" indent="-285750">
              <a:buFont typeface="Arial" charset="0"/>
              <a:buChar char="•"/>
            </a:pPr>
            <a:r>
              <a:rPr lang="en-CA" sz="2400" b="1" dirty="0"/>
              <a:t>No branching </a:t>
            </a:r>
            <a:r>
              <a:rPr lang="en-CA" sz="2400" b="1" dirty="0" smtClean="0"/>
              <a:t>codas</a:t>
            </a:r>
          </a:p>
          <a:p>
            <a:pPr marL="742950" lvl="1" indent="-285750">
              <a:buFont typeface="Arial" charset="0"/>
              <a:buChar char="•"/>
            </a:pPr>
            <a:endParaRPr lang="en-CA" sz="2400" b="1" dirty="0"/>
          </a:p>
          <a:p>
            <a:pPr marL="285750" indent="-285750">
              <a:buFont typeface="Arial" charset="0"/>
              <a:buChar char="•"/>
            </a:pPr>
            <a:r>
              <a:rPr lang="en-CA" sz="2400" b="1" dirty="0"/>
              <a:t>In production, they </a:t>
            </a:r>
            <a:r>
              <a:rPr lang="en-CA" sz="2400" b="1" dirty="0" err="1"/>
              <a:t>epenthesize</a:t>
            </a:r>
            <a:r>
              <a:rPr lang="en-CA" sz="2400" b="1" dirty="0"/>
              <a:t> to break up the </a:t>
            </a:r>
            <a:r>
              <a:rPr lang="en-CA" sz="2400" b="1" dirty="0" err="1"/>
              <a:t>sC</a:t>
            </a:r>
            <a:r>
              <a:rPr lang="en-CA" sz="2400" b="1" dirty="0"/>
              <a:t>:</a:t>
            </a:r>
          </a:p>
          <a:p>
            <a:pPr marL="742950" lvl="1" indent="-285750">
              <a:buFont typeface="Arial" charset="0"/>
              <a:buChar char="•"/>
            </a:pPr>
            <a:r>
              <a:rPr lang="en-CA" sz="2400" b="1" dirty="0"/>
              <a:t>spa </a:t>
            </a:r>
            <a:r>
              <a:rPr lang="en-CA" sz="2400" b="1" dirty="0">
                <a:latin typeface="Wingdings"/>
                <a:ea typeface="Wingdings"/>
                <a:cs typeface="Wingdings"/>
                <a:sym typeface="Wingdings"/>
              </a:rPr>
              <a:t> </a:t>
            </a:r>
            <a:r>
              <a:rPr lang="en-CA" sz="2400" b="1" dirty="0">
                <a:ea typeface="Wingdings"/>
                <a:cs typeface="Wingdings"/>
                <a:sym typeface="Wingdings"/>
              </a:rPr>
              <a:t>[</a:t>
            </a:r>
            <a:r>
              <a:rPr lang="en-CA" sz="2400" b="1" dirty="0" err="1" smtClean="0"/>
              <a:t>səpa</a:t>
            </a:r>
            <a:r>
              <a:rPr lang="en-CA" sz="2400" b="1" dirty="0" smtClean="0"/>
              <a:t>]</a:t>
            </a:r>
          </a:p>
          <a:p>
            <a:pPr marL="742950" lvl="1" indent="-285750">
              <a:buFont typeface="Arial" charset="0"/>
              <a:buChar char="•"/>
            </a:pPr>
            <a:endParaRPr lang="en-CA" sz="2400" b="1" dirty="0"/>
          </a:p>
          <a:p>
            <a:pPr marL="285750" indent="-285750">
              <a:buFont typeface="Arial" charset="0"/>
              <a:buChar char="•"/>
            </a:pPr>
            <a:r>
              <a:rPr lang="en-CA" sz="2400" b="1" dirty="0"/>
              <a:t>In perception the advanced learners made 60% errors on discriminating </a:t>
            </a:r>
            <a:r>
              <a:rPr lang="en-CA" sz="2400" b="1" dirty="0" err="1"/>
              <a:t>sC</a:t>
            </a:r>
            <a:r>
              <a:rPr lang="en-CA" sz="2400" b="1" dirty="0"/>
              <a:t> strings from </a:t>
            </a:r>
            <a:r>
              <a:rPr lang="en-CA" sz="2400" b="1" dirty="0" err="1" smtClean="0"/>
              <a:t>SəC</a:t>
            </a:r>
            <a:r>
              <a:rPr lang="en-CA" sz="2400" b="1" dirty="0" smtClean="0"/>
              <a:t> </a:t>
            </a:r>
            <a:r>
              <a:rPr lang="en-CA" sz="2400" b="1" dirty="0"/>
              <a:t>strings</a:t>
            </a:r>
          </a:p>
          <a:p>
            <a:pPr marL="742950" lvl="1" indent="-285750">
              <a:buFont typeface="Arial" charset="0"/>
              <a:buChar char="•"/>
            </a:pPr>
            <a:r>
              <a:rPr lang="en-CA" sz="2400" b="1" dirty="0"/>
              <a:t>Even when correct, there were </a:t>
            </a:r>
            <a:r>
              <a:rPr lang="en-CA" sz="2400" b="1" dirty="0" smtClean="0"/>
              <a:t>very long Response Times</a:t>
            </a:r>
            <a:endParaRPr lang="en-CA" sz="2400" b="1" dirty="0"/>
          </a:p>
          <a:p>
            <a:pPr marL="742950" lvl="1" indent="-285750">
              <a:buFont typeface="Arial" charset="0"/>
              <a:buChar char="•"/>
            </a:pPr>
            <a:r>
              <a:rPr lang="en-CA" sz="2400" b="1" dirty="0"/>
              <a:t>And remember, they did fine on [</a:t>
            </a:r>
            <a:r>
              <a:rPr lang="en-CA" sz="2400" b="1" dirty="0" err="1"/>
              <a:t>ebzo</a:t>
            </a:r>
            <a:r>
              <a:rPr lang="en-CA" sz="2400" b="1" dirty="0"/>
              <a:t>]</a:t>
            </a:r>
          </a:p>
        </p:txBody>
      </p:sp>
      <p:sp>
        <p:nvSpPr>
          <p:cNvPr id="3" name="Footer Placeholder 2"/>
          <p:cNvSpPr>
            <a:spLocks noGrp="1"/>
          </p:cNvSpPr>
          <p:nvPr>
            <p:ph type="ftr" sz="quarter" idx="11"/>
          </p:nvPr>
        </p:nvSpPr>
        <p:spPr/>
        <p:txBody>
          <a:bodyPr/>
          <a:lstStyle/>
          <a:p>
            <a:r>
              <a:rPr lang="en-US" b="1" dirty="0" smtClean="0">
                <a:solidFill>
                  <a:schemeClr val="tx1"/>
                </a:solidFill>
              </a:rPr>
              <a:t>9</a:t>
            </a:r>
            <a:endParaRPr lang="en-US" b="1" dirty="0">
              <a:solidFill>
                <a:schemeClr val="tx1"/>
              </a:solidFill>
            </a:endParaRPr>
          </a:p>
        </p:txBody>
      </p:sp>
    </p:spTree>
    <p:extLst>
      <p:ext uri="{BB962C8B-B14F-4D97-AF65-F5344CB8AC3E}">
        <p14:creationId xmlns:p14="http://schemas.microsoft.com/office/powerpoint/2010/main" val="217358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60421" y="0"/>
            <a:ext cx="10779722" cy="1938992"/>
          </a:xfrm>
          <a:prstGeom prst="rect">
            <a:avLst/>
          </a:prstGeom>
        </p:spPr>
        <p:txBody>
          <a:bodyPr wrap="square">
            <a:spAutoFit/>
          </a:bodyPr>
          <a:lstStyle/>
          <a:p>
            <a:pPr marL="285750" indent="-285750">
              <a:buFont typeface="Arial" charset="0"/>
              <a:buChar char="•"/>
            </a:pPr>
            <a:endParaRPr lang="en-US" sz="2400" b="1" dirty="0" smtClean="0"/>
          </a:p>
          <a:p>
            <a:pPr marL="285750" indent="-285750">
              <a:buFont typeface="Arial" charset="0"/>
              <a:buChar char="•"/>
            </a:pPr>
            <a:r>
              <a:rPr lang="en-US" sz="2400" b="1" dirty="0" smtClean="0"/>
              <a:t>So</a:t>
            </a:r>
            <a:r>
              <a:rPr lang="en-US" sz="2400" b="1" dirty="0"/>
              <a:t>, these perception errors are real in that they affect representation and processing (in addition to </a:t>
            </a:r>
            <a:r>
              <a:rPr lang="en-US" sz="2400" b="1" dirty="0" smtClean="0"/>
              <a:t>actual speech</a:t>
            </a:r>
            <a:r>
              <a:rPr lang="en-US" sz="2400" b="1" dirty="0"/>
              <a:t>)</a:t>
            </a:r>
          </a:p>
          <a:p>
            <a:pPr marL="285750" indent="-285750">
              <a:buFont typeface="Arial" charset="0"/>
              <a:buChar char="•"/>
            </a:pPr>
            <a:endParaRPr lang="en-US" sz="2400" b="1" dirty="0" smtClean="0"/>
          </a:p>
          <a:p>
            <a:pPr marL="285750" indent="-285750">
              <a:buFont typeface="Arial" charset="0"/>
              <a:buChar char="•"/>
            </a:pPr>
            <a:r>
              <a:rPr lang="en-US" sz="2400" b="1" dirty="0" smtClean="0"/>
              <a:t>We </a:t>
            </a:r>
            <a:r>
              <a:rPr lang="en-US" sz="2400" b="1" dirty="0"/>
              <a:t>see epenthesis in perception and in production</a:t>
            </a:r>
          </a:p>
        </p:txBody>
      </p:sp>
      <p:sp>
        <p:nvSpPr>
          <p:cNvPr id="3" name="Footer Placeholder 2"/>
          <p:cNvSpPr>
            <a:spLocks noGrp="1"/>
          </p:cNvSpPr>
          <p:nvPr>
            <p:ph type="ftr" sz="quarter" idx="11"/>
          </p:nvPr>
        </p:nvSpPr>
        <p:spPr/>
        <p:txBody>
          <a:bodyPr/>
          <a:lstStyle/>
          <a:p>
            <a:r>
              <a:rPr lang="en-US" b="1" dirty="0" smtClean="0">
                <a:solidFill>
                  <a:schemeClr val="tx1"/>
                </a:solidFill>
              </a:rPr>
              <a:t>10</a:t>
            </a:r>
            <a:endParaRPr lang="en-US" b="1" dirty="0">
              <a:solidFill>
                <a:schemeClr val="tx1"/>
              </a:solidFill>
            </a:endParaRPr>
          </a:p>
        </p:txBody>
      </p:sp>
    </p:spTree>
    <p:extLst>
      <p:ext uri="{BB962C8B-B14F-4D97-AF65-F5344CB8AC3E}">
        <p14:creationId xmlns:p14="http://schemas.microsoft.com/office/powerpoint/2010/main" val="267247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5" name="Content Placeholder 3"/>
          <p:cNvGraphicFramePr>
            <a:graphicFrameLocks/>
          </p:cNvGraphicFramePr>
          <p:nvPr>
            <p:extLst>
              <p:ext uri="{D42A27DB-BD31-4B8C-83A1-F6EECF244321}">
                <p14:modId xmlns:p14="http://schemas.microsoft.com/office/powerpoint/2010/main" val="627149311"/>
              </p:ext>
            </p:extLst>
          </p:nvPr>
        </p:nvGraphicFramePr>
        <p:xfrm>
          <a:off x="609599" y="2611118"/>
          <a:ext cx="11149725" cy="3017520"/>
        </p:xfrm>
        <a:graphic>
          <a:graphicData uri="http://schemas.openxmlformats.org/drawingml/2006/table">
            <a:tbl>
              <a:tblPr firstRow="1" bandRow="1">
                <a:tableStyleId>{5C22544A-7EE6-4342-B048-85BDC9FD1C3A}</a:tableStyleId>
              </a:tblPr>
              <a:tblGrid>
                <a:gridCol w="2229945"/>
                <a:gridCol w="2229945"/>
                <a:gridCol w="2229945"/>
                <a:gridCol w="2229945"/>
                <a:gridCol w="2229945"/>
              </a:tblGrid>
              <a:tr h="751064">
                <a:tc>
                  <a:txBody>
                    <a:bodyPr/>
                    <a:lstStyle/>
                    <a:p>
                      <a:r>
                        <a:rPr lang="en-US" sz="2400" b="1" dirty="0" smtClean="0">
                          <a:solidFill>
                            <a:schemeClr val="tx1"/>
                          </a:solidFill>
                        </a:rPr>
                        <a:t>L1</a:t>
                      </a:r>
                      <a:endParaRPr lang="en-US" sz="2400" b="1" dirty="0">
                        <a:solidFill>
                          <a:schemeClr val="tx1"/>
                        </a:solidFill>
                      </a:endParaRPr>
                    </a:p>
                  </a:txBody>
                  <a:tcPr marL="121920" marR="121920">
                    <a:noFill/>
                  </a:tcPr>
                </a:tc>
                <a:tc>
                  <a:txBody>
                    <a:bodyPr/>
                    <a:lstStyle/>
                    <a:p>
                      <a:r>
                        <a:rPr lang="en-US" sz="2400" b="1" dirty="0" err="1" smtClean="0">
                          <a:solidFill>
                            <a:schemeClr val="tx1"/>
                          </a:solidFill>
                        </a:rPr>
                        <a:t>sC</a:t>
                      </a:r>
                      <a:r>
                        <a:rPr lang="en-US" sz="2400" b="1" dirty="0" smtClean="0">
                          <a:solidFill>
                            <a:schemeClr val="tx1"/>
                          </a:solidFill>
                        </a:rPr>
                        <a:t> Onsets</a:t>
                      </a:r>
                      <a:endParaRPr lang="en-US" sz="2400" b="1" dirty="0">
                        <a:solidFill>
                          <a:schemeClr val="tx1"/>
                        </a:solidFill>
                      </a:endParaRPr>
                    </a:p>
                  </a:txBody>
                  <a:tcPr marL="121920" marR="121920">
                    <a:noFill/>
                  </a:tcPr>
                </a:tc>
                <a:tc>
                  <a:txBody>
                    <a:bodyPr/>
                    <a:lstStyle/>
                    <a:p>
                      <a:r>
                        <a:rPr lang="en-US" sz="2400" b="1" dirty="0" smtClean="0">
                          <a:solidFill>
                            <a:schemeClr val="tx1"/>
                          </a:solidFill>
                        </a:rPr>
                        <a:t>Branching Onsets</a:t>
                      </a:r>
                      <a:endParaRPr lang="en-US" sz="2400" b="1" dirty="0">
                        <a:solidFill>
                          <a:schemeClr val="tx1"/>
                        </a:solidFill>
                      </a:endParaRPr>
                    </a:p>
                  </a:txBody>
                  <a:tcPr marL="121920" marR="121920">
                    <a:noFill/>
                  </a:tcPr>
                </a:tc>
                <a:tc>
                  <a:txBody>
                    <a:bodyPr/>
                    <a:lstStyle/>
                    <a:p>
                      <a:r>
                        <a:rPr lang="en-US" sz="2400" b="1" dirty="0" smtClean="0">
                          <a:solidFill>
                            <a:schemeClr val="tx1"/>
                          </a:solidFill>
                        </a:rPr>
                        <a:t>Branching codas</a:t>
                      </a:r>
                      <a:endParaRPr lang="en-US" sz="2400" b="1" dirty="0">
                        <a:solidFill>
                          <a:schemeClr val="tx1"/>
                        </a:solidFill>
                      </a:endParaRPr>
                    </a:p>
                  </a:txBody>
                  <a:tcPr marL="121920" marR="121920">
                    <a:noFill/>
                  </a:tcPr>
                </a:tc>
                <a:tc>
                  <a:txBody>
                    <a:bodyPr/>
                    <a:lstStyle/>
                    <a:p>
                      <a:r>
                        <a:rPr lang="en-US" sz="2400" b="1" dirty="0" smtClean="0">
                          <a:solidFill>
                            <a:schemeClr val="tx1"/>
                          </a:solidFill>
                        </a:rPr>
                        <a:t>Errors</a:t>
                      </a:r>
                      <a:endParaRPr lang="en-US" sz="2400" b="1" dirty="0">
                        <a:solidFill>
                          <a:schemeClr val="tx1"/>
                        </a:solidFill>
                      </a:endParaRPr>
                    </a:p>
                  </a:txBody>
                  <a:tcPr marL="121920" marR="121920">
                    <a:noFill/>
                  </a:tcPr>
                </a:tc>
              </a:tr>
              <a:tr h="435140">
                <a:tc>
                  <a:txBody>
                    <a:bodyPr/>
                    <a:lstStyle/>
                    <a:p>
                      <a:r>
                        <a:rPr lang="en-US" sz="2400" b="1" dirty="0" smtClean="0"/>
                        <a:t>Japanese</a:t>
                      </a:r>
                      <a:endParaRPr lang="en-US" sz="2400" b="1" dirty="0"/>
                    </a:p>
                  </a:txBody>
                  <a:tcPr marL="121920" marR="121920">
                    <a:noFill/>
                  </a:tcPr>
                </a:tc>
                <a:tc>
                  <a:txBody>
                    <a:bodyPr/>
                    <a:lstStyle/>
                    <a:p>
                      <a:r>
                        <a:rPr lang="en-US" sz="2400" b="1" dirty="0" smtClean="0"/>
                        <a:t>No</a:t>
                      </a:r>
                      <a:endParaRPr lang="en-US" sz="2400" b="1" dirty="0"/>
                    </a:p>
                  </a:txBody>
                  <a:tcPr marL="121920" marR="121920">
                    <a:noFill/>
                  </a:tcPr>
                </a:tc>
                <a:tc>
                  <a:txBody>
                    <a:bodyPr/>
                    <a:lstStyle/>
                    <a:p>
                      <a:r>
                        <a:rPr lang="en-US" sz="2400" b="1" dirty="0" smtClean="0"/>
                        <a:t>No</a:t>
                      </a:r>
                      <a:endParaRPr lang="en-US" sz="2400" b="1" dirty="0"/>
                    </a:p>
                  </a:txBody>
                  <a:tcPr marL="121920" marR="121920">
                    <a:noFill/>
                  </a:tcPr>
                </a:tc>
                <a:tc>
                  <a:txBody>
                    <a:bodyPr/>
                    <a:lstStyle/>
                    <a:p>
                      <a:r>
                        <a:rPr lang="en-US" sz="2400" b="1" dirty="0" smtClean="0"/>
                        <a:t>No</a:t>
                      </a:r>
                      <a:endParaRPr lang="en-US" sz="2400" b="1" dirty="0"/>
                    </a:p>
                  </a:txBody>
                  <a:tcPr marL="121920" marR="121920">
                    <a:noFill/>
                  </a:tcPr>
                </a:tc>
                <a:tc>
                  <a:txBody>
                    <a:bodyPr/>
                    <a:lstStyle/>
                    <a:p>
                      <a:r>
                        <a:rPr lang="en-US" sz="2400" b="1" dirty="0" smtClean="0"/>
                        <a:t>72%</a:t>
                      </a:r>
                      <a:endParaRPr lang="en-US" sz="2400" b="1" dirty="0"/>
                    </a:p>
                  </a:txBody>
                  <a:tcPr marL="121920" marR="121920">
                    <a:noFill/>
                  </a:tcPr>
                </a:tc>
              </a:tr>
              <a:tr h="435140">
                <a:tc>
                  <a:txBody>
                    <a:bodyPr/>
                    <a:lstStyle/>
                    <a:p>
                      <a:r>
                        <a:rPr lang="en-US" sz="2400" b="1" dirty="0" smtClean="0"/>
                        <a:t>Thai</a:t>
                      </a:r>
                      <a:endParaRPr lang="en-US" sz="2400" b="1" dirty="0"/>
                    </a:p>
                  </a:txBody>
                  <a:tcPr marL="121920" marR="121920">
                    <a:noFill/>
                  </a:tcPr>
                </a:tc>
                <a:tc>
                  <a:txBody>
                    <a:bodyPr/>
                    <a:lstStyle/>
                    <a:p>
                      <a:r>
                        <a:rPr lang="en-US" sz="2400" b="1" dirty="0" smtClean="0"/>
                        <a:t>No</a:t>
                      </a:r>
                      <a:endParaRPr lang="en-US" sz="2400" b="1" dirty="0"/>
                    </a:p>
                  </a:txBody>
                  <a:tcPr marL="121920" marR="121920">
                    <a:noFill/>
                  </a:tcPr>
                </a:tc>
                <a:tc>
                  <a:txBody>
                    <a:bodyPr/>
                    <a:lstStyle/>
                    <a:p>
                      <a:r>
                        <a:rPr lang="en-US" sz="2400" b="1" dirty="0" smtClean="0"/>
                        <a:t>No</a:t>
                      </a:r>
                      <a:endParaRPr lang="en-US" sz="2400" b="1" dirty="0"/>
                    </a:p>
                  </a:txBody>
                  <a:tcPr marL="121920" marR="121920">
                    <a:noFill/>
                  </a:tcPr>
                </a:tc>
                <a:tc>
                  <a:txBody>
                    <a:bodyPr/>
                    <a:lstStyle/>
                    <a:p>
                      <a:r>
                        <a:rPr lang="en-US" sz="2400" b="1" dirty="0" smtClean="0"/>
                        <a:t>No</a:t>
                      </a:r>
                      <a:endParaRPr lang="en-US" sz="2400" b="1" dirty="0"/>
                    </a:p>
                  </a:txBody>
                  <a:tcPr marL="121920" marR="121920">
                    <a:noFill/>
                  </a:tcPr>
                </a:tc>
                <a:tc>
                  <a:txBody>
                    <a:bodyPr/>
                    <a:lstStyle/>
                    <a:p>
                      <a:r>
                        <a:rPr lang="en-US" sz="2400" b="1" dirty="0" smtClean="0"/>
                        <a:t>60%</a:t>
                      </a:r>
                      <a:endParaRPr lang="en-US" sz="2400" b="1" dirty="0"/>
                    </a:p>
                  </a:txBody>
                  <a:tcPr marL="121920" marR="121920">
                    <a:noFill/>
                  </a:tcPr>
                </a:tc>
              </a:tr>
              <a:tr h="751064">
                <a:tc>
                  <a:txBody>
                    <a:bodyPr/>
                    <a:lstStyle/>
                    <a:p>
                      <a:r>
                        <a:rPr lang="en-US" sz="2400" b="1" dirty="0" smtClean="0"/>
                        <a:t>Brazilian Portuguese</a:t>
                      </a:r>
                      <a:endParaRPr lang="en-US" sz="2400" b="1" dirty="0"/>
                    </a:p>
                  </a:txBody>
                  <a:tcPr marL="121920" marR="121920">
                    <a:noFill/>
                  </a:tcPr>
                </a:tc>
                <a:tc>
                  <a:txBody>
                    <a:bodyPr/>
                    <a:lstStyle/>
                    <a:p>
                      <a:r>
                        <a:rPr lang="en-US" sz="2400" b="1" dirty="0" smtClean="0"/>
                        <a:t>No</a:t>
                      </a:r>
                      <a:endParaRPr lang="en-US" sz="2400" b="1" dirty="0"/>
                    </a:p>
                  </a:txBody>
                  <a:tcPr marL="121920" marR="121920">
                    <a:noFill/>
                  </a:tcPr>
                </a:tc>
                <a:tc>
                  <a:txBody>
                    <a:bodyPr/>
                    <a:lstStyle/>
                    <a:p>
                      <a:r>
                        <a:rPr lang="en-US" sz="2400" b="1" dirty="0" smtClean="0"/>
                        <a:t>Yes</a:t>
                      </a:r>
                      <a:endParaRPr lang="en-US" sz="2400" b="1" dirty="0"/>
                    </a:p>
                  </a:txBody>
                  <a:tcPr marL="121920" marR="121920">
                    <a:noFill/>
                  </a:tcPr>
                </a:tc>
                <a:tc>
                  <a:txBody>
                    <a:bodyPr/>
                    <a:lstStyle/>
                    <a:p>
                      <a:r>
                        <a:rPr lang="en-US" sz="2400" b="1" dirty="0" smtClean="0"/>
                        <a:t>No</a:t>
                      </a:r>
                      <a:endParaRPr lang="en-US" sz="2400" b="1" dirty="0"/>
                    </a:p>
                  </a:txBody>
                  <a:tcPr marL="121920" marR="121920">
                    <a:noFill/>
                  </a:tcPr>
                </a:tc>
                <a:tc>
                  <a:txBody>
                    <a:bodyPr/>
                    <a:lstStyle/>
                    <a:p>
                      <a:r>
                        <a:rPr lang="en-US" sz="2400" b="1" dirty="0" smtClean="0"/>
                        <a:t>50%</a:t>
                      </a:r>
                      <a:endParaRPr lang="en-US" sz="2400" b="1" dirty="0"/>
                    </a:p>
                  </a:txBody>
                  <a:tcPr marL="121920" marR="121920">
                    <a:noFill/>
                  </a:tcPr>
                </a:tc>
              </a:tr>
              <a:tr h="435140">
                <a:tc>
                  <a:txBody>
                    <a:bodyPr/>
                    <a:lstStyle/>
                    <a:p>
                      <a:r>
                        <a:rPr lang="en-US" sz="2400" b="1" dirty="0" smtClean="0"/>
                        <a:t>Persian</a:t>
                      </a:r>
                      <a:endParaRPr lang="en-US" sz="2400" b="1" dirty="0"/>
                    </a:p>
                  </a:txBody>
                  <a:tcPr marL="121920" marR="121920">
                    <a:noFill/>
                  </a:tcPr>
                </a:tc>
                <a:tc>
                  <a:txBody>
                    <a:bodyPr/>
                    <a:lstStyle/>
                    <a:p>
                      <a:endParaRPr lang="en-US" sz="2400" b="1" dirty="0"/>
                    </a:p>
                  </a:txBody>
                  <a:tcPr marL="121920" marR="121920">
                    <a:noFill/>
                  </a:tcPr>
                </a:tc>
                <a:tc>
                  <a:txBody>
                    <a:bodyPr/>
                    <a:lstStyle/>
                    <a:p>
                      <a:endParaRPr lang="en-US" sz="2400" b="1" dirty="0"/>
                    </a:p>
                  </a:txBody>
                  <a:tcPr marL="121920" marR="121920">
                    <a:noFill/>
                  </a:tcPr>
                </a:tc>
                <a:tc>
                  <a:txBody>
                    <a:bodyPr/>
                    <a:lstStyle/>
                    <a:p>
                      <a:endParaRPr lang="en-US" sz="2400" b="1" dirty="0"/>
                    </a:p>
                  </a:txBody>
                  <a:tcPr marL="121920" marR="121920">
                    <a:noFill/>
                  </a:tcPr>
                </a:tc>
                <a:tc>
                  <a:txBody>
                    <a:bodyPr/>
                    <a:lstStyle/>
                    <a:p>
                      <a:endParaRPr lang="en-US" sz="2400" b="1" dirty="0"/>
                    </a:p>
                  </a:txBody>
                  <a:tcPr marL="121920" marR="121920">
                    <a:noFill/>
                  </a:tcPr>
                </a:tc>
              </a:tr>
            </a:tbl>
          </a:graphicData>
        </a:graphic>
      </p:graphicFrame>
      <p:sp>
        <p:nvSpPr>
          <p:cNvPr id="3" name="TextBox 2"/>
          <p:cNvSpPr txBox="1"/>
          <p:nvPr/>
        </p:nvSpPr>
        <p:spPr>
          <a:xfrm>
            <a:off x="1945804" y="1147268"/>
            <a:ext cx="5061301" cy="769441"/>
          </a:xfrm>
          <a:prstGeom prst="rect">
            <a:avLst/>
          </a:prstGeom>
          <a:noFill/>
        </p:spPr>
        <p:txBody>
          <a:bodyPr wrap="none" rtlCol="0">
            <a:spAutoFit/>
          </a:bodyPr>
          <a:lstStyle/>
          <a:p>
            <a:r>
              <a:rPr lang="en-US" sz="4400" b="1" dirty="0" smtClean="0"/>
              <a:t>Structural Properties</a:t>
            </a:r>
            <a:endParaRPr lang="en-US" sz="4400" b="1" dirty="0"/>
          </a:p>
        </p:txBody>
      </p:sp>
      <p:sp>
        <p:nvSpPr>
          <p:cNvPr id="6" name="Footer Placeholder 5"/>
          <p:cNvSpPr>
            <a:spLocks noGrp="1"/>
          </p:cNvSpPr>
          <p:nvPr>
            <p:ph type="ftr" sz="quarter" idx="11"/>
          </p:nvPr>
        </p:nvSpPr>
        <p:spPr/>
        <p:txBody>
          <a:bodyPr/>
          <a:lstStyle/>
          <a:p>
            <a:r>
              <a:rPr lang="en-US" b="1" dirty="0" smtClean="0">
                <a:solidFill>
                  <a:schemeClr val="tx1"/>
                </a:solidFill>
              </a:rPr>
              <a:t>11</a:t>
            </a:r>
            <a:endParaRPr lang="en-US" b="1" dirty="0">
              <a:solidFill>
                <a:schemeClr val="tx1"/>
              </a:solidFill>
            </a:endParaRPr>
          </a:p>
        </p:txBody>
      </p:sp>
    </p:spTree>
    <p:extLst>
      <p:ext uri="{BB962C8B-B14F-4D97-AF65-F5344CB8AC3E}">
        <p14:creationId xmlns:p14="http://schemas.microsoft.com/office/powerpoint/2010/main" val="29639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TextBox 2"/>
          <p:cNvSpPr txBox="1"/>
          <p:nvPr/>
        </p:nvSpPr>
        <p:spPr>
          <a:xfrm>
            <a:off x="563880" y="396240"/>
            <a:ext cx="8412480" cy="646331"/>
          </a:xfrm>
          <a:prstGeom prst="rect">
            <a:avLst/>
          </a:prstGeom>
          <a:noFill/>
        </p:spPr>
        <p:txBody>
          <a:bodyPr wrap="square" rtlCol="0">
            <a:spAutoFit/>
          </a:bodyPr>
          <a:lstStyle/>
          <a:p>
            <a:endParaRPr lang="en-US" dirty="0">
              <a:ln w="0"/>
              <a:effectLst>
                <a:outerShdw blurRad="38100" dist="19050" dir="2700000" algn="tl" rotWithShape="0">
                  <a:schemeClr val="dk1">
                    <a:alpha val="40000"/>
                  </a:schemeClr>
                </a:outerShdw>
              </a:effectLst>
            </a:endParaRPr>
          </a:p>
          <a:p>
            <a:endParaRPr lang="en-US" dirty="0">
              <a:ln w="0"/>
              <a:effectLst>
                <a:outerShdw blurRad="38100" dist="19050" dir="2700000" algn="tl" rotWithShape="0">
                  <a:schemeClr val="dk1">
                    <a:alpha val="40000"/>
                  </a:schemeClr>
                </a:outerShdw>
              </a:effectLst>
            </a:endParaRPr>
          </a:p>
        </p:txBody>
      </p:sp>
      <p:sp>
        <p:nvSpPr>
          <p:cNvPr id="4" name="TextBox 3"/>
          <p:cNvSpPr txBox="1"/>
          <p:nvPr/>
        </p:nvSpPr>
        <p:spPr>
          <a:xfrm>
            <a:off x="137160" y="396240"/>
            <a:ext cx="10949940" cy="6217087"/>
          </a:xfrm>
          <a:prstGeom prst="rect">
            <a:avLst/>
          </a:prstGeom>
          <a:noFill/>
          <a:effectLst>
            <a:outerShdw dist="50800" sx="1000" sy="1000" algn="ctr" rotWithShape="0">
              <a:srgbClr val="000000"/>
            </a:outerShdw>
          </a:effectLst>
        </p:spPr>
        <p:txBody>
          <a:bodyPr wrap="square" rtlCol="0">
            <a:spAutoFit/>
          </a:bodyPr>
          <a:lstStyle/>
          <a:p>
            <a:r>
              <a:rPr lang="en-US" sz="2400" b="1" dirty="0" smtClean="0"/>
              <a:t>The Question</a:t>
            </a:r>
          </a:p>
          <a:p>
            <a:endParaRPr lang="en-US" sz="2400" dirty="0" smtClean="0"/>
          </a:p>
          <a:p>
            <a:r>
              <a:rPr lang="en-US" sz="2400" dirty="0" smtClean="0"/>
              <a:t>How do Persian ESL speakers perceive and produce English onset consonant clusters when their L1 does not allow branching onsets?</a:t>
            </a:r>
          </a:p>
          <a:p>
            <a:endParaRPr lang="en-US" sz="2000" dirty="0"/>
          </a:p>
          <a:p>
            <a:r>
              <a:rPr lang="en-US" sz="2400" b="1" dirty="0" smtClean="0"/>
              <a:t>Facts to Consider:</a:t>
            </a:r>
          </a:p>
          <a:p>
            <a:endParaRPr lang="en-US" sz="2400" b="1" dirty="0" smtClean="0"/>
          </a:p>
          <a:p>
            <a:r>
              <a:rPr lang="en-US" dirty="0" smtClean="0"/>
              <a:t>-</a:t>
            </a:r>
            <a:r>
              <a:rPr lang="en-US" sz="2400" dirty="0" smtClean="0"/>
              <a:t>Persian allows branching codas up to two consonants</a:t>
            </a:r>
          </a:p>
          <a:p>
            <a:endParaRPr lang="en-US" dirty="0" smtClean="0"/>
          </a:p>
          <a:p>
            <a:r>
              <a:rPr lang="en-US" dirty="0" smtClean="0"/>
              <a:t>-</a:t>
            </a:r>
            <a:r>
              <a:rPr lang="en-US" sz="2400" dirty="0" smtClean="0"/>
              <a:t>this study deals with sC clusters; specifically /</a:t>
            </a:r>
            <a:r>
              <a:rPr lang="en-US" sz="2400" dirty="0" err="1" smtClean="0"/>
              <a:t>sl</a:t>
            </a:r>
            <a:r>
              <a:rPr lang="en-US" sz="2400" dirty="0" smtClean="0"/>
              <a:t>/, /sn/,&amp;/</a:t>
            </a:r>
            <a:r>
              <a:rPr lang="en-US" sz="2400" dirty="0" err="1" smtClean="0"/>
              <a:t>st</a:t>
            </a:r>
            <a:r>
              <a:rPr lang="en-US" sz="2400" dirty="0" smtClean="0"/>
              <a:t>/</a:t>
            </a:r>
          </a:p>
          <a:p>
            <a:endParaRPr lang="en-US" sz="2400" dirty="0" smtClean="0"/>
          </a:p>
          <a:p>
            <a:r>
              <a:rPr lang="en-US" sz="2400" dirty="0" smtClean="0"/>
              <a:t>-</a:t>
            </a:r>
            <a:r>
              <a:rPr lang="en-US" sz="2400" dirty="0"/>
              <a:t>Persian learners </a:t>
            </a:r>
            <a:r>
              <a:rPr lang="en-US" sz="2400" dirty="0" smtClean="0"/>
              <a:t>add </a:t>
            </a:r>
            <a:r>
              <a:rPr lang="en-US" sz="2400" dirty="0"/>
              <a:t>a vowel before these sequences (e.g. ‘snake’ -&gt; ‘</a:t>
            </a:r>
            <a:r>
              <a:rPr lang="en-US" sz="2400" dirty="0" err="1"/>
              <a:t>esnake</a:t>
            </a:r>
            <a:r>
              <a:rPr lang="en-US" sz="2400" dirty="0"/>
              <a:t>’ e.g., </a:t>
            </a:r>
            <a:r>
              <a:rPr lang="en-US" sz="2400" dirty="0" err="1"/>
              <a:t>Karimi</a:t>
            </a:r>
            <a:r>
              <a:rPr lang="en-US" sz="2400" dirty="0"/>
              <a:t>, 1987; </a:t>
            </a:r>
            <a:r>
              <a:rPr lang="en-US" sz="2400" dirty="0" err="1"/>
              <a:t>Yarmohammadi</a:t>
            </a:r>
            <a:r>
              <a:rPr lang="en-US" sz="2400" dirty="0"/>
              <a:t>, 1995) to resolve the difficulty producing these </a:t>
            </a:r>
            <a:r>
              <a:rPr lang="en-US" sz="2400" dirty="0" smtClean="0"/>
              <a:t>clusters</a:t>
            </a:r>
          </a:p>
          <a:p>
            <a:endParaRPr lang="en-US" sz="2400" dirty="0">
              <a:effectLst/>
            </a:endParaRPr>
          </a:p>
          <a:p>
            <a:pPr marL="342900" indent="-342900">
              <a:buFont typeface="Arial" charset="0"/>
              <a:buChar char="•"/>
            </a:pPr>
            <a:r>
              <a:rPr lang="en-US" sz="2400" dirty="0" smtClean="0"/>
              <a:t>linguistic factors: sonority and redeployment</a:t>
            </a:r>
          </a:p>
          <a:p>
            <a:pPr marL="342900" indent="-342900">
              <a:buFont typeface="Arial" charset="0"/>
              <a:buChar char="•"/>
            </a:pPr>
            <a:endParaRPr lang="en-US" sz="2400" dirty="0" smtClean="0"/>
          </a:p>
          <a:p>
            <a:pPr marL="342900" indent="-342900">
              <a:buFont typeface="Arial" charset="0"/>
              <a:buChar char="•"/>
            </a:pPr>
            <a:r>
              <a:rPr lang="en-US" sz="2400" dirty="0" smtClean="0"/>
              <a:t>extra-linguistic factors: 2</a:t>
            </a:r>
            <a:r>
              <a:rPr lang="en-US" sz="2400" baseline="30000" dirty="0" smtClean="0"/>
              <a:t>nd</a:t>
            </a:r>
            <a:r>
              <a:rPr lang="en-US" sz="2400" dirty="0" smtClean="0"/>
              <a:t> language proficiency and task formality</a:t>
            </a:r>
            <a:r>
              <a:rPr lang="en-US" sz="2400" dirty="0" smtClean="0">
                <a:effectLst/>
              </a:rPr>
              <a:t> </a:t>
            </a:r>
            <a:r>
              <a:rPr lang="en-US" sz="2400" dirty="0" smtClean="0"/>
              <a:t> </a:t>
            </a:r>
            <a:endParaRPr lang="en-US" sz="2400" dirty="0"/>
          </a:p>
        </p:txBody>
      </p:sp>
      <p:sp>
        <p:nvSpPr>
          <p:cNvPr id="5" name="Footer Placeholder 4"/>
          <p:cNvSpPr>
            <a:spLocks noGrp="1"/>
          </p:cNvSpPr>
          <p:nvPr>
            <p:ph type="ftr" sz="quarter" idx="11"/>
          </p:nvPr>
        </p:nvSpPr>
        <p:spPr/>
        <p:txBody>
          <a:bodyPr/>
          <a:lstStyle/>
          <a:p>
            <a:r>
              <a:rPr lang="en-US" b="1" dirty="0" smtClean="0">
                <a:solidFill>
                  <a:schemeClr val="tx1"/>
                </a:solidFill>
              </a:rPr>
              <a:t>12</a:t>
            </a:r>
            <a:endParaRPr lang="en-US" b="1" dirty="0">
              <a:solidFill>
                <a:schemeClr val="tx1"/>
              </a:solidFill>
            </a:endParaRPr>
          </a:p>
        </p:txBody>
      </p:sp>
    </p:spTree>
    <p:extLst>
      <p:ext uri="{BB962C8B-B14F-4D97-AF65-F5344CB8AC3E}">
        <p14:creationId xmlns:p14="http://schemas.microsoft.com/office/powerpoint/2010/main" val="849758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7772400"/>
          </a:xfrm>
          <a:prstGeom prst="rect">
            <a:avLst/>
          </a:prstGeom>
        </p:spPr>
      </p:pic>
      <p:sp>
        <p:nvSpPr>
          <p:cNvPr id="3" name="TextBox 2"/>
          <p:cNvSpPr txBox="1"/>
          <p:nvPr/>
        </p:nvSpPr>
        <p:spPr>
          <a:xfrm>
            <a:off x="234779" y="308919"/>
            <a:ext cx="11590638" cy="5601533"/>
          </a:xfrm>
          <a:prstGeom prst="rect">
            <a:avLst/>
          </a:prstGeom>
          <a:noFill/>
        </p:spPr>
        <p:txBody>
          <a:bodyPr wrap="square" rtlCol="0">
            <a:spAutoFit/>
          </a:bodyPr>
          <a:lstStyle/>
          <a:p>
            <a:r>
              <a:rPr lang="en-US" sz="2800" b="1" dirty="0" smtClean="0"/>
              <a:t>Background Theories</a:t>
            </a:r>
          </a:p>
          <a:p>
            <a:endParaRPr lang="en-US" sz="2800" b="1" dirty="0" smtClean="0"/>
          </a:p>
          <a:p>
            <a:r>
              <a:rPr lang="en-US" sz="2400" b="1" dirty="0" smtClean="0"/>
              <a:t>Linguistic factors (sonority):</a:t>
            </a:r>
          </a:p>
          <a:p>
            <a:endParaRPr lang="en-US" sz="2400" b="1" dirty="0" smtClean="0"/>
          </a:p>
          <a:p>
            <a:pPr marL="285750" indent="-285750">
              <a:buFont typeface="Arial" charset="0"/>
              <a:buChar char="•"/>
            </a:pPr>
            <a:r>
              <a:rPr lang="en-US" sz="2000" dirty="0" smtClean="0"/>
              <a:t>Sonority Sequencing Principle (Clements, 1990)</a:t>
            </a:r>
          </a:p>
          <a:p>
            <a:pPr marL="342900" indent="-342900">
              <a:buFont typeface="Arial" charset="0"/>
              <a:buChar char="•"/>
            </a:pPr>
            <a:endParaRPr lang="en-US" sz="2000" dirty="0"/>
          </a:p>
          <a:p>
            <a:pPr marL="342900" indent="-342900">
              <a:buFont typeface="Arial" charset="0"/>
              <a:buChar char="•"/>
            </a:pPr>
            <a:r>
              <a:rPr lang="en-US" sz="2000" dirty="0" smtClean="0"/>
              <a:t>Minimal Sonority Distance (</a:t>
            </a:r>
            <a:r>
              <a:rPr lang="en-US" sz="2000" dirty="0" err="1" smtClean="0"/>
              <a:t>Broselow</a:t>
            </a:r>
            <a:r>
              <a:rPr lang="en-US" sz="2000" dirty="0" smtClean="0"/>
              <a:t> &amp; Finer </a:t>
            </a:r>
            <a:r>
              <a:rPr lang="en-US" sz="2000" dirty="0"/>
              <a:t>1991</a:t>
            </a:r>
            <a:r>
              <a:rPr lang="en-US" sz="2000" dirty="0" smtClean="0"/>
              <a:t>)</a:t>
            </a:r>
          </a:p>
          <a:p>
            <a:endParaRPr lang="en-US" sz="2000" b="1" dirty="0"/>
          </a:p>
          <a:p>
            <a:pPr marL="285750" indent="-285750">
              <a:buFont typeface="Arial" charset="0"/>
              <a:buChar char="•"/>
            </a:pPr>
            <a:r>
              <a:rPr lang="en-US" sz="2000" dirty="0" smtClean="0"/>
              <a:t>Redeployment (Archibald, 2005)</a:t>
            </a:r>
          </a:p>
          <a:p>
            <a:pPr marL="285750" indent="-285750">
              <a:buFont typeface="Arial" charset="0"/>
              <a:buChar char="•"/>
            </a:pPr>
            <a:endParaRPr lang="en-US" sz="2000" dirty="0" smtClean="0"/>
          </a:p>
          <a:p>
            <a:r>
              <a:rPr lang="en-US" sz="2400" b="1" dirty="0" smtClean="0"/>
              <a:t>Extra-linguistic factors (proficiency and task formality):</a:t>
            </a:r>
          </a:p>
          <a:p>
            <a:endParaRPr lang="en-US" dirty="0" smtClean="0"/>
          </a:p>
          <a:p>
            <a:pPr marL="285750" indent="-285750">
              <a:buFont typeface="Arial" charset="0"/>
              <a:buChar char="•"/>
            </a:pPr>
            <a:r>
              <a:rPr lang="en-US" sz="2000" dirty="0" smtClean="0"/>
              <a:t>Ontogeny Phylogeny Model (Major, 2001)</a:t>
            </a:r>
          </a:p>
          <a:p>
            <a:endParaRPr lang="en-US" dirty="0" smtClean="0"/>
          </a:p>
          <a:p>
            <a:pPr marL="285750" indent="-285750">
              <a:buFont typeface="Arial" charset="0"/>
              <a:buChar char="•"/>
            </a:pPr>
            <a:endParaRPr lang="en-US" dirty="0" smtClean="0"/>
          </a:p>
          <a:p>
            <a:pPr marL="285750" indent="-285750">
              <a:buFont typeface="Arial" charset="0"/>
              <a:buChar char="•"/>
            </a:pPr>
            <a:endParaRPr lang="en-US" dirty="0"/>
          </a:p>
          <a:p>
            <a:pPr marL="285750" indent="-285750">
              <a:buFont typeface="Arial" charset="0"/>
              <a:buChar char="•"/>
            </a:pPr>
            <a:endParaRPr lang="en-US" dirty="0"/>
          </a:p>
        </p:txBody>
      </p:sp>
      <p:sp>
        <p:nvSpPr>
          <p:cNvPr id="4" name="Footer Placeholder 3"/>
          <p:cNvSpPr>
            <a:spLocks noGrp="1"/>
          </p:cNvSpPr>
          <p:nvPr>
            <p:ph type="ftr" sz="quarter" idx="11"/>
          </p:nvPr>
        </p:nvSpPr>
        <p:spPr/>
        <p:txBody>
          <a:bodyPr/>
          <a:lstStyle/>
          <a:p>
            <a:r>
              <a:rPr lang="en-US" b="1" dirty="0" smtClean="0">
                <a:solidFill>
                  <a:schemeClr val="tx1"/>
                </a:solidFill>
              </a:rPr>
              <a:t>13</a:t>
            </a:r>
            <a:endParaRPr lang="en-US" b="1" dirty="0">
              <a:solidFill>
                <a:schemeClr val="tx1"/>
              </a:solidFill>
            </a:endParaRPr>
          </a:p>
        </p:txBody>
      </p:sp>
    </p:spTree>
    <p:extLst>
      <p:ext uri="{BB962C8B-B14F-4D97-AF65-F5344CB8AC3E}">
        <p14:creationId xmlns:p14="http://schemas.microsoft.com/office/powerpoint/2010/main" val="1481194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p:cNvSpPr txBox="1"/>
          <p:nvPr/>
        </p:nvSpPr>
        <p:spPr>
          <a:xfrm>
            <a:off x="1" y="0"/>
            <a:ext cx="11234056" cy="6370975"/>
          </a:xfrm>
          <a:prstGeom prst="rect">
            <a:avLst/>
          </a:prstGeom>
          <a:noFill/>
        </p:spPr>
        <p:txBody>
          <a:bodyPr wrap="square" rtlCol="0">
            <a:spAutoFit/>
          </a:bodyPr>
          <a:lstStyle/>
          <a:p>
            <a:r>
              <a:rPr lang="en-US" sz="2400" b="1" dirty="0" smtClean="0"/>
              <a:t>Background Theories</a:t>
            </a:r>
          </a:p>
          <a:p>
            <a:endParaRPr lang="en-US" sz="2400" b="1" dirty="0" smtClean="0"/>
          </a:p>
          <a:p>
            <a:r>
              <a:rPr lang="en-US" sz="2400" b="1" dirty="0" smtClean="0"/>
              <a:t>Sonority Sequencing Principle (</a:t>
            </a:r>
            <a:r>
              <a:rPr lang="fr-FR" sz="2400" b="1" dirty="0" err="1"/>
              <a:t>Clements</a:t>
            </a:r>
            <a:r>
              <a:rPr lang="fr-FR" sz="2400" b="1" dirty="0"/>
              <a:t>, </a:t>
            </a:r>
            <a:r>
              <a:rPr lang="fr-FR" sz="2400" b="1" dirty="0" smtClean="0"/>
              <a:t>1990)</a:t>
            </a:r>
            <a:endParaRPr lang="en-US" sz="2400" b="1" dirty="0" smtClean="0"/>
          </a:p>
          <a:p>
            <a:pPr marL="342900" indent="-342900">
              <a:buFont typeface="Arial" charset="0"/>
              <a:buChar char="•"/>
            </a:pPr>
            <a:r>
              <a:rPr lang="en-US" sz="2400" dirty="0"/>
              <a:t>preferred syllables typically display a continuous rise in sonority towards the peak and a decrease in sonority towards the edges, as is illustrated by the syllable structure of the English word ‘plump’ in (1) </a:t>
            </a:r>
            <a:endParaRPr lang="en-US" sz="2400" dirty="0" smtClean="0"/>
          </a:p>
          <a:p>
            <a:pPr marL="342900" indent="-342900">
              <a:buFont typeface="Arial" charset="0"/>
              <a:buChar char="•"/>
            </a:pPr>
            <a:r>
              <a:rPr lang="en-US" sz="2400" dirty="0" err="1"/>
              <a:t>dispreferred</a:t>
            </a:r>
            <a:r>
              <a:rPr lang="en-US" sz="2400" dirty="0"/>
              <a:t> syllables such as the /</a:t>
            </a:r>
            <a:r>
              <a:rPr lang="en-US" sz="2400" dirty="0" err="1"/>
              <a:t>st</a:t>
            </a:r>
            <a:r>
              <a:rPr lang="en-US" sz="2400" dirty="0"/>
              <a:t>/ sequence in the English word ‘[</a:t>
            </a:r>
            <a:r>
              <a:rPr lang="en-US" sz="2400" dirty="0" err="1"/>
              <a:t>st</a:t>
            </a:r>
            <a:r>
              <a:rPr lang="en-US" sz="2400" dirty="0"/>
              <a:t>]op’ in (2), exhibit a sonority decrease (reversal) from the first member /s/ to the second member /t/ of the onset, as indicated by the dotted circle in (2) </a:t>
            </a:r>
          </a:p>
          <a:p>
            <a:pPr marL="342900" indent="-342900">
              <a:buFont typeface="Arial" charset="0"/>
              <a:buChar char="•"/>
            </a:pPr>
            <a:r>
              <a:rPr lang="en-US" sz="2400" dirty="0"/>
              <a:t>(1) Syllable structure: Sonority Sequencing </a:t>
            </a:r>
            <a:r>
              <a:rPr lang="en-US" sz="2400" dirty="0" smtClean="0"/>
              <a:t>  (2). </a:t>
            </a:r>
            <a:r>
              <a:rPr lang="en-US" sz="2400" dirty="0"/>
              <a:t>Syllable structure: Sonority violation </a:t>
            </a:r>
          </a:p>
          <a:p>
            <a:pPr marL="342900" indent="-342900">
              <a:buFont typeface="Arial" charset="0"/>
              <a:buChar char="•"/>
            </a:pPr>
            <a:endParaRPr lang="en-US" sz="2400" dirty="0"/>
          </a:p>
          <a:p>
            <a:pPr marL="342900" indent="-342900">
              <a:buFont typeface="Arial" charset="0"/>
              <a:buChar char="•"/>
            </a:pPr>
            <a:endParaRPr lang="en-US" sz="2400" dirty="0" smtClean="0"/>
          </a:p>
          <a:p>
            <a:endParaRPr lang="en-US" sz="2400" b="1" dirty="0" smtClean="0"/>
          </a:p>
          <a:p>
            <a:endParaRPr lang="en-US" sz="2400" b="1" dirty="0" smtClean="0"/>
          </a:p>
          <a:p>
            <a:pPr marL="285750" indent="-285750">
              <a:buFontTx/>
              <a:buChar char="-"/>
            </a:pPr>
            <a:endParaRPr lang="en-US" sz="2400" dirty="0"/>
          </a:p>
          <a:p>
            <a:pPr marL="285750" indent="-285750">
              <a:buFontTx/>
              <a:buChar char="-"/>
            </a:pPr>
            <a:endParaRPr lang="en-US" sz="2400" dirty="0" smtClean="0"/>
          </a:p>
          <a:p>
            <a:pPr marL="285750" indent="-285750">
              <a:buFontTx/>
              <a:buChar char="-"/>
            </a:pPr>
            <a:endParaRPr lang="en-US" sz="2400" dirty="0" smtClean="0"/>
          </a:p>
        </p:txBody>
      </p:sp>
      <p:pic>
        <p:nvPicPr>
          <p:cNvPr id="3" name="Picture 2"/>
          <p:cNvPicPr>
            <a:picLocks noChangeAspect="1"/>
          </p:cNvPicPr>
          <p:nvPr/>
        </p:nvPicPr>
        <p:blipFill>
          <a:blip r:embed="rId3"/>
          <a:stretch>
            <a:fillRect/>
          </a:stretch>
        </p:blipFill>
        <p:spPr>
          <a:xfrm>
            <a:off x="460876" y="3865144"/>
            <a:ext cx="3441700" cy="2400300"/>
          </a:xfrm>
          <a:prstGeom prst="rect">
            <a:avLst/>
          </a:prstGeom>
        </p:spPr>
      </p:pic>
      <p:pic>
        <p:nvPicPr>
          <p:cNvPr id="5" name="Picture 4"/>
          <p:cNvPicPr>
            <a:picLocks noChangeAspect="1"/>
          </p:cNvPicPr>
          <p:nvPr/>
        </p:nvPicPr>
        <p:blipFill>
          <a:blip r:embed="rId4"/>
          <a:stretch>
            <a:fillRect/>
          </a:stretch>
        </p:blipFill>
        <p:spPr>
          <a:xfrm>
            <a:off x="6096000" y="3862391"/>
            <a:ext cx="3771900" cy="2552700"/>
          </a:xfrm>
          <a:prstGeom prst="rect">
            <a:avLst/>
          </a:prstGeom>
        </p:spPr>
      </p:pic>
      <p:sp>
        <p:nvSpPr>
          <p:cNvPr id="6" name="Footer Placeholder 5"/>
          <p:cNvSpPr>
            <a:spLocks noGrp="1"/>
          </p:cNvSpPr>
          <p:nvPr>
            <p:ph type="ftr" sz="quarter" idx="11"/>
          </p:nvPr>
        </p:nvSpPr>
        <p:spPr/>
        <p:txBody>
          <a:bodyPr/>
          <a:lstStyle/>
          <a:p>
            <a:r>
              <a:rPr lang="en-US" b="1" dirty="0" smtClean="0">
                <a:solidFill>
                  <a:schemeClr val="tx1"/>
                </a:solidFill>
              </a:rPr>
              <a:t>14</a:t>
            </a:r>
            <a:endParaRPr lang="en-US" b="1" dirty="0">
              <a:solidFill>
                <a:schemeClr val="tx1"/>
              </a:solidFill>
            </a:endParaRPr>
          </a:p>
        </p:txBody>
      </p:sp>
    </p:spTree>
    <p:extLst>
      <p:ext uri="{BB962C8B-B14F-4D97-AF65-F5344CB8AC3E}">
        <p14:creationId xmlns:p14="http://schemas.microsoft.com/office/powerpoint/2010/main" val="1966574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7772400"/>
          </a:xfrm>
          <a:prstGeom prst="rect">
            <a:avLst/>
          </a:prstGeom>
        </p:spPr>
      </p:pic>
      <p:sp>
        <p:nvSpPr>
          <p:cNvPr id="3" name="TextBox 2"/>
          <p:cNvSpPr txBox="1"/>
          <p:nvPr/>
        </p:nvSpPr>
        <p:spPr>
          <a:xfrm>
            <a:off x="208547" y="160421"/>
            <a:ext cx="11983453" cy="523220"/>
          </a:xfrm>
          <a:prstGeom prst="rect">
            <a:avLst/>
          </a:prstGeom>
          <a:noFill/>
        </p:spPr>
        <p:txBody>
          <a:bodyPr wrap="square" rtlCol="0">
            <a:spAutoFit/>
          </a:bodyPr>
          <a:lstStyle/>
          <a:p>
            <a:r>
              <a:rPr lang="en-US" sz="2800" b="1" dirty="0"/>
              <a:t>Sonority hierarchy (Selkirk, </a:t>
            </a:r>
            <a:r>
              <a:rPr lang="en-US" sz="2800" b="1" dirty="0" smtClean="0"/>
              <a:t>1982)</a:t>
            </a:r>
            <a:endParaRPr lang="en-US" sz="2800" b="1" dirty="0"/>
          </a:p>
        </p:txBody>
      </p:sp>
      <p:graphicFrame>
        <p:nvGraphicFramePr>
          <p:cNvPr id="5" name="Table 4"/>
          <p:cNvGraphicFramePr>
            <a:graphicFrameLocks noGrp="1"/>
          </p:cNvGraphicFramePr>
          <p:nvPr>
            <p:extLst>
              <p:ext uri="{D42A27DB-BD31-4B8C-83A1-F6EECF244321}">
                <p14:modId xmlns:p14="http://schemas.microsoft.com/office/powerpoint/2010/main" val="1583421837"/>
              </p:ext>
            </p:extLst>
          </p:nvPr>
        </p:nvGraphicFramePr>
        <p:xfrm>
          <a:off x="208548" y="1299410"/>
          <a:ext cx="7372400" cy="3292119"/>
        </p:xfrm>
        <a:graphic>
          <a:graphicData uri="http://schemas.openxmlformats.org/drawingml/2006/table">
            <a:tbl>
              <a:tblPr firstRow="1" firstCol="1" bandRow="1">
                <a:tableStyleId>{5C22544A-7EE6-4342-B048-85BDC9FD1C3A}</a:tableStyleId>
              </a:tblPr>
              <a:tblGrid>
                <a:gridCol w="4024318"/>
                <a:gridCol w="3348082"/>
              </a:tblGrid>
              <a:tr h="529390">
                <a:tc>
                  <a:txBody>
                    <a:bodyPr/>
                    <a:lstStyle/>
                    <a:p>
                      <a:pPr>
                        <a:lnSpc>
                          <a:spcPct val="115000"/>
                        </a:lnSpc>
                        <a:spcAft>
                          <a:spcPts val="1000"/>
                        </a:spcAft>
                      </a:pPr>
                      <a:r>
                        <a:rPr lang="en-US" sz="2400" b="1" u="sng" dirty="0">
                          <a:solidFill>
                            <a:schemeClr val="tx1"/>
                          </a:solidFill>
                          <a:effectLst/>
                        </a:rPr>
                        <a:t>Class</a:t>
                      </a:r>
                      <a:endParaRPr lang="en-US" sz="2400" b="1" dirty="0">
                        <a:solidFill>
                          <a:schemeClr val="tx1"/>
                        </a:solidFill>
                        <a:effectLst/>
                        <a:latin typeface="Cambria" charset="0"/>
                        <a:ea typeface="Cambria" charset="0"/>
                        <a:cs typeface="Arial" charset="0"/>
                      </a:endParaRPr>
                    </a:p>
                  </a:txBody>
                  <a:tcPr marL="68580" marR="68580" marT="0" marB="0"/>
                </a:tc>
                <a:tc>
                  <a:txBody>
                    <a:bodyPr/>
                    <a:lstStyle/>
                    <a:p>
                      <a:pPr>
                        <a:lnSpc>
                          <a:spcPct val="115000"/>
                        </a:lnSpc>
                        <a:spcAft>
                          <a:spcPts val="1000"/>
                        </a:spcAft>
                      </a:pPr>
                      <a:r>
                        <a:rPr lang="en-US" sz="2400" b="1" u="sng" dirty="0">
                          <a:solidFill>
                            <a:schemeClr val="tx1"/>
                          </a:solidFill>
                          <a:effectLst/>
                        </a:rPr>
                        <a:t>Scale</a:t>
                      </a:r>
                      <a:endParaRPr lang="en-US" sz="2400" b="1" dirty="0">
                        <a:solidFill>
                          <a:schemeClr val="tx1"/>
                        </a:solidFill>
                        <a:effectLst/>
                        <a:latin typeface="Cambria" charset="0"/>
                        <a:ea typeface="Cambria" charset="0"/>
                        <a:cs typeface="Arial" charset="0"/>
                      </a:endParaRPr>
                    </a:p>
                  </a:txBody>
                  <a:tcPr marL="68580" marR="68580" marT="0" marB="0"/>
                </a:tc>
              </a:tr>
              <a:tr h="541945">
                <a:tc>
                  <a:txBody>
                    <a:bodyPr/>
                    <a:lstStyle/>
                    <a:p>
                      <a:pPr>
                        <a:lnSpc>
                          <a:spcPct val="115000"/>
                        </a:lnSpc>
                        <a:spcAft>
                          <a:spcPts val="1000"/>
                        </a:spcAft>
                      </a:pPr>
                      <a:r>
                        <a:rPr lang="en-US" sz="2400" b="1" u="sng">
                          <a:solidFill>
                            <a:schemeClr val="tx1"/>
                          </a:solidFill>
                          <a:effectLst/>
                        </a:rPr>
                        <a:t>Stops</a:t>
                      </a:r>
                      <a:endParaRPr lang="en-US" sz="2400" b="1">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pPr>
                      <a:r>
                        <a:rPr lang="en-US" sz="2400" b="1" u="sng">
                          <a:solidFill>
                            <a:schemeClr val="tx1"/>
                          </a:solidFill>
                          <a:effectLst/>
                        </a:rPr>
                        <a:t>1</a:t>
                      </a:r>
                      <a:endParaRPr lang="en-US" sz="2400" b="1">
                        <a:solidFill>
                          <a:schemeClr val="tx1"/>
                        </a:solidFill>
                        <a:effectLst/>
                        <a:latin typeface="Cambria" charset="0"/>
                        <a:ea typeface="Cambria" charset="0"/>
                        <a:cs typeface="Arial" charset="0"/>
                      </a:endParaRPr>
                    </a:p>
                  </a:txBody>
                  <a:tcPr marL="68580" marR="68580" marT="0" marB="0">
                    <a:noFill/>
                  </a:tcPr>
                </a:tc>
              </a:tr>
              <a:tr h="541945">
                <a:tc>
                  <a:txBody>
                    <a:bodyPr/>
                    <a:lstStyle/>
                    <a:p>
                      <a:pPr>
                        <a:lnSpc>
                          <a:spcPct val="115000"/>
                        </a:lnSpc>
                        <a:spcAft>
                          <a:spcPts val="1000"/>
                        </a:spcAft>
                      </a:pPr>
                      <a:r>
                        <a:rPr lang="en-US" sz="2400" b="1" u="sng">
                          <a:solidFill>
                            <a:schemeClr val="tx1"/>
                          </a:solidFill>
                          <a:effectLst/>
                        </a:rPr>
                        <a:t>Fricatives</a:t>
                      </a:r>
                      <a:endParaRPr lang="en-US" sz="2400" b="1">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pPr>
                      <a:r>
                        <a:rPr lang="en-US" sz="2400" b="1" u="sng">
                          <a:solidFill>
                            <a:schemeClr val="tx1"/>
                          </a:solidFill>
                          <a:effectLst/>
                        </a:rPr>
                        <a:t>2</a:t>
                      </a:r>
                      <a:endParaRPr lang="en-US" sz="2400" b="1">
                        <a:solidFill>
                          <a:schemeClr val="tx1"/>
                        </a:solidFill>
                        <a:effectLst/>
                        <a:latin typeface="Cambria" charset="0"/>
                        <a:ea typeface="Cambria" charset="0"/>
                        <a:cs typeface="Arial" charset="0"/>
                      </a:endParaRPr>
                    </a:p>
                  </a:txBody>
                  <a:tcPr marL="68580" marR="68580" marT="0" marB="0">
                    <a:noFill/>
                  </a:tcPr>
                </a:tc>
              </a:tr>
              <a:tr h="541945">
                <a:tc>
                  <a:txBody>
                    <a:bodyPr/>
                    <a:lstStyle/>
                    <a:p>
                      <a:pPr>
                        <a:lnSpc>
                          <a:spcPct val="115000"/>
                        </a:lnSpc>
                        <a:spcAft>
                          <a:spcPts val="1000"/>
                        </a:spcAft>
                      </a:pPr>
                      <a:r>
                        <a:rPr lang="en-US" sz="2400" b="1" u="sng">
                          <a:solidFill>
                            <a:schemeClr val="tx1"/>
                          </a:solidFill>
                          <a:effectLst/>
                        </a:rPr>
                        <a:t>Nasals</a:t>
                      </a:r>
                      <a:endParaRPr lang="en-US" sz="2400" b="1">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pPr>
                      <a:r>
                        <a:rPr lang="en-US" sz="2400" b="1" u="sng">
                          <a:solidFill>
                            <a:schemeClr val="tx1"/>
                          </a:solidFill>
                          <a:effectLst/>
                        </a:rPr>
                        <a:t>3</a:t>
                      </a:r>
                      <a:endParaRPr lang="en-US" sz="2400" b="1">
                        <a:solidFill>
                          <a:schemeClr val="tx1"/>
                        </a:solidFill>
                        <a:effectLst/>
                        <a:latin typeface="Cambria" charset="0"/>
                        <a:ea typeface="Cambria" charset="0"/>
                        <a:cs typeface="Arial" charset="0"/>
                      </a:endParaRPr>
                    </a:p>
                  </a:txBody>
                  <a:tcPr marL="68580" marR="68580" marT="0" marB="0">
                    <a:noFill/>
                  </a:tcPr>
                </a:tc>
              </a:tr>
              <a:tr h="541945">
                <a:tc>
                  <a:txBody>
                    <a:bodyPr/>
                    <a:lstStyle/>
                    <a:p>
                      <a:pPr>
                        <a:lnSpc>
                          <a:spcPct val="115000"/>
                        </a:lnSpc>
                        <a:spcAft>
                          <a:spcPts val="1000"/>
                        </a:spcAft>
                      </a:pPr>
                      <a:r>
                        <a:rPr lang="en-US" sz="2400" b="1" u="sng" dirty="0">
                          <a:solidFill>
                            <a:schemeClr val="tx1"/>
                          </a:solidFill>
                          <a:effectLst/>
                        </a:rPr>
                        <a:t>Liquids</a:t>
                      </a:r>
                      <a:endParaRPr lang="en-US" sz="2400" b="1"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pPr>
                      <a:r>
                        <a:rPr lang="en-US" sz="2400" b="1" u="sng" dirty="0">
                          <a:solidFill>
                            <a:schemeClr val="tx1"/>
                          </a:solidFill>
                          <a:effectLst/>
                        </a:rPr>
                        <a:t>4</a:t>
                      </a:r>
                      <a:endParaRPr lang="en-US" sz="2400" b="1" dirty="0">
                        <a:solidFill>
                          <a:schemeClr val="tx1"/>
                        </a:solidFill>
                        <a:effectLst/>
                        <a:latin typeface="Cambria" charset="0"/>
                        <a:ea typeface="Cambria" charset="0"/>
                        <a:cs typeface="Arial" charset="0"/>
                      </a:endParaRPr>
                    </a:p>
                  </a:txBody>
                  <a:tcPr marL="68580" marR="68580" marT="0" marB="0">
                    <a:noFill/>
                  </a:tcPr>
                </a:tc>
              </a:tr>
              <a:tr h="594949">
                <a:tc>
                  <a:txBody>
                    <a:bodyPr/>
                    <a:lstStyle/>
                    <a:p>
                      <a:pPr>
                        <a:lnSpc>
                          <a:spcPct val="115000"/>
                        </a:lnSpc>
                        <a:spcAft>
                          <a:spcPts val="1000"/>
                        </a:spcAft>
                      </a:pPr>
                      <a:r>
                        <a:rPr lang="en-US" sz="2400" b="1" u="sng" dirty="0">
                          <a:solidFill>
                            <a:schemeClr val="tx1"/>
                          </a:solidFill>
                          <a:effectLst/>
                        </a:rPr>
                        <a:t>Glides</a:t>
                      </a:r>
                      <a:endParaRPr lang="en-US" sz="2400" b="1"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pPr>
                      <a:r>
                        <a:rPr lang="en-US" sz="2400" b="1" u="sng" dirty="0">
                          <a:solidFill>
                            <a:schemeClr val="tx1"/>
                          </a:solidFill>
                          <a:effectLst/>
                        </a:rPr>
                        <a:t>5</a:t>
                      </a:r>
                      <a:endParaRPr lang="en-US" sz="2400" b="1" dirty="0">
                        <a:solidFill>
                          <a:schemeClr val="tx1"/>
                        </a:solidFill>
                        <a:effectLst/>
                        <a:latin typeface="Cambria" charset="0"/>
                        <a:ea typeface="Cambria" charset="0"/>
                        <a:cs typeface="Arial" charset="0"/>
                      </a:endParaRPr>
                    </a:p>
                  </a:txBody>
                  <a:tcPr marL="68580" marR="68580" marT="0" marB="0">
                    <a:noFill/>
                  </a:tcPr>
                </a:tc>
              </a:tr>
            </a:tbl>
          </a:graphicData>
        </a:graphic>
      </p:graphicFrame>
      <p:sp>
        <p:nvSpPr>
          <p:cNvPr id="4" name="Footer Placeholder 3"/>
          <p:cNvSpPr>
            <a:spLocks noGrp="1"/>
          </p:cNvSpPr>
          <p:nvPr>
            <p:ph type="ftr" sz="quarter" idx="11"/>
          </p:nvPr>
        </p:nvSpPr>
        <p:spPr/>
        <p:txBody>
          <a:bodyPr/>
          <a:lstStyle/>
          <a:p>
            <a:r>
              <a:rPr lang="en-US" b="1" dirty="0" smtClean="0">
                <a:solidFill>
                  <a:schemeClr val="tx1"/>
                </a:solidFill>
              </a:rPr>
              <a:t>15</a:t>
            </a:r>
            <a:endParaRPr lang="en-US" b="1" dirty="0">
              <a:solidFill>
                <a:schemeClr val="tx1"/>
              </a:solidFill>
            </a:endParaRPr>
          </a:p>
        </p:txBody>
      </p:sp>
    </p:spTree>
    <p:extLst>
      <p:ext uri="{BB962C8B-B14F-4D97-AF65-F5344CB8AC3E}">
        <p14:creationId xmlns:p14="http://schemas.microsoft.com/office/powerpoint/2010/main" val="2102914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7002379"/>
          </a:xfrm>
          <a:prstGeom prst="rect">
            <a:avLst/>
          </a:prstGeom>
        </p:spPr>
      </p:pic>
      <p:sp>
        <p:nvSpPr>
          <p:cNvPr id="3" name="Rectangle 2"/>
          <p:cNvSpPr/>
          <p:nvPr/>
        </p:nvSpPr>
        <p:spPr>
          <a:xfrm>
            <a:off x="176462" y="0"/>
            <a:ext cx="12015537" cy="3575434"/>
          </a:xfrm>
          <a:prstGeom prst="rect">
            <a:avLst/>
          </a:prstGeom>
        </p:spPr>
        <p:txBody>
          <a:bodyPr wrap="square">
            <a:spAutoFit/>
          </a:bodyPr>
          <a:lstStyle/>
          <a:p>
            <a:r>
              <a:rPr lang="en-US" sz="2800" b="1" dirty="0" smtClean="0"/>
              <a:t>Minimal </a:t>
            </a:r>
            <a:r>
              <a:rPr lang="en-US" sz="2800" b="1" dirty="0"/>
              <a:t>Sonority Distance </a:t>
            </a:r>
            <a:r>
              <a:rPr lang="en-US" sz="2800" b="1" dirty="0" smtClean="0"/>
              <a:t>(</a:t>
            </a:r>
            <a:r>
              <a:rPr lang="en-US" sz="2800" b="1" dirty="0" err="1" smtClean="0"/>
              <a:t>Broselow</a:t>
            </a:r>
            <a:r>
              <a:rPr lang="en-US" sz="2800" b="1" dirty="0" smtClean="0"/>
              <a:t> &amp; Finer 1991)</a:t>
            </a:r>
          </a:p>
          <a:p>
            <a:endParaRPr lang="en-US" sz="2800" b="1" dirty="0" smtClean="0"/>
          </a:p>
          <a:p>
            <a:pPr marL="457200" indent="-457200">
              <a:buFont typeface="Arial" charset="0"/>
              <a:buChar char="•"/>
            </a:pPr>
            <a:r>
              <a:rPr lang="en-US" sz="2400" b="1" dirty="0" smtClean="0"/>
              <a:t>Markedness </a:t>
            </a:r>
            <a:r>
              <a:rPr lang="en-US" sz="2400" b="1" dirty="0"/>
              <a:t>relationships with respect to Minimal Sonority Distance Parameter: clusters with a larger sonority distance are easier than those which are relatively close in sonority</a:t>
            </a:r>
            <a:r>
              <a:rPr lang="en-US" sz="2400" b="1" dirty="0" smtClean="0"/>
              <a:t>. Example:</a:t>
            </a:r>
            <a:endParaRPr lang="en-US" sz="2400" b="1" dirty="0"/>
          </a:p>
          <a:p>
            <a:pPr marL="285750" indent="-285750">
              <a:buFontTx/>
              <a:buChar char="-"/>
            </a:pPr>
            <a:r>
              <a:rPr lang="en-US" sz="2400" b="1" dirty="0"/>
              <a:t>Less marked</a:t>
            </a:r>
            <a:r>
              <a:rPr lang="is-IS" sz="2400" b="1" dirty="0"/>
              <a:t>…..........more marked</a:t>
            </a:r>
          </a:p>
          <a:p>
            <a:pPr marL="285750" indent="-285750">
              <a:buFontTx/>
              <a:buChar char="-"/>
            </a:pPr>
            <a:r>
              <a:rPr lang="en-US" sz="2400" b="1" dirty="0"/>
              <a:t>C</a:t>
            </a:r>
            <a:r>
              <a:rPr lang="is-IS" sz="2400" b="1" dirty="0"/>
              <a:t>j...............................Cr</a:t>
            </a:r>
          </a:p>
          <a:p>
            <a:pPr marL="285750" indent="-285750">
              <a:buFontTx/>
              <a:buChar char="-"/>
            </a:pPr>
            <a:r>
              <a:rPr lang="is-IS" sz="2400" b="1" dirty="0"/>
              <a:t>pC.............bC.............fC</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53" y="3443036"/>
            <a:ext cx="9464842" cy="3021932"/>
          </a:xfrm>
          <a:prstGeom prst="rect">
            <a:avLst/>
          </a:prstGeom>
        </p:spPr>
      </p:pic>
      <p:sp>
        <p:nvSpPr>
          <p:cNvPr id="4" name="Footer Placeholder 3"/>
          <p:cNvSpPr>
            <a:spLocks noGrp="1"/>
          </p:cNvSpPr>
          <p:nvPr>
            <p:ph type="ftr" sz="quarter" idx="11"/>
          </p:nvPr>
        </p:nvSpPr>
        <p:spPr/>
        <p:txBody>
          <a:bodyPr/>
          <a:lstStyle/>
          <a:p>
            <a:r>
              <a:rPr lang="en-US" b="1" dirty="0" smtClean="0">
                <a:solidFill>
                  <a:schemeClr val="tx1"/>
                </a:solidFill>
              </a:rPr>
              <a:t>16</a:t>
            </a:r>
            <a:endParaRPr lang="en-US" b="1" dirty="0">
              <a:solidFill>
                <a:schemeClr val="tx1"/>
              </a:solidFill>
            </a:endParaRPr>
          </a:p>
        </p:txBody>
      </p:sp>
    </p:spTree>
    <p:extLst>
      <p:ext uri="{BB962C8B-B14F-4D97-AF65-F5344CB8AC3E}">
        <p14:creationId xmlns:p14="http://schemas.microsoft.com/office/powerpoint/2010/main" val="1955165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1" y="-1"/>
            <a:ext cx="12192000" cy="5016758"/>
          </a:xfrm>
          <a:prstGeom prst="rect">
            <a:avLst/>
          </a:prstGeom>
        </p:spPr>
        <p:txBody>
          <a:bodyPr wrap="square">
            <a:spAutoFit/>
          </a:bodyPr>
          <a:lstStyle/>
          <a:p>
            <a:r>
              <a:rPr lang="en-US" sz="2800" b="1" dirty="0"/>
              <a:t>Redeployment (Archibald, </a:t>
            </a:r>
            <a:r>
              <a:rPr lang="en-US" sz="2800" b="1" dirty="0" smtClean="0"/>
              <a:t>2005)</a:t>
            </a:r>
          </a:p>
          <a:p>
            <a:endParaRPr lang="en-US" sz="2800" b="1" dirty="0" smtClean="0"/>
          </a:p>
          <a:p>
            <a:pPr marL="342900" indent="-342900">
              <a:buFont typeface="Arial" charset="0"/>
              <a:buChar char="•"/>
            </a:pPr>
            <a:r>
              <a:rPr lang="en-US" sz="2400" b="1" dirty="0" smtClean="0"/>
              <a:t>L2 </a:t>
            </a:r>
            <a:r>
              <a:rPr lang="en-US" sz="2400" b="1" dirty="0"/>
              <a:t>learners are able to redeploy existing L1 features present in the grammar to acquire L2 </a:t>
            </a:r>
            <a:r>
              <a:rPr lang="en-US" sz="2400" b="1" dirty="0" smtClean="0"/>
              <a:t>contrasts</a:t>
            </a:r>
          </a:p>
          <a:p>
            <a:pPr marL="342900" indent="-342900">
              <a:buFont typeface="Arial" charset="0"/>
              <a:buChar char="•"/>
            </a:pPr>
            <a:r>
              <a:rPr lang="en-US" sz="2400" dirty="0" smtClean="0"/>
              <a:t>Example (</a:t>
            </a:r>
            <a:r>
              <a:rPr lang="en-US" sz="2400" dirty="0" err="1" smtClean="0"/>
              <a:t>Mah</a:t>
            </a:r>
            <a:r>
              <a:rPr lang="en-US" sz="2400" dirty="0" smtClean="0"/>
              <a:t> &amp; Archibald,2003 for production, and </a:t>
            </a:r>
            <a:r>
              <a:rPr lang="en-US" sz="2400" dirty="0"/>
              <a:t>Summerell, </a:t>
            </a:r>
            <a:r>
              <a:rPr lang="en-US" sz="2400" dirty="0" smtClean="0"/>
              <a:t>2007 for perception): </a:t>
            </a:r>
            <a:r>
              <a:rPr lang="en-US" sz="2400" dirty="0"/>
              <a:t>the acquisition of Japanese length contrast by English speakers </a:t>
            </a:r>
            <a:endParaRPr lang="en-US" sz="2400" dirty="0" smtClean="0"/>
          </a:p>
          <a:p>
            <a:pPr marL="342900" indent="-342900">
              <a:buFont typeface="Arial" charset="0"/>
              <a:buChar char="•"/>
            </a:pPr>
            <a:r>
              <a:rPr lang="en-US" sz="2400" dirty="0"/>
              <a:t>English speakers have an L1 grammar where coda clusters are licensed by weak mora for reasons of weight. In Japanese, geminate consonants are licensed by a weak mora</a:t>
            </a:r>
            <a:r>
              <a:rPr lang="en-US" sz="2400" dirty="0" smtClean="0"/>
              <a:t>.</a:t>
            </a:r>
          </a:p>
          <a:p>
            <a:pPr marL="342900" indent="-342900">
              <a:buFont typeface="Arial" charset="0"/>
              <a:buChar char="•"/>
            </a:pPr>
            <a:r>
              <a:rPr lang="en-US" sz="2400" dirty="0" smtClean="0"/>
              <a:t>The feature vowel length is present in English. E.g., beat vs. bit</a:t>
            </a:r>
            <a:endParaRPr lang="en-US" sz="2400" dirty="0"/>
          </a:p>
          <a:p>
            <a:pPr marL="342900" indent="-342900">
              <a:buFont typeface="Arial" charset="0"/>
              <a:buChar char="•"/>
            </a:pPr>
            <a:endParaRPr lang="en-US" sz="2400" dirty="0" smtClean="0"/>
          </a:p>
          <a:p>
            <a:pPr marL="342900" indent="-342900">
              <a:buFont typeface="Arial" charset="0"/>
              <a:buChar char="•"/>
            </a:pPr>
            <a:r>
              <a:rPr lang="en-US" sz="2400" dirty="0" smtClean="0"/>
              <a:t>“English </a:t>
            </a:r>
            <a:r>
              <a:rPr lang="en-US" sz="2400" dirty="0"/>
              <a:t>speakers are able to acquire both Japanese vowel length and consonantal length contrasts based on the licensing properties of their L1. They can </a:t>
            </a:r>
            <a:r>
              <a:rPr lang="en-US" sz="2400" i="1" dirty="0"/>
              <a:t>redeploy </a:t>
            </a:r>
            <a:r>
              <a:rPr lang="en-US" sz="2400" dirty="0"/>
              <a:t>the weak mora licensing from their L1 to new uses in the L2.” P.1017 </a:t>
            </a:r>
            <a:endParaRPr lang="en-US" sz="2400" b="1"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179094" y="5016757"/>
            <a:ext cx="3505200" cy="1841243"/>
          </a:xfrm>
          <a:prstGeom prst="rect">
            <a:avLst/>
          </a:prstGeom>
          <a:noFill/>
          <a:ln>
            <a:noFill/>
          </a:ln>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8051129" y="5016757"/>
            <a:ext cx="3098133" cy="1841243"/>
          </a:xfrm>
          <a:prstGeom prst="rect">
            <a:avLst/>
          </a:prstGeom>
          <a:noFill/>
          <a:ln>
            <a:noFill/>
          </a:ln>
        </p:spPr>
      </p:pic>
      <p:sp>
        <p:nvSpPr>
          <p:cNvPr id="6" name="Footer Placeholder 5"/>
          <p:cNvSpPr>
            <a:spLocks noGrp="1"/>
          </p:cNvSpPr>
          <p:nvPr>
            <p:ph type="ftr" sz="quarter" idx="11"/>
          </p:nvPr>
        </p:nvSpPr>
        <p:spPr/>
        <p:txBody>
          <a:bodyPr/>
          <a:lstStyle/>
          <a:p>
            <a:r>
              <a:rPr lang="en-US" b="1" dirty="0" smtClean="0">
                <a:solidFill>
                  <a:schemeClr val="tx1"/>
                </a:solidFill>
              </a:rPr>
              <a:t>17</a:t>
            </a:r>
            <a:endParaRPr lang="en-US" b="1" dirty="0">
              <a:solidFill>
                <a:schemeClr val="tx1"/>
              </a:solidFill>
            </a:endParaRPr>
          </a:p>
        </p:txBody>
      </p:sp>
    </p:spTree>
    <p:extLst>
      <p:ext uri="{BB962C8B-B14F-4D97-AF65-F5344CB8AC3E}">
        <p14:creationId xmlns:p14="http://schemas.microsoft.com/office/powerpoint/2010/main" val="2047384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11" name="TextBox 10"/>
          <p:cNvSpPr txBox="1"/>
          <p:nvPr/>
        </p:nvSpPr>
        <p:spPr>
          <a:xfrm>
            <a:off x="365760" y="348342"/>
            <a:ext cx="11826240" cy="2308324"/>
          </a:xfrm>
          <a:prstGeom prst="rect">
            <a:avLst/>
          </a:prstGeom>
          <a:noFill/>
        </p:spPr>
        <p:txBody>
          <a:bodyPr wrap="square" rtlCol="0">
            <a:spAutoFit/>
          </a:bodyPr>
          <a:lstStyle/>
          <a:p>
            <a:r>
              <a:rPr lang="en-US" sz="2400" i="1" dirty="0"/>
              <a:t>Table </a:t>
            </a:r>
            <a:r>
              <a:rPr lang="en-US" sz="2400" i="1" dirty="0" smtClean="0"/>
              <a:t>1. </a:t>
            </a:r>
            <a:r>
              <a:rPr lang="en-US" sz="2400" i="1" dirty="0"/>
              <a:t>Sonority of segments (+ means rising and – means falling sonority</a:t>
            </a:r>
            <a:r>
              <a:rPr lang="en-US" sz="2400" i="1" dirty="0" smtClean="0"/>
              <a:t>)</a:t>
            </a:r>
          </a:p>
          <a:p>
            <a:endParaRPr lang="en-US" sz="2400" dirty="0" smtClean="0"/>
          </a:p>
          <a:p>
            <a:r>
              <a:rPr lang="en-US" sz="2400" dirty="0"/>
              <a:t>Stops (1) &lt; Fricatives(2) &lt; Nasals(3) &lt; Liquids(4) &lt; Glides(5) &lt; Vowels(6</a:t>
            </a:r>
            <a:r>
              <a:rPr lang="en-US" sz="2400" dirty="0" smtClean="0"/>
              <a:t>) (Clements, 1990)</a:t>
            </a:r>
            <a:endParaRPr lang="en-US" sz="2400" dirty="0"/>
          </a:p>
          <a:p>
            <a:endParaRPr lang="en-US" dirty="0" smtClean="0"/>
          </a:p>
          <a:p>
            <a:endParaRPr lang="en-US" dirty="0"/>
          </a:p>
          <a:p>
            <a:endParaRPr lang="en-US" dirty="0"/>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398071070"/>
              </p:ext>
            </p:extLst>
          </p:nvPr>
        </p:nvGraphicFramePr>
        <p:xfrm>
          <a:off x="1355271" y="2204358"/>
          <a:ext cx="7658099" cy="3755570"/>
        </p:xfrm>
        <a:graphic>
          <a:graphicData uri="http://schemas.openxmlformats.org/drawingml/2006/table">
            <a:tbl>
              <a:tblPr firstRow="1" firstCol="1" bandRow="1">
                <a:effectLst>
                  <a:innerShdw blurRad="533400" dist="1892300">
                    <a:prstClr val="black">
                      <a:alpha val="58000"/>
                    </a:prstClr>
                  </a:innerShdw>
                </a:effectLst>
                <a:tableStyleId>{5C22544A-7EE6-4342-B048-85BDC9FD1C3A}</a:tableStyleId>
              </a:tblPr>
              <a:tblGrid>
                <a:gridCol w="1918392"/>
                <a:gridCol w="2283451"/>
                <a:gridCol w="1435604"/>
                <a:gridCol w="2020652"/>
              </a:tblGrid>
              <a:tr h="1294509">
                <a:tc>
                  <a:txBody>
                    <a:bodyPr/>
                    <a:lstStyle/>
                    <a:p>
                      <a:pPr algn="ctr">
                        <a:lnSpc>
                          <a:spcPct val="115000"/>
                        </a:lnSpc>
                        <a:spcAft>
                          <a:spcPts val="1000"/>
                        </a:spcAft>
                      </a:pPr>
                      <a:r>
                        <a:rPr lang="en-US" sz="2000" dirty="0">
                          <a:solidFill>
                            <a:schemeClr val="tx1"/>
                          </a:solidFill>
                          <a:effectLst>
                            <a:glow rad="762000">
                              <a:schemeClr val="accent4">
                                <a:satMod val="175000"/>
                                <a:alpha val="40000"/>
                              </a:schemeClr>
                            </a:glow>
                          </a:effectLst>
                        </a:rPr>
                        <a:t>segment</a:t>
                      </a:r>
                      <a:endParaRPr lang="en-US" sz="2000" dirty="0">
                        <a:solidFill>
                          <a:schemeClr val="tx1"/>
                        </a:solidFill>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dirty="0">
                          <a:solidFill>
                            <a:schemeClr val="tx1"/>
                          </a:solidFill>
                          <a:effectLst>
                            <a:glow rad="762000">
                              <a:schemeClr val="accent4">
                                <a:satMod val="175000"/>
                                <a:alpha val="40000"/>
                              </a:schemeClr>
                            </a:glow>
                          </a:effectLst>
                        </a:rPr>
                        <a:t>Sonority rank</a:t>
                      </a:r>
                      <a:endParaRPr lang="en-US" sz="2000" dirty="0">
                        <a:solidFill>
                          <a:schemeClr val="tx1"/>
                        </a:solidFill>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b="1" dirty="0">
                          <a:solidFill>
                            <a:schemeClr val="tx1"/>
                          </a:solidFill>
                          <a:effectLst>
                            <a:glow rad="762000">
                              <a:schemeClr val="accent4">
                                <a:satMod val="175000"/>
                                <a:alpha val="40000"/>
                              </a:schemeClr>
                            </a:glow>
                          </a:effectLst>
                        </a:rPr>
                        <a:t>cluster</a:t>
                      </a:r>
                      <a:endParaRPr lang="en-US" sz="2000" b="1" dirty="0">
                        <a:solidFill>
                          <a:schemeClr val="tx1"/>
                        </a:solidFill>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b="1" dirty="0">
                          <a:solidFill>
                            <a:schemeClr val="tx1"/>
                          </a:solidFill>
                          <a:effectLst>
                            <a:glow rad="762000">
                              <a:schemeClr val="accent4">
                                <a:satMod val="175000"/>
                                <a:alpha val="40000"/>
                              </a:schemeClr>
                            </a:glow>
                          </a:effectLst>
                        </a:rPr>
                        <a:t>Sonority distance</a:t>
                      </a:r>
                      <a:endParaRPr lang="en-US" sz="2000" b="1" dirty="0">
                        <a:solidFill>
                          <a:schemeClr val="tx1"/>
                        </a:solidFill>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r>
              <a:tr h="569294">
                <a:tc>
                  <a:txBody>
                    <a:bodyPr/>
                    <a:lstStyle/>
                    <a:p>
                      <a:pPr algn="ctr">
                        <a:lnSpc>
                          <a:spcPct val="115000"/>
                        </a:lnSpc>
                        <a:spcAft>
                          <a:spcPts val="1000"/>
                        </a:spcAft>
                      </a:pPr>
                      <a:r>
                        <a:rPr lang="en-US" sz="2000" b="1" dirty="0">
                          <a:solidFill>
                            <a:schemeClr val="tx1"/>
                          </a:solidFill>
                          <a:effectLst>
                            <a:glow rad="762000">
                              <a:schemeClr val="accent4">
                                <a:satMod val="175000"/>
                                <a:alpha val="40000"/>
                              </a:schemeClr>
                            </a:glow>
                          </a:effectLst>
                        </a:rPr>
                        <a:t>s</a:t>
                      </a:r>
                      <a:endParaRPr lang="en-US" sz="2000" b="1" dirty="0">
                        <a:solidFill>
                          <a:schemeClr val="tx1"/>
                        </a:solidFill>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dirty="0">
                          <a:effectLst>
                            <a:glow rad="762000">
                              <a:schemeClr val="accent4">
                                <a:satMod val="175000"/>
                                <a:alpha val="40000"/>
                              </a:schemeClr>
                            </a:glow>
                          </a:effectLst>
                        </a:rPr>
                        <a:t>2</a:t>
                      </a:r>
                      <a:endParaRPr lang="en-US" sz="2000"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b="1" dirty="0" err="1">
                          <a:effectLst>
                            <a:glow rad="762000">
                              <a:schemeClr val="accent4">
                                <a:satMod val="175000"/>
                                <a:alpha val="40000"/>
                              </a:schemeClr>
                            </a:glow>
                          </a:effectLst>
                        </a:rPr>
                        <a:t>sl</a:t>
                      </a:r>
                      <a:endParaRPr lang="en-US" sz="2000" b="1"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b="1" dirty="0">
                          <a:effectLst>
                            <a:glow rad="762000">
                              <a:schemeClr val="accent4">
                                <a:satMod val="175000"/>
                                <a:alpha val="40000"/>
                              </a:schemeClr>
                            </a:glow>
                          </a:effectLst>
                        </a:rPr>
                        <a:t>+2 </a:t>
                      </a:r>
                      <a:endParaRPr lang="en-US" sz="2000" b="1"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r>
              <a:tr h="753179">
                <a:tc>
                  <a:txBody>
                    <a:bodyPr/>
                    <a:lstStyle/>
                    <a:p>
                      <a:pPr algn="ctr">
                        <a:lnSpc>
                          <a:spcPct val="115000"/>
                        </a:lnSpc>
                        <a:spcAft>
                          <a:spcPts val="1000"/>
                        </a:spcAft>
                      </a:pPr>
                      <a:r>
                        <a:rPr lang="en-US" sz="2000" b="1" dirty="0">
                          <a:solidFill>
                            <a:schemeClr val="tx1"/>
                          </a:solidFill>
                          <a:effectLst>
                            <a:glow rad="762000">
                              <a:schemeClr val="accent4">
                                <a:satMod val="175000"/>
                                <a:alpha val="40000"/>
                              </a:schemeClr>
                            </a:glow>
                          </a:effectLst>
                        </a:rPr>
                        <a:t>l</a:t>
                      </a:r>
                      <a:endParaRPr lang="en-US" sz="2000" b="1" dirty="0">
                        <a:solidFill>
                          <a:schemeClr val="tx1"/>
                        </a:solidFill>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dirty="0">
                          <a:effectLst>
                            <a:glow rad="762000">
                              <a:schemeClr val="accent4">
                                <a:satMod val="175000"/>
                                <a:alpha val="40000"/>
                              </a:schemeClr>
                            </a:glow>
                          </a:effectLst>
                        </a:rPr>
                        <a:t>4</a:t>
                      </a:r>
                      <a:endParaRPr lang="en-US" sz="2000"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b="1" dirty="0">
                          <a:effectLst>
                            <a:glow rad="762000">
                              <a:schemeClr val="accent4">
                                <a:satMod val="175000"/>
                                <a:alpha val="40000"/>
                              </a:schemeClr>
                            </a:glow>
                          </a:effectLst>
                        </a:rPr>
                        <a:t>sn</a:t>
                      </a:r>
                      <a:endParaRPr lang="en-US" sz="2000" b="1"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b="1" dirty="0">
                          <a:effectLst>
                            <a:glow rad="762000">
                              <a:schemeClr val="accent4">
                                <a:satMod val="175000"/>
                                <a:alpha val="40000"/>
                              </a:schemeClr>
                            </a:glow>
                          </a:effectLst>
                        </a:rPr>
                        <a:t>+1</a:t>
                      </a:r>
                      <a:endParaRPr lang="en-US" sz="2000" b="1"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r>
              <a:tr h="569294">
                <a:tc>
                  <a:txBody>
                    <a:bodyPr/>
                    <a:lstStyle/>
                    <a:p>
                      <a:pPr algn="ctr">
                        <a:lnSpc>
                          <a:spcPct val="115000"/>
                        </a:lnSpc>
                        <a:spcAft>
                          <a:spcPts val="1000"/>
                        </a:spcAft>
                      </a:pPr>
                      <a:r>
                        <a:rPr lang="en-US" sz="2000" b="1" dirty="0">
                          <a:solidFill>
                            <a:schemeClr val="tx1"/>
                          </a:solidFill>
                          <a:effectLst>
                            <a:glow rad="762000">
                              <a:schemeClr val="accent4">
                                <a:satMod val="175000"/>
                                <a:alpha val="40000"/>
                              </a:schemeClr>
                            </a:glow>
                          </a:effectLst>
                        </a:rPr>
                        <a:t>n</a:t>
                      </a:r>
                      <a:endParaRPr lang="en-US" sz="2000" b="1" dirty="0">
                        <a:solidFill>
                          <a:schemeClr val="tx1"/>
                        </a:solidFill>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dirty="0">
                          <a:effectLst>
                            <a:glow rad="762000">
                              <a:schemeClr val="accent4">
                                <a:satMod val="175000"/>
                                <a:alpha val="40000"/>
                              </a:schemeClr>
                            </a:glow>
                          </a:effectLst>
                        </a:rPr>
                        <a:t>3</a:t>
                      </a:r>
                      <a:endParaRPr lang="en-US" sz="2000"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b="1" dirty="0" err="1">
                          <a:effectLst>
                            <a:glow rad="762000">
                              <a:schemeClr val="accent4">
                                <a:satMod val="175000"/>
                                <a:alpha val="40000"/>
                              </a:schemeClr>
                            </a:glow>
                          </a:effectLst>
                        </a:rPr>
                        <a:t>st</a:t>
                      </a:r>
                      <a:endParaRPr lang="en-US" sz="2000" b="1"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b="1" dirty="0">
                          <a:effectLst>
                            <a:glow rad="762000">
                              <a:schemeClr val="accent4">
                                <a:satMod val="175000"/>
                                <a:alpha val="40000"/>
                              </a:schemeClr>
                            </a:glow>
                          </a:effectLst>
                        </a:rPr>
                        <a:t>-1</a:t>
                      </a:r>
                      <a:endParaRPr lang="en-US" sz="2000" b="1"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r>
              <a:tr h="569294">
                <a:tc>
                  <a:txBody>
                    <a:bodyPr/>
                    <a:lstStyle/>
                    <a:p>
                      <a:pPr algn="ctr">
                        <a:lnSpc>
                          <a:spcPct val="115000"/>
                        </a:lnSpc>
                        <a:spcAft>
                          <a:spcPts val="1000"/>
                        </a:spcAft>
                      </a:pPr>
                      <a:r>
                        <a:rPr lang="en-US" sz="2000" b="1" dirty="0">
                          <a:solidFill>
                            <a:schemeClr val="tx1"/>
                          </a:solidFill>
                          <a:effectLst>
                            <a:glow rad="762000">
                              <a:schemeClr val="accent4">
                                <a:satMod val="175000"/>
                                <a:alpha val="40000"/>
                              </a:schemeClr>
                            </a:glow>
                          </a:effectLst>
                        </a:rPr>
                        <a:t>t</a:t>
                      </a:r>
                      <a:endParaRPr lang="en-US" sz="2000" b="1" dirty="0">
                        <a:solidFill>
                          <a:schemeClr val="tx1"/>
                        </a:solidFill>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2000" dirty="0">
                          <a:effectLst>
                            <a:glow rad="762000">
                              <a:schemeClr val="accent4">
                                <a:satMod val="175000"/>
                                <a:alpha val="40000"/>
                              </a:schemeClr>
                            </a:glow>
                          </a:effectLst>
                        </a:rPr>
                        <a:t>1</a:t>
                      </a:r>
                      <a:endParaRPr lang="en-US" sz="2000"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1200" dirty="0">
                          <a:effectLst>
                            <a:glow rad="762000">
                              <a:schemeClr val="accent4">
                                <a:satMod val="175000"/>
                                <a:alpha val="40000"/>
                              </a:schemeClr>
                            </a:glow>
                          </a:effectLst>
                        </a:rPr>
                        <a:t> </a:t>
                      </a:r>
                      <a:endParaRPr lang="en-US" sz="1100"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c>
                  <a:txBody>
                    <a:bodyPr/>
                    <a:lstStyle/>
                    <a:p>
                      <a:pPr algn="ctr">
                        <a:lnSpc>
                          <a:spcPct val="115000"/>
                        </a:lnSpc>
                        <a:spcAft>
                          <a:spcPts val="1000"/>
                        </a:spcAft>
                      </a:pPr>
                      <a:r>
                        <a:rPr lang="en-US" sz="1200" dirty="0">
                          <a:effectLst>
                            <a:glow rad="762000">
                              <a:schemeClr val="accent4">
                                <a:satMod val="175000"/>
                                <a:alpha val="40000"/>
                              </a:schemeClr>
                            </a:glow>
                          </a:effectLst>
                        </a:rPr>
                        <a:t> </a:t>
                      </a:r>
                      <a:endParaRPr lang="en-US" sz="1100" dirty="0">
                        <a:effectLst>
                          <a:glow rad="762000">
                            <a:schemeClr val="accent4">
                              <a:satMod val="175000"/>
                              <a:alpha val="40000"/>
                            </a:schemeClr>
                          </a:glow>
                        </a:effectLst>
                        <a:latin typeface="Cambria" charset="0"/>
                        <a:ea typeface="Cambria" charset="0"/>
                        <a:cs typeface="Arial" charset="0"/>
                      </a:endParaRPr>
                    </a:p>
                  </a:txBody>
                  <a:tcPr marL="68580" marR="68580" marT="0" marB="0">
                    <a:noFill/>
                  </a:tcPr>
                </a:tc>
              </a:tr>
            </a:tbl>
          </a:graphicData>
        </a:graphic>
      </p:graphicFrame>
      <p:sp>
        <p:nvSpPr>
          <p:cNvPr id="3" name="Footer Placeholder 2"/>
          <p:cNvSpPr>
            <a:spLocks noGrp="1"/>
          </p:cNvSpPr>
          <p:nvPr>
            <p:ph type="ftr" sz="quarter" idx="11"/>
          </p:nvPr>
        </p:nvSpPr>
        <p:spPr/>
        <p:txBody>
          <a:bodyPr/>
          <a:lstStyle/>
          <a:p>
            <a:r>
              <a:rPr lang="en-US" b="1" dirty="0" smtClean="0">
                <a:solidFill>
                  <a:schemeClr val="tx1"/>
                </a:solidFill>
              </a:rPr>
              <a:t>18</a:t>
            </a:r>
            <a:endParaRPr lang="en-US" b="1" dirty="0">
              <a:solidFill>
                <a:schemeClr val="tx1"/>
              </a:solidFill>
            </a:endParaRPr>
          </a:p>
        </p:txBody>
      </p:sp>
    </p:spTree>
    <p:extLst>
      <p:ext uri="{BB962C8B-B14F-4D97-AF65-F5344CB8AC3E}">
        <p14:creationId xmlns:p14="http://schemas.microsoft.com/office/powerpoint/2010/main" val="529947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p:cNvSpPr txBox="1"/>
          <p:nvPr/>
        </p:nvSpPr>
        <p:spPr>
          <a:xfrm>
            <a:off x="308919" y="197708"/>
            <a:ext cx="11726562" cy="5262979"/>
          </a:xfrm>
          <a:prstGeom prst="rect">
            <a:avLst/>
          </a:prstGeom>
          <a:noFill/>
          <a:ln w="57150">
            <a:solidFill>
              <a:schemeClr val="accent1"/>
            </a:solidFill>
          </a:ln>
          <a:effectLst>
            <a:glow rad="203200">
              <a:schemeClr val="accent1">
                <a:alpha val="40000"/>
              </a:schemeClr>
            </a:glow>
            <a:outerShdw blurRad="88900" dist="558800" dir="11760000" sx="106000" sy="106000" algn="ctr" rotWithShape="0">
              <a:srgbClr val="000000"/>
            </a:outerShdw>
            <a:reflection blurRad="228600" endPos="0" dist="241300" dir="5400000" sy="-100000" algn="bl" rotWithShape="0"/>
            <a:softEdge rad="63500"/>
          </a:effectLst>
        </p:spPr>
        <p:txBody>
          <a:bodyPr wrap="square" rtlCol="0">
            <a:spAutoFit/>
          </a:bodyPr>
          <a:lstStyle/>
          <a:p>
            <a:r>
              <a:rPr lang="en-US" sz="2800" b="1" dirty="0" smtClean="0">
                <a:effectLst>
                  <a:outerShdw blurRad="50800" dist="50800" dir="5400000" algn="ctr" rotWithShape="0">
                    <a:srgbClr val="000000">
                      <a:alpha val="80000"/>
                    </a:srgbClr>
                  </a:outerShdw>
                </a:effectLst>
              </a:rPr>
              <a:t>Outline</a:t>
            </a:r>
          </a:p>
          <a:p>
            <a:pPr marL="457200" indent="-457200">
              <a:buFont typeface="Arial" charset="0"/>
              <a:buChar char="•"/>
            </a:pPr>
            <a:r>
              <a:rPr lang="en-US" sz="2800" b="1" dirty="0" smtClean="0">
                <a:effectLst>
                  <a:outerShdw blurRad="50800" dist="50800" dir="5400000" algn="ctr" rotWithShape="0">
                    <a:srgbClr val="000000">
                      <a:alpha val="80000"/>
                    </a:srgbClr>
                  </a:outerShdw>
                </a:effectLst>
              </a:rPr>
              <a:t>Previous studies</a:t>
            </a:r>
          </a:p>
          <a:p>
            <a:pPr marL="457200" indent="-457200">
              <a:buFont typeface="Arial" charset="0"/>
              <a:buChar char="•"/>
            </a:pPr>
            <a:r>
              <a:rPr lang="en-US" sz="2800" b="1" dirty="0" smtClean="0">
                <a:effectLst>
                  <a:outerShdw blurRad="50800" dist="50800" dir="5400000" algn="ctr" rotWithShape="0">
                    <a:srgbClr val="000000">
                      <a:alpha val="80000"/>
                    </a:srgbClr>
                  </a:outerShdw>
                </a:effectLst>
              </a:rPr>
              <a:t>The Question</a:t>
            </a:r>
          </a:p>
          <a:p>
            <a:pPr marL="457200" indent="-457200">
              <a:buFont typeface="Arial" charset="0"/>
              <a:buChar char="•"/>
            </a:pPr>
            <a:r>
              <a:rPr lang="en-US" sz="2800" b="1" dirty="0" smtClean="0">
                <a:effectLst>
                  <a:outerShdw blurRad="50800" dist="50800" dir="5400000" algn="ctr" rotWithShape="0">
                    <a:srgbClr val="000000">
                      <a:alpha val="80000"/>
                    </a:srgbClr>
                  </a:outerShdw>
                </a:effectLst>
              </a:rPr>
              <a:t>Background theories</a:t>
            </a:r>
          </a:p>
          <a:p>
            <a:pPr marL="457200" indent="-457200">
              <a:buFont typeface="Arial" charset="0"/>
              <a:buChar char="•"/>
            </a:pPr>
            <a:r>
              <a:rPr lang="en-US" sz="2800" b="1" dirty="0" smtClean="0">
                <a:effectLst>
                  <a:outerShdw blurRad="50800" dist="50800" dir="5400000" algn="ctr" rotWithShape="0">
                    <a:srgbClr val="000000">
                      <a:alpha val="80000"/>
                    </a:srgbClr>
                  </a:outerShdw>
                </a:effectLst>
              </a:rPr>
              <a:t>Persian codas</a:t>
            </a:r>
          </a:p>
          <a:p>
            <a:pPr marL="342900" indent="-342900">
              <a:buFont typeface="Arial" charset="0"/>
              <a:buChar char="•"/>
            </a:pPr>
            <a:r>
              <a:rPr lang="en-US" sz="2800" b="1" dirty="0" smtClean="0">
                <a:ln>
                  <a:solidFill>
                    <a:schemeClr val="accent1">
                      <a:alpha val="0"/>
                    </a:schemeClr>
                  </a:solidFill>
                </a:ln>
                <a:effectLst>
                  <a:outerShdw blurRad="50800" dist="50800" dir="5400000" algn="ctr" rotWithShape="0">
                    <a:srgbClr val="000000">
                      <a:alpha val="69000"/>
                    </a:srgbClr>
                  </a:outerShdw>
                </a:effectLst>
              </a:rPr>
              <a:t>The study</a:t>
            </a:r>
          </a:p>
          <a:p>
            <a:pPr marL="342900" indent="-342900">
              <a:buFont typeface="Arial" charset="0"/>
              <a:buChar char="•"/>
            </a:pPr>
            <a:r>
              <a:rPr lang="en-US" sz="2800" b="1" dirty="0" smtClean="0">
                <a:ln>
                  <a:solidFill>
                    <a:schemeClr val="accent1">
                      <a:alpha val="0"/>
                    </a:schemeClr>
                  </a:solidFill>
                </a:ln>
                <a:effectLst>
                  <a:outerShdw blurRad="50800" dist="50800" dir="5400000" algn="ctr" rotWithShape="0">
                    <a:srgbClr val="000000">
                      <a:alpha val="69000"/>
                    </a:srgbClr>
                  </a:outerShdw>
                </a:effectLst>
              </a:rPr>
              <a:t>Cluster variation</a:t>
            </a:r>
          </a:p>
          <a:p>
            <a:pPr marL="342900" indent="-342900">
              <a:buFont typeface="Arial" charset="0"/>
              <a:buChar char="•"/>
            </a:pPr>
            <a:r>
              <a:rPr lang="en-US" sz="2800" b="1" dirty="0" smtClean="0">
                <a:ln>
                  <a:solidFill>
                    <a:schemeClr val="accent1">
                      <a:alpha val="0"/>
                    </a:schemeClr>
                  </a:solidFill>
                </a:ln>
                <a:effectLst>
                  <a:outerShdw blurRad="50800" dist="50800" dir="5400000" algn="ctr" rotWithShape="0">
                    <a:srgbClr val="000000">
                      <a:alpha val="69000"/>
                    </a:srgbClr>
                  </a:outerShdw>
                </a:effectLst>
              </a:rPr>
              <a:t>Pedagogic Implications</a:t>
            </a:r>
          </a:p>
          <a:p>
            <a:pPr marL="342900" indent="-342900">
              <a:buFont typeface="Arial" charset="0"/>
              <a:buChar char="•"/>
            </a:pPr>
            <a:endParaRPr lang="en-US" sz="2800" b="1" dirty="0">
              <a:ln>
                <a:solidFill>
                  <a:schemeClr val="accent1">
                    <a:alpha val="0"/>
                  </a:schemeClr>
                </a:solidFill>
              </a:ln>
              <a:effectLst>
                <a:outerShdw blurRad="50800" dist="50800" dir="5400000" algn="ctr" rotWithShape="0">
                  <a:srgbClr val="000000">
                    <a:alpha val="69000"/>
                  </a:srgbClr>
                </a:outerShdw>
              </a:effectLst>
            </a:endParaRPr>
          </a:p>
          <a:p>
            <a:pPr marL="342900" indent="-342900">
              <a:buFont typeface="Arial" charset="0"/>
              <a:buChar char="•"/>
            </a:pPr>
            <a:endParaRPr lang="en-US" sz="2800" b="1" dirty="0" smtClean="0">
              <a:ln>
                <a:solidFill>
                  <a:schemeClr val="accent1">
                    <a:alpha val="0"/>
                  </a:schemeClr>
                </a:solidFill>
              </a:ln>
              <a:effectLst>
                <a:outerShdw blurRad="50800" dist="50800" dir="5400000" algn="ctr" rotWithShape="0">
                  <a:srgbClr val="000000">
                    <a:alpha val="69000"/>
                  </a:srgbClr>
                </a:outerShdw>
              </a:effectLst>
            </a:endParaRPr>
          </a:p>
          <a:p>
            <a:pPr marL="342900" indent="-342900">
              <a:buFont typeface="Arial" charset="0"/>
              <a:buChar char="•"/>
            </a:pPr>
            <a:endParaRPr lang="en-US" sz="2800" b="1" dirty="0" smtClean="0">
              <a:ln>
                <a:solidFill>
                  <a:schemeClr val="accent1">
                    <a:alpha val="0"/>
                  </a:schemeClr>
                </a:solidFill>
              </a:ln>
              <a:effectLst>
                <a:outerShdw blurRad="50800" dist="50800" dir="5400000" algn="ctr" rotWithShape="0">
                  <a:srgbClr val="000000">
                    <a:alpha val="69000"/>
                  </a:srgbClr>
                </a:outerShdw>
              </a:effectLst>
            </a:endParaRPr>
          </a:p>
          <a:p>
            <a:pPr algn="r"/>
            <a:endParaRPr lang="en-US" sz="2800" b="1" dirty="0">
              <a:ln>
                <a:solidFill>
                  <a:schemeClr val="accent1">
                    <a:alpha val="0"/>
                  </a:schemeClr>
                </a:solidFill>
              </a:ln>
              <a:effectLst>
                <a:outerShdw blurRad="50800" dist="50800" dir="5400000" algn="ctr" rotWithShape="0">
                  <a:srgbClr val="000000">
                    <a:alpha val="69000"/>
                  </a:srgbClr>
                </a:outerShdw>
              </a:effectLst>
            </a:endParaRPr>
          </a:p>
        </p:txBody>
      </p:sp>
      <p:sp>
        <p:nvSpPr>
          <p:cNvPr id="3" name="Footer Placeholder 2"/>
          <p:cNvSpPr>
            <a:spLocks noGrp="1"/>
          </p:cNvSpPr>
          <p:nvPr>
            <p:ph type="ftr" sz="quarter" idx="11"/>
          </p:nvPr>
        </p:nvSpPr>
        <p:spPr/>
        <p:txBody>
          <a:bodyPr/>
          <a:lstStyle/>
          <a:p>
            <a:r>
              <a:rPr lang="en-US" b="1" dirty="0" smtClean="0">
                <a:solidFill>
                  <a:schemeClr val="tx1"/>
                </a:solidFill>
              </a:rPr>
              <a:t>1</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a:effectLst>
            <a:glow rad="127000">
              <a:schemeClr val="accent1">
                <a:alpha val="40000"/>
              </a:schemeClr>
            </a:glow>
          </a:effectLst>
        </p:spPr>
      </p:pic>
      <p:sp>
        <p:nvSpPr>
          <p:cNvPr id="3" name="TextBox 2"/>
          <p:cNvSpPr txBox="1"/>
          <p:nvPr/>
        </p:nvSpPr>
        <p:spPr>
          <a:xfrm>
            <a:off x="0" y="152400"/>
            <a:ext cx="12192000" cy="2400657"/>
          </a:xfrm>
          <a:prstGeom prst="rect">
            <a:avLst/>
          </a:prstGeom>
          <a:noFill/>
        </p:spPr>
        <p:txBody>
          <a:bodyPr wrap="square" rtlCol="0">
            <a:spAutoFit/>
          </a:bodyPr>
          <a:lstStyle/>
          <a:p>
            <a:pPr algn="ctr"/>
            <a:r>
              <a:rPr lang="en-US" sz="2400" b="1" dirty="0" smtClean="0"/>
              <a:t>Persian Codas</a:t>
            </a:r>
          </a:p>
          <a:p>
            <a:r>
              <a:rPr lang="en-US" b="1" i="1" dirty="0"/>
              <a:t>Table </a:t>
            </a:r>
            <a:r>
              <a:rPr lang="en-US" b="1" i="1" dirty="0" smtClean="0"/>
              <a:t>2. </a:t>
            </a:r>
            <a:r>
              <a:rPr lang="en-US" b="1" i="1" dirty="0"/>
              <a:t>Persian Sonority Distance in Codas (data from </a:t>
            </a:r>
            <a:r>
              <a:rPr lang="en-US" b="1" i="1" dirty="0" err="1"/>
              <a:t>Kambuziya</a:t>
            </a:r>
            <a:r>
              <a:rPr lang="en-US" b="1" i="1" dirty="0"/>
              <a:t> &amp; </a:t>
            </a:r>
            <a:r>
              <a:rPr lang="en-US" b="1" i="1" dirty="0" err="1"/>
              <a:t>Zolfaghari</a:t>
            </a:r>
            <a:r>
              <a:rPr lang="en-US" b="1" i="1" dirty="0"/>
              <a:t> 2006, - means fall and + means rise in sonority)</a:t>
            </a:r>
          </a:p>
          <a:p>
            <a:r>
              <a:rPr lang="en-US" dirty="0" smtClean="0"/>
              <a:t>Stop&lt;fricative&lt;nasal&lt;liquid&lt;glide&lt;vowel</a:t>
            </a:r>
          </a:p>
          <a:p>
            <a:endParaRPr lang="en-US" dirty="0" smtClean="0"/>
          </a:p>
          <a:p>
            <a:endParaRPr lang="en-US" dirty="0" smtClean="0"/>
          </a:p>
          <a:p>
            <a:endParaRPr lang="en-US" dirty="0"/>
          </a:p>
          <a:p>
            <a:endParaRPr lang="en-US" dirty="0"/>
          </a:p>
          <a:p>
            <a:pPr algn="ct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92442863"/>
              </p:ext>
            </p:extLst>
          </p:nvPr>
        </p:nvGraphicFramePr>
        <p:xfrm>
          <a:off x="4" y="1110343"/>
          <a:ext cx="11821878" cy="6612128"/>
        </p:xfrm>
        <a:graphic>
          <a:graphicData uri="http://schemas.openxmlformats.org/drawingml/2006/table">
            <a:tbl>
              <a:tblPr firstRow="1" bandRow="1">
                <a:tableStyleId>{5C22544A-7EE6-4342-B048-85BDC9FD1C3A}</a:tableStyleId>
              </a:tblPr>
              <a:tblGrid>
                <a:gridCol w="1313542"/>
                <a:gridCol w="1313542"/>
                <a:gridCol w="1313542"/>
                <a:gridCol w="1313542"/>
                <a:gridCol w="1313542"/>
                <a:gridCol w="1313542"/>
                <a:gridCol w="1313542"/>
                <a:gridCol w="1313542"/>
                <a:gridCol w="1313542"/>
              </a:tblGrid>
              <a:tr h="177377">
                <a:tc>
                  <a:txBody>
                    <a:bodyPr/>
                    <a:lstStyle/>
                    <a:p>
                      <a:pPr algn="l">
                        <a:lnSpc>
                          <a:spcPct val="115000"/>
                        </a:lnSpc>
                        <a:spcAft>
                          <a:spcPts val="1000"/>
                        </a:spcAft>
                      </a:pPr>
                      <a:r>
                        <a:rPr lang="en-US" sz="1600" b="1" dirty="0">
                          <a:solidFill>
                            <a:schemeClr val="tx1"/>
                          </a:solidFill>
                          <a:effectLst>
                            <a:glow rad="1092200">
                              <a:schemeClr val="accent4">
                                <a:alpha val="40000"/>
                              </a:schemeClr>
                            </a:glow>
                          </a:effectLst>
                          <a:latin typeface="+mn-lt"/>
                          <a:ea typeface="Cambria" charset="0"/>
                          <a:cs typeface="Arial" charset="0"/>
                        </a:rPr>
                        <a:t>SD</a:t>
                      </a:r>
                    </a:p>
                  </a:txBody>
                  <a:tcPr marL="68580" marR="68580" marT="0" marB="0">
                    <a:noFill/>
                  </a:tcPr>
                </a:tc>
                <a:tc>
                  <a:txBody>
                    <a:bodyPr/>
                    <a:lstStyle/>
                    <a:p>
                      <a:pPr algn="l">
                        <a:lnSpc>
                          <a:spcPct val="115000"/>
                        </a:lnSpc>
                        <a:spcAft>
                          <a:spcPts val="1000"/>
                        </a:spcAft>
                      </a:pPr>
                      <a:r>
                        <a:rPr lang="en-US" sz="1600" b="1" dirty="0">
                          <a:solidFill>
                            <a:schemeClr val="tx1"/>
                          </a:solidFill>
                          <a:effectLst>
                            <a:glow rad="1092200">
                              <a:schemeClr val="accent4">
                                <a:alpha val="40000"/>
                              </a:schemeClr>
                            </a:glow>
                          </a:effectLst>
                          <a:latin typeface="+mn-lt"/>
                          <a:ea typeface="Cambria" charset="0"/>
                          <a:cs typeface="Arial" charset="0"/>
                        </a:rPr>
                        <a:t>-4</a:t>
                      </a:r>
                    </a:p>
                  </a:txBody>
                  <a:tcPr marL="68580" marR="68580" marT="0" marB="0">
                    <a:noFill/>
                  </a:tcPr>
                </a:tc>
                <a:tc>
                  <a:txBody>
                    <a:bodyPr/>
                    <a:lstStyle/>
                    <a:p>
                      <a:pPr algn="l">
                        <a:lnSpc>
                          <a:spcPct val="115000"/>
                        </a:lnSpc>
                        <a:spcAft>
                          <a:spcPts val="1000"/>
                        </a:spcAft>
                      </a:pPr>
                      <a:r>
                        <a:rPr lang="en-US" sz="1600" b="1" dirty="0">
                          <a:solidFill>
                            <a:schemeClr val="tx1"/>
                          </a:solidFill>
                          <a:effectLst>
                            <a:glow rad="1092200">
                              <a:schemeClr val="accent4">
                                <a:alpha val="40000"/>
                              </a:schemeClr>
                            </a:glow>
                          </a:effectLst>
                          <a:latin typeface="+mn-lt"/>
                          <a:ea typeface="Cambria" charset="0"/>
                          <a:cs typeface="Arial" charset="0"/>
                        </a:rPr>
                        <a:t>-3</a:t>
                      </a:r>
                    </a:p>
                  </a:txBody>
                  <a:tcPr marL="68580" marR="68580" marT="0" marB="0">
                    <a:noFill/>
                  </a:tcPr>
                </a:tc>
                <a:tc>
                  <a:txBody>
                    <a:bodyPr/>
                    <a:lstStyle/>
                    <a:p>
                      <a:pPr algn="l">
                        <a:lnSpc>
                          <a:spcPct val="115000"/>
                        </a:lnSpc>
                        <a:spcAft>
                          <a:spcPts val="1000"/>
                        </a:spcAft>
                      </a:pPr>
                      <a:r>
                        <a:rPr lang="en-US" sz="1600" b="1" dirty="0">
                          <a:solidFill>
                            <a:schemeClr val="tx1"/>
                          </a:solidFill>
                          <a:effectLst>
                            <a:glow rad="1092200">
                              <a:schemeClr val="accent4">
                                <a:alpha val="40000"/>
                              </a:schemeClr>
                            </a:glow>
                          </a:effectLst>
                          <a:latin typeface="+mn-lt"/>
                          <a:ea typeface="Cambria" charset="0"/>
                          <a:cs typeface="Arial" charset="0"/>
                        </a:rPr>
                        <a:t>-2</a:t>
                      </a:r>
                    </a:p>
                  </a:txBody>
                  <a:tcPr marL="68580" marR="68580" marT="0" marB="0">
                    <a:noFill/>
                  </a:tcPr>
                </a:tc>
                <a:tc>
                  <a:txBody>
                    <a:bodyPr/>
                    <a:lstStyle/>
                    <a:p>
                      <a:pPr algn="l">
                        <a:lnSpc>
                          <a:spcPct val="115000"/>
                        </a:lnSpc>
                        <a:spcAft>
                          <a:spcPts val="1000"/>
                        </a:spcAft>
                      </a:pPr>
                      <a:r>
                        <a:rPr lang="en-US" sz="1600" b="1" dirty="0">
                          <a:solidFill>
                            <a:schemeClr val="tx1"/>
                          </a:solidFill>
                          <a:effectLst>
                            <a:glow rad="1092200">
                              <a:schemeClr val="accent4">
                                <a:alpha val="40000"/>
                              </a:schemeClr>
                            </a:glow>
                          </a:effectLst>
                          <a:latin typeface="+mn-lt"/>
                          <a:ea typeface="Cambria" charset="0"/>
                          <a:cs typeface="Arial" charset="0"/>
                        </a:rPr>
                        <a:t>-1</a:t>
                      </a:r>
                    </a:p>
                  </a:txBody>
                  <a:tcPr marL="68580" marR="68580" marT="0" marB="0">
                    <a:noFill/>
                  </a:tcPr>
                </a:tc>
                <a:tc>
                  <a:txBody>
                    <a:bodyPr/>
                    <a:lstStyle/>
                    <a:p>
                      <a:pPr algn="l">
                        <a:lnSpc>
                          <a:spcPct val="115000"/>
                        </a:lnSpc>
                        <a:spcAft>
                          <a:spcPts val="1000"/>
                        </a:spcAft>
                      </a:pPr>
                      <a:r>
                        <a:rPr lang="en-US" sz="1600" b="1" dirty="0">
                          <a:solidFill>
                            <a:schemeClr val="tx1"/>
                          </a:solidFill>
                          <a:effectLst>
                            <a:glow rad="1092200">
                              <a:schemeClr val="accent4">
                                <a:alpha val="40000"/>
                              </a:schemeClr>
                            </a:glow>
                          </a:effectLst>
                          <a:latin typeface="+mn-lt"/>
                          <a:ea typeface="Cambria" charset="0"/>
                          <a:cs typeface="Arial" charset="0"/>
                        </a:rPr>
                        <a:t>0</a:t>
                      </a:r>
                    </a:p>
                  </a:txBody>
                  <a:tcPr marL="68580" marR="68580" marT="0" marB="0">
                    <a:noFill/>
                  </a:tcPr>
                </a:tc>
                <a:tc>
                  <a:txBody>
                    <a:bodyPr/>
                    <a:lstStyle/>
                    <a:p>
                      <a:pPr algn="l">
                        <a:lnSpc>
                          <a:spcPct val="115000"/>
                        </a:lnSpc>
                        <a:spcAft>
                          <a:spcPts val="1000"/>
                        </a:spcAft>
                      </a:pPr>
                      <a:r>
                        <a:rPr lang="en-US" sz="1600" b="1" dirty="0">
                          <a:solidFill>
                            <a:schemeClr val="tx1"/>
                          </a:solidFill>
                          <a:effectLst>
                            <a:glow rad="1092200">
                              <a:schemeClr val="accent4">
                                <a:alpha val="40000"/>
                              </a:schemeClr>
                            </a:glow>
                          </a:effectLst>
                          <a:latin typeface="+mn-lt"/>
                          <a:ea typeface="Cambria" charset="0"/>
                          <a:cs typeface="Arial" charset="0"/>
                        </a:rPr>
                        <a:t>+1</a:t>
                      </a:r>
                    </a:p>
                  </a:txBody>
                  <a:tcPr marL="68580" marR="68580" marT="0" marB="0">
                    <a:noFill/>
                  </a:tcPr>
                </a:tc>
                <a:tc>
                  <a:txBody>
                    <a:bodyPr/>
                    <a:lstStyle/>
                    <a:p>
                      <a:pPr algn="l">
                        <a:lnSpc>
                          <a:spcPct val="115000"/>
                        </a:lnSpc>
                        <a:spcAft>
                          <a:spcPts val="1000"/>
                        </a:spcAft>
                      </a:pPr>
                      <a:r>
                        <a:rPr lang="en-US" sz="1600" b="1" dirty="0">
                          <a:solidFill>
                            <a:schemeClr val="tx1"/>
                          </a:solidFill>
                          <a:effectLst>
                            <a:glow rad="1092200">
                              <a:schemeClr val="accent4">
                                <a:alpha val="40000"/>
                              </a:schemeClr>
                            </a:glow>
                          </a:effectLst>
                          <a:latin typeface="+mn-lt"/>
                          <a:ea typeface="Cambria" charset="0"/>
                          <a:cs typeface="Arial" charset="0"/>
                        </a:rPr>
                        <a:t>+2</a:t>
                      </a:r>
                    </a:p>
                  </a:txBody>
                  <a:tcPr marL="68580" marR="68580" marT="0" marB="0">
                    <a:noFill/>
                  </a:tcPr>
                </a:tc>
                <a:tc>
                  <a:txBody>
                    <a:bodyPr/>
                    <a:lstStyle/>
                    <a:p>
                      <a:pPr algn="l">
                        <a:lnSpc>
                          <a:spcPct val="115000"/>
                        </a:lnSpc>
                        <a:spcAft>
                          <a:spcPts val="1000"/>
                        </a:spcAft>
                      </a:pPr>
                      <a:r>
                        <a:rPr lang="en-US" sz="1600" b="1" dirty="0">
                          <a:solidFill>
                            <a:schemeClr val="tx1"/>
                          </a:solidFill>
                          <a:effectLst>
                            <a:glow rad="1092200">
                              <a:schemeClr val="accent4">
                                <a:alpha val="40000"/>
                              </a:schemeClr>
                            </a:glow>
                          </a:effectLst>
                          <a:latin typeface="+mn-lt"/>
                          <a:ea typeface="Cambria" charset="0"/>
                          <a:cs typeface="Arial" charset="0"/>
                        </a:rPr>
                        <a:t>+3</a:t>
                      </a:r>
                    </a:p>
                  </a:txBody>
                  <a:tcPr marL="68580" marR="68580" marT="0" marB="0">
                    <a:noFill/>
                  </a:tcPr>
                </a:tc>
              </a:tr>
              <a:tr h="5080423">
                <a:tc>
                  <a:txBody>
                    <a:bodyPr/>
                    <a:lstStyle/>
                    <a:p>
                      <a:pPr algn="l">
                        <a:lnSpc>
                          <a:spcPct val="115000"/>
                        </a:lnSpc>
                        <a:spcAft>
                          <a:spcPts val="1000"/>
                        </a:spcAft>
                      </a:pPr>
                      <a:r>
                        <a:rPr lang="en-US" sz="1800" b="1" dirty="0" smtClean="0">
                          <a:effectLst/>
                          <a:latin typeface="+mn-lt"/>
                          <a:ea typeface="Cambria" charset="0"/>
                          <a:cs typeface="Arial" charset="0"/>
                        </a:rPr>
                        <a:t>Strings</a:t>
                      </a:r>
                    </a:p>
                    <a:p>
                      <a:pPr algn="l">
                        <a:lnSpc>
                          <a:spcPct val="115000"/>
                        </a:lnSpc>
                        <a:spcAft>
                          <a:spcPts val="1000"/>
                        </a:spcAft>
                      </a:pPr>
                      <a:endParaRPr lang="en-US" sz="1600" b="1" dirty="0" smtClean="0">
                        <a:effectLst/>
                        <a:latin typeface="+mn-lt"/>
                        <a:ea typeface="Cambria" charset="0"/>
                        <a:cs typeface="Arial" charset="0"/>
                      </a:endParaRPr>
                    </a:p>
                    <a:p>
                      <a:pPr algn="l">
                        <a:lnSpc>
                          <a:spcPct val="115000"/>
                        </a:lnSpc>
                        <a:spcAft>
                          <a:spcPts val="1000"/>
                        </a:spcAft>
                      </a:pPr>
                      <a:endParaRPr lang="en-US" sz="1600" b="1" dirty="0" smtClean="0">
                        <a:effectLst/>
                        <a:latin typeface="+mn-lt"/>
                        <a:ea typeface="Cambria" charset="0"/>
                        <a:cs typeface="Arial" charset="0"/>
                      </a:endParaRPr>
                    </a:p>
                    <a:p>
                      <a:pPr algn="l">
                        <a:lnSpc>
                          <a:spcPct val="115000"/>
                        </a:lnSpc>
                        <a:spcAft>
                          <a:spcPts val="1000"/>
                        </a:spcAft>
                      </a:pPr>
                      <a:r>
                        <a:rPr lang="en-US" sz="1800" b="1" dirty="0" smtClean="0">
                          <a:effectLst/>
                          <a:latin typeface="+mn-lt"/>
                          <a:ea typeface="Cambria" charset="0"/>
                          <a:cs typeface="Arial" charset="0"/>
                        </a:rPr>
                        <a:t>words</a:t>
                      </a:r>
                      <a:endParaRPr lang="en-US" sz="1800" b="1" dirty="0">
                        <a:effectLst/>
                        <a:latin typeface="+mn-lt"/>
                        <a:ea typeface="Cambria" charset="0"/>
                        <a:cs typeface="Arial" charset="0"/>
                      </a:endParaRPr>
                    </a:p>
                    <a:p>
                      <a:pPr algn="l">
                        <a:lnSpc>
                          <a:spcPct val="115000"/>
                        </a:lnSpc>
                        <a:spcAft>
                          <a:spcPts val="1000"/>
                        </a:spcAft>
                      </a:pPr>
                      <a:r>
                        <a:rPr lang="en-US" sz="1600" b="1" dirty="0">
                          <a:effectLst/>
                          <a:latin typeface="+mn-lt"/>
                          <a:ea typeface="Cambria" charset="0"/>
                          <a:cs typeface="Arial" charset="0"/>
                        </a:rPr>
                        <a:t> </a:t>
                      </a:r>
                    </a:p>
                  </a:txBody>
                  <a:tcPr marL="68580" marR="68580" marT="0" marB="0">
                    <a:noFill/>
                  </a:tcPr>
                </a:tc>
                <a:tc>
                  <a:txBody>
                    <a:bodyPr/>
                    <a:lstStyle/>
                    <a:p>
                      <a:pPr algn="l">
                        <a:lnSpc>
                          <a:spcPct val="115000"/>
                        </a:lnSpc>
                        <a:spcAft>
                          <a:spcPts val="1000"/>
                        </a:spcAft>
                      </a:pPr>
                      <a:r>
                        <a:rPr lang="en-US" sz="1800" b="1" dirty="0" err="1" smtClean="0">
                          <a:effectLst/>
                          <a:latin typeface="+mn-lt"/>
                          <a:ea typeface="Cambria" charset="0"/>
                          <a:cs typeface="Arial" charset="0"/>
                        </a:rPr>
                        <a:t>yb</a:t>
                      </a:r>
                      <a:r>
                        <a:rPr lang="en-US" sz="1800" b="1" dirty="0" smtClean="0">
                          <a:effectLst/>
                          <a:latin typeface="+mn-lt"/>
                          <a:ea typeface="Cambria" charset="0"/>
                          <a:cs typeface="Arial" charset="0"/>
                        </a:rPr>
                        <a:t> </a:t>
                      </a:r>
                    </a:p>
                    <a:p>
                      <a:pPr algn="l">
                        <a:lnSpc>
                          <a:spcPct val="115000"/>
                        </a:lnSpc>
                        <a:spcAft>
                          <a:spcPts val="1000"/>
                        </a:spcAft>
                      </a:pPr>
                      <a:r>
                        <a:rPr lang="en-US" sz="1800" b="1" dirty="0" err="1" smtClean="0">
                          <a:effectLst/>
                          <a:latin typeface="+mn-lt"/>
                          <a:ea typeface="Cambria" charset="0"/>
                          <a:cs typeface="Arial" charset="0"/>
                        </a:rPr>
                        <a:t>yd</a:t>
                      </a:r>
                      <a:endParaRPr lang="en-US" sz="1800" b="1" dirty="0" smtClean="0">
                        <a:effectLst/>
                        <a:latin typeface="+mn-lt"/>
                        <a:ea typeface="Cambria" charset="0"/>
                        <a:cs typeface="Arial" charset="0"/>
                      </a:endParaRPr>
                    </a:p>
                    <a:p>
                      <a:endParaRPr lang="en-US" sz="1600" kern="1200" dirty="0" smtClean="0">
                        <a:solidFill>
                          <a:schemeClr val="dk1"/>
                        </a:solidFill>
                        <a:effectLst/>
                        <a:latin typeface="+mn-lt"/>
                        <a:ea typeface="+mn-ea"/>
                        <a:cs typeface="+mn-cs"/>
                      </a:endParaRPr>
                    </a:p>
                    <a:p>
                      <a:endParaRPr lang="en-US" sz="1600" kern="1200" dirty="0" smtClean="0">
                        <a:solidFill>
                          <a:schemeClr val="dk1"/>
                        </a:solidFill>
                        <a:effectLst/>
                        <a:latin typeface="+mn-lt"/>
                        <a:ea typeface="+mn-ea"/>
                        <a:cs typeface="+mn-cs"/>
                      </a:endParaRPr>
                    </a:p>
                    <a:p>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eyb</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eyd</a:t>
                      </a:r>
                      <a:r>
                        <a:rPr lang="en-US" sz="1600" dirty="0" smtClean="0">
                          <a:effectLst/>
                        </a:rPr>
                        <a:t> </a:t>
                      </a:r>
                      <a:endParaRPr lang="en-US" sz="1600" b="1" dirty="0">
                        <a:effectLst/>
                        <a:latin typeface="+mn-lt"/>
                        <a:ea typeface="Cambria" charset="0"/>
                        <a:cs typeface="Arial" charset="0"/>
                      </a:endParaRPr>
                    </a:p>
                  </a:txBody>
                  <a:tcPr marL="68580" marR="68580" marT="0" marB="0">
                    <a:noFill/>
                  </a:tcPr>
                </a:tc>
                <a:tc>
                  <a:txBody>
                    <a:bodyPr/>
                    <a:lstStyle/>
                    <a:p>
                      <a:pPr algn="l">
                        <a:lnSpc>
                          <a:spcPct val="115000"/>
                        </a:lnSpc>
                        <a:spcAft>
                          <a:spcPts val="1000"/>
                        </a:spcAft>
                      </a:pPr>
                      <a:r>
                        <a:rPr lang="en-US" sz="1800" b="1" dirty="0">
                          <a:effectLst/>
                          <a:latin typeface="+mn-lt"/>
                          <a:ea typeface="Cambria" charset="0"/>
                          <a:cs typeface="Arial" charset="0"/>
                        </a:rPr>
                        <a:t> </a:t>
                      </a:r>
                      <a:r>
                        <a:rPr lang="en-US" sz="1800" b="1" dirty="0" err="1" smtClean="0">
                          <a:effectLst/>
                          <a:latin typeface="+mn-lt"/>
                          <a:ea typeface="Cambria" charset="0"/>
                          <a:cs typeface="Arial" charset="0"/>
                        </a:rPr>
                        <a:t>rk</a:t>
                      </a:r>
                      <a:endParaRPr lang="en-US" sz="1800" b="1" dirty="0">
                        <a:effectLst/>
                        <a:latin typeface="+mn-lt"/>
                        <a:ea typeface="Cambria" charset="0"/>
                        <a:cs typeface="Arial" charset="0"/>
                      </a:endParaRPr>
                    </a:p>
                    <a:p>
                      <a:pPr algn="l">
                        <a:lnSpc>
                          <a:spcPct val="115000"/>
                        </a:lnSpc>
                        <a:spcAft>
                          <a:spcPts val="1000"/>
                        </a:spcAft>
                      </a:pPr>
                      <a:r>
                        <a:rPr lang="en-US" sz="1800" b="1" dirty="0" err="1">
                          <a:effectLst/>
                          <a:latin typeface="+mn-lt"/>
                          <a:ea typeface="Cambria" charset="0"/>
                          <a:cs typeface="Arial" charset="0"/>
                        </a:rPr>
                        <a:t>rd</a:t>
                      </a:r>
                      <a:endParaRPr lang="en-US" sz="1800" b="1" dirty="0">
                        <a:effectLst/>
                        <a:latin typeface="+mn-lt"/>
                        <a:ea typeface="Cambria" charset="0"/>
                        <a:cs typeface="Arial" charset="0"/>
                      </a:endParaRPr>
                    </a:p>
                    <a:p>
                      <a:pPr algn="l">
                        <a:lnSpc>
                          <a:spcPct val="115000"/>
                        </a:lnSpc>
                        <a:spcAft>
                          <a:spcPts val="1000"/>
                        </a:spcAft>
                      </a:pPr>
                      <a:r>
                        <a:rPr lang="en-US" sz="1800" b="1" dirty="0" err="1" smtClean="0">
                          <a:effectLst/>
                          <a:latin typeface="+mn-lt"/>
                          <a:ea typeface="Cambria" charset="0"/>
                          <a:cs typeface="Arial" charset="0"/>
                        </a:rPr>
                        <a:t>lb</a:t>
                      </a:r>
                      <a:endParaRPr lang="en-US" sz="1800" b="1" dirty="0" smtClean="0">
                        <a:effectLst/>
                        <a:latin typeface="+mn-lt"/>
                        <a:ea typeface="Cambria" charset="0"/>
                        <a:cs typeface="Arial" charset="0"/>
                      </a:endParaRPr>
                    </a:p>
                    <a:p>
                      <a:endParaRPr lang="en-US" sz="1600" kern="1200" dirty="0" smtClean="0">
                        <a:solidFill>
                          <a:schemeClr val="dk1"/>
                        </a:solidFill>
                        <a:effectLst/>
                        <a:latin typeface="+mn-lt"/>
                        <a:ea typeface="+mn-ea"/>
                        <a:cs typeface="+mn-cs"/>
                      </a:endParaRPr>
                    </a:p>
                    <a:p>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Xark</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Kard</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qalb</a:t>
                      </a:r>
                      <a:r>
                        <a:rPr lang="en-US" sz="1600" dirty="0" smtClean="0">
                          <a:effectLst/>
                        </a:rPr>
                        <a:t> </a:t>
                      </a:r>
                      <a:endParaRPr lang="en-US" sz="1600" b="1" dirty="0">
                        <a:effectLst/>
                        <a:latin typeface="+mn-lt"/>
                        <a:ea typeface="Cambria" charset="0"/>
                        <a:cs typeface="Arial" charset="0"/>
                      </a:endParaRPr>
                    </a:p>
                  </a:txBody>
                  <a:tcPr marL="68580" marR="68580" marT="0" marB="0">
                    <a:noFill/>
                  </a:tcPr>
                </a:tc>
                <a:tc>
                  <a:txBody>
                    <a:bodyPr/>
                    <a:lstStyle/>
                    <a:p>
                      <a:pPr algn="l">
                        <a:lnSpc>
                          <a:spcPct val="115000"/>
                        </a:lnSpc>
                        <a:spcAft>
                          <a:spcPts val="1000"/>
                        </a:spcAft>
                      </a:pPr>
                      <a:r>
                        <a:rPr lang="en-US" sz="1800" b="1" dirty="0" err="1">
                          <a:effectLst/>
                          <a:latin typeface="+mn-lt"/>
                          <a:ea typeface="Cambria" charset="0"/>
                          <a:cs typeface="Arial" charset="0"/>
                        </a:rPr>
                        <a:t>nd</a:t>
                      </a:r>
                      <a:endParaRPr lang="en-US" sz="1800" b="1" dirty="0">
                        <a:effectLst/>
                        <a:latin typeface="+mn-lt"/>
                        <a:ea typeface="Cambria" charset="0"/>
                        <a:cs typeface="Arial" charset="0"/>
                      </a:endParaRPr>
                    </a:p>
                    <a:p>
                      <a:pPr algn="l">
                        <a:lnSpc>
                          <a:spcPct val="115000"/>
                        </a:lnSpc>
                        <a:spcAft>
                          <a:spcPts val="1000"/>
                        </a:spcAft>
                      </a:pPr>
                      <a:r>
                        <a:rPr lang="en-US" sz="1800" b="1" dirty="0" err="1">
                          <a:effectLst/>
                          <a:latin typeface="+mn-lt"/>
                          <a:ea typeface="Cambria" charset="0"/>
                          <a:cs typeface="Arial" charset="0"/>
                        </a:rPr>
                        <a:t>rs</a:t>
                      </a:r>
                      <a:endParaRPr lang="en-US" sz="1800" b="1" dirty="0">
                        <a:effectLst/>
                        <a:latin typeface="+mn-lt"/>
                        <a:ea typeface="Cambria" charset="0"/>
                        <a:cs typeface="Arial" charset="0"/>
                      </a:endParaRPr>
                    </a:p>
                    <a:p>
                      <a:pPr algn="l">
                        <a:lnSpc>
                          <a:spcPct val="115000"/>
                        </a:lnSpc>
                        <a:spcAft>
                          <a:spcPts val="1000"/>
                        </a:spcAft>
                      </a:pPr>
                      <a:r>
                        <a:rPr lang="en-US" sz="1800" b="1" dirty="0" smtClean="0">
                          <a:effectLst/>
                          <a:latin typeface="+mn-lt"/>
                          <a:ea typeface="Cambria" charset="0"/>
                          <a:cs typeface="Arial" charset="0"/>
                        </a:rPr>
                        <a:t>ng</a:t>
                      </a:r>
                    </a:p>
                    <a:p>
                      <a:endParaRPr lang="en-US" sz="1600" kern="1200" dirty="0" smtClean="0">
                        <a:solidFill>
                          <a:schemeClr val="dk1"/>
                        </a:solidFill>
                        <a:effectLst/>
                        <a:latin typeface="+mn-lt"/>
                        <a:ea typeface="+mn-ea"/>
                        <a:cs typeface="+mn-cs"/>
                      </a:endParaRPr>
                    </a:p>
                    <a:p>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Kand</a:t>
                      </a:r>
                      <a:endParaRPr lang="en-US" sz="1600" kern="1200" dirty="0" smtClean="0">
                        <a:solidFill>
                          <a:schemeClr val="dk1"/>
                        </a:solidFill>
                        <a:effectLst/>
                        <a:latin typeface="+mn-lt"/>
                        <a:ea typeface="+mn-ea"/>
                        <a:cs typeface="+mn-cs"/>
                      </a:endParaRPr>
                    </a:p>
                    <a:p>
                      <a:r>
                        <a:rPr lang="en-US" sz="1600" kern="1200" dirty="0" smtClean="0">
                          <a:solidFill>
                            <a:schemeClr val="dk1"/>
                          </a:solidFill>
                          <a:effectLst/>
                          <a:latin typeface="+mn-lt"/>
                          <a:ea typeface="+mn-ea"/>
                          <a:cs typeface="+mn-cs"/>
                        </a:rPr>
                        <a:t>Fars</a:t>
                      </a:r>
                    </a:p>
                    <a:p>
                      <a:r>
                        <a:rPr lang="en-US" sz="1600" kern="1200" dirty="0" smtClean="0">
                          <a:solidFill>
                            <a:schemeClr val="dk1"/>
                          </a:solidFill>
                          <a:effectLst/>
                          <a:latin typeface="+mn-lt"/>
                          <a:ea typeface="+mn-ea"/>
                          <a:cs typeface="+mn-cs"/>
                        </a:rPr>
                        <a:t>rang</a:t>
                      </a:r>
                      <a:r>
                        <a:rPr lang="en-US" sz="1600" dirty="0" smtClean="0">
                          <a:effectLst/>
                        </a:rPr>
                        <a:t> </a:t>
                      </a:r>
                      <a:endParaRPr lang="en-US" sz="1600" b="1" dirty="0">
                        <a:effectLst/>
                        <a:latin typeface="+mn-lt"/>
                        <a:ea typeface="Cambria" charset="0"/>
                        <a:cs typeface="Arial" charset="0"/>
                      </a:endParaRPr>
                    </a:p>
                  </a:txBody>
                  <a:tcPr marL="68580" marR="68580" marT="0" marB="0">
                    <a:noFill/>
                  </a:tcPr>
                </a:tc>
                <a:tc>
                  <a:txBody>
                    <a:bodyPr/>
                    <a:lstStyle/>
                    <a:p>
                      <a:pPr algn="l">
                        <a:lnSpc>
                          <a:spcPct val="115000"/>
                        </a:lnSpc>
                        <a:spcAft>
                          <a:spcPts val="1000"/>
                        </a:spcAft>
                      </a:pPr>
                      <a:r>
                        <a:rPr lang="en-US" sz="1800" b="1" dirty="0">
                          <a:solidFill>
                            <a:srgbClr val="FF0000"/>
                          </a:solidFill>
                          <a:effectLst/>
                          <a:latin typeface="+mn-lt"/>
                          <a:ea typeface="Cambria" charset="0"/>
                          <a:cs typeface="Arial" charset="0"/>
                        </a:rPr>
                        <a:t>St</a:t>
                      </a:r>
                    </a:p>
                    <a:p>
                      <a:pPr algn="just">
                        <a:lnSpc>
                          <a:spcPct val="115000"/>
                        </a:lnSpc>
                        <a:spcAft>
                          <a:spcPts val="1000"/>
                        </a:spcAft>
                      </a:pPr>
                      <a:r>
                        <a:rPr lang="en-US" sz="1800" b="1" dirty="0" err="1">
                          <a:effectLst/>
                          <a:latin typeface="+mn-lt"/>
                          <a:ea typeface="Times New Roman" charset="0"/>
                          <a:cs typeface="Arial" charset="0"/>
                        </a:rPr>
                        <a:t>ʃ</a:t>
                      </a:r>
                      <a:r>
                        <a:rPr lang="en-US" sz="1800" b="1" dirty="0" err="1">
                          <a:effectLst/>
                          <a:latin typeface="+mn-lt"/>
                          <a:ea typeface="Cambria" charset="0"/>
                          <a:cs typeface="Arial" charset="0"/>
                        </a:rPr>
                        <a:t>t</a:t>
                      </a:r>
                      <a:endParaRPr lang="en-US" sz="1800" b="1" dirty="0">
                        <a:effectLst/>
                        <a:latin typeface="+mn-lt"/>
                        <a:ea typeface="Cambria" charset="0"/>
                        <a:cs typeface="Arial" charset="0"/>
                      </a:endParaRPr>
                    </a:p>
                    <a:p>
                      <a:pPr algn="just">
                        <a:lnSpc>
                          <a:spcPct val="115000"/>
                        </a:lnSpc>
                        <a:spcAft>
                          <a:spcPts val="1000"/>
                        </a:spcAft>
                      </a:pPr>
                      <a:r>
                        <a:rPr lang="en-US" sz="1800" b="1" dirty="0" err="1">
                          <a:effectLst/>
                          <a:latin typeface="+mn-lt"/>
                          <a:ea typeface="Cambria" charset="0"/>
                          <a:cs typeface="Arial" charset="0"/>
                        </a:rPr>
                        <a:t>ft</a:t>
                      </a:r>
                      <a:endParaRPr lang="en-US" sz="1800" b="1" dirty="0">
                        <a:effectLst/>
                        <a:latin typeface="+mn-lt"/>
                        <a:ea typeface="Cambria" charset="0"/>
                        <a:cs typeface="Arial" charset="0"/>
                      </a:endParaRPr>
                    </a:p>
                    <a:p>
                      <a:pPr algn="just">
                        <a:lnSpc>
                          <a:spcPct val="115000"/>
                        </a:lnSpc>
                        <a:spcAft>
                          <a:spcPts val="1000"/>
                        </a:spcAft>
                      </a:pPr>
                      <a:r>
                        <a:rPr lang="en-US" sz="1800" b="1" dirty="0" err="1">
                          <a:effectLst/>
                          <a:latin typeface="+mn-lt"/>
                          <a:ea typeface="Cambria" charset="0"/>
                          <a:cs typeface="Arial" charset="0"/>
                        </a:rPr>
                        <a:t>xt</a:t>
                      </a:r>
                      <a:endParaRPr lang="en-US" sz="1800" b="1" dirty="0">
                        <a:effectLst/>
                        <a:latin typeface="+mn-lt"/>
                        <a:ea typeface="Cambria" charset="0"/>
                        <a:cs typeface="Arial" charset="0"/>
                      </a:endParaRPr>
                    </a:p>
                    <a:p>
                      <a:pPr algn="just">
                        <a:lnSpc>
                          <a:spcPct val="115000"/>
                        </a:lnSpc>
                        <a:spcAft>
                          <a:spcPts val="1000"/>
                        </a:spcAft>
                      </a:pPr>
                      <a:r>
                        <a:rPr lang="en-US" sz="1800" b="1" dirty="0" err="1">
                          <a:effectLst/>
                          <a:latin typeface="+mn-lt"/>
                          <a:ea typeface="Cambria" charset="0"/>
                          <a:cs typeface="Arial" charset="0"/>
                        </a:rPr>
                        <a:t>nz</a:t>
                      </a:r>
                      <a:endParaRPr lang="en-US" sz="1800" b="1" dirty="0">
                        <a:effectLst/>
                        <a:latin typeface="+mn-lt"/>
                        <a:ea typeface="Cambria" charset="0"/>
                        <a:cs typeface="Arial" charset="0"/>
                      </a:endParaRPr>
                    </a:p>
                    <a:p>
                      <a:pPr algn="just">
                        <a:lnSpc>
                          <a:spcPct val="115000"/>
                        </a:lnSpc>
                        <a:spcAft>
                          <a:spcPts val="1000"/>
                        </a:spcAft>
                      </a:pPr>
                      <a:r>
                        <a:rPr lang="en-US" sz="1800" b="1" dirty="0" err="1">
                          <a:effectLst/>
                          <a:latin typeface="+mn-lt"/>
                          <a:ea typeface="Cambria" charset="0"/>
                          <a:cs typeface="Arial" charset="0"/>
                        </a:rPr>
                        <a:t>sk</a:t>
                      </a:r>
                      <a:endParaRPr lang="en-US" sz="1800" b="1" dirty="0">
                        <a:effectLst/>
                        <a:latin typeface="+mn-lt"/>
                        <a:ea typeface="Cambria" charset="0"/>
                        <a:cs typeface="Arial" charset="0"/>
                      </a:endParaRPr>
                    </a:p>
                    <a:p>
                      <a:r>
                        <a:rPr lang="en-US" sz="1800" b="1" kern="1200" dirty="0" err="1" smtClean="0">
                          <a:solidFill>
                            <a:schemeClr val="dk1"/>
                          </a:solidFill>
                          <a:effectLst/>
                          <a:latin typeface="+mn-lt"/>
                          <a:ea typeface="+mn-ea"/>
                          <a:cs typeface="+mn-cs"/>
                        </a:rPr>
                        <a:t>ʃk</a:t>
                      </a:r>
                      <a:endParaRPr lang="en-US" sz="1800" b="1" kern="1200" dirty="0" smtClean="0">
                        <a:solidFill>
                          <a:schemeClr val="dk1"/>
                        </a:solidFill>
                        <a:effectLst/>
                        <a:latin typeface="+mn-lt"/>
                        <a:ea typeface="+mn-ea"/>
                        <a:cs typeface="+mn-cs"/>
                      </a:endParaRPr>
                    </a:p>
                    <a:p>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Rast</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Daʃt</a:t>
                      </a:r>
                      <a:endParaRPr lang="en-US" sz="1600" kern="1200" dirty="0" smtClean="0">
                        <a:solidFill>
                          <a:schemeClr val="dk1"/>
                        </a:solidFill>
                        <a:effectLst/>
                        <a:latin typeface="+mn-lt"/>
                        <a:ea typeface="+mn-ea"/>
                        <a:cs typeface="+mn-cs"/>
                      </a:endParaRPr>
                    </a:p>
                    <a:p>
                      <a:r>
                        <a:rPr lang="en-US" sz="1600" kern="1200" dirty="0" smtClean="0">
                          <a:solidFill>
                            <a:schemeClr val="dk1"/>
                          </a:solidFill>
                          <a:effectLst/>
                          <a:latin typeface="+mn-lt"/>
                          <a:ea typeface="+mn-ea"/>
                          <a:cs typeface="+mn-cs"/>
                        </a:rPr>
                        <a:t>Raft</a:t>
                      </a:r>
                    </a:p>
                    <a:p>
                      <a:r>
                        <a:rPr lang="en-US" sz="1600" kern="1200" dirty="0" err="1" smtClean="0">
                          <a:solidFill>
                            <a:schemeClr val="dk1"/>
                          </a:solidFill>
                          <a:effectLst/>
                          <a:latin typeface="+mn-lt"/>
                          <a:ea typeface="+mn-ea"/>
                          <a:cs typeface="+mn-cs"/>
                        </a:rPr>
                        <a:t>Rixt</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Tanz</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usk</a:t>
                      </a:r>
                      <a:endParaRPr lang="en-US" sz="1600" kern="1200" dirty="0" smtClean="0">
                        <a:solidFill>
                          <a:schemeClr val="dk1"/>
                        </a:solidFill>
                        <a:effectLst/>
                        <a:latin typeface="+mn-lt"/>
                        <a:ea typeface="+mn-ea"/>
                        <a:cs typeface="+mn-cs"/>
                      </a:endParaRPr>
                    </a:p>
                    <a:p>
                      <a:r>
                        <a:rPr lang="en-US" sz="1600" kern="1200" dirty="0" smtClean="0">
                          <a:solidFill>
                            <a:schemeClr val="dk1"/>
                          </a:solidFill>
                          <a:effectLst/>
                          <a:latin typeface="+mn-lt"/>
                          <a:ea typeface="+mn-ea"/>
                          <a:cs typeface="+mn-cs"/>
                        </a:rPr>
                        <a:t>kuʃk</a:t>
                      </a:r>
                    </a:p>
                    <a:p>
                      <a:pPr algn="l">
                        <a:lnSpc>
                          <a:spcPct val="115000"/>
                        </a:lnSpc>
                        <a:spcAft>
                          <a:spcPts val="1000"/>
                        </a:spcAft>
                      </a:pPr>
                      <a:endParaRPr lang="en-US" sz="1600" b="1" dirty="0">
                        <a:effectLst/>
                        <a:latin typeface="+mn-lt"/>
                        <a:ea typeface="Cambria" charset="0"/>
                        <a:cs typeface="Arial" charset="0"/>
                      </a:endParaRPr>
                    </a:p>
                    <a:p>
                      <a:pPr algn="l">
                        <a:lnSpc>
                          <a:spcPct val="115000"/>
                        </a:lnSpc>
                        <a:spcAft>
                          <a:spcPts val="1000"/>
                        </a:spcAft>
                      </a:pPr>
                      <a:r>
                        <a:rPr lang="en-US" sz="1600" b="1" dirty="0">
                          <a:effectLst/>
                          <a:latin typeface="+mn-lt"/>
                          <a:ea typeface="Cambria" charset="0"/>
                          <a:cs typeface="Arial" charset="0"/>
                        </a:rPr>
                        <a:t> </a:t>
                      </a:r>
                    </a:p>
                    <a:p>
                      <a:pPr algn="l">
                        <a:lnSpc>
                          <a:spcPct val="115000"/>
                        </a:lnSpc>
                        <a:spcAft>
                          <a:spcPts val="1000"/>
                        </a:spcAft>
                      </a:pPr>
                      <a:r>
                        <a:rPr lang="en-US" sz="1600" b="1" dirty="0">
                          <a:effectLst/>
                          <a:latin typeface="+mn-lt"/>
                          <a:ea typeface="Cambria" charset="0"/>
                          <a:cs typeface="Arial" charset="0"/>
                        </a:rPr>
                        <a:t> </a:t>
                      </a:r>
                    </a:p>
                  </a:txBody>
                  <a:tcPr marL="68580" marR="68580" marT="0" marB="0">
                    <a:noFill/>
                  </a:tcPr>
                </a:tc>
                <a:tc>
                  <a:txBody>
                    <a:bodyPr/>
                    <a:lstStyle/>
                    <a:p>
                      <a:pPr algn="l">
                        <a:lnSpc>
                          <a:spcPct val="50000"/>
                        </a:lnSpc>
                        <a:spcAft>
                          <a:spcPts val="1000"/>
                        </a:spcAft>
                      </a:pPr>
                      <a:r>
                        <a:rPr lang="en-US" sz="1600" b="1" dirty="0">
                          <a:effectLst/>
                          <a:latin typeface="+mn-lt"/>
                          <a:ea typeface="Cambria" charset="0"/>
                          <a:cs typeface="Arial" charset="0"/>
                        </a:rPr>
                        <a:t> </a:t>
                      </a:r>
                      <a:r>
                        <a:rPr lang="en-US" sz="1600" b="1" dirty="0" err="1" smtClean="0">
                          <a:effectLst/>
                          <a:latin typeface="+mn-lt"/>
                          <a:ea typeface="Cambria" charset="0"/>
                          <a:cs typeface="Arial" charset="0"/>
                        </a:rPr>
                        <a:t>tb</a:t>
                      </a:r>
                      <a:endParaRPr lang="en-US" sz="1600" b="1" dirty="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bʔ</a:t>
                      </a:r>
                      <a:endParaRPr lang="en-US" sz="1600" b="1" dirty="0">
                        <a:effectLst/>
                        <a:latin typeface="+mn-lt"/>
                        <a:ea typeface="Cambria" charset="0"/>
                        <a:cs typeface="Arial" charset="0"/>
                      </a:endParaRPr>
                    </a:p>
                    <a:p>
                      <a:pPr algn="l">
                        <a:lnSpc>
                          <a:spcPct val="50000"/>
                        </a:lnSpc>
                        <a:spcAft>
                          <a:spcPts val="1000"/>
                        </a:spcAft>
                      </a:pPr>
                      <a:r>
                        <a:rPr lang="en-US" sz="1600" b="1" dirty="0" err="1">
                          <a:effectLst/>
                          <a:latin typeface="+mn-lt"/>
                          <a:ea typeface="Cambria" charset="0"/>
                          <a:cs typeface="Arial" charset="0"/>
                        </a:rPr>
                        <a:t>mn</a:t>
                      </a:r>
                      <a:endParaRPr lang="en-US" sz="1600" b="1" dirty="0">
                        <a:effectLst/>
                        <a:latin typeface="+mn-lt"/>
                        <a:ea typeface="Cambria" charset="0"/>
                        <a:cs typeface="Arial" charset="0"/>
                      </a:endParaRPr>
                    </a:p>
                    <a:p>
                      <a:pPr algn="l">
                        <a:lnSpc>
                          <a:spcPct val="50000"/>
                        </a:lnSpc>
                        <a:spcAft>
                          <a:spcPts val="1000"/>
                        </a:spcAft>
                      </a:pPr>
                      <a:r>
                        <a:rPr lang="en-US" sz="1600" b="1" dirty="0" err="1">
                          <a:effectLst/>
                          <a:latin typeface="+mn-lt"/>
                          <a:ea typeface="Cambria" charset="0"/>
                          <a:cs typeface="Arial" charset="0"/>
                        </a:rPr>
                        <a:t>fʃ</a:t>
                      </a:r>
                      <a:endParaRPr lang="en-US" sz="1600" b="1" dirty="0">
                        <a:effectLst/>
                        <a:latin typeface="+mn-lt"/>
                        <a:ea typeface="Cambria" charset="0"/>
                        <a:cs typeface="Arial" charset="0"/>
                      </a:endParaRPr>
                    </a:p>
                    <a:p>
                      <a:pPr algn="l">
                        <a:lnSpc>
                          <a:spcPct val="50000"/>
                        </a:lnSpc>
                        <a:spcAft>
                          <a:spcPts val="1000"/>
                        </a:spcAft>
                      </a:pPr>
                      <a:r>
                        <a:rPr lang="en-US" sz="1600" b="1" dirty="0" err="1">
                          <a:effectLst/>
                          <a:latin typeface="+mn-lt"/>
                          <a:ea typeface="Cambria" charset="0"/>
                          <a:cs typeface="Arial" charset="0"/>
                        </a:rPr>
                        <a:t>tk</a:t>
                      </a:r>
                      <a:endParaRPr lang="en-US" sz="1600" b="1" dirty="0">
                        <a:effectLst/>
                        <a:latin typeface="+mn-lt"/>
                        <a:ea typeface="Cambria" charset="0"/>
                        <a:cs typeface="Arial" charset="0"/>
                      </a:endParaRPr>
                    </a:p>
                    <a:p>
                      <a:pPr algn="l">
                        <a:lnSpc>
                          <a:spcPct val="50000"/>
                        </a:lnSpc>
                        <a:spcAft>
                          <a:spcPts val="1000"/>
                        </a:spcAft>
                      </a:pPr>
                      <a:r>
                        <a:rPr lang="en-US" sz="1600" b="1" dirty="0">
                          <a:effectLst/>
                          <a:latin typeface="+mn-lt"/>
                          <a:ea typeface="Cambria" charset="0"/>
                          <a:cs typeface="Arial" charset="0"/>
                        </a:rPr>
                        <a:t>sf</a:t>
                      </a:r>
                    </a:p>
                    <a:p>
                      <a:pPr algn="l">
                        <a:lnSpc>
                          <a:spcPct val="50000"/>
                        </a:lnSpc>
                        <a:spcAft>
                          <a:spcPts val="1000"/>
                        </a:spcAft>
                      </a:pPr>
                      <a:r>
                        <a:rPr lang="en-US" sz="1600" b="1" dirty="0" err="1">
                          <a:effectLst/>
                          <a:latin typeface="+mn-lt"/>
                          <a:ea typeface="Cambria" charset="0"/>
                          <a:cs typeface="Arial" charset="0"/>
                        </a:rPr>
                        <a:t>sx</a:t>
                      </a:r>
                      <a:endParaRPr lang="en-US" sz="1600" b="1" dirty="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Sh</a:t>
                      </a:r>
                      <a:endParaRPr lang="en-US" sz="1600" b="1" dirty="0" smtClean="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fv</a:t>
                      </a:r>
                      <a:endParaRPr lang="en-US" sz="1600" b="1" dirty="0" smtClean="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fz</a:t>
                      </a:r>
                      <a:endParaRPr lang="en-US" sz="1600" b="1" dirty="0" smtClean="0">
                        <a:effectLst/>
                        <a:latin typeface="+mn-lt"/>
                        <a:ea typeface="Cambria" charset="0"/>
                        <a:cs typeface="Arial" charset="0"/>
                      </a:endParaRPr>
                    </a:p>
                    <a:p>
                      <a:pPr algn="l">
                        <a:lnSpc>
                          <a:spcPct val="115000"/>
                        </a:lnSpc>
                        <a:spcAft>
                          <a:spcPts val="1000"/>
                        </a:spcAft>
                      </a:pPr>
                      <a:endParaRPr lang="en-US" sz="1600" kern="1200" dirty="0" smtClean="0">
                        <a:solidFill>
                          <a:schemeClr val="dk1"/>
                        </a:solidFill>
                        <a:effectLst/>
                        <a:latin typeface="+mn-lt"/>
                        <a:ea typeface="+mn-ea"/>
                        <a:cs typeface="+mn-cs"/>
                      </a:endParaRPr>
                    </a:p>
                    <a:p>
                      <a:pPr algn="l">
                        <a:lnSpc>
                          <a:spcPct val="115000"/>
                        </a:lnSpc>
                        <a:spcAft>
                          <a:spcPts val="1000"/>
                        </a:spcAft>
                      </a:pPr>
                      <a:r>
                        <a:rPr lang="en-US" sz="1600" kern="1200" dirty="0" err="1" smtClean="0">
                          <a:solidFill>
                            <a:schemeClr val="dk1"/>
                          </a:solidFill>
                          <a:effectLst/>
                          <a:latin typeface="+mn-lt"/>
                          <a:ea typeface="+mn-ea"/>
                          <a:cs typeface="+mn-cs"/>
                        </a:rPr>
                        <a:t>ɢotb</a:t>
                      </a:r>
                      <a:endParaRPr lang="en-US" sz="1600" kern="1200" dirty="0" smtClean="0">
                        <a:solidFill>
                          <a:schemeClr val="dk1"/>
                        </a:solidFill>
                        <a:effectLst/>
                        <a:latin typeface="+mn-lt"/>
                        <a:ea typeface="+mn-ea"/>
                        <a:cs typeface="+mn-cs"/>
                      </a:endParaRPr>
                    </a:p>
                    <a:p>
                      <a:pPr algn="l">
                        <a:lnSpc>
                          <a:spcPct val="115000"/>
                        </a:lnSpc>
                        <a:spcAft>
                          <a:spcPts val="1000"/>
                        </a:spcAft>
                      </a:pPr>
                      <a:r>
                        <a:rPr lang="en-US" sz="1600" kern="1200" dirty="0" err="1" smtClean="0">
                          <a:solidFill>
                            <a:schemeClr val="dk1"/>
                          </a:solidFill>
                          <a:effectLst/>
                          <a:latin typeface="+mn-lt"/>
                          <a:ea typeface="+mn-ea"/>
                          <a:cs typeface="+mn-cs"/>
                        </a:rPr>
                        <a:t>tæbʔ</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ʔæmn</a:t>
                      </a:r>
                      <a:endParaRPr lang="en-US" sz="1600" kern="1200" dirty="0" smtClean="0">
                        <a:solidFill>
                          <a:schemeClr val="dk1"/>
                        </a:solidFill>
                        <a:effectLst/>
                        <a:latin typeface="+mn-lt"/>
                        <a:ea typeface="+mn-ea"/>
                        <a:cs typeface="+mn-cs"/>
                      </a:endParaRPr>
                    </a:p>
                    <a:p>
                      <a:r>
                        <a:rPr lang="en-US" sz="1600" kern="1200" dirty="0" smtClean="0">
                          <a:solidFill>
                            <a:schemeClr val="dk1"/>
                          </a:solidFill>
                          <a:effectLst/>
                          <a:latin typeface="+mn-lt"/>
                          <a:ea typeface="+mn-ea"/>
                          <a:cs typeface="+mn-cs"/>
                        </a:rPr>
                        <a:t>kæfʃ</a:t>
                      </a:r>
                    </a:p>
                    <a:p>
                      <a:r>
                        <a:rPr lang="en-US" sz="1600" kern="1200" dirty="0" err="1" smtClean="0">
                          <a:solidFill>
                            <a:schemeClr val="dk1"/>
                          </a:solidFill>
                          <a:effectLst/>
                          <a:latin typeface="+mn-lt"/>
                          <a:ea typeface="+mn-ea"/>
                          <a:cs typeface="+mn-cs"/>
                        </a:rPr>
                        <a:t>potk</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mesf</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mæsx</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mæsh</a:t>
                      </a:r>
                      <a:endParaRPr lang="en-US" sz="1600" kern="1200" dirty="0" smtClean="0">
                        <a:solidFill>
                          <a:schemeClr val="dk1"/>
                        </a:solidFill>
                        <a:effectLst/>
                        <a:latin typeface="+mn-lt"/>
                        <a:ea typeface="+mn-ea"/>
                        <a:cs typeface="+mn-cs"/>
                      </a:endParaRPr>
                    </a:p>
                    <a:p>
                      <a:pPr algn="l">
                        <a:lnSpc>
                          <a:spcPct val="115000"/>
                        </a:lnSpc>
                        <a:spcAft>
                          <a:spcPts val="1000"/>
                        </a:spcAft>
                      </a:pPr>
                      <a:endParaRPr lang="en-US" sz="1600" b="1" dirty="0">
                        <a:effectLst/>
                        <a:latin typeface="+mn-lt"/>
                        <a:ea typeface="Cambria" charset="0"/>
                        <a:cs typeface="Arial" charset="0"/>
                      </a:endParaRPr>
                    </a:p>
                  </a:txBody>
                  <a:tcPr marL="68580" marR="68580" marT="0" marB="0">
                    <a:noFill/>
                  </a:tcPr>
                </a:tc>
                <a:tc>
                  <a:txBody>
                    <a:bodyPr/>
                    <a:lstStyle/>
                    <a:p>
                      <a:pPr algn="l">
                        <a:lnSpc>
                          <a:spcPct val="115000"/>
                        </a:lnSpc>
                        <a:spcAft>
                          <a:spcPts val="1000"/>
                        </a:spcAft>
                      </a:pPr>
                      <a:r>
                        <a:rPr lang="en-US" sz="1600" b="1" dirty="0" err="1">
                          <a:effectLst/>
                          <a:latin typeface="+mn-lt"/>
                          <a:ea typeface="Cambria" charset="0"/>
                          <a:cs typeface="Arial" charset="0"/>
                        </a:rPr>
                        <a:t>bh</a:t>
                      </a:r>
                      <a:endParaRPr lang="en-US" sz="1600" b="1" dirty="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bx</a:t>
                      </a:r>
                      <a:endParaRPr lang="en-US" sz="1600" b="1" dirty="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bʃ</a:t>
                      </a:r>
                      <a:endParaRPr lang="en-US" sz="1600" b="1" dirty="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ɢʃ</a:t>
                      </a:r>
                      <a:endParaRPr lang="en-US" sz="1600" b="1" dirty="0">
                        <a:effectLst/>
                        <a:latin typeface="+mn-lt"/>
                        <a:ea typeface="Cambria" charset="0"/>
                        <a:cs typeface="Arial" charset="0"/>
                      </a:endParaRPr>
                    </a:p>
                    <a:p>
                      <a:pPr algn="l">
                        <a:lnSpc>
                          <a:spcPct val="50000"/>
                        </a:lnSpc>
                        <a:spcAft>
                          <a:spcPts val="1000"/>
                        </a:spcAft>
                      </a:pPr>
                      <a:r>
                        <a:rPr lang="en-US" sz="1600" b="1" dirty="0" smtClean="0">
                          <a:effectLst/>
                          <a:latin typeface="+mn-lt"/>
                          <a:ea typeface="Cambria" charset="0"/>
                          <a:cs typeface="Arial" charset="0"/>
                        </a:rPr>
                        <a:t>dv</a:t>
                      </a:r>
                      <a:endParaRPr lang="en-US" sz="1600" b="1" dirty="0">
                        <a:effectLst/>
                        <a:latin typeface="+mn-lt"/>
                        <a:ea typeface="Cambria" charset="0"/>
                        <a:cs typeface="Arial" charset="0"/>
                      </a:endParaRPr>
                    </a:p>
                    <a:p>
                      <a:pPr algn="l">
                        <a:lnSpc>
                          <a:spcPct val="50000"/>
                        </a:lnSpc>
                        <a:spcAft>
                          <a:spcPts val="1000"/>
                        </a:spcAft>
                      </a:pPr>
                      <a:r>
                        <a:rPr lang="en-US" sz="1600" b="1" dirty="0" smtClean="0">
                          <a:effectLst/>
                          <a:latin typeface="+mn-lt"/>
                          <a:ea typeface="Cambria" charset="0"/>
                          <a:cs typeface="Arial" charset="0"/>
                        </a:rPr>
                        <a:t>ds</a:t>
                      </a:r>
                      <a:endParaRPr lang="en-US" sz="1600" b="1" dirty="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bz</a:t>
                      </a:r>
                      <a:endParaRPr lang="en-US" sz="1600" b="1" dirty="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mr</a:t>
                      </a:r>
                      <a:endParaRPr lang="en-US" sz="1600" b="1" dirty="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zm</a:t>
                      </a:r>
                      <a:endParaRPr lang="en-US" sz="1600" b="1" dirty="0">
                        <a:effectLst/>
                        <a:latin typeface="+mn-lt"/>
                        <a:ea typeface="Cambria" charset="0"/>
                        <a:cs typeface="Arial" charset="0"/>
                      </a:endParaRPr>
                    </a:p>
                    <a:p>
                      <a:pPr algn="l">
                        <a:lnSpc>
                          <a:spcPct val="50000"/>
                        </a:lnSpc>
                        <a:spcAft>
                          <a:spcPts val="1000"/>
                        </a:spcAft>
                      </a:pPr>
                      <a:r>
                        <a:rPr lang="en-US" sz="1600" b="1" dirty="0" smtClean="0">
                          <a:solidFill>
                            <a:srgbClr val="FF0000"/>
                          </a:solidFill>
                          <a:effectLst/>
                          <a:latin typeface="+mn-lt"/>
                          <a:ea typeface="Cambria" charset="0"/>
                          <a:cs typeface="Arial" charset="0"/>
                        </a:rPr>
                        <a:t>Sn</a:t>
                      </a:r>
                      <a:endParaRPr lang="en-US" sz="1600" b="1" dirty="0">
                        <a:solidFill>
                          <a:srgbClr val="FF0000"/>
                        </a:solidFill>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zn</a:t>
                      </a:r>
                      <a:endParaRPr lang="en-US" sz="1600" b="1" dirty="0">
                        <a:effectLst/>
                        <a:latin typeface="+mn-lt"/>
                        <a:ea typeface="Cambria" charset="0"/>
                        <a:cs typeface="Arial" charset="0"/>
                      </a:endParaRPr>
                    </a:p>
                    <a:p>
                      <a:pPr algn="l">
                        <a:lnSpc>
                          <a:spcPct val="50000"/>
                        </a:lnSpc>
                        <a:spcAft>
                          <a:spcPts val="1000"/>
                        </a:spcAft>
                      </a:pPr>
                      <a:r>
                        <a:rPr lang="en-US" sz="1600" b="1" dirty="0" smtClean="0">
                          <a:effectLst/>
                          <a:latin typeface="+mn-lt"/>
                          <a:ea typeface="Cambria" charset="0"/>
                          <a:cs typeface="Arial" charset="0"/>
                        </a:rPr>
                        <a:t>ml</a:t>
                      </a:r>
                      <a:endParaRPr lang="en-US" sz="1600" b="1" dirty="0">
                        <a:effectLst/>
                        <a:latin typeface="+mn-lt"/>
                        <a:ea typeface="Cambria" charset="0"/>
                        <a:cs typeface="Arial" charset="0"/>
                      </a:endParaRPr>
                    </a:p>
                    <a:p>
                      <a:pPr algn="l">
                        <a:lnSpc>
                          <a:spcPct val="50000"/>
                        </a:lnSpc>
                        <a:spcAft>
                          <a:spcPts val="1000"/>
                        </a:spcAft>
                      </a:pPr>
                      <a:r>
                        <a:rPr lang="en-US" sz="1600" b="1" dirty="0" err="1" smtClean="0">
                          <a:effectLst/>
                          <a:latin typeface="+mn-lt"/>
                          <a:ea typeface="Cambria" charset="0"/>
                          <a:cs typeface="Arial" charset="0"/>
                        </a:rPr>
                        <a:t>xm</a:t>
                      </a:r>
                      <a:endParaRPr lang="en-US" sz="1600" b="1" dirty="0" smtClean="0">
                        <a:effectLst/>
                        <a:latin typeface="+mn-lt"/>
                        <a:ea typeface="Cambria" charset="0"/>
                        <a:cs typeface="Arial" charset="0"/>
                      </a:endParaRPr>
                    </a:p>
                    <a:p>
                      <a:r>
                        <a:rPr lang="en-US" sz="1600" kern="1200" dirty="0" smtClean="0">
                          <a:solidFill>
                            <a:schemeClr val="dk1"/>
                          </a:solidFill>
                          <a:effectLst/>
                          <a:latin typeface="+mn-lt"/>
                          <a:ea typeface="+mn-ea"/>
                          <a:cs typeface="+mn-cs"/>
                        </a:rPr>
                        <a:t>æbx</a:t>
                      </a:r>
                    </a:p>
                    <a:p>
                      <a:r>
                        <a:rPr lang="en-US" sz="1600" kern="1200" dirty="0" err="1" smtClean="0">
                          <a:solidFill>
                            <a:schemeClr val="dk1"/>
                          </a:solidFill>
                          <a:effectLst/>
                          <a:latin typeface="+mn-lt"/>
                          <a:ea typeface="+mn-ea"/>
                          <a:cs typeface="+mn-cs"/>
                        </a:rPr>
                        <a:t>næbʃ</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hæml</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zebh</a:t>
                      </a:r>
                      <a:endParaRPr lang="en-US" sz="1600" kern="1200" dirty="0" smtClean="0">
                        <a:solidFill>
                          <a:schemeClr val="dk1"/>
                        </a:solidFill>
                        <a:effectLst/>
                        <a:latin typeface="+mn-lt"/>
                        <a:ea typeface="+mn-ea"/>
                        <a:cs typeface="+mn-cs"/>
                      </a:endParaRPr>
                    </a:p>
                    <a:p>
                      <a:r>
                        <a:rPr lang="en-US" sz="1600" kern="1200" dirty="0" err="1" smtClean="0">
                          <a:solidFill>
                            <a:schemeClr val="dk1"/>
                          </a:solidFill>
                          <a:effectLst/>
                          <a:latin typeface="+mn-lt"/>
                          <a:ea typeface="+mn-ea"/>
                          <a:cs typeface="+mn-cs"/>
                        </a:rPr>
                        <a:t>Sobh</a:t>
                      </a:r>
                      <a:endParaRPr lang="en-US" sz="160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bædv</a:t>
                      </a:r>
                    </a:p>
                    <a:p>
                      <a:r>
                        <a:rPr lang="en-US" sz="1800" kern="1200" dirty="0" err="1" smtClean="0">
                          <a:solidFill>
                            <a:schemeClr val="dk1"/>
                          </a:solidFill>
                          <a:effectLst/>
                          <a:latin typeface="+mn-lt"/>
                          <a:ea typeface="+mn-ea"/>
                          <a:cs typeface="+mn-cs"/>
                        </a:rPr>
                        <a:t>ɢods</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næbz</a:t>
                      </a:r>
                      <a:endParaRPr lang="en-US" sz="1800" kern="1200" dirty="0" smtClean="0">
                        <a:solidFill>
                          <a:schemeClr val="dk1"/>
                        </a:solidFill>
                        <a:effectLst/>
                        <a:latin typeface="+mn-lt"/>
                        <a:ea typeface="+mn-ea"/>
                        <a:cs typeface="+mn-cs"/>
                      </a:endParaRPr>
                    </a:p>
                  </a:txBody>
                  <a:tcPr marL="68580" marR="68580" marT="0" marB="0">
                    <a:noFill/>
                  </a:tcPr>
                </a:tc>
                <a:tc>
                  <a:txBody>
                    <a:bodyPr/>
                    <a:lstStyle/>
                    <a:p>
                      <a:pPr algn="l">
                        <a:lnSpc>
                          <a:spcPct val="50000"/>
                        </a:lnSpc>
                        <a:spcAft>
                          <a:spcPts val="1000"/>
                        </a:spcAft>
                      </a:pPr>
                      <a:r>
                        <a:rPr lang="en-US" sz="1600" b="1" dirty="0" err="1">
                          <a:effectLst/>
                          <a:latin typeface="+mn-lt"/>
                          <a:ea typeface="Cambria" charset="0"/>
                          <a:cs typeface="Arial" charset="0"/>
                        </a:rPr>
                        <a:t>zl</a:t>
                      </a:r>
                      <a:endParaRPr lang="en-US" sz="1600" b="1" dirty="0">
                        <a:effectLst/>
                        <a:latin typeface="+mn-lt"/>
                        <a:ea typeface="Cambria" charset="0"/>
                        <a:cs typeface="Arial" charset="0"/>
                      </a:endParaRPr>
                    </a:p>
                    <a:p>
                      <a:pPr algn="l">
                        <a:lnSpc>
                          <a:spcPct val="50000"/>
                        </a:lnSpc>
                        <a:spcAft>
                          <a:spcPts val="1000"/>
                        </a:spcAft>
                      </a:pPr>
                      <a:r>
                        <a:rPr lang="en-US" sz="1800" b="1" dirty="0" err="1">
                          <a:effectLst/>
                          <a:latin typeface="+mn-lt"/>
                          <a:ea typeface="Cambria" charset="0"/>
                          <a:cs typeface="Arial" charset="0"/>
                        </a:rPr>
                        <a:t>fl</a:t>
                      </a:r>
                      <a:endParaRPr lang="en-US" sz="1800" b="1" dirty="0">
                        <a:effectLst/>
                        <a:latin typeface="+mn-lt"/>
                        <a:ea typeface="Cambria" charset="0"/>
                        <a:cs typeface="Arial" charset="0"/>
                      </a:endParaRPr>
                    </a:p>
                    <a:p>
                      <a:pPr algn="l">
                        <a:lnSpc>
                          <a:spcPct val="50000"/>
                        </a:lnSpc>
                        <a:spcAft>
                          <a:spcPts val="1000"/>
                        </a:spcAft>
                      </a:pPr>
                      <a:r>
                        <a:rPr lang="en-US" sz="1800" b="1" dirty="0" err="1">
                          <a:solidFill>
                            <a:srgbClr val="FF0000"/>
                          </a:solidFill>
                          <a:effectLst/>
                          <a:latin typeface="+mn-lt"/>
                          <a:ea typeface="Cambria" charset="0"/>
                          <a:cs typeface="Arial" charset="0"/>
                        </a:rPr>
                        <a:t>sl</a:t>
                      </a:r>
                      <a:endParaRPr lang="en-US" sz="1800" b="1" dirty="0">
                        <a:solidFill>
                          <a:srgbClr val="FF0000"/>
                        </a:solidFill>
                        <a:effectLst/>
                        <a:latin typeface="+mn-lt"/>
                        <a:ea typeface="Cambria" charset="0"/>
                        <a:cs typeface="Arial" charset="0"/>
                      </a:endParaRPr>
                    </a:p>
                    <a:p>
                      <a:pPr algn="l">
                        <a:lnSpc>
                          <a:spcPct val="50000"/>
                        </a:lnSpc>
                        <a:spcAft>
                          <a:spcPts val="1000"/>
                        </a:spcAft>
                      </a:pPr>
                      <a:r>
                        <a:rPr lang="en-US" sz="1800" b="1" dirty="0">
                          <a:effectLst/>
                          <a:latin typeface="+mn-lt"/>
                          <a:ea typeface="Cambria" charset="0"/>
                          <a:cs typeface="Arial" charset="0"/>
                        </a:rPr>
                        <a:t>xl</a:t>
                      </a:r>
                    </a:p>
                    <a:p>
                      <a:pPr algn="l">
                        <a:lnSpc>
                          <a:spcPct val="50000"/>
                        </a:lnSpc>
                        <a:spcAft>
                          <a:spcPts val="1000"/>
                        </a:spcAft>
                      </a:pPr>
                      <a:r>
                        <a:rPr lang="en-US" sz="1800" b="1" dirty="0" err="1">
                          <a:effectLst/>
                          <a:latin typeface="+mn-lt"/>
                          <a:ea typeface="Cambria" charset="0"/>
                          <a:cs typeface="Arial" charset="0"/>
                        </a:rPr>
                        <a:t>tn</a:t>
                      </a:r>
                      <a:endParaRPr lang="en-US" sz="1800" b="1" dirty="0">
                        <a:effectLst/>
                        <a:latin typeface="+mn-lt"/>
                        <a:ea typeface="Cambria" charset="0"/>
                        <a:cs typeface="Arial" charset="0"/>
                      </a:endParaRPr>
                    </a:p>
                    <a:p>
                      <a:pPr algn="l">
                        <a:lnSpc>
                          <a:spcPct val="50000"/>
                        </a:lnSpc>
                        <a:spcAft>
                          <a:spcPts val="1000"/>
                        </a:spcAft>
                      </a:pPr>
                      <a:r>
                        <a:rPr lang="en-US" sz="1800" b="1" dirty="0" err="1">
                          <a:effectLst/>
                          <a:latin typeface="+mn-lt"/>
                          <a:ea typeface="Cambria" charset="0"/>
                          <a:cs typeface="Arial" charset="0"/>
                        </a:rPr>
                        <a:t>fr</a:t>
                      </a:r>
                      <a:endParaRPr lang="en-US" sz="1800" b="1" dirty="0">
                        <a:effectLst/>
                        <a:latin typeface="+mn-lt"/>
                        <a:ea typeface="Cambria" charset="0"/>
                        <a:cs typeface="Arial" charset="0"/>
                      </a:endParaRPr>
                    </a:p>
                    <a:p>
                      <a:pPr algn="l">
                        <a:lnSpc>
                          <a:spcPct val="50000"/>
                        </a:lnSpc>
                        <a:spcAft>
                          <a:spcPts val="1000"/>
                        </a:spcAft>
                      </a:pPr>
                      <a:r>
                        <a:rPr lang="en-US" sz="1800" b="1" dirty="0" err="1">
                          <a:effectLst/>
                          <a:latin typeface="+mn-lt"/>
                          <a:ea typeface="Cambria" charset="0"/>
                          <a:cs typeface="Arial" charset="0"/>
                        </a:rPr>
                        <a:t>sr</a:t>
                      </a:r>
                      <a:endParaRPr lang="en-US" sz="1800" b="1" dirty="0">
                        <a:effectLst/>
                        <a:latin typeface="+mn-lt"/>
                        <a:ea typeface="Cambria" charset="0"/>
                        <a:cs typeface="Arial" charset="0"/>
                      </a:endParaRPr>
                    </a:p>
                    <a:p>
                      <a:pPr algn="l">
                        <a:lnSpc>
                          <a:spcPct val="50000"/>
                        </a:lnSpc>
                        <a:spcAft>
                          <a:spcPts val="1000"/>
                        </a:spcAft>
                      </a:pPr>
                      <a:r>
                        <a:rPr lang="en-US" sz="1800" b="1" dirty="0" err="1">
                          <a:effectLst/>
                          <a:latin typeface="+mn-lt"/>
                          <a:ea typeface="Cambria" charset="0"/>
                          <a:cs typeface="Arial" charset="0"/>
                        </a:rPr>
                        <a:t>ʃr</a:t>
                      </a:r>
                      <a:endParaRPr lang="en-US" sz="1800" b="1" dirty="0">
                        <a:effectLst/>
                        <a:latin typeface="+mn-lt"/>
                        <a:ea typeface="Cambria" charset="0"/>
                        <a:cs typeface="Arial" charset="0"/>
                      </a:endParaRPr>
                    </a:p>
                    <a:p>
                      <a:pPr algn="l">
                        <a:lnSpc>
                          <a:spcPct val="50000"/>
                        </a:lnSpc>
                        <a:spcAft>
                          <a:spcPts val="1000"/>
                        </a:spcAft>
                      </a:pPr>
                      <a:r>
                        <a:rPr lang="en-US" sz="1800" b="1" dirty="0">
                          <a:effectLst/>
                          <a:latin typeface="+mn-lt"/>
                          <a:ea typeface="Cambria" charset="0"/>
                          <a:cs typeface="Arial" charset="0"/>
                        </a:rPr>
                        <a:t>km</a:t>
                      </a:r>
                    </a:p>
                    <a:p>
                      <a:pPr algn="l">
                        <a:lnSpc>
                          <a:spcPct val="50000"/>
                        </a:lnSpc>
                        <a:spcAft>
                          <a:spcPts val="1000"/>
                        </a:spcAft>
                      </a:pPr>
                      <a:r>
                        <a:rPr lang="en-US" sz="1800" b="1" dirty="0" err="1" smtClean="0">
                          <a:effectLst/>
                          <a:latin typeface="+mn-lt"/>
                          <a:ea typeface="Cambria" charset="0"/>
                          <a:cs typeface="Arial" charset="0"/>
                        </a:rPr>
                        <a:t>hr</a:t>
                      </a:r>
                      <a:endParaRPr lang="en-US" sz="1800" b="1" dirty="0" smtClean="0">
                        <a:effectLst/>
                        <a:latin typeface="+mn-lt"/>
                        <a:ea typeface="Cambria" charset="0"/>
                        <a:cs typeface="Arial" charset="0"/>
                      </a:endParaRPr>
                    </a:p>
                    <a:p>
                      <a:r>
                        <a:rPr lang="en-US" sz="1800" kern="1200" dirty="0" err="1" smtClean="0">
                          <a:solidFill>
                            <a:schemeClr val="dk1"/>
                          </a:solidFill>
                          <a:effectLst/>
                          <a:latin typeface="+mn-lt"/>
                          <a:ea typeface="+mn-ea"/>
                          <a:cs typeface="+mn-cs"/>
                        </a:rPr>
                        <a:t>fæzl</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tefl</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ɢosl</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boxl</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mætn</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kofr</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mesr</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ɢeʃr</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hokm</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mohr</a:t>
                      </a:r>
                      <a:endParaRPr lang="en-US" sz="1800" kern="1200" dirty="0" smtClean="0">
                        <a:solidFill>
                          <a:schemeClr val="dk1"/>
                        </a:solidFill>
                        <a:effectLst/>
                        <a:latin typeface="+mn-lt"/>
                        <a:ea typeface="+mn-ea"/>
                        <a:cs typeface="+mn-cs"/>
                      </a:endParaRPr>
                    </a:p>
                    <a:p>
                      <a:endParaRPr lang="en-US" sz="1800" kern="1200" dirty="0" smtClean="0">
                        <a:solidFill>
                          <a:schemeClr val="dk1"/>
                        </a:solidFill>
                        <a:effectLst/>
                        <a:latin typeface="+mn-lt"/>
                        <a:ea typeface="+mn-ea"/>
                        <a:cs typeface="+mn-cs"/>
                      </a:endParaRPr>
                    </a:p>
                    <a:p>
                      <a:pPr algn="l">
                        <a:lnSpc>
                          <a:spcPct val="115000"/>
                        </a:lnSpc>
                        <a:spcAft>
                          <a:spcPts val="1000"/>
                        </a:spcAft>
                      </a:pPr>
                      <a:endParaRPr lang="en-US" sz="1600" b="1" dirty="0">
                        <a:effectLst/>
                        <a:latin typeface="+mn-lt"/>
                        <a:ea typeface="Cambria" charset="0"/>
                        <a:cs typeface="Arial" charset="0"/>
                      </a:endParaRPr>
                    </a:p>
                    <a:p>
                      <a:pPr algn="l">
                        <a:lnSpc>
                          <a:spcPct val="115000"/>
                        </a:lnSpc>
                        <a:spcAft>
                          <a:spcPts val="1000"/>
                        </a:spcAft>
                      </a:pPr>
                      <a:r>
                        <a:rPr lang="en-US" sz="1600" b="1" dirty="0">
                          <a:effectLst/>
                          <a:latin typeface="+mn-lt"/>
                          <a:ea typeface="Cambria" charset="0"/>
                          <a:cs typeface="Arial" charset="0"/>
                        </a:rPr>
                        <a:t> </a:t>
                      </a:r>
                    </a:p>
                  </a:txBody>
                  <a:tcPr marL="68580" marR="68580" marT="0" marB="0">
                    <a:noFill/>
                  </a:tcPr>
                </a:tc>
                <a:tc>
                  <a:txBody>
                    <a:bodyPr/>
                    <a:lstStyle/>
                    <a:p>
                      <a:pPr algn="l">
                        <a:lnSpc>
                          <a:spcPct val="115000"/>
                        </a:lnSpc>
                        <a:spcAft>
                          <a:spcPts val="1000"/>
                        </a:spcAft>
                      </a:pPr>
                      <a:r>
                        <a:rPr lang="en-US" sz="1800" b="1" dirty="0" err="1">
                          <a:effectLst/>
                          <a:latin typeface="+mn-lt"/>
                          <a:ea typeface="Cambria" charset="0"/>
                          <a:cs typeface="Arial" charset="0"/>
                        </a:rPr>
                        <a:t>br</a:t>
                      </a:r>
                      <a:endParaRPr lang="en-US" sz="1800" b="1" dirty="0">
                        <a:effectLst/>
                        <a:latin typeface="+mn-lt"/>
                        <a:ea typeface="Cambria" charset="0"/>
                        <a:cs typeface="Arial" charset="0"/>
                      </a:endParaRPr>
                    </a:p>
                    <a:p>
                      <a:pPr algn="l">
                        <a:lnSpc>
                          <a:spcPct val="115000"/>
                        </a:lnSpc>
                        <a:spcAft>
                          <a:spcPts val="1000"/>
                        </a:spcAft>
                      </a:pPr>
                      <a:r>
                        <a:rPr lang="en-US" sz="1800" b="1" dirty="0" err="1">
                          <a:effectLst/>
                          <a:latin typeface="+mn-lt"/>
                          <a:ea typeface="Cambria" charset="0"/>
                          <a:cs typeface="Arial" charset="0"/>
                        </a:rPr>
                        <a:t>dr</a:t>
                      </a:r>
                      <a:endParaRPr lang="en-US" sz="1800" b="1" dirty="0">
                        <a:effectLst/>
                        <a:latin typeface="+mn-lt"/>
                        <a:ea typeface="Cambria" charset="0"/>
                        <a:cs typeface="Arial" charset="0"/>
                      </a:endParaRPr>
                    </a:p>
                    <a:p>
                      <a:pPr algn="l">
                        <a:lnSpc>
                          <a:spcPct val="115000"/>
                        </a:lnSpc>
                        <a:spcAft>
                          <a:spcPts val="1000"/>
                        </a:spcAft>
                      </a:pPr>
                      <a:r>
                        <a:rPr lang="en-US" sz="1800" b="1" dirty="0">
                          <a:effectLst/>
                          <a:latin typeface="+mn-lt"/>
                          <a:ea typeface="Cambria" charset="0"/>
                          <a:cs typeface="Arial" charset="0"/>
                        </a:rPr>
                        <a:t>kl</a:t>
                      </a:r>
                    </a:p>
                    <a:p>
                      <a:pPr algn="l">
                        <a:lnSpc>
                          <a:spcPct val="115000"/>
                        </a:lnSpc>
                        <a:spcAft>
                          <a:spcPts val="1000"/>
                        </a:spcAft>
                      </a:pPr>
                      <a:r>
                        <a:rPr lang="en-US" sz="1800" b="1" dirty="0" err="1" smtClean="0">
                          <a:effectLst/>
                          <a:latin typeface="+mn-lt"/>
                          <a:ea typeface="Cambria" charset="0"/>
                          <a:cs typeface="Arial" charset="0"/>
                        </a:rPr>
                        <a:t>tr</a:t>
                      </a:r>
                      <a:endParaRPr lang="en-US" sz="1800" b="1" dirty="0" smtClean="0">
                        <a:effectLst/>
                        <a:latin typeface="+mn-lt"/>
                        <a:ea typeface="Cambria" charset="0"/>
                        <a:cs typeface="Arial" charset="0"/>
                      </a:endParaRPr>
                    </a:p>
                    <a:p>
                      <a:r>
                        <a:rPr lang="en-US" sz="1800" kern="1200" dirty="0" err="1" smtClean="0">
                          <a:solidFill>
                            <a:schemeClr val="dk1"/>
                          </a:solidFill>
                          <a:effectLst/>
                          <a:latin typeface="+mn-lt"/>
                          <a:ea typeface="+mn-ea"/>
                          <a:cs typeface="+mn-cs"/>
                        </a:rPr>
                        <a:t>bæbr</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zebr</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sedr</a:t>
                      </a:r>
                      <a:endParaRPr lang="en-US"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ɢædr</a:t>
                      </a:r>
                      <a:endParaRPr lang="en-US" sz="1800" kern="1200" dirty="0" smtClean="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dk1"/>
                          </a:solidFill>
                          <a:effectLst/>
                          <a:latin typeface="+mn-lt"/>
                          <a:ea typeface="+mn-ea"/>
                          <a:cs typeface="+mn-cs"/>
                        </a:rPr>
                        <a:t>ʃekl</a:t>
                      </a:r>
                      <a:r>
                        <a:rPr lang="en-US" sz="1600" dirty="0" smtClean="0">
                          <a:effectLst/>
                        </a:rPr>
                        <a:t> </a:t>
                      </a:r>
                      <a:endParaRPr lang="en-US" sz="1600" b="1" dirty="0">
                        <a:effectLst/>
                        <a:latin typeface="+mn-lt"/>
                        <a:ea typeface="Cambria" charset="0"/>
                        <a:cs typeface="Arial" charset="0"/>
                      </a:endParaRPr>
                    </a:p>
                  </a:txBody>
                  <a:tcPr marL="68580" marR="68580" marT="0" marB="0">
                    <a:noFill/>
                  </a:tcPr>
                </a:tc>
              </a:tr>
            </a:tbl>
          </a:graphicData>
        </a:graphic>
      </p:graphicFrame>
      <p:sp>
        <p:nvSpPr>
          <p:cNvPr id="4" name="Footer Placeholder 3"/>
          <p:cNvSpPr>
            <a:spLocks noGrp="1"/>
          </p:cNvSpPr>
          <p:nvPr>
            <p:ph type="ftr" sz="quarter" idx="11"/>
          </p:nvPr>
        </p:nvSpPr>
        <p:spPr/>
        <p:txBody>
          <a:bodyPr/>
          <a:lstStyle/>
          <a:p>
            <a:r>
              <a:rPr lang="en-US" b="1" dirty="0" smtClean="0">
                <a:solidFill>
                  <a:schemeClr val="tx1"/>
                </a:solidFill>
              </a:rPr>
              <a:t>19</a:t>
            </a:r>
            <a:endParaRPr lang="en-US" b="1" dirty="0">
              <a:solidFill>
                <a:schemeClr val="tx1"/>
              </a:solidFill>
            </a:endParaRPr>
          </a:p>
        </p:txBody>
      </p:sp>
    </p:spTree>
    <p:extLst>
      <p:ext uri="{BB962C8B-B14F-4D97-AF65-F5344CB8AC3E}">
        <p14:creationId xmlns:p14="http://schemas.microsoft.com/office/powerpoint/2010/main" val="252272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7282531"/>
          </a:xfrm>
          <a:prstGeom prst="rect">
            <a:avLst/>
          </a:prstGeom>
        </p:spPr>
      </p:pic>
      <p:sp>
        <p:nvSpPr>
          <p:cNvPr id="3" name="TextBox 2"/>
          <p:cNvSpPr txBox="1"/>
          <p:nvPr/>
        </p:nvSpPr>
        <p:spPr>
          <a:xfrm>
            <a:off x="112295" y="424531"/>
            <a:ext cx="11967411" cy="6771084"/>
          </a:xfrm>
          <a:prstGeom prst="rect">
            <a:avLst/>
          </a:prstGeom>
          <a:noFill/>
        </p:spPr>
        <p:txBody>
          <a:bodyPr wrap="square" rtlCol="0">
            <a:spAutoFit/>
          </a:bodyPr>
          <a:lstStyle/>
          <a:p>
            <a:pPr algn="ctr"/>
            <a:r>
              <a:rPr lang="en-US" sz="2400" b="1" dirty="0" smtClean="0"/>
              <a:t>Markedness predictions on the acquisition of sC clusters:</a:t>
            </a:r>
          </a:p>
          <a:p>
            <a:endParaRPr lang="en-US" dirty="0" smtClean="0"/>
          </a:p>
          <a:p>
            <a:r>
              <a:rPr lang="en-US" dirty="0" smtClean="0"/>
              <a:t>Figure 3. Implicational relations between the three clusters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sz="2000" dirty="0" smtClean="0"/>
          </a:p>
          <a:p>
            <a:r>
              <a:rPr lang="en-US" sz="2400" b="1" i="1" dirty="0" smtClean="0"/>
              <a:t>Hypothesis </a:t>
            </a:r>
            <a:r>
              <a:rPr lang="en-US" sz="2400" b="1" i="1" dirty="0"/>
              <a:t>1. Predicted developmental path of sC onset sequences based on </a:t>
            </a:r>
            <a:r>
              <a:rPr lang="en-US" sz="2400" b="1" i="1" dirty="0" err="1"/>
              <a:t>markedness</a:t>
            </a:r>
            <a:r>
              <a:rPr lang="en-US" sz="2400" b="1" i="1" dirty="0"/>
              <a:t> on sonority: /</a:t>
            </a:r>
            <a:r>
              <a:rPr lang="en-US" sz="2400" b="1" i="1" dirty="0" err="1"/>
              <a:t>sl</a:t>
            </a:r>
            <a:r>
              <a:rPr lang="en-US" sz="2400" b="1" i="1" dirty="0"/>
              <a:t>/ &gt; /sn/ &gt; /</a:t>
            </a:r>
            <a:r>
              <a:rPr lang="en-US" sz="2400" b="1" i="1" dirty="0" err="1"/>
              <a:t>st</a:t>
            </a:r>
            <a:r>
              <a:rPr lang="en-US" sz="2400" b="1" i="1" dirty="0"/>
              <a:t>/</a:t>
            </a:r>
            <a:endParaRPr lang="en-US" sz="2400" b="1" dirty="0"/>
          </a:p>
          <a:p>
            <a:endParaRPr lang="en-US" dirty="0"/>
          </a:p>
        </p:txBody>
      </p:sp>
      <p:pic>
        <p:nvPicPr>
          <p:cNvPr id="4" name="Picture 3" descr="MAC:Users:yousefi:Desktop:Screen shot 2016-08-24 at 11.03.38 AM.png"/>
          <p:cNvPicPr/>
          <p:nvPr/>
        </p:nvPicPr>
        <p:blipFill>
          <a:blip r:embed="rId3">
            <a:extLst>
              <a:ext uri="{28A0092B-C50C-407E-A947-70E740481C1C}">
                <a14:useLocalDpi xmlns:a14="http://schemas.microsoft.com/office/drawing/2010/main"/>
              </a:ext>
            </a:extLst>
          </a:blip>
          <a:srcRect/>
          <a:stretch>
            <a:fillRect/>
          </a:stretch>
        </p:blipFill>
        <p:spPr bwMode="auto">
          <a:xfrm>
            <a:off x="3304674" y="1408876"/>
            <a:ext cx="4844715" cy="4224481"/>
          </a:xfrm>
          <a:prstGeom prst="rect">
            <a:avLst/>
          </a:prstGeom>
          <a:noFill/>
          <a:ln>
            <a:noFill/>
          </a:ln>
        </p:spPr>
      </p:pic>
      <p:sp>
        <p:nvSpPr>
          <p:cNvPr id="5" name="Footer Placeholder 4"/>
          <p:cNvSpPr>
            <a:spLocks noGrp="1"/>
          </p:cNvSpPr>
          <p:nvPr>
            <p:ph type="ftr" sz="quarter" idx="11"/>
          </p:nvPr>
        </p:nvSpPr>
        <p:spPr/>
        <p:txBody>
          <a:bodyPr/>
          <a:lstStyle/>
          <a:p>
            <a:r>
              <a:rPr lang="en-US" b="1" dirty="0" smtClean="0">
                <a:solidFill>
                  <a:schemeClr val="tx1"/>
                </a:solidFill>
              </a:rPr>
              <a:t>20</a:t>
            </a:r>
            <a:endParaRPr lang="en-US" b="1" dirty="0">
              <a:solidFill>
                <a:schemeClr val="tx1"/>
              </a:solidFill>
            </a:endParaRPr>
          </a:p>
        </p:txBody>
      </p:sp>
    </p:spTree>
    <p:extLst>
      <p:ext uri="{BB962C8B-B14F-4D97-AF65-F5344CB8AC3E}">
        <p14:creationId xmlns:p14="http://schemas.microsoft.com/office/powerpoint/2010/main" val="2088497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4" name="TextBox 3"/>
          <p:cNvSpPr txBox="1"/>
          <p:nvPr/>
        </p:nvSpPr>
        <p:spPr>
          <a:xfrm>
            <a:off x="128337" y="144379"/>
            <a:ext cx="12063662" cy="8309967"/>
          </a:xfrm>
          <a:prstGeom prst="rect">
            <a:avLst/>
          </a:prstGeom>
          <a:noFill/>
        </p:spPr>
        <p:txBody>
          <a:bodyPr wrap="square" rtlCol="0">
            <a:spAutoFit/>
          </a:bodyPr>
          <a:lstStyle/>
          <a:p>
            <a:pPr algn="ctr"/>
            <a:r>
              <a:rPr lang="en-US" sz="2400" b="1" dirty="0" smtClean="0"/>
              <a:t>Redeployment predictions on the acquisition of the sC clusters:</a:t>
            </a:r>
          </a:p>
          <a:p>
            <a:pPr algn="ctr"/>
            <a:endParaRPr lang="en-US" sz="2400" b="1" dirty="0" smtClean="0"/>
          </a:p>
          <a:p>
            <a:pPr>
              <a:buFont typeface="Arial" pitchFamily="34" charset="0"/>
              <a:buChar char="•"/>
            </a:pPr>
            <a:r>
              <a:rPr lang="en-US" b="1" dirty="0" smtClean="0"/>
              <a:t>Persian learners of English can redeploy their L1 coda MSD knowledge to the L2 onsets where all English onset sequences will be licensed. </a:t>
            </a:r>
          </a:p>
          <a:p>
            <a:pPr>
              <a:buFont typeface="Arial" pitchFamily="34" charset="0"/>
              <a:buChar char="•"/>
            </a:pPr>
            <a:r>
              <a:rPr lang="en-US" b="1" dirty="0" smtClean="0"/>
              <a:t>Redeployment will predict high accuracy but no differences between strings</a:t>
            </a:r>
          </a:p>
          <a:p>
            <a:pPr>
              <a:buFont typeface="Arial" pitchFamily="34" charset="0"/>
              <a:buChar char="•"/>
            </a:pPr>
            <a:endParaRPr lang="en-US" b="1" dirty="0" smtClean="0"/>
          </a:p>
          <a:p>
            <a:endParaRPr lang="en-US" b="1" dirty="0" smtClean="0"/>
          </a:p>
          <a:p>
            <a:endParaRPr lang="en-US" b="1" dirty="0" smtClean="0"/>
          </a:p>
          <a:p>
            <a:endParaRPr lang="en-US" dirty="0"/>
          </a:p>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endParaRPr lang="en-US" i="1" dirty="0"/>
          </a:p>
          <a:p>
            <a:endParaRPr lang="en-US" dirty="0" smtClean="0"/>
          </a:p>
          <a:p>
            <a:endParaRPr lang="en-US" dirty="0"/>
          </a:p>
        </p:txBody>
      </p:sp>
      <p:pic>
        <p:nvPicPr>
          <p:cNvPr id="5" name="Picture 4" descr="MAC:Users:yousefi:Desktop:Screen shot 2016-07-26 at 2.04.23 PM.png"/>
          <p:cNvPicPr/>
          <p:nvPr/>
        </p:nvPicPr>
        <p:blipFill>
          <a:blip r:embed="rId3">
            <a:extLst>
              <a:ext uri="{28A0092B-C50C-407E-A947-70E740481C1C}">
                <a14:useLocalDpi xmlns:a14="http://schemas.microsoft.com/office/drawing/2010/main"/>
              </a:ext>
            </a:extLst>
          </a:blip>
          <a:srcRect/>
          <a:stretch>
            <a:fillRect/>
          </a:stretch>
        </p:blipFill>
        <p:spPr bwMode="auto">
          <a:xfrm>
            <a:off x="5339443" y="2661557"/>
            <a:ext cx="3902528" cy="2775856"/>
          </a:xfrm>
          <a:prstGeom prst="rect">
            <a:avLst/>
          </a:prstGeom>
          <a:noFill/>
          <a:ln>
            <a:noFill/>
          </a:ln>
        </p:spPr>
      </p:pic>
      <p:pic>
        <p:nvPicPr>
          <p:cNvPr id="6" name="Picture 5" descr="MAC:Users:yousefi:Desktop:Screen shot 2016-08-15 at 12.29.36 PM.png"/>
          <p:cNvPicPr/>
          <p:nvPr/>
        </p:nvPicPr>
        <p:blipFill>
          <a:blip r:embed="rId4">
            <a:extLst>
              <a:ext uri="{28A0092B-C50C-407E-A947-70E740481C1C}">
                <a14:useLocalDpi xmlns:a14="http://schemas.microsoft.com/office/drawing/2010/main"/>
              </a:ext>
            </a:extLst>
          </a:blip>
          <a:srcRect/>
          <a:stretch>
            <a:fillRect/>
          </a:stretch>
        </p:blipFill>
        <p:spPr bwMode="auto">
          <a:xfrm>
            <a:off x="389594" y="2661557"/>
            <a:ext cx="4002792" cy="2775856"/>
          </a:xfrm>
          <a:prstGeom prst="rect">
            <a:avLst/>
          </a:prstGeom>
          <a:noFill/>
          <a:ln>
            <a:noFill/>
          </a:ln>
        </p:spPr>
      </p:pic>
      <p:sp>
        <p:nvSpPr>
          <p:cNvPr id="7" name="TextBox 6"/>
          <p:cNvSpPr txBox="1"/>
          <p:nvPr/>
        </p:nvSpPr>
        <p:spPr>
          <a:xfrm>
            <a:off x="389594" y="5437413"/>
            <a:ext cx="10991420" cy="646331"/>
          </a:xfrm>
          <a:prstGeom prst="rect">
            <a:avLst/>
          </a:prstGeom>
          <a:noFill/>
        </p:spPr>
        <p:txBody>
          <a:bodyPr wrap="square" rtlCol="0">
            <a:spAutoFit/>
          </a:bodyPr>
          <a:lstStyle/>
          <a:p>
            <a:endParaRPr lang="en-US" i="1" dirty="0" smtClean="0"/>
          </a:p>
          <a:p>
            <a:r>
              <a:rPr lang="en-US" b="1" i="1" dirty="0" smtClean="0"/>
              <a:t>Hypothesis 2: Predicted path based on redeployment theory: /</a:t>
            </a:r>
            <a:r>
              <a:rPr lang="en-US" b="1" dirty="0" err="1" smtClean="0"/>
              <a:t>sl</a:t>
            </a:r>
            <a:r>
              <a:rPr lang="en-US" b="1" dirty="0" smtClean="0"/>
              <a:t>/=/</a:t>
            </a:r>
            <a:r>
              <a:rPr lang="en-US" b="1" dirty="0" err="1" smtClean="0"/>
              <a:t>sn</a:t>
            </a:r>
            <a:r>
              <a:rPr lang="en-US" b="1" dirty="0" smtClean="0"/>
              <a:t>/=/</a:t>
            </a:r>
            <a:r>
              <a:rPr lang="en-US" b="1" dirty="0" err="1" smtClean="0"/>
              <a:t>st</a:t>
            </a:r>
            <a:r>
              <a:rPr lang="en-US" b="1" dirty="0" smtClean="0"/>
              <a:t>/ </a:t>
            </a:r>
            <a:endParaRPr lang="en-US" b="1" dirty="0"/>
          </a:p>
        </p:txBody>
      </p:sp>
      <p:sp>
        <p:nvSpPr>
          <p:cNvPr id="8" name="Rectangle 7"/>
          <p:cNvSpPr/>
          <p:nvPr/>
        </p:nvSpPr>
        <p:spPr>
          <a:xfrm>
            <a:off x="128337" y="1420586"/>
            <a:ext cx="9015663" cy="677108"/>
          </a:xfrm>
          <a:prstGeom prst="rect">
            <a:avLst/>
          </a:prstGeom>
        </p:spPr>
        <p:txBody>
          <a:bodyPr wrap="square">
            <a:spAutoFit/>
          </a:bodyPr>
          <a:lstStyle/>
          <a:p>
            <a:pPr algn="ctr"/>
            <a:endParaRPr lang="en-US" sz="2000" b="1" dirty="0" smtClean="0"/>
          </a:p>
          <a:p>
            <a:r>
              <a:rPr lang="en-US" dirty="0" smtClean="0"/>
              <a:t>Figure 4. Knowledge of Persian MSD and branching codas redeployed in learning English</a:t>
            </a:r>
          </a:p>
        </p:txBody>
      </p:sp>
      <p:sp>
        <p:nvSpPr>
          <p:cNvPr id="3" name="Footer Placeholder 2"/>
          <p:cNvSpPr>
            <a:spLocks noGrp="1"/>
          </p:cNvSpPr>
          <p:nvPr>
            <p:ph type="ftr" sz="quarter" idx="11"/>
          </p:nvPr>
        </p:nvSpPr>
        <p:spPr/>
        <p:txBody>
          <a:bodyPr/>
          <a:lstStyle/>
          <a:p>
            <a:r>
              <a:rPr lang="en-US" b="1" dirty="0" smtClean="0">
                <a:solidFill>
                  <a:schemeClr val="tx1"/>
                </a:solidFill>
              </a:rPr>
              <a:t>21</a:t>
            </a:r>
            <a:endParaRPr lang="en-US" b="1" dirty="0">
              <a:solidFill>
                <a:schemeClr val="tx1"/>
              </a:solidFill>
            </a:endParaRPr>
          </a:p>
        </p:txBody>
      </p:sp>
    </p:spTree>
    <p:extLst>
      <p:ext uri="{BB962C8B-B14F-4D97-AF65-F5344CB8AC3E}">
        <p14:creationId xmlns:p14="http://schemas.microsoft.com/office/powerpoint/2010/main" val="761104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185351" y="160638"/>
            <a:ext cx="11726563" cy="4585871"/>
          </a:xfrm>
          <a:prstGeom prst="rect">
            <a:avLst/>
          </a:prstGeom>
          <a:noFill/>
        </p:spPr>
        <p:txBody>
          <a:bodyPr wrap="square" rtlCol="0">
            <a:spAutoFit/>
          </a:bodyPr>
          <a:lstStyle/>
          <a:p>
            <a:r>
              <a:rPr lang="en-US" sz="2800" b="1" dirty="0" smtClean="0"/>
              <a:t>Extra-linguistic Factors (Proficiency&amp; Task style)</a:t>
            </a:r>
          </a:p>
          <a:p>
            <a:r>
              <a:rPr lang="en-US" sz="2400" b="1" dirty="0"/>
              <a:t>Ontogeny Phylogeny Model (OPM; Major, 2001</a:t>
            </a:r>
            <a:r>
              <a:rPr lang="en-US" sz="2400" b="1" dirty="0" smtClean="0"/>
              <a:t>)</a:t>
            </a:r>
          </a:p>
          <a:p>
            <a:endParaRPr lang="en-US" sz="2400" b="1" dirty="0" smtClean="0"/>
          </a:p>
          <a:p>
            <a:pPr marL="285750" indent="-285750">
              <a:buFont typeface="Arial" charset="0"/>
              <a:buChar char="•"/>
            </a:pPr>
            <a:r>
              <a:rPr lang="en-US" dirty="0"/>
              <a:t>developing interlanguages are comprised of both L1 and L2 features, which are mediated by universal (developmental) phenomena. </a:t>
            </a:r>
            <a:endParaRPr lang="en-US" dirty="0" smtClean="0"/>
          </a:p>
          <a:p>
            <a:pPr marL="285750" indent="-285750">
              <a:buFont typeface="Arial" charset="0"/>
              <a:buChar char="•"/>
            </a:pPr>
            <a:endParaRPr lang="en-US" dirty="0"/>
          </a:p>
          <a:p>
            <a:pPr marL="285750" indent="-285750">
              <a:buFont typeface="Arial" charset="0"/>
              <a:buChar char="•"/>
            </a:pPr>
            <a:r>
              <a:rPr lang="en-US" dirty="0" smtClean="0"/>
              <a:t>IL </a:t>
            </a:r>
            <a:r>
              <a:rPr lang="en-US" dirty="0"/>
              <a:t>develops </a:t>
            </a:r>
            <a:r>
              <a:rPr lang="en-US" i="1" dirty="0"/>
              <a:t>chronologically </a:t>
            </a:r>
            <a:r>
              <a:rPr lang="en-US" dirty="0"/>
              <a:t>such that features from the L2 increase, LI patterns decrease, and developmental phenomena increase and then decrease in the course of L2 development. </a:t>
            </a:r>
            <a:endParaRPr lang="en-US" dirty="0" smtClean="0"/>
          </a:p>
          <a:p>
            <a:pPr marL="285750" indent="-285750">
              <a:buFont typeface="Arial" charset="0"/>
              <a:buChar char="•"/>
            </a:pPr>
            <a:endParaRPr lang="en-US" dirty="0" smtClean="0"/>
          </a:p>
          <a:p>
            <a:pPr marL="285750" indent="-285750">
              <a:buFont typeface="Arial" charset="0"/>
              <a:buChar char="•"/>
            </a:pPr>
            <a:r>
              <a:rPr lang="en-US" dirty="0"/>
              <a:t>initial state will strictly correspond to the phonology of Persian, in which </a:t>
            </a:r>
            <a:r>
              <a:rPr lang="en-US" dirty="0" err="1"/>
              <a:t>sC</a:t>
            </a:r>
            <a:r>
              <a:rPr lang="en-US" dirty="0"/>
              <a:t> clusters will syllabify via e-epenthesis (just like in the L1</a:t>
            </a:r>
            <a:r>
              <a:rPr lang="en-US" dirty="0" smtClean="0"/>
              <a:t>).</a:t>
            </a:r>
          </a:p>
          <a:p>
            <a:pPr marL="285750" indent="-285750">
              <a:buFont typeface="Arial" charset="0"/>
              <a:buChar char="•"/>
            </a:pPr>
            <a:endParaRPr lang="en-US" dirty="0" smtClean="0"/>
          </a:p>
          <a:p>
            <a:pPr marL="285750" indent="-285750">
              <a:buFont typeface="Arial" charset="0"/>
              <a:buChar char="•"/>
            </a:pPr>
            <a:r>
              <a:rPr lang="en-US" dirty="0" smtClean="0"/>
              <a:t> </a:t>
            </a:r>
            <a:r>
              <a:rPr lang="en-US" dirty="0"/>
              <a:t>At more advanced stages, however, the frequency of e-epenthesis will </a:t>
            </a:r>
            <a:r>
              <a:rPr lang="en-US" dirty="0" smtClean="0"/>
              <a:t>decrease </a:t>
            </a:r>
          </a:p>
          <a:p>
            <a:endParaRPr lang="en-US" dirty="0" smtClean="0"/>
          </a:p>
          <a:p>
            <a:r>
              <a:rPr lang="en-US" dirty="0"/>
              <a:t> </a:t>
            </a:r>
          </a:p>
        </p:txBody>
      </p:sp>
      <p:sp>
        <p:nvSpPr>
          <p:cNvPr id="4" name="Footer Placeholder 3"/>
          <p:cNvSpPr>
            <a:spLocks noGrp="1"/>
          </p:cNvSpPr>
          <p:nvPr>
            <p:ph type="ftr" sz="quarter" idx="11"/>
          </p:nvPr>
        </p:nvSpPr>
        <p:spPr/>
        <p:txBody>
          <a:bodyPr/>
          <a:lstStyle/>
          <a:p>
            <a:r>
              <a:rPr lang="en-US" b="1" dirty="0" smtClean="0">
                <a:solidFill>
                  <a:schemeClr val="tx1"/>
                </a:solidFill>
              </a:rPr>
              <a:t>22</a:t>
            </a:r>
            <a:endParaRPr lang="en-US" b="1" dirty="0">
              <a:solidFill>
                <a:schemeClr val="tx1"/>
              </a:solidFill>
            </a:endParaRPr>
          </a:p>
        </p:txBody>
      </p:sp>
    </p:spTree>
    <p:extLst>
      <p:ext uri="{BB962C8B-B14F-4D97-AF65-F5344CB8AC3E}">
        <p14:creationId xmlns:p14="http://schemas.microsoft.com/office/powerpoint/2010/main" val="2442985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1739880"/>
              </p:ext>
            </p:extLst>
          </p:nvPr>
        </p:nvGraphicFramePr>
        <p:xfrm>
          <a:off x="185350" y="4572000"/>
          <a:ext cx="4809526" cy="1828799"/>
        </p:xfrm>
        <a:graphic>
          <a:graphicData uri="http://schemas.openxmlformats.org/drawingml/2006/table">
            <a:tbl>
              <a:tblPr firstRow="1" firstCol="1" bandRow="1">
                <a:tableStyleId>{5C22544A-7EE6-4342-B048-85BDC9FD1C3A}</a:tableStyleId>
              </a:tblPr>
              <a:tblGrid>
                <a:gridCol w="1847192"/>
                <a:gridCol w="1392337"/>
                <a:gridCol w="1569997"/>
              </a:tblGrid>
              <a:tr h="668442">
                <a:tc>
                  <a:txBody>
                    <a:bodyPr/>
                    <a:lstStyle/>
                    <a:p>
                      <a:pPr>
                        <a:lnSpc>
                          <a:spcPct val="115000"/>
                        </a:lnSpc>
                        <a:spcAft>
                          <a:spcPts val="1000"/>
                        </a:spcAft>
                      </a:pPr>
                      <a:r>
                        <a:rPr lang="en-US" sz="1600" b="1">
                          <a:solidFill>
                            <a:schemeClr val="tx1"/>
                          </a:solidFill>
                          <a:effectLst/>
                        </a:rPr>
                        <a:t>Level of proficiency</a:t>
                      </a:r>
                      <a:endParaRPr lang="en-US" sz="1600" b="1">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pPr>
                      <a:r>
                        <a:rPr lang="en-US" sz="1600" b="1">
                          <a:solidFill>
                            <a:schemeClr val="tx1"/>
                          </a:solidFill>
                          <a:effectLst/>
                        </a:rPr>
                        <a:t>Transfer errors</a:t>
                      </a:r>
                      <a:endParaRPr lang="en-US" sz="1600" b="1">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pPr>
                      <a:r>
                        <a:rPr lang="en-US" sz="1600" b="1" dirty="0">
                          <a:solidFill>
                            <a:schemeClr val="tx1"/>
                          </a:solidFill>
                          <a:effectLst/>
                        </a:rPr>
                        <a:t>Developmental errors</a:t>
                      </a:r>
                      <a:endParaRPr lang="en-US" sz="1600" b="1" dirty="0">
                        <a:solidFill>
                          <a:schemeClr val="tx1"/>
                        </a:solidFill>
                        <a:effectLst/>
                        <a:latin typeface="Cambria" charset="0"/>
                        <a:ea typeface="Cambria" charset="0"/>
                        <a:cs typeface="Arial" charset="0"/>
                      </a:endParaRPr>
                    </a:p>
                  </a:txBody>
                  <a:tcPr marL="68580" marR="68580" marT="0" marB="0">
                    <a:noFill/>
                  </a:tcPr>
                </a:tc>
              </a:tr>
              <a:tr h="1160357">
                <a:tc>
                  <a:txBody>
                    <a:bodyPr/>
                    <a:lstStyle/>
                    <a:p>
                      <a:pPr>
                        <a:lnSpc>
                          <a:spcPct val="115000"/>
                        </a:lnSpc>
                        <a:spcAft>
                          <a:spcPts val="1000"/>
                        </a:spcAft>
                      </a:pPr>
                      <a:r>
                        <a:rPr lang="en-US" sz="1600" b="1" dirty="0">
                          <a:solidFill>
                            <a:schemeClr val="tx1"/>
                          </a:solidFill>
                          <a:effectLst/>
                        </a:rPr>
                        <a:t>Beginner</a:t>
                      </a:r>
                    </a:p>
                    <a:p>
                      <a:pPr>
                        <a:lnSpc>
                          <a:spcPct val="115000"/>
                        </a:lnSpc>
                        <a:spcAft>
                          <a:spcPts val="1000"/>
                        </a:spcAft>
                      </a:pPr>
                      <a:r>
                        <a:rPr lang="en-US" sz="1600" b="1" dirty="0">
                          <a:solidFill>
                            <a:schemeClr val="tx1"/>
                          </a:solidFill>
                          <a:effectLst/>
                        </a:rPr>
                        <a:t>Intermediate</a:t>
                      </a:r>
                    </a:p>
                    <a:p>
                      <a:pPr>
                        <a:lnSpc>
                          <a:spcPct val="115000"/>
                        </a:lnSpc>
                        <a:spcAft>
                          <a:spcPts val="1000"/>
                        </a:spcAft>
                      </a:pPr>
                      <a:r>
                        <a:rPr lang="en-US" sz="1600" b="1" dirty="0">
                          <a:solidFill>
                            <a:schemeClr val="tx1"/>
                          </a:solidFill>
                          <a:effectLst/>
                        </a:rPr>
                        <a:t>Advanced</a:t>
                      </a:r>
                      <a:endParaRPr lang="en-US" sz="1600" b="1"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pPr>
                      <a:r>
                        <a:rPr lang="en-US" sz="1600" b="1" dirty="0">
                          <a:solidFill>
                            <a:schemeClr val="tx1"/>
                          </a:solidFill>
                          <a:effectLst/>
                        </a:rPr>
                        <a:t>High</a:t>
                      </a:r>
                    </a:p>
                    <a:p>
                      <a:pPr>
                        <a:lnSpc>
                          <a:spcPct val="115000"/>
                        </a:lnSpc>
                        <a:spcAft>
                          <a:spcPts val="1000"/>
                        </a:spcAft>
                      </a:pPr>
                      <a:r>
                        <a:rPr lang="en-US" sz="1600" b="1" dirty="0">
                          <a:solidFill>
                            <a:schemeClr val="tx1"/>
                          </a:solidFill>
                          <a:effectLst/>
                        </a:rPr>
                        <a:t>Medium</a:t>
                      </a:r>
                    </a:p>
                    <a:p>
                      <a:pPr>
                        <a:lnSpc>
                          <a:spcPct val="115000"/>
                        </a:lnSpc>
                        <a:spcAft>
                          <a:spcPts val="1000"/>
                        </a:spcAft>
                      </a:pPr>
                      <a:r>
                        <a:rPr lang="en-US" sz="1600" b="1" dirty="0">
                          <a:solidFill>
                            <a:schemeClr val="tx1"/>
                          </a:solidFill>
                          <a:effectLst/>
                        </a:rPr>
                        <a:t>low</a:t>
                      </a:r>
                      <a:endParaRPr lang="en-US" sz="1600" b="1"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pPr>
                      <a:r>
                        <a:rPr lang="en-US" sz="1600" b="1" dirty="0">
                          <a:solidFill>
                            <a:schemeClr val="tx1"/>
                          </a:solidFill>
                          <a:effectLst/>
                        </a:rPr>
                        <a:t>Low</a:t>
                      </a:r>
                    </a:p>
                    <a:p>
                      <a:pPr>
                        <a:lnSpc>
                          <a:spcPct val="115000"/>
                        </a:lnSpc>
                        <a:spcAft>
                          <a:spcPts val="1000"/>
                        </a:spcAft>
                      </a:pPr>
                      <a:r>
                        <a:rPr lang="en-US" sz="1600" b="1" dirty="0">
                          <a:solidFill>
                            <a:schemeClr val="tx1"/>
                          </a:solidFill>
                          <a:effectLst/>
                        </a:rPr>
                        <a:t>High</a:t>
                      </a:r>
                    </a:p>
                    <a:p>
                      <a:pPr>
                        <a:lnSpc>
                          <a:spcPct val="115000"/>
                        </a:lnSpc>
                        <a:spcAft>
                          <a:spcPts val="1000"/>
                        </a:spcAft>
                      </a:pPr>
                      <a:r>
                        <a:rPr lang="en-US" sz="1600" b="1" dirty="0">
                          <a:solidFill>
                            <a:schemeClr val="tx1"/>
                          </a:solidFill>
                          <a:effectLst/>
                        </a:rPr>
                        <a:t>Low</a:t>
                      </a:r>
                      <a:endParaRPr lang="en-US" sz="1600" b="1" dirty="0">
                        <a:solidFill>
                          <a:schemeClr val="tx1"/>
                        </a:solidFill>
                        <a:effectLst/>
                        <a:latin typeface="Cambria" charset="0"/>
                        <a:ea typeface="Cambria" charset="0"/>
                        <a:cs typeface="Arial" charset="0"/>
                      </a:endParaRPr>
                    </a:p>
                  </a:txBody>
                  <a:tcPr marL="68580" marR="68580" marT="0" marB="0">
                    <a:noFill/>
                  </a:tcPr>
                </a:tc>
              </a:tr>
            </a:tbl>
          </a:graphicData>
        </a:graphic>
      </p:graphicFrame>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0" y="397308"/>
            <a:ext cx="6203092" cy="2236572"/>
          </a:xfrm>
          <a:prstGeom prst="rect">
            <a:avLst/>
          </a:prstGeom>
          <a:noFill/>
          <a:ln>
            <a:noFill/>
          </a:ln>
        </p:spPr>
      </p:pic>
      <p:sp>
        <p:nvSpPr>
          <p:cNvPr id="5" name="Rectangle 4"/>
          <p:cNvSpPr/>
          <p:nvPr/>
        </p:nvSpPr>
        <p:spPr>
          <a:xfrm>
            <a:off x="1" y="1"/>
            <a:ext cx="12192000" cy="646331"/>
          </a:xfrm>
          <a:prstGeom prst="rect">
            <a:avLst/>
          </a:prstGeom>
        </p:spPr>
        <p:txBody>
          <a:bodyPr wrap="square">
            <a:spAutoFit/>
          </a:bodyPr>
          <a:lstStyle/>
          <a:p>
            <a:pPr marL="285750" indent="-285750">
              <a:buFont typeface="Arial" charset="0"/>
              <a:buChar char="•"/>
            </a:pPr>
            <a:r>
              <a:rPr lang="en-US" dirty="0"/>
              <a:t>Figure </a:t>
            </a:r>
            <a:r>
              <a:rPr lang="en-US" dirty="0" smtClean="0"/>
              <a:t>5. </a:t>
            </a:r>
            <a:r>
              <a:rPr lang="en-US" dirty="0"/>
              <a:t>The Ontogeny Phylogeny Model of L2 acquisition (adopted from </a:t>
            </a:r>
            <a:r>
              <a:rPr lang="en-US" dirty="0" err="1"/>
              <a:t>Boudaoud</a:t>
            </a:r>
            <a:r>
              <a:rPr lang="en-US" dirty="0"/>
              <a:t>, 2008)</a:t>
            </a:r>
          </a:p>
          <a:p>
            <a:pPr marL="285750" indent="-285750">
              <a:buFont typeface="Arial" charset="0"/>
              <a:buChar char="•"/>
            </a:pPr>
            <a:endParaRPr lang="en-US" dirty="0"/>
          </a:p>
        </p:txBody>
      </p:sp>
      <p:sp>
        <p:nvSpPr>
          <p:cNvPr id="6" name="Rectangle 5"/>
          <p:cNvSpPr/>
          <p:nvPr/>
        </p:nvSpPr>
        <p:spPr>
          <a:xfrm>
            <a:off x="185350" y="3031187"/>
            <a:ext cx="8958650" cy="410882"/>
          </a:xfrm>
          <a:prstGeom prst="rect">
            <a:avLst/>
          </a:prstGeom>
        </p:spPr>
        <p:txBody>
          <a:bodyPr wrap="square">
            <a:spAutoFit/>
          </a:bodyPr>
          <a:lstStyle/>
          <a:p>
            <a:pPr>
              <a:lnSpc>
                <a:spcPct val="115000"/>
              </a:lnSpc>
              <a:spcAft>
                <a:spcPts val="0"/>
              </a:spcAft>
            </a:pPr>
            <a:r>
              <a:rPr lang="en-US" dirty="0">
                <a:solidFill>
                  <a:srgbClr val="000000"/>
                </a:solidFill>
                <a:latin typeface="Times New Roman" charset="0"/>
                <a:ea typeface="Cambria" charset="0"/>
                <a:cs typeface="Arial" charset="0"/>
              </a:rPr>
              <a:t>Table </a:t>
            </a:r>
            <a:r>
              <a:rPr lang="en-US" dirty="0" smtClean="0">
                <a:solidFill>
                  <a:srgbClr val="000000"/>
                </a:solidFill>
                <a:latin typeface="Times New Roman" charset="0"/>
                <a:ea typeface="Cambria" charset="0"/>
                <a:cs typeface="Arial" charset="0"/>
              </a:rPr>
              <a:t>6. </a:t>
            </a:r>
            <a:r>
              <a:rPr lang="en-US" dirty="0">
                <a:solidFill>
                  <a:srgbClr val="000000"/>
                </a:solidFill>
                <a:latin typeface="Times New Roman" charset="0"/>
                <a:ea typeface="Cambria" charset="0"/>
                <a:cs typeface="Arial" charset="0"/>
              </a:rPr>
              <a:t>Error patterns in L2 acquisition (Archibald, 1998. p.5)</a:t>
            </a:r>
            <a:endParaRPr lang="en-US" sz="1600" dirty="0">
              <a:effectLst/>
              <a:latin typeface="Cambria" charset="0"/>
              <a:ea typeface="Cambria" charset="0"/>
              <a:cs typeface="Arial" charset="0"/>
            </a:endParaRPr>
          </a:p>
        </p:txBody>
      </p:sp>
      <p:sp>
        <p:nvSpPr>
          <p:cNvPr id="7" name="Footer Placeholder 6"/>
          <p:cNvSpPr>
            <a:spLocks noGrp="1"/>
          </p:cNvSpPr>
          <p:nvPr>
            <p:ph type="ftr" sz="quarter" idx="11"/>
          </p:nvPr>
        </p:nvSpPr>
        <p:spPr/>
        <p:txBody>
          <a:bodyPr/>
          <a:lstStyle/>
          <a:p>
            <a:r>
              <a:rPr lang="en-US" b="1" dirty="0" smtClean="0">
                <a:solidFill>
                  <a:schemeClr val="tx1"/>
                </a:solidFill>
              </a:rPr>
              <a:t>23</a:t>
            </a:r>
            <a:endParaRPr lang="en-US" b="1" dirty="0">
              <a:solidFill>
                <a:schemeClr val="tx1"/>
              </a:solidFill>
            </a:endParaRPr>
          </a:p>
        </p:txBody>
      </p:sp>
    </p:spTree>
    <p:extLst>
      <p:ext uri="{BB962C8B-B14F-4D97-AF65-F5344CB8AC3E}">
        <p14:creationId xmlns:p14="http://schemas.microsoft.com/office/powerpoint/2010/main" val="1468974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0" y="98854"/>
            <a:ext cx="11944865" cy="4801314"/>
          </a:xfrm>
          <a:prstGeom prst="rect">
            <a:avLst/>
          </a:prstGeom>
          <a:noFill/>
        </p:spPr>
        <p:txBody>
          <a:bodyPr wrap="square" rtlCol="0">
            <a:spAutoFit/>
          </a:bodyPr>
          <a:lstStyle/>
          <a:p>
            <a:pPr marL="285750" indent="-285750">
              <a:buFont typeface="Arial" charset="0"/>
              <a:buChar char="•"/>
            </a:pPr>
            <a:r>
              <a:rPr lang="en-US" dirty="0"/>
              <a:t>OPM claims that IL varies </a:t>
            </a:r>
            <a:r>
              <a:rPr lang="en-US" i="1" dirty="0"/>
              <a:t>stylistically </a:t>
            </a:r>
            <a:r>
              <a:rPr lang="en-US" dirty="0"/>
              <a:t>such that in more formal styles, L2 structures increase, LI features decrease, and developmental phenomena increase and then decrease. </a:t>
            </a:r>
            <a:endParaRPr lang="en-US" dirty="0" smtClean="0"/>
          </a:p>
          <a:p>
            <a:endParaRPr lang="en-US" dirty="0"/>
          </a:p>
          <a:p>
            <a:pPr marL="285750" indent="-285750">
              <a:buFont typeface="Arial" charset="0"/>
              <a:buChar char="•"/>
            </a:pPr>
            <a:r>
              <a:rPr lang="en-US" dirty="0"/>
              <a:t>L2 learners have more accuracy in pronouncing isolated words (formal style) than in conversation (informal style) because in running speech learners often revert to their L1 patterns, making their foreign accent more prevalent </a:t>
            </a:r>
            <a:endParaRPr lang="en-US" dirty="0" smtClean="0"/>
          </a:p>
          <a:p>
            <a:endParaRPr lang="en-US" dirty="0"/>
          </a:p>
          <a:p>
            <a:pPr marL="285750" indent="-285750">
              <a:buFont typeface="Arial" charset="0"/>
              <a:buChar char="•"/>
            </a:pPr>
            <a:r>
              <a:rPr lang="en-US" dirty="0"/>
              <a:t>the more monitoring, the greater the accuracy </a:t>
            </a:r>
            <a:endParaRPr lang="en-US" dirty="0" smtClean="0"/>
          </a:p>
          <a:p>
            <a:endParaRPr lang="en-US" dirty="0"/>
          </a:p>
          <a:p>
            <a:pPr marL="285750" indent="-285750">
              <a:buFont typeface="Arial" charset="0"/>
              <a:buChar char="•"/>
            </a:pPr>
            <a:r>
              <a:rPr lang="en-US" dirty="0"/>
              <a:t>“In different situations, an L2 learner has different competencies; an L2 learner may show all indications of being nativelike in an extremely formal style but may show L1 patterns in a more casual </a:t>
            </a:r>
            <a:r>
              <a:rPr lang="en-US" dirty="0" smtClean="0"/>
              <a:t>style” </a:t>
            </a:r>
          </a:p>
          <a:p>
            <a:endParaRPr lang="en-US" dirty="0"/>
          </a:p>
          <a:p>
            <a:endParaRPr lang="en-US" b="1" dirty="0"/>
          </a:p>
          <a:p>
            <a:r>
              <a:rPr lang="en-US" b="1" i="1" dirty="0"/>
              <a:t>Hypothesis 3: The amount of e-epenthesis </a:t>
            </a:r>
            <a:r>
              <a:rPr lang="en-US" b="1" i="1" dirty="0" smtClean="0"/>
              <a:t>will decrease </a:t>
            </a:r>
            <a:r>
              <a:rPr lang="en-US" b="1" i="1" dirty="0"/>
              <a:t>as proficiency increases</a:t>
            </a:r>
            <a:r>
              <a:rPr lang="en-US" b="1" i="1" dirty="0" smtClean="0"/>
              <a:t>.</a:t>
            </a:r>
          </a:p>
          <a:p>
            <a:endParaRPr lang="en-US" b="1" dirty="0"/>
          </a:p>
          <a:p>
            <a:r>
              <a:rPr lang="en-US" b="1" i="1" dirty="0"/>
              <a:t>Hypothesis 4: There </a:t>
            </a:r>
            <a:r>
              <a:rPr lang="en-US" b="1" i="1" dirty="0" smtClean="0"/>
              <a:t>will be </a:t>
            </a:r>
            <a:r>
              <a:rPr lang="en-US" b="1" i="1" dirty="0"/>
              <a:t>more e-epenthesis in less formal </a:t>
            </a:r>
            <a:r>
              <a:rPr lang="en-US" b="1" i="1" dirty="0" smtClean="0"/>
              <a:t>tasks.</a:t>
            </a:r>
            <a:endParaRPr lang="en-US" b="1"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b="1" dirty="0" smtClean="0">
                <a:solidFill>
                  <a:schemeClr val="tx1"/>
                </a:solidFill>
              </a:rPr>
              <a:t>24</a:t>
            </a:r>
            <a:endParaRPr lang="en-US" b="1" dirty="0">
              <a:solidFill>
                <a:schemeClr val="tx1"/>
              </a:solidFill>
            </a:endParaRPr>
          </a:p>
        </p:txBody>
      </p:sp>
    </p:spTree>
    <p:extLst>
      <p:ext uri="{BB962C8B-B14F-4D97-AF65-F5344CB8AC3E}">
        <p14:creationId xmlns:p14="http://schemas.microsoft.com/office/powerpoint/2010/main" val="1297476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0" y="0"/>
            <a:ext cx="12010768" cy="5297348"/>
          </a:xfrm>
          <a:prstGeom prst="rect">
            <a:avLst/>
          </a:prstGeom>
        </p:spPr>
        <p:txBody>
          <a:bodyPr wrap="square">
            <a:spAutoFit/>
          </a:bodyPr>
          <a:lstStyle/>
          <a:p>
            <a:pPr>
              <a:lnSpc>
                <a:spcPct val="115000"/>
              </a:lnSpc>
              <a:spcAft>
                <a:spcPts val="1000"/>
              </a:spcAft>
            </a:pPr>
            <a:r>
              <a:rPr lang="en-US" sz="2800" b="1" dirty="0" smtClean="0">
                <a:ea typeface="Cambria" charset="0"/>
                <a:cs typeface="Arial" charset="0"/>
              </a:rPr>
              <a:t>Research Questions and Hypotheses</a:t>
            </a:r>
          </a:p>
          <a:p>
            <a:pPr marL="342900" indent="-342900">
              <a:lnSpc>
                <a:spcPct val="115000"/>
              </a:lnSpc>
              <a:spcAft>
                <a:spcPts val="1000"/>
              </a:spcAft>
              <a:buAutoNum type="arabicPeriod"/>
            </a:pPr>
            <a:r>
              <a:rPr lang="en-US" b="1" dirty="0" smtClean="0">
                <a:ea typeface="Cambria" charset="0"/>
                <a:cs typeface="Arial" charset="0"/>
              </a:rPr>
              <a:t>Are </a:t>
            </a:r>
            <a:r>
              <a:rPr lang="en-US" b="1" dirty="0">
                <a:ea typeface="Cambria" charset="0"/>
                <a:cs typeface="Arial" charset="0"/>
              </a:rPr>
              <a:t>there any differences between the perception and production of English </a:t>
            </a:r>
            <a:r>
              <a:rPr lang="en-US" b="1" dirty="0" err="1">
                <a:ea typeface="Cambria" charset="0"/>
                <a:cs typeface="Arial" charset="0"/>
              </a:rPr>
              <a:t>sC</a:t>
            </a:r>
            <a:r>
              <a:rPr lang="en-US" b="1" dirty="0">
                <a:ea typeface="Cambria" charset="0"/>
                <a:cs typeface="Arial" charset="0"/>
              </a:rPr>
              <a:t> onset clusters in Persian ESL speakers? </a:t>
            </a:r>
            <a:endParaRPr lang="en-US" b="1" dirty="0" smtClean="0">
              <a:ea typeface="Cambria" charset="0"/>
              <a:cs typeface="Arial" charset="0"/>
            </a:endParaRPr>
          </a:p>
          <a:p>
            <a:pPr marL="342900" indent="-342900">
              <a:lnSpc>
                <a:spcPct val="115000"/>
              </a:lnSpc>
              <a:spcAft>
                <a:spcPts val="1000"/>
              </a:spcAft>
              <a:buAutoNum type="arabicPeriod"/>
            </a:pPr>
            <a:r>
              <a:rPr lang="en-US" b="1" dirty="0">
                <a:ea typeface="Cambria" charset="0"/>
                <a:cs typeface="Arial" charset="0"/>
              </a:rPr>
              <a:t>What theory </a:t>
            </a:r>
            <a:r>
              <a:rPr lang="en-US" b="1" dirty="0" err="1">
                <a:ea typeface="Cambria" charset="0"/>
                <a:cs typeface="Arial" charset="0"/>
              </a:rPr>
              <a:t>markedness</a:t>
            </a:r>
            <a:r>
              <a:rPr lang="en-US" b="1" dirty="0">
                <a:ea typeface="Cambria" charset="0"/>
                <a:cs typeface="Arial" charset="0"/>
              </a:rPr>
              <a:t> or redeployment can best account for </a:t>
            </a:r>
            <a:r>
              <a:rPr lang="en-US" b="1" dirty="0" err="1">
                <a:ea typeface="Cambria" charset="0"/>
                <a:cs typeface="Arial" charset="0"/>
              </a:rPr>
              <a:t>sC</a:t>
            </a:r>
            <a:r>
              <a:rPr lang="en-US" b="1" dirty="0">
                <a:ea typeface="Cambria" charset="0"/>
                <a:cs typeface="Arial" charset="0"/>
              </a:rPr>
              <a:t> cluster acquisition in Persian speakers of English?</a:t>
            </a:r>
          </a:p>
          <a:p>
            <a:pPr>
              <a:lnSpc>
                <a:spcPct val="115000"/>
              </a:lnSpc>
              <a:spcAft>
                <a:spcPts val="1000"/>
              </a:spcAft>
            </a:pPr>
            <a:r>
              <a:rPr lang="en-US" b="1" dirty="0" smtClean="0">
                <a:ea typeface="Cambria" charset="0"/>
                <a:cs typeface="Arial" charset="0"/>
              </a:rPr>
              <a:t>3. </a:t>
            </a:r>
            <a:r>
              <a:rPr lang="en-US" b="1" dirty="0">
                <a:solidFill>
                  <a:srgbClr val="000000"/>
                </a:solidFill>
                <a:ea typeface="Times New Roman" charset="0"/>
                <a:cs typeface="Arial" charset="0"/>
              </a:rPr>
              <a:t>How is accuracy on </a:t>
            </a:r>
            <a:r>
              <a:rPr lang="en-US" b="1" dirty="0" err="1">
                <a:solidFill>
                  <a:srgbClr val="000000"/>
                </a:solidFill>
                <a:ea typeface="Times New Roman" charset="0"/>
                <a:cs typeface="Arial" charset="0"/>
              </a:rPr>
              <a:t>sC</a:t>
            </a:r>
            <a:r>
              <a:rPr lang="en-US" b="1" dirty="0">
                <a:solidFill>
                  <a:srgbClr val="000000"/>
                </a:solidFill>
                <a:ea typeface="Times New Roman" charset="0"/>
                <a:cs typeface="Arial" charset="0"/>
              </a:rPr>
              <a:t> clusters patterned across the three proficiency groups (beginner, intermediate, advanced)?</a:t>
            </a:r>
            <a:endParaRPr lang="en-US" b="1" dirty="0">
              <a:ea typeface="Cambria" charset="0"/>
              <a:cs typeface="Arial" charset="0"/>
            </a:endParaRPr>
          </a:p>
          <a:p>
            <a:pPr>
              <a:lnSpc>
                <a:spcPct val="115000"/>
              </a:lnSpc>
              <a:spcAft>
                <a:spcPts val="1000"/>
              </a:spcAft>
            </a:pPr>
            <a:r>
              <a:rPr lang="en-US" b="1" dirty="0" smtClean="0">
                <a:solidFill>
                  <a:srgbClr val="000000"/>
                </a:solidFill>
                <a:ea typeface="Times New Roman" charset="0"/>
                <a:cs typeface="Arial" charset="0"/>
              </a:rPr>
              <a:t>4. </a:t>
            </a:r>
            <a:r>
              <a:rPr lang="en-US" b="1" dirty="0">
                <a:solidFill>
                  <a:srgbClr val="000000"/>
                </a:solidFill>
                <a:ea typeface="Times New Roman" charset="0"/>
                <a:cs typeface="Arial" charset="0"/>
              </a:rPr>
              <a:t>To what extent is e-epenthesis determined by task style</a:t>
            </a:r>
            <a:r>
              <a:rPr lang="en-US" b="1" dirty="0" smtClean="0">
                <a:solidFill>
                  <a:srgbClr val="000000"/>
                </a:solidFill>
                <a:ea typeface="Times New Roman" charset="0"/>
                <a:cs typeface="Arial" charset="0"/>
              </a:rPr>
              <a:t>?</a:t>
            </a:r>
          </a:p>
          <a:p>
            <a:pPr>
              <a:lnSpc>
                <a:spcPct val="115000"/>
              </a:lnSpc>
              <a:spcAft>
                <a:spcPts val="1000"/>
              </a:spcAft>
            </a:pPr>
            <a:endParaRPr lang="en-US" b="1" dirty="0">
              <a:solidFill>
                <a:srgbClr val="000000"/>
              </a:solidFill>
              <a:ea typeface="Times New Roman" charset="0"/>
              <a:cs typeface="Arial" charset="0"/>
            </a:endParaRPr>
          </a:p>
          <a:p>
            <a:pPr>
              <a:lnSpc>
                <a:spcPct val="115000"/>
              </a:lnSpc>
              <a:spcAft>
                <a:spcPts val="1000"/>
              </a:spcAft>
            </a:pPr>
            <a:endParaRPr lang="en-US" b="1" dirty="0">
              <a:ea typeface="Cambria" charset="0"/>
              <a:cs typeface="Arial" charset="0"/>
            </a:endParaRPr>
          </a:p>
          <a:p>
            <a:pPr>
              <a:lnSpc>
                <a:spcPct val="115000"/>
              </a:lnSpc>
              <a:spcAft>
                <a:spcPts val="1000"/>
              </a:spcAft>
            </a:pPr>
            <a:r>
              <a:rPr lang="en-US" b="1" i="1" dirty="0" smtClean="0"/>
              <a:t>Hypothesis </a:t>
            </a:r>
            <a:r>
              <a:rPr lang="en-US" b="1" i="1" dirty="0"/>
              <a:t>1. Predicted developmental path of </a:t>
            </a:r>
            <a:r>
              <a:rPr lang="en-US" b="1" i="1" dirty="0" err="1"/>
              <a:t>sC</a:t>
            </a:r>
            <a:r>
              <a:rPr lang="en-US" b="1" i="1" dirty="0"/>
              <a:t> onset sequences based on </a:t>
            </a:r>
            <a:r>
              <a:rPr lang="en-US" b="1" i="1" dirty="0" err="1"/>
              <a:t>markedness</a:t>
            </a:r>
            <a:r>
              <a:rPr lang="en-US" b="1" i="1" dirty="0"/>
              <a:t> on sonority: /</a:t>
            </a:r>
            <a:r>
              <a:rPr lang="en-US" b="1" i="1" dirty="0" err="1"/>
              <a:t>sl</a:t>
            </a:r>
            <a:r>
              <a:rPr lang="en-US" b="1" i="1" dirty="0"/>
              <a:t>/ &gt; /</a:t>
            </a:r>
            <a:r>
              <a:rPr lang="en-US" b="1" i="1" dirty="0" err="1"/>
              <a:t>sn</a:t>
            </a:r>
            <a:r>
              <a:rPr lang="en-US" b="1" i="1" dirty="0"/>
              <a:t>/ &gt; /</a:t>
            </a:r>
            <a:r>
              <a:rPr lang="en-US" b="1" i="1" dirty="0" err="1"/>
              <a:t>st</a:t>
            </a:r>
            <a:r>
              <a:rPr lang="en-US" b="1" i="1" dirty="0"/>
              <a:t>/</a:t>
            </a:r>
            <a:endParaRPr lang="en-US" b="1" dirty="0"/>
          </a:p>
          <a:p>
            <a:pPr>
              <a:lnSpc>
                <a:spcPct val="115000"/>
              </a:lnSpc>
              <a:spcAft>
                <a:spcPts val="1000"/>
              </a:spcAft>
            </a:pPr>
            <a:r>
              <a:rPr lang="en-US" b="1" i="1" dirty="0" smtClean="0"/>
              <a:t>Hypothesis </a:t>
            </a:r>
            <a:r>
              <a:rPr lang="en-US" b="1" i="1" dirty="0"/>
              <a:t>2: Predicted path based on redeployment theory: /</a:t>
            </a:r>
            <a:r>
              <a:rPr lang="en-US" b="1" dirty="0" err="1"/>
              <a:t>sl</a:t>
            </a:r>
            <a:r>
              <a:rPr lang="en-US" b="1" dirty="0"/>
              <a:t>/=/</a:t>
            </a:r>
            <a:r>
              <a:rPr lang="en-US" b="1" dirty="0" err="1"/>
              <a:t>sn</a:t>
            </a:r>
            <a:r>
              <a:rPr lang="en-US" b="1" dirty="0"/>
              <a:t>/=/</a:t>
            </a:r>
            <a:r>
              <a:rPr lang="en-US" b="1" dirty="0" err="1"/>
              <a:t>st</a:t>
            </a:r>
            <a:r>
              <a:rPr lang="en-US" b="1" dirty="0"/>
              <a:t>/ </a:t>
            </a:r>
            <a:endParaRPr lang="en-US" b="1" dirty="0" smtClean="0"/>
          </a:p>
          <a:p>
            <a:pPr>
              <a:lnSpc>
                <a:spcPct val="115000"/>
              </a:lnSpc>
              <a:spcAft>
                <a:spcPts val="1000"/>
              </a:spcAft>
            </a:pPr>
            <a:r>
              <a:rPr lang="en-US" b="1" i="1" dirty="0" smtClean="0"/>
              <a:t>Hypothesis </a:t>
            </a:r>
            <a:r>
              <a:rPr lang="en-US" b="1" i="1" dirty="0"/>
              <a:t>3: The amount of e-epenthesis decreases as proficiency increases.</a:t>
            </a:r>
            <a:endParaRPr lang="en-US" b="1" dirty="0"/>
          </a:p>
          <a:p>
            <a:r>
              <a:rPr lang="en-US" b="1" i="1" dirty="0"/>
              <a:t>Hypothesis 4: There is more e-epenthesis in less formal tasks</a:t>
            </a:r>
            <a:endParaRPr lang="en-US" b="1" dirty="0"/>
          </a:p>
          <a:p>
            <a:pPr>
              <a:lnSpc>
                <a:spcPct val="115000"/>
              </a:lnSpc>
              <a:spcAft>
                <a:spcPts val="1000"/>
              </a:spcAft>
            </a:pPr>
            <a:endParaRPr lang="en-US" sz="1600" dirty="0">
              <a:effectLst/>
              <a:latin typeface="Cambria" charset="0"/>
              <a:ea typeface="Cambria" charset="0"/>
              <a:cs typeface="Arial" charset="0"/>
            </a:endParaRPr>
          </a:p>
        </p:txBody>
      </p:sp>
      <p:sp>
        <p:nvSpPr>
          <p:cNvPr id="4" name="Footer Placeholder 3"/>
          <p:cNvSpPr>
            <a:spLocks noGrp="1"/>
          </p:cNvSpPr>
          <p:nvPr>
            <p:ph type="ftr" sz="quarter" idx="11"/>
          </p:nvPr>
        </p:nvSpPr>
        <p:spPr/>
        <p:txBody>
          <a:bodyPr/>
          <a:lstStyle/>
          <a:p>
            <a:r>
              <a:rPr lang="en-US" b="1" dirty="0" smtClean="0">
                <a:solidFill>
                  <a:schemeClr val="tx1"/>
                </a:solidFill>
              </a:rPr>
              <a:t>25</a:t>
            </a:r>
            <a:endParaRPr lang="en-US" b="1" dirty="0">
              <a:solidFill>
                <a:schemeClr val="tx1"/>
              </a:solidFill>
            </a:endParaRPr>
          </a:p>
        </p:txBody>
      </p:sp>
    </p:spTree>
    <p:extLst>
      <p:ext uri="{BB962C8B-B14F-4D97-AF65-F5344CB8AC3E}">
        <p14:creationId xmlns:p14="http://schemas.microsoft.com/office/powerpoint/2010/main" val="1241659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TextBox 2"/>
          <p:cNvSpPr txBox="1"/>
          <p:nvPr/>
        </p:nvSpPr>
        <p:spPr>
          <a:xfrm>
            <a:off x="0" y="181957"/>
            <a:ext cx="11983453" cy="6494085"/>
          </a:xfrm>
          <a:prstGeom prst="rect">
            <a:avLst/>
          </a:prstGeom>
          <a:noFill/>
        </p:spPr>
        <p:txBody>
          <a:bodyPr wrap="square" rtlCol="0">
            <a:spAutoFit/>
          </a:bodyPr>
          <a:lstStyle/>
          <a:p>
            <a:pPr algn="ctr"/>
            <a:r>
              <a:rPr lang="en-US" sz="3200" b="1" dirty="0" smtClean="0">
                <a:effectLst>
                  <a:outerShdw blurRad="50800" dist="50800" dir="5400000" algn="ctr" rotWithShape="0">
                    <a:srgbClr val="000000">
                      <a:alpha val="92000"/>
                    </a:srgbClr>
                  </a:outerShdw>
                </a:effectLst>
              </a:rPr>
              <a:t>The study</a:t>
            </a:r>
          </a:p>
          <a:p>
            <a:r>
              <a:rPr lang="en-US" sz="2400" dirty="0" smtClean="0"/>
              <a:t>-Participants</a:t>
            </a:r>
          </a:p>
          <a:p>
            <a:endParaRPr lang="en-US" sz="2400" dirty="0" smtClean="0"/>
          </a:p>
          <a:p>
            <a:r>
              <a:rPr lang="en-US" sz="2400" dirty="0" smtClean="0"/>
              <a:t>-Materials</a:t>
            </a:r>
          </a:p>
          <a:p>
            <a:r>
              <a:rPr lang="en-US" sz="2400" dirty="0"/>
              <a:t> </a:t>
            </a:r>
            <a:r>
              <a:rPr lang="en-US" sz="2400" dirty="0" smtClean="0"/>
              <a:t> -Background Questionnaire</a:t>
            </a:r>
          </a:p>
          <a:p>
            <a:r>
              <a:rPr lang="en-US" sz="2400" dirty="0"/>
              <a:t> </a:t>
            </a:r>
            <a:r>
              <a:rPr lang="en-US" sz="2400" dirty="0" smtClean="0"/>
              <a:t> -Production test </a:t>
            </a:r>
          </a:p>
          <a:p>
            <a:r>
              <a:rPr lang="en-US" sz="2400" dirty="0"/>
              <a:t> </a:t>
            </a:r>
            <a:r>
              <a:rPr lang="en-US" sz="2400" dirty="0" smtClean="0"/>
              <a:t>       -Formal task</a:t>
            </a:r>
          </a:p>
          <a:p>
            <a:r>
              <a:rPr lang="en-US" sz="2400" dirty="0"/>
              <a:t> </a:t>
            </a:r>
            <a:r>
              <a:rPr lang="en-US" sz="2400" dirty="0" smtClean="0"/>
              <a:t>        -Informal task</a:t>
            </a:r>
          </a:p>
          <a:p>
            <a:r>
              <a:rPr lang="en-US" sz="2400" dirty="0" smtClean="0"/>
              <a:t>-Perception test</a:t>
            </a:r>
          </a:p>
          <a:p>
            <a:r>
              <a:rPr lang="en-US" sz="2400" dirty="0"/>
              <a:t> </a:t>
            </a:r>
            <a:r>
              <a:rPr lang="en-US" sz="2400" dirty="0" smtClean="0"/>
              <a:t>         -Identification task</a:t>
            </a:r>
          </a:p>
          <a:p>
            <a:r>
              <a:rPr lang="en-US" sz="2400" dirty="0"/>
              <a:t> </a:t>
            </a:r>
            <a:r>
              <a:rPr lang="en-US" sz="2400" dirty="0" smtClean="0"/>
              <a:t>         -Discrimination task</a:t>
            </a:r>
          </a:p>
          <a:p>
            <a:endParaRPr lang="en-US" sz="2400" dirty="0" smtClean="0"/>
          </a:p>
          <a:p>
            <a:r>
              <a:rPr lang="en-US" sz="2400" dirty="0" smtClean="0"/>
              <a:t>-Procedure</a:t>
            </a:r>
          </a:p>
          <a:p>
            <a:endParaRPr lang="en-US" sz="2400" dirty="0" smtClean="0"/>
          </a:p>
          <a:p>
            <a:r>
              <a:rPr lang="en-US" sz="2400" dirty="0" smtClean="0"/>
              <a:t>-Data Collection and Transcription</a:t>
            </a:r>
          </a:p>
          <a:p>
            <a:endParaRPr lang="en-US" sz="2400" dirty="0" smtClean="0"/>
          </a:p>
          <a:p>
            <a:r>
              <a:rPr lang="en-US" sz="2400" dirty="0" smtClean="0"/>
              <a:t>-Data Analysis</a:t>
            </a:r>
            <a:endParaRPr lang="en-US" sz="2400" dirty="0"/>
          </a:p>
        </p:txBody>
      </p:sp>
      <p:sp>
        <p:nvSpPr>
          <p:cNvPr id="4" name="Footer Placeholder 3"/>
          <p:cNvSpPr>
            <a:spLocks noGrp="1"/>
          </p:cNvSpPr>
          <p:nvPr>
            <p:ph type="ftr" sz="quarter" idx="11"/>
          </p:nvPr>
        </p:nvSpPr>
        <p:spPr/>
        <p:txBody>
          <a:bodyPr/>
          <a:lstStyle/>
          <a:p>
            <a:r>
              <a:rPr lang="en-US" b="1" dirty="0" smtClean="0">
                <a:solidFill>
                  <a:schemeClr val="tx1"/>
                </a:solidFill>
              </a:rPr>
              <a:t>26</a:t>
            </a:r>
            <a:endParaRPr lang="en-US" b="1" dirty="0">
              <a:solidFill>
                <a:schemeClr val="tx1"/>
              </a:solidFill>
            </a:endParaRPr>
          </a:p>
        </p:txBody>
      </p:sp>
    </p:spTree>
    <p:extLst>
      <p:ext uri="{BB962C8B-B14F-4D97-AF65-F5344CB8AC3E}">
        <p14:creationId xmlns:p14="http://schemas.microsoft.com/office/powerpoint/2010/main" val="1467049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p:cNvSpPr txBox="1"/>
          <p:nvPr/>
        </p:nvSpPr>
        <p:spPr>
          <a:xfrm>
            <a:off x="395416" y="271849"/>
            <a:ext cx="11664779" cy="1569660"/>
          </a:xfrm>
          <a:prstGeom prst="rect">
            <a:avLst/>
          </a:prstGeom>
          <a:noFill/>
        </p:spPr>
        <p:txBody>
          <a:bodyPr wrap="square" rtlCol="0">
            <a:spAutoFit/>
          </a:bodyPr>
          <a:lstStyle/>
          <a:p>
            <a:r>
              <a:rPr lang="en-US" sz="2400" b="1" dirty="0" smtClean="0"/>
              <a:t>Proficiency</a:t>
            </a:r>
          </a:p>
          <a:p>
            <a:pPr marL="285750" indent="-285750">
              <a:buFont typeface="Arial" charset="0"/>
              <a:buChar char="•"/>
            </a:pPr>
            <a:r>
              <a:rPr lang="en-US" dirty="0"/>
              <a:t>Self rate proficiency scale in background questionnaire</a:t>
            </a:r>
            <a:r>
              <a:rPr lang="en-US" dirty="0" smtClean="0"/>
              <a:t>.</a:t>
            </a:r>
          </a:p>
          <a:p>
            <a:pPr marL="285750" indent="-285750">
              <a:buFont typeface="Arial" charset="0"/>
              <a:buChar char="•"/>
            </a:pPr>
            <a:r>
              <a:rPr lang="en-US" dirty="0"/>
              <a:t>report any proficiency score from a standardized test (e.g. IELTS, TOEFL, CLB</a:t>
            </a:r>
            <a:r>
              <a:rPr lang="en-US" dirty="0" smtClean="0"/>
              <a:t>)</a:t>
            </a:r>
          </a:p>
          <a:p>
            <a:pPr marL="285750" indent="-285750">
              <a:buFont typeface="Arial" charset="0"/>
              <a:buChar char="•"/>
            </a:pPr>
            <a:r>
              <a:rPr lang="en-US" dirty="0"/>
              <a:t>native speaker </a:t>
            </a:r>
            <a:r>
              <a:rPr lang="en-US" dirty="0" smtClean="0"/>
              <a:t>judgment</a:t>
            </a:r>
          </a:p>
          <a:p>
            <a:pPr marL="285750" indent="-285750">
              <a:buFont typeface="Arial" charset="0"/>
              <a:buChar char="•"/>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97724982"/>
              </p:ext>
            </p:extLst>
          </p:nvPr>
        </p:nvGraphicFramePr>
        <p:xfrm>
          <a:off x="263611" y="1744112"/>
          <a:ext cx="9572367" cy="4950660"/>
        </p:xfrm>
        <a:graphic>
          <a:graphicData uri="http://schemas.openxmlformats.org/drawingml/2006/table">
            <a:tbl>
              <a:tblPr firstRow="1" firstCol="1" bandRow="1">
                <a:tableStyleId>{5C22544A-7EE6-4342-B048-85BDC9FD1C3A}</a:tableStyleId>
              </a:tblPr>
              <a:tblGrid>
                <a:gridCol w="1438535"/>
                <a:gridCol w="1935684"/>
                <a:gridCol w="2372205"/>
                <a:gridCol w="2277406"/>
                <a:gridCol w="1548537"/>
              </a:tblGrid>
              <a:tr h="410030">
                <a:tc>
                  <a:txBody>
                    <a:bodyPr/>
                    <a:lstStyle/>
                    <a:p>
                      <a:pPr>
                        <a:lnSpc>
                          <a:spcPct val="115000"/>
                        </a:lnSpc>
                        <a:spcAft>
                          <a:spcPts val="1000"/>
                        </a:spcAft>
                      </a:pPr>
                      <a:r>
                        <a:rPr lang="en-US" sz="1400" b="1">
                          <a:solidFill>
                            <a:schemeClr val="tx1"/>
                          </a:solidFill>
                          <a:effectLst/>
                        </a:rPr>
                        <a:t>Participant</a:t>
                      </a:r>
                      <a:endParaRPr lang="en-US" sz="1400" b="1">
                        <a:solidFill>
                          <a:schemeClr val="tx1"/>
                        </a:solidFill>
                        <a:effectLst/>
                        <a:latin typeface="Cambria" charset="0"/>
                        <a:ea typeface="Cambria" charset="0"/>
                        <a:cs typeface="Arial" charset="0"/>
                      </a:endParaRPr>
                    </a:p>
                  </a:txBody>
                  <a:tcPr marL="67567" marR="67567" marT="0" marB="0">
                    <a:solidFill>
                      <a:schemeClr val="accent4"/>
                    </a:solidFill>
                  </a:tcPr>
                </a:tc>
                <a:tc>
                  <a:txBody>
                    <a:bodyPr/>
                    <a:lstStyle/>
                    <a:p>
                      <a:pPr>
                        <a:lnSpc>
                          <a:spcPct val="115000"/>
                        </a:lnSpc>
                        <a:spcAft>
                          <a:spcPts val="1000"/>
                        </a:spcAft>
                      </a:pPr>
                      <a:r>
                        <a:rPr lang="en-US" sz="1400" b="1">
                          <a:solidFill>
                            <a:schemeClr val="tx1"/>
                          </a:solidFill>
                          <a:effectLst/>
                        </a:rPr>
                        <a:t>Self-rate</a:t>
                      </a:r>
                      <a:endParaRPr lang="en-US" sz="1400" b="1">
                        <a:solidFill>
                          <a:schemeClr val="tx1"/>
                        </a:solidFill>
                        <a:effectLst/>
                        <a:latin typeface="Cambria" charset="0"/>
                        <a:ea typeface="Cambria" charset="0"/>
                        <a:cs typeface="Arial" charset="0"/>
                      </a:endParaRPr>
                    </a:p>
                  </a:txBody>
                  <a:tcPr marL="67567" marR="67567" marT="0" marB="0">
                    <a:solidFill>
                      <a:schemeClr val="accent4"/>
                    </a:solidFill>
                  </a:tcPr>
                </a:tc>
                <a:tc>
                  <a:txBody>
                    <a:bodyPr/>
                    <a:lstStyle/>
                    <a:p>
                      <a:pPr>
                        <a:lnSpc>
                          <a:spcPct val="115000"/>
                        </a:lnSpc>
                        <a:spcAft>
                          <a:spcPts val="1000"/>
                        </a:spcAft>
                      </a:pPr>
                      <a:r>
                        <a:rPr lang="en-US" sz="1400" b="1" dirty="0">
                          <a:solidFill>
                            <a:schemeClr val="tx1"/>
                          </a:solidFill>
                          <a:effectLst/>
                        </a:rPr>
                        <a:t>Standard score</a:t>
                      </a:r>
                      <a:endParaRPr lang="en-US" sz="1400" b="1" dirty="0">
                        <a:solidFill>
                          <a:schemeClr val="tx1"/>
                        </a:solidFill>
                        <a:effectLst/>
                        <a:latin typeface="Cambria" charset="0"/>
                        <a:ea typeface="Cambria" charset="0"/>
                        <a:cs typeface="Arial" charset="0"/>
                      </a:endParaRPr>
                    </a:p>
                  </a:txBody>
                  <a:tcPr marL="67567" marR="67567" marT="0" marB="0">
                    <a:solidFill>
                      <a:schemeClr val="accent4"/>
                    </a:solidFill>
                  </a:tcPr>
                </a:tc>
                <a:tc>
                  <a:txBody>
                    <a:bodyPr/>
                    <a:lstStyle/>
                    <a:p>
                      <a:pPr>
                        <a:lnSpc>
                          <a:spcPct val="115000"/>
                        </a:lnSpc>
                        <a:spcAft>
                          <a:spcPts val="1000"/>
                        </a:spcAft>
                      </a:pPr>
                      <a:r>
                        <a:rPr lang="en-US" sz="1400" b="1">
                          <a:solidFill>
                            <a:schemeClr val="tx1"/>
                          </a:solidFill>
                          <a:effectLst/>
                        </a:rPr>
                        <a:t>NS judgment</a:t>
                      </a:r>
                      <a:endParaRPr lang="en-US" sz="1400" b="1">
                        <a:solidFill>
                          <a:schemeClr val="tx1"/>
                        </a:solidFill>
                        <a:effectLst/>
                        <a:latin typeface="Cambria" charset="0"/>
                        <a:ea typeface="Cambria" charset="0"/>
                        <a:cs typeface="Arial" charset="0"/>
                      </a:endParaRPr>
                    </a:p>
                  </a:txBody>
                  <a:tcPr marL="67567" marR="67567" marT="0" marB="0">
                    <a:solidFill>
                      <a:schemeClr val="accent4"/>
                    </a:solidFill>
                  </a:tcPr>
                </a:tc>
                <a:tc>
                  <a:txBody>
                    <a:bodyPr/>
                    <a:lstStyle/>
                    <a:p>
                      <a:pPr>
                        <a:lnSpc>
                          <a:spcPct val="115000"/>
                        </a:lnSpc>
                        <a:spcAft>
                          <a:spcPts val="1000"/>
                        </a:spcAft>
                      </a:pPr>
                      <a:r>
                        <a:rPr lang="en-US" sz="1400" b="1" dirty="0">
                          <a:solidFill>
                            <a:schemeClr val="tx1"/>
                          </a:solidFill>
                          <a:effectLst/>
                        </a:rPr>
                        <a:t>Final level</a:t>
                      </a:r>
                      <a:endParaRPr lang="en-US" sz="1400" b="1" dirty="0">
                        <a:solidFill>
                          <a:schemeClr val="tx1"/>
                        </a:solidFill>
                        <a:effectLst/>
                        <a:latin typeface="Cambria" charset="0"/>
                        <a:ea typeface="Cambria" charset="0"/>
                        <a:cs typeface="Arial" charset="0"/>
                      </a:endParaRPr>
                    </a:p>
                  </a:txBody>
                  <a:tcPr marL="67567" marR="67567" marT="0" marB="0">
                    <a:solidFill>
                      <a:schemeClr val="accent4"/>
                    </a:solidFill>
                  </a:tcPr>
                </a:tc>
              </a:tr>
              <a:tr h="209806">
                <a:tc>
                  <a:txBody>
                    <a:bodyPr/>
                    <a:lstStyle/>
                    <a:p>
                      <a:pPr>
                        <a:lnSpc>
                          <a:spcPct val="115000"/>
                        </a:lnSpc>
                        <a:spcAft>
                          <a:spcPts val="1000"/>
                        </a:spcAft>
                      </a:pPr>
                      <a:r>
                        <a:rPr lang="en-US" sz="1400" b="1">
                          <a:solidFill>
                            <a:schemeClr val="tx1"/>
                          </a:solidFill>
                          <a:effectLst/>
                        </a:rPr>
                        <a:t>1</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Poor</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560TOEFL(PBT)</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r>
              <a:tr h="209806">
                <a:tc>
                  <a:txBody>
                    <a:bodyPr/>
                    <a:lstStyle/>
                    <a:p>
                      <a:pPr>
                        <a:lnSpc>
                          <a:spcPct val="115000"/>
                        </a:lnSpc>
                        <a:spcAft>
                          <a:spcPts val="1000"/>
                        </a:spcAft>
                      </a:pPr>
                      <a:r>
                        <a:rPr lang="en-US" sz="1400" b="1">
                          <a:solidFill>
                            <a:schemeClr val="tx1"/>
                          </a:solidFill>
                          <a:effectLst/>
                        </a:rPr>
                        <a:t>2</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Poor</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2 CLB</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r>
              <a:tr h="209806">
                <a:tc>
                  <a:txBody>
                    <a:bodyPr/>
                    <a:lstStyle/>
                    <a:p>
                      <a:pPr>
                        <a:lnSpc>
                          <a:spcPct val="115000"/>
                        </a:lnSpc>
                        <a:spcAft>
                          <a:spcPts val="1000"/>
                        </a:spcAft>
                      </a:pPr>
                      <a:r>
                        <a:rPr lang="en-US" sz="1400" b="1">
                          <a:solidFill>
                            <a:schemeClr val="tx1"/>
                          </a:solidFill>
                          <a:effectLst/>
                        </a:rPr>
                        <a:t>3</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average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6 IELTS</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r>
              <a:tr h="209806">
                <a:tc>
                  <a:txBody>
                    <a:bodyPr/>
                    <a:lstStyle/>
                    <a:p>
                      <a:pPr>
                        <a:lnSpc>
                          <a:spcPct val="115000"/>
                        </a:lnSpc>
                        <a:spcAft>
                          <a:spcPts val="1000"/>
                        </a:spcAft>
                      </a:pPr>
                      <a:r>
                        <a:rPr lang="en-US" sz="1400" b="1">
                          <a:solidFill>
                            <a:schemeClr val="tx1"/>
                          </a:solidFill>
                          <a:effectLst/>
                        </a:rPr>
                        <a:t>4</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average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5 CLB</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r>
              <a:tr h="209806">
                <a:tc>
                  <a:txBody>
                    <a:bodyPr/>
                    <a:lstStyle/>
                    <a:p>
                      <a:pPr>
                        <a:lnSpc>
                          <a:spcPct val="115000"/>
                        </a:lnSpc>
                        <a:spcAft>
                          <a:spcPts val="1000"/>
                        </a:spcAft>
                      </a:pPr>
                      <a:r>
                        <a:rPr lang="en-US" sz="1400" b="1">
                          <a:solidFill>
                            <a:schemeClr val="tx1"/>
                          </a:solidFill>
                          <a:effectLst/>
                        </a:rPr>
                        <a:t>5</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average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5 CLB</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beginner</a:t>
                      </a:r>
                      <a:endParaRPr lang="en-US" sz="1400" b="1">
                        <a:solidFill>
                          <a:schemeClr val="tx1"/>
                        </a:solidFill>
                        <a:effectLst/>
                        <a:latin typeface="Cambria" charset="0"/>
                        <a:ea typeface="Cambria" charset="0"/>
                        <a:cs typeface="Arial" charset="0"/>
                      </a:endParaRPr>
                    </a:p>
                  </a:txBody>
                  <a:tcPr marL="67567" marR="67567" marT="0" marB="0"/>
                </a:tc>
              </a:tr>
              <a:tr h="417398">
                <a:tc>
                  <a:txBody>
                    <a:bodyPr/>
                    <a:lstStyle/>
                    <a:p>
                      <a:pPr>
                        <a:lnSpc>
                          <a:spcPct val="115000"/>
                        </a:lnSpc>
                        <a:spcAft>
                          <a:spcPts val="1000"/>
                        </a:spcAft>
                      </a:pPr>
                      <a:r>
                        <a:rPr lang="en-US" sz="1400" b="1">
                          <a:solidFill>
                            <a:schemeClr val="tx1"/>
                          </a:solidFill>
                          <a:effectLst/>
                        </a:rPr>
                        <a:t>6</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average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6.5 IELTS</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intermediate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intermediate</a:t>
                      </a:r>
                      <a:endParaRPr lang="en-US" sz="1400" b="1">
                        <a:solidFill>
                          <a:schemeClr val="tx1"/>
                        </a:solidFill>
                        <a:effectLst/>
                        <a:latin typeface="Cambria" charset="0"/>
                        <a:ea typeface="Cambria" charset="0"/>
                        <a:cs typeface="Arial" charset="0"/>
                      </a:endParaRPr>
                    </a:p>
                  </a:txBody>
                  <a:tcPr marL="67567" marR="67567" marT="0" marB="0"/>
                </a:tc>
              </a:tr>
              <a:tr h="417398">
                <a:tc>
                  <a:txBody>
                    <a:bodyPr/>
                    <a:lstStyle/>
                    <a:p>
                      <a:pPr>
                        <a:lnSpc>
                          <a:spcPct val="115000"/>
                        </a:lnSpc>
                        <a:spcAft>
                          <a:spcPts val="1000"/>
                        </a:spcAft>
                      </a:pPr>
                      <a:r>
                        <a:rPr lang="en-US" sz="1400" b="1">
                          <a:solidFill>
                            <a:schemeClr val="tx1"/>
                          </a:solidFill>
                          <a:effectLst/>
                        </a:rPr>
                        <a:t>7</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Good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6.5 IELTS</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intermediate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intermediate</a:t>
                      </a:r>
                      <a:endParaRPr lang="en-US" sz="1400" b="1">
                        <a:solidFill>
                          <a:schemeClr val="tx1"/>
                        </a:solidFill>
                        <a:effectLst/>
                        <a:latin typeface="Cambria" charset="0"/>
                        <a:ea typeface="Cambria" charset="0"/>
                        <a:cs typeface="Arial" charset="0"/>
                      </a:endParaRPr>
                    </a:p>
                  </a:txBody>
                  <a:tcPr marL="67567" marR="67567" marT="0" marB="0"/>
                </a:tc>
              </a:tr>
              <a:tr h="417398">
                <a:tc>
                  <a:txBody>
                    <a:bodyPr/>
                    <a:lstStyle/>
                    <a:p>
                      <a:pPr>
                        <a:lnSpc>
                          <a:spcPct val="115000"/>
                        </a:lnSpc>
                        <a:spcAft>
                          <a:spcPts val="1000"/>
                        </a:spcAft>
                      </a:pPr>
                      <a:r>
                        <a:rPr lang="en-US" sz="1400" b="1">
                          <a:solidFill>
                            <a:schemeClr val="tx1"/>
                          </a:solidFill>
                          <a:effectLst/>
                        </a:rPr>
                        <a:t>8</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average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88 TOEFL(IBT)  </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intermediate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intermediate</a:t>
                      </a:r>
                      <a:endParaRPr lang="en-US" sz="1400" b="1">
                        <a:solidFill>
                          <a:schemeClr val="tx1"/>
                        </a:solidFill>
                        <a:effectLst/>
                        <a:latin typeface="Cambria" charset="0"/>
                        <a:ea typeface="Cambria" charset="0"/>
                        <a:cs typeface="Arial" charset="0"/>
                      </a:endParaRPr>
                    </a:p>
                  </a:txBody>
                  <a:tcPr marL="67567" marR="67567" marT="0" marB="0"/>
                </a:tc>
              </a:tr>
              <a:tr h="417398">
                <a:tc>
                  <a:txBody>
                    <a:bodyPr/>
                    <a:lstStyle/>
                    <a:p>
                      <a:pPr>
                        <a:lnSpc>
                          <a:spcPct val="115000"/>
                        </a:lnSpc>
                        <a:spcAft>
                          <a:spcPts val="1000"/>
                        </a:spcAft>
                      </a:pPr>
                      <a:r>
                        <a:rPr lang="en-US" sz="1400" b="1">
                          <a:solidFill>
                            <a:schemeClr val="tx1"/>
                          </a:solidFill>
                          <a:effectLst/>
                        </a:rPr>
                        <a:t>9</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Good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6.5 IELTS</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intermediate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intermediate</a:t>
                      </a:r>
                      <a:endParaRPr lang="en-US" sz="1400" b="1">
                        <a:solidFill>
                          <a:schemeClr val="tx1"/>
                        </a:solidFill>
                        <a:effectLst/>
                        <a:latin typeface="Cambria" charset="0"/>
                        <a:ea typeface="Cambria" charset="0"/>
                        <a:cs typeface="Arial" charset="0"/>
                      </a:endParaRPr>
                    </a:p>
                  </a:txBody>
                  <a:tcPr marL="67567" marR="67567" marT="0" marB="0"/>
                </a:tc>
              </a:tr>
              <a:tr h="417398">
                <a:tc>
                  <a:txBody>
                    <a:bodyPr/>
                    <a:lstStyle/>
                    <a:p>
                      <a:pPr>
                        <a:lnSpc>
                          <a:spcPct val="115000"/>
                        </a:lnSpc>
                        <a:spcAft>
                          <a:spcPts val="1000"/>
                        </a:spcAft>
                      </a:pPr>
                      <a:r>
                        <a:rPr lang="en-US" sz="1400" b="1">
                          <a:solidFill>
                            <a:schemeClr val="tx1"/>
                          </a:solidFill>
                          <a:effectLst/>
                        </a:rPr>
                        <a:t>10</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Good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5 CLB</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intermediate</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dirty="0">
                          <a:solidFill>
                            <a:schemeClr val="tx1"/>
                          </a:solidFill>
                          <a:effectLst/>
                        </a:rPr>
                        <a:t>intermediate</a:t>
                      </a:r>
                      <a:endParaRPr lang="en-US" sz="1400" b="1" dirty="0">
                        <a:solidFill>
                          <a:schemeClr val="tx1"/>
                        </a:solidFill>
                        <a:effectLst/>
                        <a:latin typeface="Cambria" charset="0"/>
                        <a:ea typeface="Cambria" charset="0"/>
                        <a:cs typeface="Arial" charset="0"/>
                      </a:endParaRPr>
                    </a:p>
                  </a:txBody>
                  <a:tcPr marL="67567" marR="67567" marT="0" marB="0"/>
                </a:tc>
              </a:tr>
              <a:tr h="209806">
                <a:tc>
                  <a:txBody>
                    <a:bodyPr/>
                    <a:lstStyle/>
                    <a:p>
                      <a:pPr>
                        <a:lnSpc>
                          <a:spcPct val="115000"/>
                        </a:lnSpc>
                        <a:spcAft>
                          <a:spcPts val="1000"/>
                        </a:spcAft>
                      </a:pPr>
                      <a:r>
                        <a:rPr lang="en-US" sz="1400" b="1">
                          <a:solidFill>
                            <a:schemeClr val="tx1"/>
                          </a:solidFill>
                          <a:effectLst/>
                        </a:rPr>
                        <a:t>11</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Good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105TOEFL(IBT)  </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Advanced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advanced</a:t>
                      </a:r>
                      <a:endParaRPr lang="en-US" sz="1400" b="1">
                        <a:solidFill>
                          <a:schemeClr val="tx1"/>
                        </a:solidFill>
                        <a:effectLst/>
                        <a:latin typeface="Cambria" charset="0"/>
                        <a:ea typeface="Cambria" charset="0"/>
                        <a:cs typeface="Arial" charset="0"/>
                      </a:endParaRPr>
                    </a:p>
                  </a:txBody>
                  <a:tcPr marL="67567" marR="67567" marT="0" marB="0"/>
                </a:tc>
              </a:tr>
              <a:tr h="209806">
                <a:tc>
                  <a:txBody>
                    <a:bodyPr/>
                    <a:lstStyle/>
                    <a:p>
                      <a:pPr>
                        <a:lnSpc>
                          <a:spcPct val="115000"/>
                        </a:lnSpc>
                        <a:spcAft>
                          <a:spcPts val="1000"/>
                        </a:spcAft>
                      </a:pPr>
                      <a:r>
                        <a:rPr lang="en-US" sz="1400" b="1">
                          <a:solidFill>
                            <a:schemeClr val="tx1"/>
                          </a:solidFill>
                          <a:effectLst/>
                        </a:rPr>
                        <a:t>12</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Good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Advanced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advanced</a:t>
                      </a:r>
                      <a:endParaRPr lang="en-US" sz="1400" b="1">
                        <a:solidFill>
                          <a:schemeClr val="tx1"/>
                        </a:solidFill>
                        <a:effectLst/>
                        <a:latin typeface="Cambria" charset="0"/>
                        <a:ea typeface="Cambria" charset="0"/>
                        <a:cs typeface="Arial" charset="0"/>
                      </a:endParaRPr>
                    </a:p>
                  </a:txBody>
                  <a:tcPr marL="67567" marR="67567" marT="0" marB="0"/>
                </a:tc>
              </a:tr>
              <a:tr h="209806">
                <a:tc>
                  <a:txBody>
                    <a:bodyPr/>
                    <a:lstStyle/>
                    <a:p>
                      <a:pPr>
                        <a:lnSpc>
                          <a:spcPct val="115000"/>
                        </a:lnSpc>
                        <a:spcAft>
                          <a:spcPts val="1000"/>
                        </a:spcAft>
                      </a:pPr>
                      <a:r>
                        <a:rPr lang="en-US" sz="1400" b="1">
                          <a:solidFill>
                            <a:schemeClr val="tx1"/>
                          </a:solidFill>
                          <a:effectLst/>
                        </a:rPr>
                        <a:t>13</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Good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99 TOEFL(IBT)  </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Advanced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advanced</a:t>
                      </a:r>
                      <a:endParaRPr lang="en-US" sz="1400" b="1">
                        <a:solidFill>
                          <a:schemeClr val="tx1"/>
                        </a:solidFill>
                        <a:effectLst/>
                        <a:latin typeface="Cambria" charset="0"/>
                        <a:ea typeface="Cambria" charset="0"/>
                        <a:cs typeface="Arial" charset="0"/>
                      </a:endParaRPr>
                    </a:p>
                  </a:txBody>
                  <a:tcPr marL="67567" marR="67567" marT="0" marB="0"/>
                </a:tc>
              </a:tr>
              <a:tr h="209806">
                <a:tc>
                  <a:txBody>
                    <a:bodyPr/>
                    <a:lstStyle/>
                    <a:p>
                      <a:pPr>
                        <a:lnSpc>
                          <a:spcPct val="115000"/>
                        </a:lnSpc>
                        <a:spcAft>
                          <a:spcPts val="1000"/>
                        </a:spcAft>
                      </a:pPr>
                      <a:r>
                        <a:rPr lang="en-US" sz="1400" b="1">
                          <a:solidFill>
                            <a:schemeClr val="tx1"/>
                          </a:solidFill>
                          <a:effectLst/>
                        </a:rPr>
                        <a:t>14</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Good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106TOEFL(IBT)  </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Advanced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advanced</a:t>
                      </a:r>
                      <a:endParaRPr lang="en-US" sz="1400" b="1">
                        <a:solidFill>
                          <a:schemeClr val="tx1"/>
                        </a:solidFill>
                        <a:effectLst/>
                        <a:latin typeface="Cambria" charset="0"/>
                        <a:ea typeface="Cambria" charset="0"/>
                        <a:cs typeface="Arial" charset="0"/>
                      </a:endParaRPr>
                    </a:p>
                  </a:txBody>
                  <a:tcPr marL="67567" marR="67567" marT="0" marB="0"/>
                </a:tc>
              </a:tr>
              <a:tr h="209806">
                <a:tc>
                  <a:txBody>
                    <a:bodyPr/>
                    <a:lstStyle/>
                    <a:p>
                      <a:pPr>
                        <a:lnSpc>
                          <a:spcPct val="115000"/>
                        </a:lnSpc>
                        <a:spcAft>
                          <a:spcPts val="1000"/>
                        </a:spcAft>
                      </a:pPr>
                      <a:r>
                        <a:rPr lang="en-US" sz="1400" b="1">
                          <a:solidFill>
                            <a:schemeClr val="tx1"/>
                          </a:solidFill>
                          <a:effectLst/>
                        </a:rPr>
                        <a:t>15</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Very good</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a:solidFill>
                            <a:schemeClr val="tx1"/>
                          </a:solidFill>
                          <a:effectLst/>
                        </a:rPr>
                        <a:t>116TOEFL(IBT)  </a:t>
                      </a:r>
                      <a:endParaRPr lang="en-US" sz="1400" b="1">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dirty="0">
                          <a:solidFill>
                            <a:schemeClr val="tx1"/>
                          </a:solidFill>
                          <a:effectLst/>
                        </a:rPr>
                        <a:t>Advanced</a:t>
                      </a:r>
                      <a:endParaRPr lang="en-US" sz="1400" b="1" dirty="0">
                        <a:solidFill>
                          <a:schemeClr val="tx1"/>
                        </a:solidFill>
                        <a:effectLst/>
                        <a:latin typeface="Cambria" charset="0"/>
                        <a:ea typeface="Cambria" charset="0"/>
                        <a:cs typeface="Arial" charset="0"/>
                      </a:endParaRPr>
                    </a:p>
                  </a:txBody>
                  <a:tcPr marL="67567" marR="67567" marT="0" marB="0"/>
                </a:tc>
                <a:tc>
                  <a:txBody>
                    <a:bodyPr/>
                    <a:lstStyle/>
                    <a:p>
                      <a:pPr>
                        <a:lnSpc>
                          <a:spcPct val="115000"/>
                        </a:lnSpc>
                        <a:spcAft>
                          <a:spcPts val="1000"/>
                        </a:spcAft>
                      </a:pPr>
                      <a:r>
                        <a:rPr lang="en-US" sz="1400" b="1" dirty="0">
                          <a:solidFill>
                            <a:schemeClr val="tx1"/>
                          </a:solidFill>
                          <a:effectLst/>
                        </a:rPr>
                        <a:t>advanced</a:t>
                      </a:r>
                      <a:endParaRPr lang="en-US" sz="1400" b="1" dirty="0">
                        <a:solidFill>
                          <a:schemeClr val="tx1"/>
                        </a:solidFill>
                        <a:effectLst/>
                        <a:latin typeface="Cambria" charset="0"/>
                        <a:ea typeface="Cambria" charset="0"/>
                        <a:cs typeface="Arial" charset="0"/>
                      </a:endParaRPr>
                    </a:p>
                  </a:txBody>
                  <a:tcPr marL="67567" marR="67567" marT="0" marB="0"/>
                </a:tc>
              </a:tr>
            </a:tbl>
          </a:graphicData>
        </a:graphic>
      </p:graphicFrame>
      <p:sp>
        <p:nvSpPr>
          <p:cNvPr id="2" name="Footer Placeholder 1"/>
          <p:cNvSpPr>
            <a:spLocks noGrp="1"/>
          </p:cNvSpPr>
          <p:nvPr>
            <p:ph type="ftr" sz="quarter" idx="11"/>
          </p:nvPr>
        </p:nvSpPr>
        <p:spPr>
          <a:xfrm>
            <a:off x="4038600" y="6356351"/>
            <a:ext cx="4114800" cy="338422"/>
          </a:xfrm>
        </p:spPr>
        <p:txBody>
          <a:bodyPr/>
          <a:lstStyle/>
          <a:p>
            <a:r>
              <a:rPr lang="en-US" dirty="0" smtClean="0"/>
              <a:t>28</a:t>
            </a:r>
            <a:endParaRPr lang="en-US" dirty="0"/>
          </a:p>
        </p:txBody>
      </p:sp>
    </p:spTree>
    <p:extLst>
      <p:ext uri="{BB962C8B-B14F-4D97-AF65-F5344CB8AC3E}">
        <p14:creationId xmlns:p14="http://schemas.microsoft.com/office/powerpoint/2010/main" val="899384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TextBox 2"/>
          <p:cNvSpPr txBox="1"/>
          <p:nvPr/>
        </p:nvSpPr>
        <p:spPr>
          <a:xfrm>
            <a:off x="368968" y="176463"/>
            <a:ext cx="11614485" cy="4985980"/>
          </a:xfrm>
          <a:prstGeom prst="rect">
            <a:avLst/>
          </a:prstGeom>
          <a:noFill/>
        </p:spPr>
        <p:txBody>
          <a:bodyPr wrap="square" rtlCol="0">
            <a:spAutoFit/>
          </a:bodyPr>
          <a:lstStyle/>
          <a:p>
            <a:pPr algn="ctr"/>
            <a:r>
              <a:rPr lang="en-US" sz="2800" b="1" dirty="0" smtClean="0">
                <a:effectLst>
                  <a:outerShdw blurRad="50800" dist="50800" dir="5400000" algn="ctr" rotWithShape="0">
                    <a:srgbClr val="000000">
                      <a:alpha val="96000"/>
                    </a:srgbClr>
                  </a:outerShdw>
                </a:effectLst>
              </a:rPr>
              <a:t>Production Test</a:t>
            </a:r>
          </a:p>
          <a:p>
            <a:r>
              <a:rPr lang="en-US" sz="2400" b="1" dirty="0" smtClean="0"/>
              <a:t>Formal Task</a:t>
            </a:r>
          </a:p>
          <a:p>
            <a:r>
              <a:rPr lang="en-US" sz="2000" dirty="0"/>
              <a:t>29 sentences in all, the target clusters /</a:t>
            </a:r>
            <a:r>
              <a:rPr lang="en-US" sz="2000" dirty="0" err="1"/>
              <a:t>st</a:t>
            </a:r>
            <a:r>
              <a:rPr lang="en-US" sz="2000" dirty="0"/>
              <a:t>/, /sn/, /</a:t>
            </a:r>
            <a:r>
              <a:rPr lang="en-US" sz="2000" dirty="0" err="1"/>
              <a:t>sl</a:t>
            </a:r>
            <a:r>
              <a:rPr lang="en-US" sz="2000" dirty="0"/>
              <a:t>/ </a:t>
            </a:r>
            <a:r>
              <a:rPr lang="en-US" sz="2000" dirty="0" smtClean="0"/>
              <a:t>occurred </a:t>
            </a:r>
            <a:r>
              <a:rPr lang="en-US" sz="2000" dirty="0"/>
              <a:t>10 times for each cluster </a:t>
            </a:r>
            <a:endParaRPr lang="en-US" sz="2000" dirty="0" smtClean="0"/>
          </a:p>
          <a:p>
            <a:endParaRPr lang="en-US" sz="2000" i="1" dirty="0" smtClean="0"/>
          </a:p>
          <a:p>
            <a:r>
              <a:rPr lang="en-US" sz="2000" i="1" dirty="0" smtClean="0"/>
              <a:t>Example: Instructions</a:t>
            </a:r>
            <a:r>
              <a:rPr lang="en-US" sz="2000" i="1" dirty="0"/>
              <a:t>: </a:t>
            </a:r>
            <a:r>
              <a:rPr lang="en-US" sz="2000" dirty="0"/>
              <a:t>Read aloud the following sentences, please.</a:t>
            </a:r>
          </a:p>
          <a:p>
            <a:endParaRPr lang="en-US" sz="2000" dirty="0" smtClean="0"/>
          </a:p>
          <a:p>
            <a:r>
              <a:rPr lang="en-US" sz="2000" dirty="0" smtClean="0"/>
              <a:t>Dan </a:t>
            </a:r>
            <a:r>
              <a:rPr lang="en-US" sz="2000" dirty="0"/>
              <a:t>slept early today </a:t>
            </a:r>
            <a:endParaRPr lang="en-US" sz="2000" dirty="0" smtClean="0"/>
          </a:p>
          <a:p>
            <a:endParaRPr lang="en-US" sz="2000" b="1" dirty="0" smtClean="0"/>
          </a:p>
          <a:p>
            <a:endParaRPr lang="en-US" sz="2400" b="1" dirty="0"/>
          </a:p>
          <a:p>
            <a:r>
              <a:rPr lang="en-US" sz="2400" b="1" dirty="0" smtClean="0"/>
              <a:t>Informal Task</a:t>
            </a:r>
          </a:p>
          <a:p>
            <a:r>
              <a:rPr lang="en-US" sz="2000" dirty="0" smtClean="0"/>
              <a:t>12 </a:t>
            </a:r>
            <a:r>
              <a:rPr lang="en-US" sz="2000" dirty="0"/>
              <a:t>pictures consisted of 3 words for each cluster (i.e. 3 /sn/, 3 /</a:t>
            </a:r>
            <a:r>
              <a:rPr lang="en-US" sz="2000" dirty="0" err="1"/>
              <a:t>st</a:t>
            </a:r>
            <a:r>
              <a:rPr lang="en-US" sz="2000" dirty="0"/>
              <a:t>/, and 3/</a:t>
            </a:r>
            <a:r>
              <a:rPr lang="en-US" sz="2000" dirty="0" err="1"/>
              <a:t>sl</a:t>
            </a:r>
            <a:r>
              <a:rPr lang="en-US" sz="2000" dirty="0"/>
              <a:t>/) as well as three distracters </a:t>
            </a:r>
            <a:endParaRPr lang="en-US" sz="2000" dirty="0" smtClean="0"/>
          </a:p>
          <a:p>
            <a:endParaRPr lang="en-US" sz="2000" dirty="0" smtClean="0"/>
          </a:p>
          <a:p>
            <a:r>
              <a:rPr lang="en-US" sz="2000" i="1" dirty="0" smtClean="0"/>
              <a:t>Example</a:t>
            </a:r>
            <a:r>
              <a:rPr lang="en-US" sz="2000" dirty="0" smtClean="0"/>
              <a:t>: </a:t>
            </a:r>
            <a:r>
              <a:rPr lang="en-US" sz="2000" dirty="0"/>
              <a:t>Pictures of the item “slippers” and ‘stars” in the informal production task</a:t>
            </a:r>
            <a:r>
              <a:rPr lang="en-US" sz="2000" dirty="0" smtClean="0"/>
              <a:t>.</a:t>
            </a:r>
          </a:p>
          <a:p>
            <a:endParaRPr lang="en-US" sz="2000" dirty="0"/>
          </a:p>
          <a:p>
            <a:endParaRPr lang="en-US" dirty="0"/>
          </a:p>
        </p:txBody>
      </p:sp>
      <p:pic>
        <p:nvPicPr>
          <p:cNvPr id="4" name="Picture 3" descr="C:\Users\AriahakhaCN\Pictures\untitled.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9588" y="4931229"/>
            <a:ext cx="2486097" cy="1424419"/>
          </a:xfrm>
          <a:prstGeom prst="rect">
            <a:avLst/>
          </a:prstGeom>
          <a:noFill/>
          <a:ln w="9525">
            <a:noFill/>
            <a:miter lim="800000"/>
            <a:headEnd/>
            <a:tailEnd/>
          </a:ln>
        </p:spPr>
      </p:pic>
      <p:pic>
        <p:nvPicPr>
          <p:cNvPr id="5" name="Picture 4"/>
          <p:cNvPicPr/>
          <p:nvPr/>
        </p:nvPicPr>
        <p:blipFill>
          <a:blip r:embed="rId4" cstate="print">
            <a:extLst>
              <a:ext uri="{28A0092B-C50C-407E-A947-70E740481C1C}">
                <a14:useLocalDpi xmlns:a14="http://schemas.microsoft.com/office/drawing/2010/main"/>
              </a:ext>
            </a:extLst>
          </a:blip>
          <a:srcRect/>
          <a:stretch>
            <a:fillRect/>
          </a:stretch>
        </p:blipFill>
        <p:spPr bwMode="auto">
          <a:xfrm>
            <a:off x="2635477" y="4931229"/>
            <a:ext cx="2022475" cy="1424419"/>
          </a:xfrm>
          <a:prstGeom prst="rect">
            <a:avLst/>
          </a:prstGeom>
          <a:noFill/>
          <a:ln>
            <a:noFill/>
          </a:ln>
        </p:spPr>
      </p:pic>
      <p:sp>
        <p:nvSpPr>
          <p:cNvPr id="6" name="Footer Placeholder 5"/>
          <p:cNvSpPr>
            <a:spLocks noGrp="1"/>
          </p:cNvSpPr>
          <p:nvPr>
            <p:ph type="ftr" sz="quarter" idx="11"/>
          </p:nvPr>
        </p:nvSpPr>
        <p:spPr/>
        <p:txBody>
          <a:bodyPr/>
          <a:lstStyle/>
          <a:p>
            <a:r>
              <a:rPr lang="en-US" b="1" dirty="0" smtClean="0">
                <a:solidFill>
                  <a:schemeClr val="tx1"/>
                </a:solidFill>
              </a:rPr>
              <a:t>28</a:t>
            </a:r>
            <a:endParaRPr lang="en-US" b="1" dirty="0">
              <a:solidFill>
                <a:schemeClr val="tx1"/>
              </a:solidFill>
            </a:endParaRPr>
          </a:p>
        </p:txBody>
      </p:sp>
    </p:spTree>
    <p:extLst>
      <p:ext uri="{BB962C8B-B14F-4D97-AF65-F5344CB8AC3E}">
        <p14:creationId xmlns:p14="http://schemas.microsoft.com/office/powerpoint/2010/main" val="143674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304800" y="365125"/>
            <a:ext cx="8038893" cy="1077218"/>
          </a:xfrm>
          <a:prstGeom prst="rect">
            <a:avLst/>
          </a:prstGeom>
        </p:spPr>
        <p:txBody>
          <a:bodyPr wrap="square">
            <a:spAutoFit/>
          </a:bodyPr>
          <a:lstStyle/>
          <a:p>
            <a:r>
              <a:rPr lang="en-US" sz="2800" b="1" dirty="0" smtClean="0"/>
              <a:t>Repair Strategies: Mapping Input onto Structure</a:t>
            </a:r>
          </a:p>
          <a:p>
            <a:endParaRPr lang="en-US" dirty="0" smtClean="0"/>
          </a:p>
          <a:p>
            <a:endParaRPr lang="en-US" dirty="0"/>
          </a:p>
        </p:txBody>
      </p:sp>
      <p:sp>
        <p:nvSpPr>
          <p:cNvPr id="6" name="Rectangle 5"/>
          <p:cNvSpPr/>
          <p:nvPr/>
        </p:nvSpPr>
        <p:spPr>
          <a:xfrm>
            <a:off x="0" y="1288454"/>
            <a:ext cx="11911914" cy="5262979"/>
          </a:xfrm>
          <a:prstGeom prst="rect">
            <a:avLst/>
          </a:prstGeom>
        </p:spPr>
        <p:txBody>
          <a:bodyPr wrap="square">
            <a:spAutoFit/>
          </a:bodyPr>
          <a:lstStyle/>
          <a:p>
            <a:pPr marL="285750" indent="-285750">
              <a:buFont typeface="Arial" charset="0"/>
              <a:buChar char="•"/>
            </a:pPr>
            <a:r>
              <a:rPr lang="en-US" sz="2400" b="1" dirty="0" smtClean="0"/>
              <a:t>Deletion </a:t>
            </a:r>
          </a:p>
          <a:p>
            <a:pPr lvl="1"/>
            <a:r>
              <a:rPr lang="en-US" sz="2400" b="1" dirty="0" smtClean="0"/>
              <a:t>gra</a:t>
            </a:r>
            <a:r>
              <a:rPr lang="en-US" sz="2400" b="1" u="sng" dirty="0" smtClean="0"/>
              <a:t>ndm</a:t>
            </a:r>
            <a:r>
              <a:rPr lang="en-US" sz="2400" b="1" dirty="0" smtClean="0"/>
              <a:t>other -</a:t>
            </a:r>
            <a:r>
              <a:rPr lang="en-CA" sz="2400" b="1" dirty="0" smtClean="0">
                <a:latin typeface="Wingdings"/>
                <a:ea typeface="Wingdings"/>
                <a:cs typeface="Wingdings"/>
                <a:sym typeface="Wingdings"/>
              </a:rPr>
              <a:t></a:t>
            </a:r>
            <a:r>
              <a:rPr lang="en-US" sz="2400" b="1" dirty="0" smtClean="0"/>
              <a:t> </a:t>
            </a:r>
            <a:r>
              <a:rPr lang="en-US" sz="2400" b="1" dirty="0" err="1" smtClean="0"/>
              <a:t>gra</a:t>
            </a:r>
            <a:r>
              <a:rPr lang="en-US" sz="2400" b="1" u="sng" dirty="0" err="1" smtClean="0"/>
              <a:t>nm</a:t>
            </a:r>
            <a:r>
              <a:rPr lang="en-US" sz="2400" b="1" dirty="0" err="1" smtClean="0"/>
              <a:t>other</a:t>
            </a:r>
            <a:endParaRPr lang="en-US" sz="2400" b="1" dirty="0" smtClean="0"/>
          </a:p>
          <a:p>
            <a:pPr lvl="1"/>
            <a:endParaRPr lang="en-US" sz="2400" b="1" dirty="0" smtClean="0"/>
          </a:p>
          <a:p>
            <a:pPr lvl="1"/>
            <a:r>
              <a:rPr lang="en-US" sz="2400" b="1" dirty="0" smtClean="0"/>
              <a:t>mi</a:t>
            </a:r>
            <a:r>
              <a:rPr lang="en-US" sz="2400" b="1" u="sng" dirty="0" smtClean="0"/>
              <a:t>st</a:t>
            </a:r>
            <a:r>
              <a:rPr lang="en-US" sz="2400" b="1" dirty="0" smtClean="0"/>
              <a:t> </a:t>
            </a:r>
            <a:r>
              <a:rPr lang="en-CA" sz="2400" b="1" dirty="0" smtClean="0">
                <a:latin typeface="Wingdings"/>
                <a:ea typeface="Wingdings"/>
                <a:cs typeface="Wingdings"/>
                <a:sym typeface="Wingdings"/>
              </a:rPr>
              <a:t></a:t>
            </a:r>
            <a:r>
              <a:rPr lang="en-US" sz="2400" b="1" dirty="0" smtClean="0"/>
              <a:t>miss</a:t>
            </a:r>
          </a:p>
          <a:p>
            <a:pPr lvl="1"/>
            <a:endParaRPr lang="en-US" sz="2400" b="1" dirty="0" smtClean="0"/>
          </a:p>
          <a:p>
            <a:pPr marL="285750" indent="-285750">
              <a:buFont typeface="Arial" charset="0"/>
              <a:buChar char="•"/>
            </a:pPr>
            <a:r>
              <a:rPr lang="en-US" sz="2400" b="1" dirty="0" smtClean="0"/>
              <a:t>Epenthesis</a:t>
            </a:r>
          </a:p>
          <a:p>
            <a:pPr lvl="1"/>
            <a:r>
              <a:rPr lang="en-US" sz="2400" b="1" dirty="0" smtClean="0"/>
              <a:t>Spanish </a:t>
            </a:r>
            <a:r>
              <a:rPr lang="en-CA" sz="2400" b="1" dirty="0" smtClean="0">
                <a:latin typeface="Wingdings"/>
                <a:ea typeface="Wingdings"/>
                <a:cs typeface="Wingdings"/>
                <a:sym typeface="Wingdings"/>
              </a:rPr>
              <a:t> </a:t>
            </a:r>
            <a:r>
              <a:rPr lang="en-US" sz="2400" b="1" dirty="0" err="1" smtClean="0"/>
              <a:t>espanish</a:t>
            </a:r>
            <a:endParaRPr lang="en-US" sz="2400" b="1" dirty="0" smtClean="0"/>
          </a:p>
          <a:p>
            <a:pPr lvl="1"/>
            <a:endParaRPr lang="en-US" sz="2400" b="1" dirty="0" smtClean="0"/>
          </a:p>
          <a:p>
            <a:pPr lvl="1"/>
            <a:r>
              <a:rPr lang="en-US" sz="2400" b="1" dirty="0" smtClean="0"/>
              <a:t>blond </a:t>
            </a:r>
            <a:r>
              <a:rPr lang="en-CA" sz="2400" b="1" dirty="0" smtClean="0">
                <a:latin typeface="Wingdings"/>
                <a:ea typeface="Wingdings"/>
                <a:cs typeface="Wingdings"/>
                <a:sym typeface="Wingdings"/>
              </a:rPr>
              <a:t> </a:t>
            </a:r>
            <a:r>
              <a:rPr lang="en-US" sz="2400" b="1" dirty="0" err="1" smtClean="0"/>
              <a:t>bəlondə</a:t>
            </a:r>
            <a:endParaRPr lang="en-US" sz="2400" b="1" dirty="0" smtClean="0"/>
          </a:p>
          <a:p>
            <a:pPr lvl="1"/>
            <a:endParaRPr lang="en-US" sz="2400" b="1" dirty="0"/>
          </a:p>
          <a:p>
            <a:pPr lvl="1"/>
            <a:endParaRPr lang="en-US" sz="2400" b="1" dirty="0" smtClean="0"/>
          </a:p>
          <a:p>
            <a:pPr lvl="1"/>
            <a:endParaRPr lang="en-US" sz="2400" b="1" dirty="0"/>
          </a:p>
          <a:p>
            <a:pPr lvl="1"/>
            <a:endParaRPr lang="en-US" sz="2400" b="1" dirty="0" smtClean="0"/>
          </a:p>
          <a:p>
            <a:pPr lvl="1"/>
            <a:endParaRPr lang="en-US" sz="2400" b="1" dirty="0"/>
          </a:p>
        </p:txBody>
      </p:sp>
      <p:sp>
        <p:nvSpPr>
          <p:cNvPr id="3" name="Footer Placeholder 2"/>
          <p:cNvSpPr>
            <a:spLocks noGrp="1"/>
          </p:cNvSpPr>
          <p:nvPr>
            <p:ph type="ftr" sz="quarter" idx="11"/>
          </p:nvPr>
        </p:nvSpPr>
        <p:spPr/>
        <p:txBody>
          <a:bodyPr/>
          <a:lstStyle/>
          <a:p>
            <a:r>
              <a:rPr lang="en-US" b="1" dirty="0" smtClean="0">
                <a:solidFill>
                  <a:schemeClr val="tx1"/>
                </a:solidFill>
              </a:rPr>
              <a:t>2</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TextBox 2"/>
          <p:cNvSpPr txBox="1"/>
          <p:nvPr/>
        </p:nvSpPr>
        <p:spPr>
          <a:xfrm>
            <a:off x="1" y="1"/>
            <a:ext cx="12191999" cy="5201424"/>
          </a:xfrm>
          <a:prstGeom prst="rect">
            <a:avLst/>
          </a:prstGeom>
          <a:noFill/>
        </p:spPr>
        <p:txBody>
          <a:bodyPr wrap="square" rtlCol="0">
            <a:spAutoFit/>
          </a:bodyPr>
          <a:lstStyle/>
          <a:p>
            <a:pPr algn="ctr"/>
            <a:r>
              <a:rPr lang="en-US" sz="2400" b="1" dirty="0" smtClean="0">
                <a:effectLst>
                  <a:outerShdw blurRad="50800" dist="50800" dir="5400000" algn="ctr" rotWithShape="0">
                    <a:srgbClr val="000000">
                      <a:alpha val="95000"/>
                    </a:srgbClr>
                  </a:outerShdw>
                </a:effectLst>
              </a:rPr>
              <a:t>Perception Test</a:t>
            </a:r>
          </a:p>
          <a:p>
            <a:r>
              <a:rPr lang="en-US" sz="2400" b="1" dirty="0" smtClean="0"/>
              <a:t>Identification Task</a:t>
            </a:r>
          </a:p>
          <a:p>
            <a:pPr marL="342900" indent="-342900">
              <a:buFont typeface="Arial" charset="0"/>
              <a:buChar char="•"/>
            </a:pPr>
            <a:r>
              <a:rPr lang="en-US" sz="2000" b="1" dirty="0" smtClean="0"/>
              <a:t>a forced choice identification experiment adapted from Cardoso et al. (2007)</a:t>
            </a:r>
          </a:p>
          <a:p>
            <a:pPr marL="342900" indent="-342900">
              <a:buFont typeface="Arial" charset="0"/>
              <a:buChar char="•"/>
            </a:pPr>
            <a:endParaRPr lang="en-US" sz="2000" b="1" dirty="0" smtClean="0"/>
          </a:p>
          <a:p>
            <a:pPr marL="342900" indent="-342900">
              <a:buFont typeface="Arial" charset="0"/>
              <a:buChar char="•"/>
            </a:pPr>
            <a:r>
              <a:rPr lang="en-US" sz="2000" b="1" dirty="0" smtClean="0"/>
              <a:t>discriminate between </a:t>
            </a:r>
            <a:r>
              <a:rPr lang="en-US" sz="2000" b="1" dirty="0" err="1" smtClean="0"/>
              <a:t>sC</a:t>
            </a:r>
            <a:r>
              <a:rPr lang="en-US" sz="2000" b="1" dirty="0" smtClean="0"/>
              <a:t>-initial and vowel-initial clusters .i.e. participants decided whether the stimuli that they heard began with a consonant (i.e., </a:t>
            </a:r>
            <a:r>
              <a:rPr lang="en-US" sz="2000" b="1" dirty="0" err="1" smtClean="0"/>
              <a:t>sC</a:t>
            </a:r>
            <a:r>
              <a:rPr lang="en-US" sz="2000" b="1" dirty="0" smtClean="0"/>
              <a:t>) or with a vowel (i.e., [e]</a:t>
            </a:r>
            <a:r>
              <a:rPr lang="en-US" sz="2000" b="1" dirty="0" err="1" smtClean="0"/>
              <a:t>sC</a:t>
            </a:r>
            <a:r>
              <a:rPr lang="en-US" sz="2000" b="1" dirty="0" smtClean="0"/>
              <a:t>). </a:t>
            </a:r>
          </a:p>
          <a:p>
            <a:endParaRPr lang="en-US" sz="2000" b="1" dirty="0" smtClean="0"/>
          </a:p>
          <a:p>
            <a:pPr marL="342900" indent="-342900">
              <a:buFont typeface="Arial" charset="0"/>
              <a:buChar char="•"/>
            </a:pPr>
            <a:r>
              <a:rPr lang="en-US" sz="2000" b="1" dirty="0" smtClean="0"/>
              <a:t>The 30 items selected included 10 /</a:t>
            </a:r>
            <a:r>
              <a:rPr lang="en-US" sz="2000" b="1" dirty="0" err="1" smtClean="0"/>
              <a:t>sl</a:t>
            </a:r>
            <a:r>
              <a:rPr lang="en-US" sz="2000" b="1" dirty="0" smtClean="0"/>
              <a:t>/, 10 /</a:t>
            </a:r>
            <a:r>
              <a:rPr lang="en-US" sz="2000" b="1" dirty="0" err="1" smtClean="0"/>
              <a:t>st</a:t>
            </a:r>
            <a:r>
              <a:rPr lang="en-US" sz="2000" b="1" dirty="0" smtClean="0"/>
              <a:t>/, and 10/</a:t>
            </a:r>
            <a:r>
              <a:rPr lang="en-US" sz="2000" b="1" dirty="0" err="1" smtClean="0"/>
              <a:t>sn</a:t>
            </a:r>
            <a:r>
              <a:rPr lang="en-US" sz="2000" b="1" dirty="0" smtClean="0"/>
              <a:t>/ tokens which in turn included 5 /s/ and 5/</a:t>
            </a:r>
            <a:r>
              <a:rPr lang="en-US" sz="2000" b="1" dirty="0" err="1" smtClean="0"/>
              <a:t>es</a:t>
            </a:r>
            <a:r>
              <a:rPr lang="en-US" sz="2000" b="1" dirty="0" smtClean="0"/>
              <a:t>/ combinations. </a:t>
            </a:r>
          </a:p>
          <a:p>
            <a:endParaRPr lang="en-US" sz="2000" b="1" dirty="0" smtClean="0"/>
          </a:p>
          <a:p>
            <a:r>
              <a:rPr lang="en-US" sz="2000" b="1" i="1" dirty="0" smtClean="0"/>
              <a:t>Example</a:t>
            </a:r>
            <a:r>
              <a:rPr lang="en-US" sz="2000" b="1" dirty="0" smtClean="0"/>
              <a:t>: 1. a. </a:t>
            </a:r>
            <a:r>
              <a:rPr lang="en-US" sz="2000" b="1" dirty="0" err="1" smtClean="0"/>
              <a:t>esnip</a:t>
            </a:r>
            <a:r>
              <a:rPr lang="en-US" sz="2000" b="1" dirty="0" smtClean="0"/>
              <a:t>        b. snip         c. ?</a:t>
            </a:r>
          </a:p>
          <a:p>
            <a:r>
              <a:rPr lang="en-US" sz="2000" b="1" dirty="0" smtClean="0"/>
              <a:t>The word participants heard:  “snip”. The correct response was </a:t>
            </a:r>
            <a:r>
              <a:rPr lang="en-US" sz="2000" b="1" u="sng" dirty="0" smtClean="0"/>
              <a:t>b.</a:t>
            </a:r>
            <a:endParaRPr lang="en-US" sz="2000" b="1" dirty="0" smtClean="0"/>
          </a:p>
          <a:p>
            <a:endParaRPr lang="en-US" sz="2400" b="1" dirty="0" smtClean="0"/>
          </a:p>
          <a:p>
            <a:endParaRPr lang="en-US" sz="2400"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b="1" dirty="0" smtClean="0">
                <a:solidFill>
                  <a:schemeClr val="tx1"/>
                </a:solidFill>
              </a:rPr>
              <a:t>29</a:t>
            </a:r>
            <a:endParaRPr lang="en-US" b="1" dirty="0">
              <a:solidFill>
                <a:schemeClr val="tx1"/>
              </a:solidFill>
            </a:endParaRPr>
          </a:p>
        </p:txBody>
      </p:sp>
    </p:spTree>
    <p:extLst>
      <p:ext uri="{BB962C8B-B14F-4D97-AF65-F5344CB8AC3E}">
        <p14:creationId xmlns:p14="http://schemas.microsoft.com/office/powerpoint/2010/main" val="1007221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Rectangle 2"/>
          <p:cNvSpPr/>
          <p:nvPr/>
        </p:nvSpPr>
        <p:spPr>
          <a:xfrm>
            <a:off x="-1" y="0"/>
            <a:ext cx="12192001" cy="3847207"/>
          </a:xfrm>
          <a:prstGeom prst="rect">
            <a:avLst/>
          </a:prstGeom>
        </p:spPr>
        <p:txBody>
          <a:bodyPr wrap="square">
            <a:spAutoFit/>
          </a:bodyPr>
          <a:lstStyle/>
          <a:p>
            <a:pPr algn="ctr"/>
            <a:r>
              <a:rPr lang="en-US" sz="2800" b="1" dirty="0" smtClean="0">
                <a:effectLst>
                  <a:outerShdw blurRad="50800" dist="50800" dir="5400000" algn="ctr" rotWithShape="0">
                    <a:srgbClr val="000000">
                      <a:alpha val="95000"/>
                    </a:srgbClr>
                  </a:outerShdw>
                </a:effectLst>
              </a:rPr>
              <a:t>Perception Test</a:t>
            </a:r>
          </a:p>
          <a:p>
            <a:r>
              <a:rPr lang="en-US" sz="2400" b="1" dirty="0" smtClean="0"/>
              <a:t>Discrimination Task</a:t>
            </a:r>
          </a:p>
          <a:p>
            <a:endParaRPr lang="en-US" sz="2400" b="1" dirty="0" smtClean="0"/>
          </a:p>
          <a:p>
            <a:r>
              <a:rPr lang="en-US" sz="2400" b="1" dirty="0" smtClean="0"/>
              <a:t>-discriminate between /s/ and /</a:t>
            </a:r>
            <a:r>
              <a:rPr lang="en-US" sz="2400" b="1" dirty="0" err="1" smtClean="0"/>
              <a:t>es</a:t>
            </a:r>
            <a:r>
              <a:rPr lang="en-US" sz="2400" b="1" dirty="0" smtClean="0"/>
              <a:t>/, via an ABX discrimination task. </a:t>
            </a:r>
          </a:p>
          <a:p>
            <a:r>
              <a:rPr lang="en-US" sz="2400" b="1" dirty="0" smtClean="0"/>
              <a:t>-This task had 30 items; 10 /</a:t>
            </a:r>
            <a:r>
              <a:rPr lang="en-US" sz="2400" b="1" dirty="0" err="1" smtClean="0"/>
              <a:t>sl</a:t>
            </a:r>
            <a:r>
              <a:rPr lang="en-US" sz="2400" b="1" dirty="0" smtClean="0"/>
              <a:t>/, 10 /</a:t>
            </a:r>
            <a:r>
              <a:rPr lang="en-US" sz="2400" b="1" dirty="0" err="1" smtClean="0"/>
              <a:t>sn</a:t>
            </a:r>
            <a:r>
              <a:rPr lang="en-US" sz="2400" b="1" dirty="0" smtClean="0"/>
              <a:t>/, and 10 /</a:t>
            </a:r>
            <a:r>
              <a:rPr lang="en-US" sz="2400" b="1" dirty="0" err="1" smtClean="0"/>
              <a:t>st</a:t>
            </a:r>
            <a:r>
              <a:rPr lang="en-US" sz="2400" b="1" dirty="0" smtClean="0"/>
              <a:t>/ tokens of </a:t>
            </a:r>
            <a:r>
              <a:rPr lang="en-US" sz="2400" b="1" dirty="0" err="1" smtClean="0"/>
              <a:t>pseudowords</a:t>
            </a:r>
            <a:r>
              <a:rPr lang="en-US" sz="2400" b="1" dirty="0" smtClean="0"/>
              <a:t> randomly ordered and took approximately 10 minutes, including a 3-minute training. </a:t>
            </a:r>
          </a:p>
          <a:p>
            <a:endParaRPr lang="en-US" sz="2400" b="1" i="1" dirty="0" smtClean="0"/>
          </a:p>
          <a:p>
            <a:r>
              <a:rPr lang="en-US" sz="2400" b="1" i="1" dirty="0" smtClean="0"/>
              <a:t>Example</a:t>
            </a:r>
            <a:r>
              <a:rPr lang="en-US" sz="2400" b="1" dirty="0" smtClean="0"/>
              <a:t>: 1. A                 B</a:t>
            </a:r>
          </a:p>
          <a:p>
            <a:r>
              <a:rPr lang="en-US" sz="2400" b="1" dirty="0" smtClean="0"/>
              <a:t>The tokens participants heard for this question were: “</a:t>
            </a:r>
            <a:r>
              <a:rPr lang="en-US" sz="2400" b="1" dirty="0" err="1" smtClean="0"/>
              <a:t>esnip</a:t>
            </a:r>
            <a:r>
              <a:rPr lang="en-US" sz="2400" b="1" dirty="0" smtClean="0"/>
              <a:t>-snip-</a:t>
            </a:r>
            <a:r>
              <a:rPr lang="en-US" sz="2400" b="1" dirty="0" err="1" smtClean="0"/>
              <a:t>esnip</a:t>
            </a:r>
            <a:r>
              <a:rPr lang="en-US" sz="2400" b="1" dirty="0" smtClean="0"/>
              <a:t>”. The correct response was </a:t>
            </a:r>
            <a:r>
              <a:rPr lang="en-US" sz="2400" b="1" u="sng" dirty="0" smtClean="0"/>
              <a:t>A</a:t>
            </a:r>
            <a:r>
              <a:rPr lang="en-US" sz="2400" b="1" dirty="0" smtClean="0"/>
              <a:t>. </a:t>
            </a:r>
          </a:p>
        </p:txBody>
      </p:sp>
      <p:sp>
        <p:nvSpPr>
          <p:cNvPr id="4" name="Footer Placeholder 3"/>
          <p:cNvSpPr>
            <a:spLocks noGrp="1"/>
          </p:cNvSpPr>
          <p:nvPr>
            <p:ph type="ftr" sz="quarter" idx="11"/>
          </p:nvPr>
        </p:nvSpPr>
        <p:spPr/>
        <p:txBody>
          <a:bodyPr/>
          <a:lstStyle/>
          <a:p>
            <a:r>
              <a:rPr lang="en-US" b="1" dirty="0" smtClean="0">
                <a:solidFill>
                  <a:schemeClr val="tx1"/>
                </a:solidFill>
              </a:rPr>
              <a:t>30</a:t>
            </a:r>
            <a:endParaRPr lang="en-US" b="1"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TextBox 2"/>
          <p:cNvSpPr txBox="1"/>
          <p:nvPr/>
        </p:nvSpPr>
        <p:spPr>
          <a:xfrm>
            <a:off x="293914" y="195943"/>
            <a:ext cx="11898086" cy="1692771"/>
          </a:xfrm>
          <a:prstGeom prst="rect">
            <a:avLst/>
          </a:prstGeom>
          <a:noFill/>
        </p:spPr>
        <p:txBody>
          <a:bodyPr wrap="square" rtlCol="0">
            <a:spAutoFit/>
          </a:bodyPr>
          <a:lstStyle/>
          <a:p>
            <a:pPr algn="ctr"/>
            <a:r>
              <a:rPr lang="en-US" sz="2800" b="1" dirty="0" smtClean="0">
                <a:effectLst>
                  <a:outerShdw blurRad="50800" dist="50800" dir="5400000" algn="ctr" rotWithShape="0">
                    <a:srgbClr val="000000">
                      <a:alpha val="95000"/>
                    </a:srgbClr>
                  </a:outerShdw>
                </a:effectLst>
              </a:rPr>
              <a:t>Data Recording and Transcription</a:t>
            </a:r>
          </a:p>
          <a:p>
            <a:r>
              <a:rPr lang="en-US" sz="2000" dirty="0"/>
              <a:t>Figure </a:t>
            </a:r>
            <a:r>
              <a:rPr lang="en-US" sz="2000" dirty="0" smtClean="0"/>
              <a:t>7. </a:t>
            </a:r>
            <a:r>
              <a:rPr lang="en-US" sz="2000" dirty="0"/>
              <a:t>Waveform for store </a:t>
            </a:r>
            <a:endParaRPr lang="en-US" sz="2000" dirty="0" smtClean="0"/>
          </a:p>
          <a:p>
            <a:r>
              <a:rPr lang="en-US" sz="2000" dirty="0"/>
              <a:t>Figure </a:t>
            </a:r>
            <a:r>
              <a:rPr lang="en-US" sz="2000" dirty="0" smtClean="0"/>
              <a:t>8. Waveform </a:t>
            </a:r>
            <a:r>
              <a:rPr lang="en-US" sz="2000" dirty="0"/>
              <a:t>for [e]store  with the </a:t>
            </a:r>
            <a:r>
              <a:rPr lang="en-US" sz="2000" dirty="0" err="1" smtClean="0"/>
              <a:t>epenthesized</a:t>
            </a:r>
            <a:r>
              <a:rPr lang="en-US" sz="2000" dirty="0" smtClean="0"/>
              <a:t> </a:t>
            </a:r>
            <a:r>
              <a:rPr lang="en-US" sz="2000" dirty="0"/>
              <a:t>/e/ highlighted</a:t>
            </a:r>
          </a:p>
          <a:p>
            <a:endParaRPr lang="en-US" dirty="0" smtClean="0"/>
          </a:p>
          <a:p>
            <a:endParaRPr lang="en-US" dirty="0"/>
          </a:p>
        </p:txBody>
      </p:sp>
      <p:pic>
        <p:nvPicPr>
          <p:cNvPr id="4" name="Picture 3"/>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547257"/>
            <a:ext cx="5698671" cy="4254359"/>
          </a:xfrm>
          <a:prstGeom prst="rect">
            <a:avLst/>
          </a:prstGeom>
          <a:noFill/>
          <a:ln>
            <a:noFill/>
          </a:ln>
        </p:spPr>
      </p:pic>
      <p:pic>
        <p:nvPicPr>
          <p:cNvPr id="5" name="Picture 4" descr="MAC:Users:yousefi:Desktop:Screen shot 2016-07-19 at 1.18.16 PM.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2547257"/>
            <a:ext cx="6095999" cy="4254359"/>
          </a:xfrm>
          <a:prstGeom prst="rect">
            <a:avLst/>
          </a:prstGeom>
          <a:noFill/>
          <a:ln>
            <a:noFill/>
          </a:ln>
        </p:spPr>
      </p:pic>
      <p:sp>
        <p:nvSpPr>
          <p:cNvPr id="6" name="Footer Placeholder 5"/>
          <p:cNvSpPr>
            <a:spLocks noGrp="1"/>
          </p:cNvSpPr>
          <p:nvPr>
            <p:ph type="ftr" sz="quarter" idx="11"/>
          </p:nvPr>
        </p:nvSpPr>
        <p:spPr/>
        <p:txBody>
          <a:bodyPr/>
          <a:lstStyle/>
          <a:p>
            <a:r>
              <a:rPr lang="en-US" b="1" dirty="0" smtClean="0">
                <a:solidFill>
                  <a:schemeClr val="tx1"/>
                </a:solidFill>
              </a:rPr>
              <a:t>31</a:t>
            </a:r>
            <a:endParaRPr lang="en-US" b="1" dirty="0">
              <a:solidFill>
                <a:schemeClr val="tx1"/>
              </a:solidFill>
            </a:endParaRPr>
          </a:p>
        </p:txBody>
      </p:sp>
    </p:spTree>
    <p:extLst>
      <p:ext uri="{BB962C8B-B14F-4D97-AF65-F5344CB8AC3E}">
        <p14:creationId xmlns:p14="http://schemas.microsoft.com/office/powerpoint/2010/main" val="19072919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401052" y="224589"/>
            <a:ext cx="11967411" cy="3416320"/>
          </a:xfrm>
          <a:prstGeom prst="rect">
            <a:avLst/>
          </a:prstGeom>
          <a:noFill/>
        </p:spPr>
        <p:txBody>
          <a:bodyPr wrap="square" rtlCol="0">
            <a:spAutoFit/>
          </a:bodyPr>
          <a:lstStyle/>
          <a:p>
            <a:r>
              <a:rPr lang="en-US" sz="2800" b="1" dirty="0" smtClean="0"/>
              <a:t>Procedure</a:t>
            </a:r>
          </a:p>
          <a:p>
            <a:endParaRPr lang="en-US" sz="2800" b="1" dirty="0" smtClean="0"/>
          </a:p>
          <a:p>
            <a:pPr>
              <a:buFont typeface="Arial" pitchFamily="34" charset="0"/>
              <a:buChar char="•"/>
            </a:pPr>
            <a:r>
              <a:rPr lang="en-US" sz="2000" b="1" dirty="0" smtClean="0"/>
              <a:t> Production: Number of correct productions scored by the first rater; 20% of data scored by the second rater</a:t>
            </a:r>
          </a:p>
          <a:p>
            <a:pPr>
              <a:buFont typeface="Arial" pitchFamily="34" charset="0"/>
              <a:buChar char="•"/>
            </a:pPr>
            <a:r>
              <a:rPr lang="en-US" sz="2000" b="1" dirty="0" smtClean="0"/>
              <a:t> 90% agreement</a:t>
            </a:r>
          </a:p>
          <a:p>
            <a:pPr>
              <a:buFont typeface="Arial" pitchFamily="34" charset="0"/>
              <a:buChar char="•"/>
            </a:pPr>
            <a:endParaRPr lang="en-US" sz="2000" b="1" dirty="0" smtClean="0"/>
          </a:p>
          <a:p>
            <a:pPr>
              <a:buFont typeface="Arial" pitchFamily="34" charset="0"/>
              <a:buChar char="•"/>
            </a:pPr>
            <a:r>
              <a:rPr lang="en-US" sz="2000" b="1" dirty="0" smtClean="0"/>
              <a:t>Perception: Number of correct choices</a:t>
            </a:r>
          </a:p>
          <a:p>
            <a:pPr>
              <a:buFont typeface="Arial" pitchFamily="34" charset="0"/>
              <a:buChar char="•"/>
            </a:pPr>
            <a:r>
              <a:rPr lang="en-US" sz="2000" b="1" dirty="0" smtClean="0"/>
              <a:t>Each participant and each cluster</a:t>
            </a:r>
          </a:p>
          <a:p>
            <a:pPr>
              <a:buFont typeface="Arial" pitchFamily="34" charset="0"/>
              <a:buChar char="•"/>
            </a:pPr>
            <a:endParaRPr lang="en-US" sz="2000" b="1" dirty="0" smtClean="0"/>
          </a:p>
          <a:p>
            <a:pPr>
              <a:buFont typeface="Arial" pitchFamily="34" charset="0"/>
              <a:buChar char="•"/>
            </a:pPr>
            <a:r>
              <a:rPr lang="en-US" sz="2000" b="1" dirty="0" smtClean="0"/>
              <a:t> a related-sample Friedman’s two-way analysis of variance was performed. Friedman’s test is the non-parametric equivalent of analysis of variance (ANOVA)</a:t>
            </a:r>
            <a:endParaRPr lang="en-US" sz="2000" b="1" dirty="0"/>
          </a:p>
        </p:txBody>
      </p:sp>
      <p:sp>
        <p:nvSpPr>
          <p:cNvPr id="4" name="Footer Placeholder 3"/>
          <p:cNvSpPr>
            <a:spLocks noGrp="1"/>
          </p:cNvSpPr>
          <p:nvPr>
            <p:ph type="ftr" sz="quarter" idx="11"/>
          </p:nvPr>
        </p:nvSpPr>
        <p:spPr/>
        <p:txBody>
          <a:bodyPr/>
          <a:lstStyle/>
          <a:p>
            <a:r>
              <a:rPr lang="en-US" b="1" dirty="0" smtClean="0">
                <a:solidFill>
                  <a:schemeClr val="tx1"/>
                </a:solidFill>
              </a:rPr>
              <a:t>32</a:t>
            </a:r>
            <a:endParaRPr lang="en-US" b="1" dirty="0">
              <a:solidFill>
                <a:schemeClr val="tx1"/>
              </a:solidFill>
            </a:endParaRPr>
          </a:p>
        </p:txBody>
      </p:sp>
    </p:spTree>
    <p:extLst>
      <p:ext uri="{BB962C8B-B14F-4D97-AF65-F5344CB8AC3E}">
        <p14:creationId xmlns:p14="http://schemas.microsoft.com/office/powerpoint/2010/main" val="797201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TextBox 2"/>
          <p:cNvSpPr txBox="1"/>
          <p:nvPr/>
        </p:nvSpPr>
        <p:spPr>
          <a:xfrm>
            <a:off x="1" y="244929"/>
            <a:ext cx="12191999" cy="1692771"/>
          </a:xfrm>
          <a:prstGeom prst="rect">
            <a:avLst/>
          </a:prstGeom>
          <a:noFill/>
        </p:spPr>
        <p:txBody>
          <a:bodyPr wrap="square" rtlCol="0">
            <a:spAutoFit/>
          </a:bodyPr>
          <a:lstStyle/>
          <a:p>
            <a:pPr algn="ctr"/>
            <a:r>
              <a:rPr lang="en-US" sz="2800" dirty="0" smtClean="0">
                <a:effectLst>
                  <a:outerShdw blurRad="50800" dist="50800" dir="5400000" algn="ctr" rotWithShape="0">
                    <a:srgbClr val="000000"/>
                  </a:outerShdw>
                </a:effectLst>
              </a:rPr>
              <a:t>Results</a:t>
            </a:r>
          </a:p>
          <a:p>
            <a:r>
              <a:rPr lang="en-US" b="1" dirty="0" smtClean="0"/>
              <a:t>The </a:t>
            </a:r>
            <a:r>
              <a:rPr lang="en-US" b="1" dirty="0"/>
              <a:t>impact of Markedness on sonority on </a:t>
            </a:r>
            <a:r>
              <a:rPr lang="en-US" b="1" dirty="0" smtClean="0"/>
              <a:t>production</a:t>
            </a:r>
            <a:endParaRPr lang="en-US" dirty="0"/>
          </a:p>
          <a:p>
            <a:r>
              <a:rPr lang="en-US" sz="2000" dirty="0" smtClean="0"/>
              <a:t>Table 9.Descriptive </a:t>
            </a:r>
            <a:r>
              <a:rPr lang="en-US" sz="2000" dirty="0"/>
              <a:t>Statistics of the production of sC </a:t>
            </a:r>
            <a:r>
              <a:rPr lang="en-US" sz="2000" dirty="0" smtClean="0"/>
              <a:t>clusters</a:t>
            </a:r>
          </a:p>
          <a:p>
            <a:r>
              <a:rPr lang="en-US" sz="2000" dirty="0" smtClean="0"/>
              <a:t>Table 10. Friedman test of significance</a:t>
            </a:r>
            <a:endParaRPr lang="en-US" sz="2000"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50822234"/>
              </p:ext>
            </p:extLst>
          </p:nvPr>
        </p:nvGraphicFramePr>
        <p:xfrm>
          <a:off x="359228" y="1665514"/>
          <a:ext cx="10254342" cy="3238379"/>
        </p:xfrm>
        <a:graphic>
          <a:graphicData uri="http://schemas.openxmlformats.org/drawingml/2006/table">
            <a:tbl>
              <a:tblPr>
                <a:tableStyleId>{5C22544A-7EE6-4342-B048-85BDC9FD1C3A}</a:tableStyleId>
              </a:tblPr>
              <a:tblGrid>
                <a:gridCol w="2324287"/>
                <a:gridCol w="1316984"/>
                <a:gridCol w="1600417"/>
                <a:gridCol w="1533343"/>
                <a:gridCol w="1428336"/>
                <a:gridCol w="2000175"/>
                <a:gridCol w="50800"/>
              </a:tblGrid>
              <a:tr h="344790">
                <a:tc gridSpan="7">
                  <a:txBody>
                    <a:bodyPr/>
                    <a:lstStyle/>
                    <a:p>
                      <a:pPr marR="38100">
                        <a:lnSpc>
                          <a:spcPct val="115000"/>
                        </a:lnSpc>
                        <a:spcAft>
                          <a:spcPts val="0"/>
                        </a:spcAft>
                      </a:pPr>
                      <a:r>
                        <a:rPr lang="en-US" sz="1200">
                          <a:effectLst/>
                        </a:rPr>
                        <a:t> </a:t>
                      </a:r>
                      <a:endParaRPr lang="en-US" sz="1100">
                        <a:effectLst/>
                        <a:latin typeface="Cambria" charset="0"/>
                        <a:ea typeface="Cambria" charset="0"/>
                        <a:cs typeface="Arial" charset="0"/>
                      </a:endParaRPr>
                    </a:p>
                  </a:txBody>
                  <a:tcPr marL="0" marR="0"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3788">
                <a:tc>
                  <a:txBody>
                    <a:bodyPr/>
                    <a:lstStyle/>
                    <a:p>
                      <a:pPr>
                        <a:lnSpc>
                          <a:spcPct val="115000"/>
                        </a:lnSpc>
                        <a:spcAft>
                          <a:spcPts val="0"/>
                        </a:spcAft>
                      </a:pPr>
                      <a:r>
                        <a:rPr lang="en-US" sz="1200" b="1">
                          <a:effectLst/>
                        </a:rPr>
                        <a:t> </a:t>
                      </a:r>
                      <a:endParaRPr lang="en-US" sz="1100" b="1">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dirty="0">
                          <a:effectLst/>
                        </a:rPr>
                        <a:t>N</a:t>
                      </a:r>
                      <a:endParaRPr lang="en-US" sz="1800" b="1" dirty="0">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a:effectLst/>
                        </a:rPr>
                        <a:t>Minimum</a:t>
                      </a:r>
                      <a:endParaRPr lang="en-US" sz="1800" b="1">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a:effectLst/>
                        </a:rPr>
                        <a:t>Maximum</a:t>
                      </a:r>
                      <a:endParaRPr lang="en-US" sz="1800" b="1">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a:effectLst/>
                        </a:rPr>
                        <a:t>Mean</a:t>
                      </a:r>
                      <a:endParaRPr lang="en-US" sz="1800" b="1">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a:effectLst/>
                        </a:rPr>
                        <a:t>Std. Deviation</a:t>
                      </a:r>
                      <a:endParaRPr lang="en-US" sz="1800" b="1">
                        <a:effectLst/>
                        <a:latin typeface="Cambria" charset="0"/>
                        <a:ea typeface="Cambria" charset="0"/>
                        <a:cs typeface="Arial" charset="0"/>
                      </a:endParaRPr>
                    </a:p>
                  </a:txBody>
                  <a:tcPr marL="0" marR="0" marT="0" marB="0" anchor="b">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noFill/>
                  </a:tcPr>
                </a:tc>
              </a:tr>
              <a:tr h="778457">
                <a:tc>
                  <a:txBody>
                    <a:bodyPr/>
                    <a:lstStyle/>
                    <a:p>
                      <a:pPr marL="38100" marR="38100">
                        <a:lnSpc>
                          <a:spcPct val="115000"/>
                        </a:lnSpc>
                        <a:spcAft>
                          <a:spcPts val="0"/>
                        </a:spcAft>
                      </a:pPr>
                      <a:r>
                        <a:rPr lang="en-US" sz="1800" b="1">
                          <a:effectLst/>
                        </a:rPr>
                        <a:t>/sl/ total production</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15</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.00</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20.00</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8.8553</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7.23753</a:t>
                      </a:r>
                      <a:endParaRPr lang="en-US" sz="1800" b="1">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noFill/>
                  </a:tcPr>
                </a:tc>
              </a:tr>
              <a:tr h="713277">
                <a:tc>
                  <a:txBody>
                    <a:bodyPr/>
                    <a:lstStyle/>
                    <a:p>
                      <a:pPr marR="38100">
                        <a:lnSpc>
                          <a:spcPct val="115000"/>
                        </a:lnSpc>
                        <a:spcAft>
                          <a:spcPts val="0"/>
                        </a:spcAft>
                        <a:tabLst>
                          <a:tab pos="795655" algn="l"/>
                        </a:tabLst>
                      </a:pPr>
                      <a:r>
                        <a:rPr lang="en-US" sz="1800" b="1" dirty="0">
                          <a:effectLst/>
                        </a:rPr>
                        <a:t>/sn/ total </a:t>
                      </a:r>
                      <a:r>
                        <a:rPr lang="en-US" sz="1800" b="1" dirty="0" smtClean="0">
                          <a:effectLst/>
                        </a:rPr>
                        <a:t>production</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15</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.00</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20.00</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9.9420</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7.61052</a:t>
                      </a:r>
                      <a:endParaRPr lang="en-US" sz="1800" b="1">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noFill/>
                  </a:tcPr>
                </a:tc>
              </a:tr>
              <a:tr h="713277">
                <a:tc>
                  <a:txBody>
                    <a:bodyPr/>
                    <a:lstStyle/>
                    <a:p>
                      <a:pPr marR="38100">
                        <a:lnSpc>
                          <a:spcPct val="115000"/>
                        </a:lnSpc>
                        <a:spcAft>
                          <a:spcPts val="0"/>
                        </a:spcAft>
                      </a:pPr>
                      <a:r>
                        <a:rPr lang="en-US" sz="1800" b="1">
                          <a:effectLst/>
                        </a:rPr>
                        <a:t>/st/ total production </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15</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.00</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20.00</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9.7313</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7.12713</a:t>
                      </a:r>
                      <a:endParaRPr lang="en-US" sz="1800" b="1" dirty="0">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noFill/>
                  </a:tcPr>
                </a:tc>
              </a:tr>
              <a:tr h="344790">
                <a:tc>
                  <a:txBody>
                    <a:bodyPr/>
                    <a:lstStyle/>
                    <a:p>
                      <a:pPr marL="38100" marR="38100">
                        <a:lnSpc>
                          <a:spcPct val="115000"/>
                        </a:lnSpc>
                        <a:spcAft>
                          <a:spcPts val="0"/>
                        </a:spcAft>
                      </a:pPr>
                      <a:r>
                        <a:rPr lang="en-US" sz="1800" b="1" dirty="0">
                          <a:effectLst/>
                        </a:rPr>
                        <a:t>Valid N (</a:t>
                      </a:r>
                      <a:r>
                        <a:rPr lang="en-US" sz="1800" b="1" dirty="0" err="1">
                          <a:effectLst/>
                        </a:rPr>
                        <a:t>listwise</a:t>
                      </a:r>
                      <a:r>
                        <a:rPr lang="en-US" sz="1800" b="1" dirty="0">
                          <a:effectLst/>
                        </a:rPr>
                        <a:t>)</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15</a:t>
                      </a:r>
                      <a:endParaRPr lang="en-US" sz="1800" b="1" dirty="0">
                        <a:effectLst/>
                        <a:latin typeface="Cambria" charset="0"/>
                        <a:ea typeface="Cambria" charset="0"/>
                        <a:cs typeface="Arial" charset="0"/>
                      </a:endParaRPr>
                    </a:p>
                  </a:txBody>
                  <a:tcPr marL="0" marR="0" marT="0" marB="0">
                    <a:noFill/>
                  </a:tcPr>
                </a:tc>
                <a:tc>
                  <a:txBody>
                    <a:bodyPr/>
                    <a:lstStyle/>
                    <a:p>
                      <a:pPr>
                        <a:lnSpc>
                          <a:spcPct val="115000"/>
                        </a:lnSpc>
                        <a:spcAft>
                          <a:spcPts val="0"/>
                        </a:spcAft>
                      </a:pPr>
                      <a:r>
                        <a:rPr lang="en-US" sz="1800" b="1" dirty="0">
                          <a:effectLst/>
                        </a:rPr>
                        <a:t> </a:t>
                      </a:r>
                      <a:endParaRPr lang="en-US" sz="18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0"/>
                        </a:spcAft>
                      </a:pPr>
                      <a:r>
                        <a:rPr lang="en-US" sz="1800" b="1" dirty="0">
                          <a:effectLst/>
                        </a:rPr>
                        <a:t> </a:t>
                      </a:r>
                      <a:endParaRPr lang="en-US" sz="18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0"/>
                        </a:spcAft>
                      </a:pPr>
                      <a:r>
                        <a:rPr lang="en-US" sz="1800" b="1" dirty="0">
                          <a:effectLst/>
                        </a:rPr>
                        <a:t> </a:t>
                      </a:r>
                      <a:endParaRPr lang="en-US" sz="18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0"/>
                        </a:spcAft>
                      </a:pPr>
                      <a:r>
                        <a:rPr lang="en-US" sz="1800" b="1" dirty="0">
                          <a:effectLst/>
                        </a:rPr>
                        <a:t> </a:t>
                      </a:r>
                      <a:endParaRPr lang="en-US" sz="18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1000"/>
                        </a:spcAft>
                      </a:pPr>
                      <a:r>
                        <a:rPr lang="en-US" sz="1100" dirty="0">
                          <a:effectLst/>
                        </a:rPr>
                        <a:t> </a:t>
                      </a:r>
                      <a:endParaRPr lang="en-US" sz="1100" dirty="0">
                        <a:effectLst/>
                        <a:latin typeface="Cambria" charset="0"/>
                        <a:ea typeface="Cambria" charset="0"/>
                        <a:cs typeface="Arial" charset="0"/>
                      </a:endParaRPr>
                    </a:p>
                  </a:txBody>
                  <a:tcPr marL="0" marR="0" marT="0" marB="0" anchor="ctr">
                    <a:noFill/>
                  </a:tcPr>
                </a:tc>
              </a:tr>
            </a:tbl>
          </a:graphicData>
        </a:graphic>
      </p:graphicFrame>
      <p:pic>
        <p:nvPicPr>
          <p:cNvPr id="5" name="Picture 4"/>
          <p:cNvPicPr/>
          <p:nvPr/>
        </p:nvPicPr>
        <p:blipFill>
          <a:blip r:embed="rId4" cstate="print"/>
          <a:srcRect/>
          <a:stretch>
            <a:fillRect/>
          </a:stretch>
        </p:blipFill>
        <p:spPr bwMode="auto">
          <a:xfrm>
            <a:off x="816430" y="5023593"/>
            <a:ext cx="8588828" cy="1834407"/>
          </a:xfrm>
          <a:prstGeom prst="rect">
            <a:avLst/>
          </a:prstGeom>
          <a:noFill/>
          <a:ln w="9525">
            <a:noFill/>
            <a:miter lim="800000"/>
            <a:headEnd/>
            <a:tailEnd/>
          </a:ln>
        </p:spPr>
      </p:pic>
      <p:sp>
        <p:nvSpPr>
          <p:cNvPr id="6" name="Rectangle 5"/>
          <p:cNvSpPr/>
          <p:nvPr/>
        </p:nvSpPr>
        <p:spPr>
          <a:xfrm>
            <a:off x="5747657" y="1355271"/>
            <a:ext cx="2857500" cy="366832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b="1" dirty="0" smtClean="0">
                <a:solidFill>
                  <a:schemeClr val="tx1"/>
                </a:solidFill>
              </a:rPr>
              <a:t>33</a:t>
            </a:r>
            <a:endParaRPr lang="en-US" b="1" dirty="0">
              <a:solidFill>
                <a:schemeClr val="tx1"/>
              </a:solidFill>
            </a:endParaRPr>
          </a:p>
        </p:txBody>
      </p:sp>
    </p:spTree>
    <p:extLst>
      <p:ext uri="{BB962C8B-B14F-4D97-AF65-F5344CB8AC3E}">
        <p14:creationId xmlns:p14="http://schemas.microsoft.com/office/powerpoint/2010/main" val="3671023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228600" y="179614"/>
            <a:ext cx="11772900" cy="1908215"/>
          </a:xfrm>
          <a:prstGeom prst="rect">
            <a:avLst/>
          </a:prstGeom>
          <a:noFill/>
        </p:spPr>
        <p:txBody>
          <a:bodyPr wrap="square" rtlCol="0">
            <a:spAutoFit/>
          </a:bodyPr>
          <a:lstStyle/>
          <a:p>
            <a:r>
              <a:rPr lang="en-US" sz="2000" dirty="0"/>
              <a:t>Table </a:t>
            </a:r>
            <a:r>
              <a:rPr lang="en-US" sz="2000" dirty="0" smtClean="0"/>
              <a:t>11. </a:t>
            </a:r>
            <a:r>
              <a:rPr lang="en-US" sz="2000" dirty="0"/>
              <a:t>The difference between /</a:t>
            </a:r>
            <a:r>
              <a:rPr lang="en-US" sz="2000" dirty="0" err="1"/>
              <a:t>sl</a:t>
            </a:r>
            <a:r>
              <a:rPr lang="en-US" sz="2000" dirty="0"/>
              <a:t>/, /sn/, and /</a:t>
            </a:r>
            <a:r>
              <a:rPr lang="en-US" sz="2000" dirty="0" err="1"/>
              <a:t>st</a:t>
            </a:r>
            <a:r>
              <a:rPr lang="en-US" sz="2000" dirty="0"/>
              <a:t>/ in </a:t>
            </a:r>
            <a:r>
              <a:rPr lang="en-US" sz="2000" dirty="0" smtClean="0"/>
              <a:t>perception. </a:t>
            </a:r>
            <a:r>
              <a:rPr lang="en-US" sz="2000" dirty="0"/>
              <a:t>Descriptive Statistics of the perception of sC clusters</a:t>
            </a:r>
            <a:endParaRPr lang="en-US" sz="2000" dirty="0" smtClean="0"/>
          </a:p>
          <a:p>
            <a:r>
              <a:rPr lang="en-US" sz="2000" dirty="0"/>
              <a:t>Table </a:t>
            </a:r>
            <a:r>
              <a:rPr lang="en-US" sz="2000" dirty="0" smtClean="0"/>
              <a:t>12</a:t>
            </a:r>
            <a:r>
              <a:rPr lang="en-US" sz="2000" b="1" dirty="0" smtClean="0"/>
              <a:t>. </a:t>
            </a:r>
            <a:r>
              <a:rPr lang="en-US" sz="2000" dirty="0" smtClean="0"/>
              <a:t>Friedman test of significance</a:t>
            </a:r>
            <a:br>
              <a:rPr lang="en-US" sz="2000" dirty="0" smtClean="0"/>
            </a:br>
            <a:endParaRPr lang="en-US" sz="2000" dirty="0" smtClean="0"/>
          </a:p>
          <a:p>
            <a:endParaRPr lang="en-US" sz="2000"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131747768"/>
              </p:ext>
            </p:extLst>
          </p:nvPr>
        </p:nvGraphicFramePr>
        <p:xfrm>
          <a:off x="228600" y="1472277"/>
          <a:ext cx="10368643" cy="3181366"/>
        </p:xfrm>
        <a:graphic>
          <a:graphicData uri="http://schemas.openxmlformats.org/drawingml/2006/table">
            <a:tbl>
              <a:tblPr>
                <a:tableStyleId>{5C22544A-7EE6-4342-B048-85BDC9FD1C3A}</a:tableStyleId>
              </a:tblPr>
              <a:tblGrid>
                <a:gridCol w="2377807"/>
                <a:gridCol w="1437655"/>
                <a:gridCol w="1500163"/>
                <a:gridCol w="1547362"/>
                <a:gridCol w="1438931"/>
                <a:gridCol w="2015523"/>
                <a:gridCol w="51202"/>
              </a:tblGrid>
              <a:tr h="479456">
                <a:tc gridSpan="7">
                  <a:txBody>
                    <a:bodyPr/>
                    <a:lstStyle/>
                    <a:p>
                      <a:pPr marL="38100" marR="38100" algn="ctr">
                        <a:lnSpc>
                          <a:spcPct val="115000"/>
                        </a:lnSpc>
                        <a:spcAft>
                          <a:spcPts val="0"/>
                        </a:spcAft>
                      </a:pPr>
                      <a:r>
                        <a:rPr lang="en-US" sz="1200" dirty="0">
                          <a:effectLst/>
                        </a:rPr>
                        <a:t> </a:t>
                      </a:r>
                      <a:endParaRPr lang="en-US" sz="1100" dirty="0">
                        <a:effectLst/>
                        <a:latin typeface="Cambria" charset="0"/>
                        <a:ea typeface="Cambria" charset="0"/>
                        <a:cs typeface="Arial" charset="0"/>
                      </a:endParaRPr>
                    </a:p>
                  </a:txBody>
                  <a:tcPr marL="0" marR="0"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159">
                <a:tc>
                  <a:txBody>
                    <a:bodyPr/>
                    <a:lstStyle/>
                    <a:p>
                      <a:pPr>
                        <a:lnSpc>
                          <a:spcPct val="115000"/>
                        </a:lnSpc>
                        <a:spcAft>
                          <a:spcPts val="0"/>
                        </a:spcAft>
                      </a:pPr>
                      <a:r>
                        <a:rPr lang="en-US" sz="1200" b="1">
                          <a:effectLst/>
                        </a:rPr>
                        <a:t> </a:t>
                      </a:r>
                      <a:endParaRPr lang="en-US" sz="1100" b="1">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600" b="1" dirty="0">
                          <a:effectLst/>
                        </a:rPr>
                        <a:t>N</a:t>
                      </a:r>
                      <a:endParaRPr lang="en-US" sz="1600" b="1" dirty="0">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600" b="1" dirty="0">
                          <a:effectLst/>
                        </a:rPr>
                        <a:t>Minimum</a:t>
                      </a:r>
                      <a:endParaRPr lang="en-US" sz="1600" b="1" dirty="0">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600" b="1" dirty="0">
                          <a:effectLst/>
                        </a:rPr>
                        <a:t>Maximum</a:t>
                      </a:r>
                      <a:endParaRPr lang="en-US" sz="1600" b="1" dirty="0">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600" b="1" dirty="0">
                          <a:effectLst/>
                        </a:rPr>
                        <a:t>Mean</a:t>
                      </a:r>
                      <a:endParaRPr lang="en-US" sz="1600" b="1" dirty="0">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600" b="1" dirty="0">
                          <a:effectLst/>
                        </a:rPr>
                        <a:t>Std. Deviation</a:t>
                      </a:r>
                      <a:endParaRPr lang="en-US" sz="1600" b="1" dirty="0">
                        <a:effectLst/>
                        <a:latin typeface="Cambria" charset="0"/>
                        <a:ea typeface="Cambria" charset="0"/>
                        <a:cs typeface="Arial" charset="0"/>
                      </a:endParaRPr>
                    </a:p>
                  </a:txBody>
                  <a:tcPr marL="0" marR="0" marT="0" marB="0" anchor="b">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446139">
                <a:tc>
                  <a:txBody>
                    <a:bodyPr/>
                    <a:lstStyle/>
                    <a:p>
                      <a:pPr marL="38100" marR="38100">
                        <a:lnSpc>
                          <a:spcPct val="115000"/>
                        </a:lnSpc>
                        <a:spcAft>
                          <a:spcPts val="0"/>
                        </a:spcAft>
                      </a:pPr>
                      <a:r>
                        <a:rPr lang="en-US" sz="1600" b="1" dirty="0">
                          <a:effectLst/>
                        </a:rPr>
                        <a:t>/</a:t>
                      </a:r>
                      <a:r>
                        <a:rPr lang="en-US" sz="1600" b="1" dirty="0" err="1">
                          <a:effectLst/>
                        </a:rPr>
                        <a:t>sl</a:t>
                      </a:r>
                      <a:r>
                        <a:rPr lang="en-US" sz="1600" b="1" dirty="0">
                          <a:effectLst/>
                        </a:rPr>
                        <a:t>/* total perception</a:t>
                      </a:r>
                      <a:endParaRPr lang="en-US" sz="16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a:effectLst/>
                        </a:rPr>
                        <a:t>15</a:t>
                      </a:r>
                      <a:endParaRPr lang="en-US" sz="16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a:effectLst/>
                        </a:rPr>
                        <a:t>6.00</a:t>
                      </a:r>
                      <a:endParaRPr lang="en-US" sz="16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a:effectLst/>
                        </a:rPr>
                        <a:t>20.00</a:t>
                      </a:r>
                      <a:endParaRPr lang="en-US" sz="16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a:effectLst/>
                        </a:rPr>
                        <a:t>15.6000</a:t>
                      </a:r>
                      <a:endParaRPr lang="en-US" sz="16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dirty="0">
                          <a:effectLst/>
                        </a:rPr>
                        <a:t>4.04969</a:t>
                      </a:r>
                      <a:endParaRPr lang="en-US" sz="1600" b="1" dirty="0">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576159">
                <a:tc>
                  <a:txBody>
                    <a:bodyPr/>
                    <a:lstStyle/>
                    <a:p>
                      <a:pPr marL="38100" marR="38100">
                        <a:lnSpc>
                          <a:spcPct val="115000"/>
                        </a:lnSpc>
                        <a:spcAft>
                          <a:spcPts val="0"/>
                        </a:spcAft>
                      </a:pPr>
                      <a:r>
                        <a:rPr lang="en-US" sz="1600" b="1" dirty="0">
                          <a:effectLst/>
                        </a:rPr>
                        <a:t>/sn/ total perception </a:t>
                      </a:r>
                      <a:endParaRPr lang="en-US" sz="16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dirty="0">
                          <a:effectLst/>
                        </a:rPr>
                        <a:t>15</a:t>
                      </a:r>
                      <a:endParaRPr lang="en-US" sz="16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dirty="0">
                          <a:effectLst/>
                        </a:rPr>
                        <a:t>9.00</a:t>
                      </a:r>
                      <a:endParaRPr lang="en-US" sz="16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dirty="0">
                          <a:effectLst/>
                        </a:rPr>
                        <a:t>20.00</a:t>
                      </a:r>
                      <a:endParaRPr lang="en-US" sz="16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dirty="0">
                          <a:effectLst/>
                        </a:rPr>
                        <a:t>17.5333</a:t>
                      </a:r>
                      <a:endParaRPr lang="en-US" sz="16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dirty="0">
                          <a:effectLst/>
                        </a:rPr>
                        <a:t>3.54293</a:t>
                      </a:r>
                      <a:endParaRPr lang="en-US" sz="1600" b="1" dirty="0">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566025">
                <a:tc>
                  <a:txBody>
                    <a:bodyPr/>
                    <a:lstStyle/>
                    <a:p>
                      <a:pPr marL="38100" marR="38100">
                        <a:lnSpc>
                          <a:spcPct val="115000"/>
                        </a:lnSpc>
                        <a:spcAft>
                          <a:spcPts val="0"/>
                        </a:spcAft>
                      </a:pPr>
                      <a:r>
                        <a:rPr lang="en-US" sz="1600" b="1">
                          <a:effectLst/>
                        </a:rPr>
                        <a:t>/st/ total perception </a:t>
                      </a:r>
                      <a:endParaRPr lang="en-US" sz="16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a:effectLst/>
                        </a:rPr>
                        <a:t>15</a:t>
                      </a:r>
                      <a:endParaRPr lang="en-US" sz="16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a:effectLst/>
                        </a:rPr>
                        <a:t>11.00</a:t>
                      </a:r>
                      <a:endParaRPr lang="en-US" sz="16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a:effectLst/>
                        </a:rPr>
                        <a:t>20.00</a:t>
                      </a:r>
                      <a:endParaRPr lang="en-US" sz="16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dirty="0">
                          <a:effectLst/>
                        </a:rPr>
                        <a:t>17.1333</a:t>
                      </a:r>
                      <a:endParaRPr lang="en-US" sz="16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dirty="0">
                          <a:effectLst/>
                        </a:rPr>
                        <a:t>3.13657</a:t>
                      </a:r>
                      <a:endParaRPr lang="en-US" sz="1600" b="1" dirty="0">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537428">
                <a:tc>
                  <a:txBody>
                    <a:bodyPr/>
                    <a:lstStyle/>
                    <a:p>
                      <a:pPr marL="38100" marR="38100">
                        <a:lnSpc>
                          <a:spcPct val="115000"/>
                        </a:lnSpc>
                        <a:spcAft>
                          <a:spcPts val="0"/>
                        </a:spcAft>
                      </a:pPr>
                      <a:r>
                        <a:rPr lang="en-US" sz="1600" b="1" dirty="0">
                          <a:effectLst/>
                        </a:rPr>
                        <a:t>Valid N (</a:t>
                      </a:r>
                      <a:r>
                        <a:rPr lang="en-US" sz="1600" b="1" dirty="0" err="1">
                          <a:effectLst/>
                        </a:rPr>
                        <a:t>listwise</a:t>
                      </a:r>
                      <a:r>
                        <a:rPr lang="en-US" sz="1600" b="1" dirty="0">
                          <a:effectLst/>
                        </a:rPr>
                        <a:t>)</a:t>
                      </a:r>
                      <a:endParaRPr lang="en-US" sz="16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600" b="1" dirty="0">
                          <a:effectLst/>
                        </a:rPr>
                        <a:t>15</a:t>
                      </a:r>
                      <a:endParaRPr lang="en-US" sz="1600" b="1" dirty="0">
                        <a:effectLst/>
                        <a:latin typeface="Cambria" charset="0"/>
                        <a:ea typeface="Cambria" charset="0"/>
                        <a:cs typeface="Arial" charset="0"/>
                      </a:endParaRPr>
                    </a:p>
                  </a:txBody>
                  <a:tcPr marL="0" marR="0" marT="0" marB="0">
                    <a:noFill/>
                  </a:tcPr>
                </a:tc>
                <a:tc>
                  <a:txBody>
                    <a:bodyPr/>
                    <a:lstStyle/>
                    <a:p>
                      <a:pPr>
                        <a:lnSpc>
                          <a:spcPct val="115000"/>
                        </a:lnSpc>
                        <a:spcAft>
                          <a:spcPts val="0"/>
                        </a:spcAft>
                      </a:pPr>
                      <a:r>
                        <a:rPr lang="en-US" sz="1600" b="1" dirty="0">
                          <a:effectLst/>
                        </a:rPr>
                        <a:t> </a:t>
                      </a:r>
                      <a:endParaRPr lang="en-US" sz="16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0"/>
                        </a:spcAft>
                      </a:pPr>
                      <a:r>
                        <a:rPr lang="en-US" sz="1600" b="1" dirty="0">
                          <a:effectLst/>
                        </a:rPr>
                        <a:t> </a:t>
                      </a:r>
                      <a:endParaRPr lang="en-US" sz="16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0"/>
                        </a:spcAft>
                      </a:pPr>
                      <a:r>
                        <a:rPr lang="en-US" sz="1600" b="1" dirty="0">
                          <a:effectLst/>
                        </a:rPr>
                        <a:t> </a:t>
                      </a:r>
                      <a:endParaRPr lang="en-US" sz="16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0"/>
                        </a:spcAft>
                      </a:pPr>
                      <a:r>
                        <a:rPr lang="en-US" sz="1600" b="1" dirty="0">
                          <a:effectLst/>
                        </a:rPr>
                        <a:t> </a:t>
                      </a:r>
                      <a:endParaRPr lang="en-US" sz="16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1000"/>
                        </a:spcAft>
                      </a:pPr>
                      <a:r>
                        <a:rPr lang="en-US" sz="1100" dirty="0">
                          <a:effectLst/>
                        </a:rPr>
                        <a:t> </a:t>
                      </a:r>
                      <a:endParaRPr lang="en-US" sz="1100" dirty="0">
                        <a:effectLst/>
                        <a:latin typeface="Cambria" charset="0"/>
                        <a:ea typeface="Cambria" charset="0"/>
                        <a:cs typeface="Arial" charset="0"/>
                      </a:endParaRPr>
                    </a:p>
                  </a:txBody>
                  <a:tcPr marL="0" marR="0" marT="0" marB="0" anchor="ctr"/>
                </a:tc>
              </a:tr>
            </a:tbl>
          </a:graphicData>
        </a:graphic>
      </p:graphicFrame>
      <p:pic>
        <p:nvPicPr>
          <p:cNvPr id="6" name="Picture 5"/>
          <p:cNvPicPr/>
          <p:nvPr/>
        </p:nvPicPr>
        <p:blipFill>
          <a:blip r:embed="rId4" cstate="print"/>
          <a:srcRect/>
          <a:stretch>
            <a:fillRect/>
          </a:stretch>
        </p:blipFill>
        <p:spPr bwMode="auto">
          <a:xfrm>
            <a:off x="1106905" y="4812632"/>
            <a:ext cx="8758989" cy="2045368"/>
          </a:xfrm>
          <a:prstGeom prst="rect">
            <a:avLst/>
          </a:prstGeom>
          <a:noFill/>
          <a:ln w="9525">
            <a:noFill/>
            <a:miter lim="800000"/>
            <a:headEnd/>
            <a:tailEnd/>
          </a:ln>
        </p:spPr>
      </p:pic>
      <p:sp>
        <p:nvSpPr>
          <p:cNvPr id="10" name="Rectangle 9"/>
          <p:cNvSpPr/>
          <p:nvPr/>
        </p:nvSpPr>
        <p:spPr>
          <a:xfrm>
            <a:off x="5666014" y="1094014"/>
            <a:ext cx="3135086" cy="371861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b="1" dirty="0" smtClean="0">
                <a:solidFill>
                  <a:schemeClr val="tx1"/>
                </a:solidFill>
              </a:rPr>
              <a:t>34</a:t>
            </a:r>
            <a:endParaRPr lang="en-US" b="1" dirty="0">
              <a:solidFill>
                <a:schemeClr val="tx1"/>
              </a:solidFill>
            </a:endParaRPr>
          </a:p>
        </p:txBody>
      </p:sp>
    </p:spTree>
    <p:extLst>
      <p:ext uri="{BB962C8B-B14F-4D97-AF65-F5344CB8AC3E}">
        <p14:creationId xmlns:p14="http://schemas.microsoft.com/office/powerpoint/2010/main" val="168762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TextBox 2"/>
          <p:cNvSpPr txBox="1"/>
          <p:nvPr/>
        </p:nvSpPr>
        <p:spPr>
          <a:xfrm>
            <a:off x="1" y="146957"/>
            <a:ext cx="12066813" cy="677108"/>
          </a:xfrm>
          <a:prstGeom prst="rect">
            <a:avLst/>
          </a:prstGeom>
          <a:noFill/>
        </p:spPr>
        <p:txBody>
          <a:bodyPr wrap="square" rtlCol="0">
            <a:spAutoFit/>
          </a:bodyPr>
          <a:lstStyle/>
          <a:p>
            <a:r>
              <a:rPr lang="en-US" sz="2000" b="1" dirty="0"/>
              <a:t>Graph </a:t>
            </a:r>
            <a:r>
              <a:rPr lang="en-US" sz="2000" b="1" dirty="0" smtClean="0"/>
              <a:t>13. </a:t>
            </a:r>
            <a:r>
              <a:rPr lang="en-US" sz="2000" b="1" dirty="0"/>
              <a:t>Accuracy of perception and production of /</a:t>
            </a:r>
            <a:r>
              <a:rPr lang="en-US" sz="2000" b="1" dirty="0" err="1"/>
              <a:t>sl</a:t>
            </a:r>
            <a:r>
              <a:rPr lang="en-US" sz="2000" b="1" dirty="0" smtClean="0"/>
              <a:t>/, </a:t>
            </a:r>
            <a:r>
              <a:rPr lang="en-US" sz="2000" b="1" dirty="0"/>
              <a:t>/sn/, and /</a:t>
            </a:r>
            <a:r>
              <a:rPr lang="en-US" sz="2000" b="1" dirty="0" err="1"/>
              <a:t>st</a:t>
            </a:r>
            <a:r>
              <a:rPr lang="en-US" sz="2000" b="1" dirty="0" smtClean="0"/>
              <a:t>/</a:t>
            </a:r>
          </a:p>
          <a:p>
            <a:endParaRPr lang="en-US" dirty="0"/>
          </a:p>
        </p:txBody>
      </p:sp>
      <p:graphicFrame>
        <p:nvGraphicFramePr>
          <p:cNvPr id="5" name="Chart 4"/>
          <p:cNvGraphicFramePr/>
          <p:nvPr>
            <p:extLst>
              <p:ext uri="{D42A27DB-BD31-4B8C-83A1-F6EECF244321}">
                <p14:modId xmlns:p14="http://schemas.microsoft.com/office/powerpoint/2010/main" val="136002013"/>
              </p:ext>
            </p:extLst>
          </p:nvPr>
        </p:nvGraphicFramePr>
        <p:xfrm>
          <a:off x="352926" y="1459832"/>
          <a:ext cx="10299032" cy="5117431"/>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US" dirty="0" smtClean="0">
                <a:solidFill>
                  <a:schemeClr val="tx1"/>
                </a:solidFill>
              </a:rPr>
              <a:t>35</a:t>
            </a:r>
            <a:endParaRPr lang="en-US" dirty="0">
              <a:solidFill>
                <a:schemeClr val="tx1"/>
              </a:solidFill>
            </a:endParaRPr>
          </a:p>
        </p:txBody>
      </p:sp>
    </p:spTree>
    <p:extLst>
      <p:ext uri="{BB962C8B-B14F-4D97-AF65-F5344CB8AC3E}">
        <p14:creationId xmlns:p14="http://schemas.microsoft.com/office/powerpoint/2010/main" val="17155117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TextBox 2"/>
          <p:cNvSpPr txBox="1"/>
          <p:nvPr/>
        </p:nvSpPr>
        <p:spPr>
          <a:xfrm>
            <a:off x="179615" y="0"/>
            <a:ext cx="12191999" cy="1015663"/>
          </a:xfrm>
          <a:prstGeom prst="rect">
            <a:avLst/>
          </a:prstGeom>
          <a:noFill/>
        </p:spPr>
        <p:txBody>
          <a:bodyPr wrap="square" rtlCol="0">
            <a:spAutoFit/>
          </a:bodyPr>
          <a:lstStyle/>
          <a:p>
            <a:r>
              <a:rPr lang="en-US" sz="2000" b="1" dirty="0" smtClean="0"/>
              <a:t>Table 14. Descriptive </a:t>
            </a:r>
            <a:r>
              <a:rPr lang="en-US" sz="2000" b="1" dirty="0"/>
              <a:t>Statistics of the difference between perception and production</a:t>
            </a:r>
            <a:r>
              <a:rPr lang="en-US" sz="2000" b="1" dirty="0" smtClean="0"/>
              <a:t>.</a:t>
            </a:r>
          </a:p>
          <a:p>
            <a:r>
              <a:rPr lang="en-US" sz="2000" b="1" dirty="0" smtClean="0"/>
              <a:t>Table 15. Friedman test of significance </a:t>
            </a:r>
          </a:p>
          <a:p>
            <a:endParaRPr lang="en-US" sz="2000" b="1" dirty="0"/>
          </a:p>
        </p:txBody>
      </p:sp>
      <p:graphicFrame>
        <p:nvGraphicFramePr>
          <p:cNvPr id="4" name="Table 3"/>
          <p:cNvGraphicFramePr>
            <a:graphicFrameLocks noGrp="1"/>
          </p:cNvGraphicFramePr>
          <p:nvPr>
            <p:extLst>
              <p:ext uri="{D42A27DB-BD31-4B8C-83A1-F6EECF244321}">
                <p14:modId xmlns:p14="http://schemas.microsoft.com/office/powerpoint/2010/main" val="980358788"/>
              </p:ext>
            </p:extLst>
          </p:nvPr>
        </p:nvGraphicFramePr>
        <p:xfrm>
          <a:off x="702129" y="1159329"/>
          <a:ext cx="9731828" cy="3487064"/>
        </p:xfrm>
        <a:graphic>
          <a:graphicData uri="http://schemas.openxmlformats.org/drawingml/2006/table">
            <a:tbl>
              <a:tblPr>
                <a:tableStyleId>{5C22544A-7EE6-4342-B048-85BDC9FD1C3A}</a:tableStyleId>
              </a:tblPr>
              <a:tblGrid>
                <a:gridCol w="2244631"/>
                <a:gridCol w="1355005"/>
                <a:gridCol w="1417291"/>
                <a:gridCol w="1457248"/>
                <a:gridCol w="1356181"/>
                <a:gridCol w="1901472"/>
              </a:tblGrid>
              <a:tr h="515648">
                <a:tc gridSpan="6">
                  <a:txBody>
                    <a:bodyPr/>
                    <a:lstStyle/>
                    <a:p>
                      <a:pPr marL="38100" marR="38100" algn="ctr">
                        <a:lnSpc>
                          <a:spcPct val="115000"/>
                        </a:lnSpc>
                        <a:spcAft>
                          <a:spcPts val="0"/>
                        </a:spcAft>
                      </a:pPr>
                      <a:r>
                        <a:rPr lang="en-US" sz="1800" b="1">
                          <a:effectLst/>
                        </a:rPr>
                        <a:t>Descriptive Statistics of the difference between perception and production. </a:t>
                      </a:r>
                      <a:endParaRPr lang="en-US" sz="1800" b="1">
                        <a:effectLst/>
                        <a:latin typeface="Cambria" charset="0"/>
                        <a:ea typeface="Cambria" charset="0"/>
                        <a:cs typeface="Arial" charset="0"/>
                      </a:endParaRPr>
                    </a:p>
                  </a:txBody>
                  <a:tcPr marL="0" marR="0"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70060">
                <a:tc>
                  <a:txBody>
                    <a:bodyPr/>
                    <a:lstStyle/>
                    <a:p>
                      <a:pPr>
                        <a:lnSpc>
                          <a:spcPct val="115000"/>
                        </a:lnSpc>
                        <a:spcAft>
                          <a:spcPts val="0"/>
                        </a:spcAft>
                      </a:pPr>
                      <a:r>
                        <a:rPr lang="en-US" sz="1800" b="1" dirty="0">
                          <a:effectLst/>
                        </a:rPr>
                        <a:t> </a:t>
                      </a:r>
                      <a:endParaRPr lang="en-US" sz="1800" b="1" dirty="0">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a:effectLst/>
                        </a:rPr>
                        <a:t>N</a:t>
                      </a:r>
                      <a:endParaRPr lang="en-US" sz="1800" b="1">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dirty="0">
                          <a:effectLst/>
                        </a:rPr>
                        <a:t>Minimum</a:t>
                      </a:r>
                      <a:endParaRPr lang="en-US" sz="1800" b="1" dirty="0">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dirty="0">
                          <a:effectLst/>
                        </a:rPr>
                        <a:t>Maximum</a:t>
                      </a:r>
                      <a:endParaRPr lang="en-US" sz="1800" b="1" dirty="0">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a:effectLst/>
                        </a:rPr>
                        <a:t>Mean</a:t>
                      </a:r>
                      <a:endParaRPr lang="en-US" sz="1800" b="1">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a:effectLst/>
                        </a:rPr>
                        <a:t>Std. Deviation</a:t>
                      </a:r>
                      <a:endParaRPr lang="en-US" sz="1800" b="1">
                        <a:effectLst/>
                        <a:latin typeface="Cambria" charset="0"/>
                        <a:ea typeface="Cambria" charset="0"/>
                        <a:cs typeface="Arial" charset="0"/>
                      </a:endParaRPr>
                    </a:p>
                  </a:txBody>
                  <a:tcPr marL="0" marR="0" marT="0" marB="0" anchor="b">
                    <a:noFill/>
                  </a:tcPr>
                </a:tc>
              </a:tr>
              <a:tr h="515648">
                <a:tc>
                  <a:txBody>
                    <a:bodyPr/>
                    <a:lstStyle/>
                    <a:p>
                      <a:pPr marL="38100" marR="38100">
                        <a:lnSpc>
                          <a:spcPct val="115000"/>
                        </a:lnSpc>
                        <a:spcAft>
                          <a:spcPts val="0"/>
                        </a:spcAft>
                      </a:pPr>
                      <a:r>
                        <a:rPr lang="en-US" sz="1800" b="1">
                          <a:effectLst/>
                        </a:rPr>
                        <a:t>perception</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15</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17.50</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30.00</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25.4333</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4.43954</a:t>
                      </a:r>
                      <a:endParaRPr lang="en-US" sz="1800" b="1" dirty="0">
                        <a:effectLst/>
                        <a:latin typeface="Cambria" charset="0"/>
                        <a:ea typeface="Cambria" charset="0"/>
                        <a:cs typeface="Arial" charset="0"/>
                      </a:endParaRPr>
                    </a:p>
                  </a:txBody>
                  <a:tcPr marL="0" marR="0" marT="0" marB="0">
                    <a:noFill/>
                  </a:tcPr>
                </a:tc>
              </a:tr>
              <a:tr h="515648">
                <a:tc>
                  <a:txBody>
                    <a:bodyPr/>
                    <a:lstStyle/>
                    <a:p>
                      <a:pPr marL="38100" marR="38100">
                        <a:lnSpc>
                          <a:spcPct val="115000"/>
                        </a:lnSpc>
                        <a:spcAft>
                          <a:spcPts val="0"/>
                        </a:spcAft>
                      </a:pPr>
                      <a:r>
                        <a:rPr lang="en-US" sz="1800" b="1">
                          <a:effectLst/>
                        </a:rPr>
                        <a:t>production</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15</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.50</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30.00</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14.3290</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10.90843</a:t>
                      </a:r>
                      <a:endParaRPr lang="en-US" sz="1800" b="1">
                        <a:effectLst/>
                        <a:latin typeface="Cambria" charset="0"/>
                        <a:ea typeface="Cambria" charset="0"/>
                        <a:cs typeface="Arial" charset="0"/>
                      </a:endParaRPr>
                    </a:p>
                  </a:txBody>
                  <a:tcPr marL="0" marR="0" marT="0" marB="0">
                    <a:noFill/>
                  </a:tcPr>
                </a:tc>
              </a:tr>
              <a:tr h="970060">
                <a:tc>
                  <a:txBody>
                    <a:bodyPr/>
                    <a:lstStyle/>
                    <a:p>
                      <a:pPr marL="38100" marR="38100">
                        <a:lnSpc>
                          <a:spcPct val="115000"/>
                        </a:lnSpc>
                        <a:spcAft>
                          <a:spcPts val="0"/>
                        </a:spcAft>
                      </a:pPr>
                      <a:r>
                        <a:rPr lang="en-US" sz="1800" b="1" dirty="0">
                          <a:effectLst/>
                        </a:rPr>
                        <a:t>Valid N (</a:t>
                      </a:r>
                      <a:r>
                        <a:rPr lang="en-US" sz="1800" b="1" dirty="0" err="1">
                          <a:effectLst/>
                        </a:rPr>
                        <a:t>listwise</a:t>
                      </a:r>
                      <a:r>
                        <a:rPr lang="en-US" sz="1800" b="1" dirty="0">
                          <a:effectLst/>
                        </a:rPr>
                        <a:t>)</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15</a:t>
                      </a:r>
                      <a:endParaRPr lang="en-US" sz="1800" b="1" dirty="0">
                        <a:effectLst/>
                        <a:latin typeface="Cambria" charset="0"/>
                        <a:ea typeface="Cambria" charset="0"/>
                        <a:cs typeface="Arial" charset="0"/>
                      </a:endParaRPr>
                    </a:p>
                  </a:txBody>
                  <a:tcPr marL="0" marR="0" marT="0" marB="0">
                    <a:noFill/>
                  </a:tcPr>
                </a:tc>
                <a:tc>
                  <a:txBody>
                    <a:bodyPr/>
                    <a:lstStyle/>
                    <a:p>
                      <a:pPr>
                        <a:lnSpc>
                          <a:spcPct val="115000"/>
                        </a:lnSpc>
                        <a:spcAft>
                          <a:spcPts val="0"/>
                        </a:spcAft>
                      </a:pPr>
                      <a:r>
                        <a:rPr lang="en-US" sz="1800" b="1" dirty="0">
                          <a:effectLst/>
                        </a:rPr>
                        <a:t> </a:t>
                      </a:r>
                      <a:endParaRPr lang="en-US" sz="18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0"/>
                        </a:spcAft>
                      </a:pPr>
                      <a:r>
                        <a:rPr lang="en-US" sz="1800" b="1" dirty="0">
                          <a:effectLst/>
                        </a:rPr>
                        <a:t> </a:t>
                      </a:r>
                      <a:endParaRPr lang="en-US" sz="18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0"/>
                        </a:spcAft>
                      </a:pPr>
                      <a:r>
                        <a:rPr lang="en-US" sz="1800" b="1" dirty="0">
                          <a:effectLst/>
                        </a:rPr>
                        <a:t> </a:t>
                      </a:r>
                      <a:endParaRPr lang="en-US" sz="1800" b="1" dirty="0">
                        <a:effectLst/>
                        <a:latin typeface="Cambria" charset="0"/>
                        <a:ea typeface="Cambria" charset="0"/>
                        <a:cs typeface="Arial" charset="0"/>
                      </a:endParaRPr>
                    </a:p>
                  </a:txBody>
                  <a:tcPr marL="0" marR="0" marT="0" marB="0" anchor="ctr">
                    <a:noFill/>
                  </a:tcPr>
                </a:tc>
                <a:tc>
                  <a:txBody>
                    <a:bodyPr/>
                    <a:lstStyle/>
                    <a:p>
                      <a:pPr>
                        <a:lnSpc>
                          <a:spcPct val="115000"/>
                        </a:lnSpc>
                        <a:spcAft>
                          <a:spcPts val="0"/>
                        </a:spcAft>
                      </a:pPr>
                      <a:r>
                        <a:rPr lang="en-US" sz="1800" b="1" dirty="0">
                          <a:effectLst/>
                        </a:rPr>
                        <a:t> </a:t>
                      </a:r>
                      <a:endParaRPr lang="en-US" sz="1800" b="1" dirty="0">
                        <a:effectLst/>
                        <a:latin typeface="Cambria" charset="0"/>
                        <a:ea typeface="Cambria" charset="0"/>
                        <a:cs typeface="Arial" charset="0"/>
                      </a:endParaRPr>
                    </a:p>
                  </a:txBody>
                  <a:tcPr marL="0" marR="0" marT="0" marB="0" anchor="ctr">
                    <a:noFill/>
                  </a:tcPr>
                </a:tc>
              </a:tr>
            </a:tbl>
          </a:graphicData>
        </a:graphic>
      </p:graphicFrame>
      <p:pic>
        <p:nvPicPr>
          <p:cNvPr id="5" name="Picture 4"/>
          <p:cNvPicPr/>
          <p:nvPr/>
        </p:nvPicPr>
        <p:blipFill>
          <a:blip r:embed="rId4" cstate="print"/>
          <a:srcRect/>
          <a:stretch>
            <a:fillRect/>
          </a:stretch>
        </p:blipFill>
        <p:spPr bwMode="auto">
          <a:xfrm>
            <a:off x="1110343" y="4827180"/>
            <a:ext cx="8833757" cy="203082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US" dirty="0" smtClean="0">
                <a:solidFill>
                  <a:schemeClr val="tx1"/>
                </a:solidFill>
              </a:rPr>
              <a:t>36</a:t>
            </a:r>
            <a:endParaRPr lang="en-US" dirty="0">
              <a:solidFill>
                <a:schemeClr val="tx1"/>
              </a:solidFill>
            </a:endParaRPr>
          </a:p>
        </p:txBody>
      </p:sp>
    </p:spTree>
    <p:extLst>
      <p:ext uri="{BB962C8B-B14F-4D97-AF65-F5344CB8AC3E}">
        <p14:creationId xmlns:p14="http://schemas.microsoft.com/office/powerpoint/2010/main" val="4903359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379" y="0"/>
            <a:ext cx="12336379" cy="6858000"/>
          </a:xfrm>
          <a:prstGeom prst="rect">
            <a:avLst/>
          </a:prstGeom>
        </p:spPr>
      </p:pic>
      <p:sp>
        <p:nvSpPr>
          <p:cNvPr id="3" name="TextBox 2"/>
          <p:cNvSpPr txBox="1"/>
          <p:nvPr/>
        </p:nvSpPr>
        <p:spPr>
          <a:xfrm>
            <a:off x="0" y="261257"/>
            <a:ext cx="12336379" cy="677108"/>
          </a:xfrm>
          <a:prstGeom prst="rect">
            <a:avLst/>
          </a:prstGeom>
          <a:noFill/>
        </p:spPr>
        <p:txBody>
          <a:bodyPr wrap="square" rtlCol="0">
            <a:spAutoFit/>
          </a:bodyPr>
          <a:lstStyle/>
          <a:p>
            <a:r>
              <a:rPr lang="en-US" sz="2000" b="1" dirty="0"/>
              <a:t>Table </a:t>
            </a:r>
            <a:r>
              <a:rPr lang="en-US" sz="2000" b="1" dirty="0" smtClean="0"/>
              <a:t>16. Correlation </a:t>
            </a:r>
            <a:r>
              <a:rPr lang="en-US" sz="2000" b="1" dirty="0"/>
              <a:t>between perception and </a:t>
            </a:r>
            <a:r>
              <a:rPr lang="en-US" sz="2000" b="1" dirty="0" smtClean="0"/>
              <a:t>production</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24481774"/>
              </p:ext>
            </p:extLst>
          </p:nvPr>
        </p:nvGraphicFramePr>
        <p:xfrm>
          <a:off x="277587" y="1199624"/>
          <a:ext cx="8850084" cy="4205134"/>
        </p:xfrm>
        <a:graphic>
          <a:graphicData uri="http://schemas.openxmlformats.org/drawingml/2006/table">
            <a:tbl>
              <a:tblPr>
                <a:tableStyleId>{5C22544A-7EE6-4342-B048-85BDC9FD1C3A}</a:tableStyleId>
              </a:tblPr>
              <a:tblGrid>
                <a:gridCol w="2766563"/>
                <a:gridCol w="2766563"/>
                <a:gridCol w="1633914"/>
                <a:gridCol w="1633914"/>
                <a:gridCol w="49130"/>
              </a:tblGrid>
              <a:tr h="387152">
                <a:tc gridSpan="5">
                  <a:txBody>
                    <a:bodyPr/>
                    <a:lstStyle/>
                    <a:p>
                      <a:pPr marL="38100" marR="38100" algn="ctr">
                        <a:lnSpc>
                          <a:spcPct val="115000"/>
                        </a:lnSpc>
                        <a:spcAft>
                          <a:spcPts val="0"/>
                        </a:spcAft>
                      </a:pPr>
                      <a:r>
                        <a:rPr lang="en-US" sz="1200">
                          <a:effectLst/>
                        </a:rPr>
                        <a:t> </a:t>
                      </a:r>
                      <a:endParaRPr lang="en-US" sz="1100">
                        <a:effectLst/>
                        <a:latin typeface="Cambria" charset="0"/>
                        <a:ea typeface="Cambria" charset="0"/>
                        <a:cs typeface="Arial" charset="0"/>
                      </a:endParaRPr>
                    </a:p>
                  </a:txBody>
                  <a:tcPr marL="0" marR="0"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7152">
                <a:tc gridSpan="2">
                  <a:txBody>
                    <a:bodyPr/>
                    <a:lstStyle/>
                    <a:p>
                      <a:pPr>
                        <a:lnSpc>
                          <a:spcPct val="115000"/>
                        </a:lnSpc>
                        <a:spcAft>
                          <a:spcPts val="0"/>
                        </a:spcAft>
                      </a:pPr>
                      <a:r>
                        <a:rPr lang="en-US" sz="1800" b="1">
                          <a:effectLst/>
                        </a:rPr>
                        <a:t> </a:t>
                      </a:r>
                      <a:endParaRPr lang="en-US" sz="1800" b="1">
                        <a:effectLst/>
                        <a:latin typeface="Cambria" charset="0"/>
                        <a:ea typeface="Cambria" charset="0"/>
                        <a:cs typeface="Arial" charset="0"/>
                      </a:endParaRPr>
                    </a:p>
                  </a:txBody>
                  <a:tcPr marL="0" marR="0" marT="0" marB="0" anchor="b">
                    <a:noFill/>
                  </a:tcPr>
                </a:tc>
                <a:tc hMerge="1">
                  <a:txBody>
                    <a:bodyPr/>
                    <a:lstStyle/>
                    <a:p>
                      <a:endParaRPr lang="en-US"/>
                    </a:p>
                  </a:txBody>
                  <a:tcPr/>
                </a:tc>
                <a:tc>
                  <a:txBody>
                    <a:bodyPr/>
                    <a:lstStyle/>
                    <a:p>
                      <a:pPr marL="38100" marR="38100" algn="ctr">
                        <a:lnSpc>
                          <a:spcPct val="115000"/>
                        </a:lnSpc>
                        <a:spcAft>
                          <a:spcPts val="0"/>
                        </a:spcAft>
                      </a:pPr>
                      <a:r>
                        <a:rPr lang="en-US" sz="1800" b="1">
                          <a:effectLst/>
                        </a:rPr>
                        <a:t>perception</a:t>
                      </a:r>
                      <a:endParaRPr lang="en-US" sz="1800" b="1">
                        <a:effectLst/>
                        <a:latin typeface="Cambria" charset="0"/>
                        <a:ea typeface="Cambria" charset="0"/>
                        <a:cs typeface="Arial" charset="0"/>
                      </a:endParaRPr>
                    </a:p>
                  </a:txBody>
                  <a:tcPr marL="0" marR="0" marT="0" marB="0" anchor="b">
                    <a:noFill/>
                  </a:tcPr>
                </a:tc>
                <a:tc>
                  <a:txBody>
                    <a:bodyPr/>
                    <a:lstStyle/>
                    <a:p>
                      <a:pPr marL="38100" marR="38100" algn="ctr">
                        <a:lnSpc>
                          <a:spcPct val="115000"/>
                        </a:lnSpc>
                        <a:spcAft>
                          <a:spcPts val="0"/>
                        </a:spcAft>
                      </a:pPr>
                      <a:r>
                        <a:rPr lang="en-US" sz="1800" b="1">
                          <a:effectLst/>
                        </a:rPr>
                        <a:t>production</a:t>
                      </a:r>
                      <a:endParaRPr lang="en-US" sz="1800" b="1">
                        <a:effectLst/>
                        <a:latin typeface="Cambria" charset="0"/>
                        <a:ea typeface="Cambria" charset="0"/>
                        <a:cs typeface="Arial" charset="0"/>
                      </a:endParaRPr>
                    </a:p>
                  </a:txBody>
                  <a:tcPr marL="0" marR="0" marT="0" marB="0" anchor="b">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776174">
                <a:tc rowSpan="3">
                  <a:txBody>
                    <a:bodyPr/>
                    <a:lstStyle/>
                    <a:p>
                      <a:pPr marL="38100" marR="38100">
                        <a:lnSpc>
                          <a:spcPct val="115000"/>
                        </a:lnSpc>
                        <a:spcAft>
                          <a:spcPts val="0"/>
                        </a:spcAft>
                      </a:pPr>
                      <a:r>
                        <a:rPr lang="en-US" sz="1200" b="1">
                          <a:effectLst/>
                        </a:rPr>
                        <a:t>perception</a:t>
                      </a:r>
                      <a:endParaRPr lang="en-US" sz="1100" b="1">
                        <a:effectLst/>
                        <a:latin typeface="Cambria" charset="0"/>
                        <a:ea typeface="Cambria" charset="0"/>
                        <a:cs typeface="Arial" charset="0"/>
                      </a:endParaRPr>
                    </a:p>
                  </a:txBody>
                  <a:tcPr marL="0" marR="0" marT="0" marB="0">
                    <a:noFill/>
                  </a:tcPr>
                </a:tc>
                <a:tc>
                  <a:txBody>
                    <a:bodyPr/>
                    <a:lstStyle/>
                    <a:p>
                      <a:pPr marL="38100" marR="38100">
                        <a:lnSpc>
                          <a:spcPct val="115000"/>
                        </a:lnSpc>
                        <a:spcAft>
                          <a:spcPts val="0"/>
                        </a:spcAft>
                      </a:pPr>
                      <a:r>
                        <a:rPr lang="en-US" sz="1800" b="1">
                          <a:effectLst/>
                        </a:rPr>
                        <a:t>Pearson Correlation</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.536</a:t>
                      </a:r>
                      <a:r>
                        <a:rPr lang="en-US" sz="1800" b="1" baseline="30000">
                          <a:effectLst/>
                        </a:rPr>
                        <a:t>*</a:t>
                      </a:r>
                      <a:endParaRPr lang="en-US" sz="1800" b="1">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387152">
                <a:tc vMerge="1">
                  <a:txBody>
                    <a:bodyPr/>
                    <a:lstStyle/>
                    <a:p>
                      <a:endParaRPr lang="en-US"/>
                    </a:p>
                  </a:txBody>
                  <a:tcPr/>
                </a:tc>
                <a:tc>
                  <a:txBody>
                    <a:bodyPr/>
                    <a:lstStyle/>
                    <a:p>
                      <a:pPr marL="38100" marR="38100">
                        <a:lnSpc>
                          <a:spcPct val="115000"/>
                        </a:lnSpc>
                        <a:spcAft>
                          <a:spcPts val="0"/>
                        </a:spcAft>
                      </a:pPr>
                      <a:r>
                        <a:rPr lang="en-US" sz="1800" b="1">
                          <a:effectLst/>
                        </a:rPr>
                        <a:t>Sig. (2-tailed)</a:t>
                      </a:r>
                      <a:endParaRPr lang="en-US" sz="1800" b="1">
                        <a:effectLst/>
                        <a:latin typeface="Cambria" charset="0"/>
                        <a:ea typeface="Cambria" charset="0"/>
                        <a:cs typeface="Arial" charset="0"/>
                      </a:endParaRPr>
                    </a:p>
                  </a:txBody>
                  <a:tcPr marL="0" marR="0" marT="0" marB="0">
                    <a:noFill/>
                  </a:tcPr>
                </a:tc>
                <a:tc>
                  <a:txBody>
                    <a:bodyPr/>
                    <a:lstStyle/>
                    <a:p>
                      <a:pPr>
                        <a:lnSpc>
                          <a:spcPct val="115000"/>
                        </a:lnSpc>
                        <a:spcAft>
                          <a:spcPts val="0"/>
                        </a:spcAft>
                      </a:pPr>
                      <a:r>
                        <a:rPr lang="en-US" sz="1800" b="1">
                          <a:effectLst/>
                        </a:rPr>
                        <a:t> </a:t>
                      </a:r>
                      <a:endParaRPr lang="en-US" sz="1800" b="1">
                        <a:effectLst/>
                        <a:latin typeface="Cambria" charset="0"/>
                        <a:ea typeface="Cambria" charset="0"/>
                        <a:cs typeface="Arial" charset="0"/>
                      </a:endParaRPr>
                    </a:p>
                  </a:txBody>
                  <a:tcPr marL="0" marR="0" marT="0" marB="0" anchor="ctr">
                    <a:noFill/>
                  </a:tcPr>
                </a:tc>
                <a:tc>
                  <a:txBody>
                    <a:bodyPr/>
                    <a:lstStyle/>
                    <a:p>
                      <a:pPr marL="38100" marR="38100" algn="r">
                        <a:lnSpc>
                          <a:spcPct val="115000"/>
                        </a:lnSpc>
                        <a:spcAft>
                          <a:spcPts val="0"/>
                        </a:spcAft>
                      </a:pPr>
                      <a:r>
                        <a:rPr lang="en-US" sz="1800" b="1">
                          <a:effectLst/>
                        </a:rPr>
                        <a:t>.040</a:t>
                      </a:r>
                      <a:endParaRPr lang="en-US" sz="1800" b="1">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387152">
                <a:tc vMerge="1">
                  <a:txBody>
                    <a:bodyPr/>
                    <a:lstStyle/>
                    <a:p>
                      <a:endParaRPr lang="en-US"/>
                    </a:p>
                  </a:txBody>
                  <a:tcPr/>
                </a:tc>
                <a:tc>
                  <a:txBody>
                    <a:bodyPr/>
                    <a:lstStyle/>
                    <a:p>
                      <a:pPr marL="38100" marR="38100">
                        <a:lnSpc>
                          <a:spcPct val="115000"/>
                        </a:lnSpc>
                        <a:spcAft>
                          <a:spcPts val="0"/>
                        </a:spcAft>
                      </a:pPr>
                      <a:r>
                        <a:rPr lang="en-US" sz="1800" b="1">
                          <a:effectLst/>
                        </a:rPr>
                        <a:t>N</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15</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15</a:t>
                      </a:r>
                      <a:endParaRPr lang="en-US" sz="1800" b="1">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718896">
                <a:tc rowSpan="3">
                  <a:txBody>
                    <a:bodyPr/>
                    <a:lstStyle/>
                    <a:p>
                      <a:pPr marL="38100" marR="38100">
                        <a:lnSpc>
                          <a:spcPct val="115000"/>
                        </a:lnSpc>
                        <a:spcAft>
                          <a:spcPts val="0"/>
                        </a:spcAft>
                      </a:pPr>
                      <a:r>
                        <a:rPr lang="en-US" sz="1200" b="1" dirty="0">
                          <a:effectLst/>
                        </a:rPr>
                        <a:t>production</a:t>
                      </a:r>
                      <a:endParaRPr lang="en-US" sz="1100" b="1" dirty="0">
                        <a:effectLst/>
                        <a:latin typeface="Cambria" charset="0"/>
                        <a:ea typeface="Cambria" charset="0"/>
                        <a:cs typeface="Arial" charset="0"/>
                      </a:endParaRPr>
                    </a:p>
                  </a:txBody>
                  <a:tcPr marL="0" marR="0" marT="0" marB="0">
                    <a:noFill/>
                  </a:tcPr>
                </a:tc>
                <a:tc>
                  <a:txBody>
                    <a:bodyPr/>
                    <a:lstStyle/>
                    <a:p>
                      <a:pPr marL="38100" marR="38100">
                        <a:lnSpc>
                          <a:spcPct val="115000"/>
                        </a:lnSpc>
                        <a:spcAft>
                          <a:spcPts val="0"/>
                        </a:spcAft>
                      </a:pPr>
                      <a:r>
                        <a:rPr lang="en-US" sz="1800" b="1">
                          <a:effectLst/>
                        </a:rPr>
                        <a:t>Pearson Correlation</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dirty="0">
                          <a:effectLst/>
                        </a:rPr>
                        <a:t>.536</a:t>
                      </a:r>
                      <a:r>
                        <a:rPr lang="en-US" sz="1800" b="1" baseline="30000" dirty="0">
                          <a:effectLst/>
                        </a:rPr>
                        <a:t>*</a:t>
                      </a:r>
                      <a:endParaRPr lang="en-US" sz="1800" b="1" dirty="0">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a:t>
                      </a:r>
                      <a:endParaRPr lang="en-US" sz="1800" b="1">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387152">
                <a:tc vMerge="1">
                  <a:txBody>
                    <a:bodyPr/>
                    <a:lstStyle/>
                    <a:p>
                      <a:endParaRPr lang="en-US"/>
                    </a:p>
                  </a:txBody>
                  <a:tcPr/>
                </a:tc>
                <a:tc>
                  <a:txBody>
                    <a:bodyPr/>
                    <a:lstStyle/>
                    <a:p>
                      <a:pPr marL="38100" marR="38100">
                        <a:lnSpc>
                          <a:spcPct val="115000"/>
                        </a:lnSpc>
                        <a:spcAft>
                          <a:spcPts val="0"/>
                        </a:spcAft>
                      </a:pPr>
                      <a:r>
                        <a:rPr lang="en-US" sz="1800" b="1">
                          <a:effectLst/>
                        </a:rPr>
                        <a:t>Sig. (2-tailed)</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.040</a:t>
                      </a:r>
                      <a:endParaRPr lang="en-US" sz="1800" b="1">
                        <a:effectLst/>
                        <a:latin typeface="Cambria" charset="0"/>
                        <a:ea typeface="Cambria" charset="0"/>
                        <a:cs typeface="Arial" charset="0"/>
                      </a:endParaRPr>
                    </a:p>
                  </a:txBody>
                  <a:tcPr marL="0" marR="0" marT="0" marB="0">
                    <a:noFill/>
                  </a:tcPr>
                </a:tc>
                <a:tc>
                  <a:txBody>
                    <a:bodyPr/>
                    <a:lstStyle/>
                    <a:p>
                      <a:pPr>
                        <a:lnSpc>
                          <a:spcPct val="115000"/>
                        </a:lnSpc>
                        <a:spcAft>
                          <a:spcPts val="0"/>
                        </a:spcAft>
                      </a:pPr>
                      <a:r>
                        <a:rPr lang="en-US" sz="1800" b="1">
                          <a:effectLst/>
                        </a:rPr>
                        <a:t> </a:t>
                      </a:r>
                      <a:endParaRPr lang="en-US" sz="1800" b="1">
                        <a:effectLst/>
                        <a:latin typeface="Cambria" charset="0"/>
                        <a:ea typeface="Cambria" charset="0"/>
                        <a:cs typeface="Arial" charset="0"/>
                      </a:endParaRPr>
                    </a:p>
                  </a:txBody>
                  <a:tcPr marL="0" marR="0" marT="0" marB="0" anchor="ctr">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387152">
                <a:tc vMerge="1">
                  <a:txBody>
                    <a:bodyPr/>
                    <a:lstStyle/>
                    <a:p>
                      <a:endParaRPr lang="en-US"/>
                    </a:p>
                  </a:txBody>
                  <a:tcPr/>
                </a:tc>
                <a:tc>
                  <a:txBody>
                    <a:bodyPr/>
                    <a:lstStyle/>
                    <a:p>
                      <a:pPr marL="38100" marR="38100">
                        <a:lnSpc>
                          <a:spcPct val="115000"/>
                        </a:lnSpc>
                        <a:spcAft>
                          <a:spcPts val="0"/>
                        </a:spcAft>
                      </a:pPr>
                      <a:r>
                        <a:rPr lang="en-US" sz="1800" b="1">
                          <a:effectLst/>
                        </a:rPr>
                        <a:t>N</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15</a:t>
                      </a:r>
                      <a:endParaRPr lang="en-US" sz="1800" b="1">
                        <a:effectLst/>
                        <a:latin typeface="Cambria" charset="0"/>
                        <a:ea typeface="Cambria" charset="0"/>
                        <a:cs typeface="Arial" charset="0"/>
                      </a:endParaRPr>
                    </a:p>
                  </a:txBody>
                  <a:tcPr marL="0" marR="0" marT="0" marB="0">
                    <a:noFill/>
                  </a:tcPr>
                </a:tc>
                <a:tc>
                  <a:txBody>
                    <a:bodyPr/>
                    <a:lstStyle/>
                    <a:p>
                      <a:pPr marL="38100" marR="38100" algn="r">
                        <a:lnSpc>
                          <a:spcPct val="115000"/>
                        </a:lnSpc>
                        <a:spcAft>
                          <a:spcPts val="0"/>
                        </a:spcAft>
                      </a:pPr>
                      <a:r>
                        <a:rPr lang="en-US" sz="1800" b="1">
                          <a:effectLst/>
                        </a:rPr>
                        <a:t>15</a:t>
                      </a:r>
                      <a:endParaRPr lang="en-US" sz="1800" b="1">
                        <a:effectLst/>
                        <a:latin typeface="Cambria" charset="0"/>
                        <a:ea typeface="Cambria" charset="0"/>
                        <a:cs typeface="Arial" charset="0"/>
                      </a:endParaRPr>
                    </a:p>
                  </a:txBody>
                  <a:tcPr marL="0" marR="0" marT="0" marB="0">
                    <a:noFill/>
                  </a:tcPr>
                </a:tc>
                <a:tc>
                  <a:txBody>
                    <a:bodyPr/>
                    <a:lstStyle/>
                    <a:p>
                      <a:pPr>
                        <a:lnSpc>
                          <a:spcPct val="115000"/>
                        </a:lnSpc>
                        <a:spcAft>
                          <a:spcPts val="1000"/>
                        </a:spcAft>
                      </a:pPr>
                      <a:r>
                        <a:rPr lang="en-US" sz="1100">
                          <a:effectLst/>
                        </a:rPr>
                        <a:t> </a:t>
                      </a:r>
                      <a:endParaRPr lang="en-US" sz="1100">
                        <a:effectLst/>
                        <a:latin typeface="Cambria" charset="0"/>
                        <a:ea typeface="Cambria" charset="0"/>
                        <a:cs typeface="Arial" charset="0"/>
                      </a:endParaRPr>
                    </a:p>
                  </a:txBody>
                  <a:tcPr marL="0" marR="0" marT="0" marB="0" anchor="ctr"/>
                </a:tc>
              </a:tr>
              <a:tr h="387152">
                <a:tc gridSpan="5">
                  <a:txBody>
                    <a:bodyPr/>
                    <a:lstStyle/>
                    <a:p>
                      <a:pPr marL="38100" marR="38100">
                        <a:lnSpc>
                          <a:spcPct val="115000"/>
                        </a:lnSpc>
                        <a:spcAft>
                          <a:spcPts val="0"/>
                        </a:spcAft>
                      </a:pPr>
                      <a:r>
                        <a:rPr lang="en-US" sz="1800" b="1" dirty="0">
                          <a:effectLst/>
                        </a:rPr>
                        <a:t>*. Correlation is significant at the 0.05 level (2-tailed).</a:t>
                      </a:r>
                      <a:endParaRPr lang="en-US" sz="1800" b="1" dirty="0">
                        <a:effectLst/>
                        <a:latin typeface="Cambria" charset="0"/>
                        <a:ea typeface="Cambria" charset="0"/>
                        <a:cs typeface="Arial" charset="0"/>
                      </a:endParaRPr>
                    </a:p>
                  </a:txBody>
                  <a:tcPr marL="0" marR="0"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Footer Placeholder 4"/>
          <p:cNvSpPr>
            <a:spLocks noGrp="1"/>
          </p:cNvSpPr>
          <p:nvPr>
            <p:ph type="ftr" sz="quarter" idx="11"/>
          </p:nvPr>
        </p:nvSpPr>
        <p:spPr/>
        <p:txBody>
          <a:bodyPr/>
          <a:lstStyle/>
          <a:p>
            <a:r>
              <a:rPr lang="en-US" dirty="0" smtClean="0">
                <a:solidFill>
                  <a:schemeClr val="tx1"/>
                </a:solidFill>
              </a:rPr>
              <a:t>37</a:t>
            </a:r>
            <a:endParaRPr lang="en-US" dirty="0">
              <a:solidFill>
                <a:schemeClr val="tx1"/>
              </a:solidFill>
            </a:endParaRPr>
          </a:p>
        </p:txBody>
      </p:sp>
    </p:spTree>
    <p:extLst>
      <p:ext uri="{BB962C8B-B14F-4D97-AF65-F5344CB8AC3E}">
        <p14:creationId xmlns:p14="http://schemas.microsoft.com/office/powerpoint/2010/main" val="11814572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629" y="0"/>
            <a:ext cx="12322629" cy="6858000"/>
          </a:xfrm>
          <a:prstGeom prst="rect">
            <a:avLst/>
          </a:prstGeom>
        </p:spPr>
      </p:pic>
      <p:sp>
        <p:nvSpPr>
          <p:cNvPr id="3" name="TextBox 2"/>
          <p:cNvSpPr txBox="1"/>
          <p:nvPr/>
        </p:nvSpPr>
        <p:spPr>
          <a:xfrm>
            <a:off x="0" y="391886"/>
            <a:ext cx="12192000" cy="3724096"/>
          </a:xfrm>
          <a:prstGeom prst="rect">
            <a:avLst/>
          </a:prstGeom>
          <a:noFill/>
        </p:spPr>
        <p:txBody>
          <a:bodyPr wrap="square" rtlCol="0">
            <a:spAutoFit/>
          </a:bodyPr>
          <a:lstStyle/>
          <a:p>
            <a:r>
              <a:rPr lang="en-US" sz="2000" b="1" dirty="0" smtClean="0"/>
              <a:t>Table 17. Test of significance on the difference between perception &amp; production based on proficiency</a:t>
            </a:r>
          </a:p>
          <a:p>
            <a:r>
              <a:rPr lang="en-US" sz="2000" b="1" dirty="0" smtClean="0"/>
              <a:t> </a:t>
            </a:r>
          </a:p>
          <a:p>
            <a:endParaRPr lang="en-US" sz="2000" b="1" dirty="0"/>
          </a:p>
          <a:p>
            <a:endParaRPr lang="en-US" sz="2000" b="1" dirty="0" smtClean="0"/>
          </a:p>
          <a:p>
            <a:endParaRPr lang="en-US" sz="2000" b="1" dirty="0"/>
          </a:p>
          <a:p>
            <a:endParaRPr lang="en-US" sz="2000" b="1" dirty="0" smtClean="0"/>
          </a:p>
          <a:p>
            <a:endParaRPr lang="en-US" sz="2000" b="1" dirty="0"/>
          </a:p>
          <a:p>
            <a:endParaRPr lang="en-US" sz="2000" b="1" dirty="0" smtClean="0"/>
          </a:p>
          <a:p>
            <a:endParaRPr lang="en-US" sz="2000" b="1" dirty="0"/>
          </a:p>
          <a:p>
            <a:endParaRPr lang="en-US" sz="2000" b="1" dirty="0" smtClean="0"/>
          </a:p>
          <a:p>
            <a:endParaRPr lang="en-US" dirty="0" smtClean="0"/>
          </a:p>
          <a:p>
            <a:endParaRPr lang="en-US" dirty="0"/>
          </a:p>
        </p:txBody>
      </p:sp>
      <p:pic>
        <p:nvPicPr>
          <p:cNvPr id="5" name="Picture 4"/>
          <p:cNvPicPr/>
          <p:nvPr/>
        </p:nvPicPr>
        <p:blipFill>
          <a:blip r:embed="rId3" cstate="print"/>
          <a:srcRect/>
          <a:stretch>
            <a:fillRect/>
          </a:stretch>
        </p:blipFill>
        <p:spPr bwMode="auto">
          <a:xfrm>
            <a:off x="179614" y="1175658"/>
            <a:ext cx="10123715" cy="2155372"/>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dirty="0" smtClean="0">
                <a:solidFill>
                  <a:schemeClr val="tx1"/>
                </a:solidFill>
              </a:rPr>
              <a:t>38</a:t>
            </a:r>
            <a:endParaRPr lang="en-US" dirty="0">
              <a:solidFill>
                <a:schemeClr val="tx1"/>
              </a:solidFill>
            </a:endParaRPr>
          </a:p>
        </p:txBody>
      </p:sp>
    </p:spTree>
    <p:extLst>
      <p:ext uri="{BB962C8B-B14F-4D97-AF65-F5344CB8AC3E}">
        <p14:creationId xmlns:p14="http://schemas.microsoft.com/office/powerpoint/2010/main" val="557591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Rectangle 4"/>
          <p:cNvSpPr/>
          <p:nvPr/>
        </p:nvSpPr>
        <p:spPr>
          <a:xfrm>
            <a:off x="0" y="0"/>
            <a:ext cx="12084908" cy="6617196"/>
          </a:xfrm>
          <a:prstGeom prst="rect">
            <a:avLst/>
          </a:prstGeom>
        </p:spPr>
        <p:txBody>
          <a:bodyPr wrap="square">
            <a:spAutoFit/>
          </a:bodyPr>
          <a:lstStyle/>
          <a:p>
            <a:r>
              <a:rPr lang="en-US" sz="2800" b="1" dirty="0" smtClean="0"/>
              <a:t>Production/Perception?</a:t>
            </a:r>
          </a:p>
          <a:p>
            <a:endParaRPr lang="en-US" dirty="0" smtClean="0"/>
          </a:p>
          <a:p>
            <a:pPr marL="342900" indent="-342900">
              <a:buFont typeface="Arial" charset="0"/>
              <a:buChar char="•"/>
            </a:pPr>
            <a:r>
              <a:rPr lang="en-US" sz="2400" b="1" dirty="0" smtClean="0"/>
              <a:t>These data are often cited in </a:t>
            </a:r>
            <a:r>
              <a:rPr lang="en-US" sz="2400" b="1" i="1" dirty="0" smtClean="0"/>
              <a:t>production</a:t>
            </a:r>
            <a:r>
              <a:rPr lang="en-US" sz="2400" b="1" dirty="0" smtClean="0"/>
              <a:t> tasks</a:t>
            </a:r>
          </a:p>
          <a:p>
            <a:pPr marL="342900" indent="-342900">
              <a:buFont typeface="Arial" charset="0"/>
              <a:buChar char="•"/>
            </a:pPr>
            <a:endParaRPr lang="en-US" sz="2400" b="1" dirty="0" smtClean="0"/>
          </a:p>
          <a:p>
            <a:pPr marL="342900" indent="-342900">
              <a:buFont typeface="Arial" charset="0"/>
              <a:buChar char="•"/>
            </a:pPr>
            <a:r>
              <a:rPr lang="en-US" sz="2400" b="1" dirty="0" smtClean="0"/>
              <a:t>What about perception?</a:t>
            </a:r>
          </a:p>
          <a:p>
            <a:pPr marL="342900" indent="-342900">
              <a:buFont typeface="Arial" charset="0"/>
              <a:buChar char="•"/>
            </a:pPr>
            <a:endParaRPr lang="en-US" sz="2400" b="1" dirty="0"/>
          </a:p>
          <a:p>
            <a:pPr marL="342900" indent="-342900">
              <a:buFont typeface="Arial" charset="0"/>
              <a:buChar char="•"/>
            </a:pPr>
            <a:endParaRPr lang="en-US" sz="2400" b="1" dirty="0" smtClean="0"/>
          </a:p>
          <a:p>
            <a:pPr marL="342900" indent="-342900">
              <a:buFont typeface="Arial" charset="0"/>
              <a:buChar char="•"/>
            </a:pPr>
            <a:endParaRPr lang="en-US" sz="2400" b="1" dirty="0"/>
          </a:p>
          <a:p>
            <a:pPr marL="342900" indent="-342900">
              <a:buFont typeface="Arial" charset="0"/>
              <a:buChar char="•"/>
            </a:pPr>
            <a:endParaRPr lang="en-US" sz="2400" b="1" dirty="0" smtClean="0"/>
          </a:p>
          <a:p>
            <a:pPr marL="342900" indent="-342900">
              <a:buFont typeface="Arial" charset="0"/>
              <a:buChar char="•"/>
            </a:pPr>
            <a:endParaRPr lang="en-US" sz="2400" b="1" dirty="0"/>
          </a:p>
          <a:p>
            <a:pPr marL="342900" indent="-342900">
              <a:buFont typeface="Arial" charset="0"/>
              <a:buChar char="•"/>
            </a:pPr>
            <a:endParaRPr lang="en-US" sz="2400" b="1" dirty="0" smtClean="0"/>
          </a:p>
          <a:p>
            <a:pPr marL="342900" indent="-342900">
              <a:buFont typeface="Arial" charset="0"/>
              <a:buChar char="•"/>
            </a:pPr>
            <a:endParaRPr lang="en-US" sz="2400" b="1" dirty="0"/>
          </a:p>
          <a:p>
            <a:pPr marL="342900" indent="-342900">
              <a:buFont typeface="Arial" charset="0"/>
              <a:buChar char="•"/>
            </a:pPr>
            <a:endParaRPr lang="en-US" sz="2400" b="1" dirty="0" smtClean="0"/>
          </a:p>
          <a:p>
            <a:pPr marL="342900" indent="-342900">
              <a:buFont typeface="Arial" charset="0"/>
              <a:buChar char="•"/>
            </a:pPr>
            <a:endParaRPr lang="en-US" sz="2400" b="1" dirty="0"/>
          </a:p>
          <a:p>
            <a:pPr marL="342900" indent="-342900">
              <a:buFont typeface="Arial" charset="0"/>
              <a:buChar char="•"/>
            </a:pPr>
            <a:endParaRPr lang="en-US" sz="2400" b="1" dirty="0" smtClean="0"/>
          </a:p>
          <a:p>
            <a:pPr marL="342900" indent="-342900">
              <a:buFont typeface="Arial" charset="0"/>
              <a:buChar char="•"/>
            </a:pPr>
            <a:endParaRPr lang="en-US" sz="2400" b="1" dirty="0"/>
          </a:p>
          <a:p>
            <a:pPr marL="342900" indent="-342900">
              <a:buFont typeface="Arial" charset="0"/>
              <a:buChar char="•"/>
            </a:pPr>
            <a:endParaRPr lang="en-US" sz="2400" b="1" dirty="0" smtClean="0"/>
          </a:p>
          <a:p>
            <a:endParaRPr lang="en-US" dirty="0"/>
          </a:p>
        </p:txBody>
      </p:sp>
      <p:sp>
        <p:nvSpPr>
          <p:cNvPr id="3" name="Footer Placeholder 2"/>
          <p:cNvSpPr>
            <a:spLocks noGrp="1"/>
          </p:cNvSpPr>
          <p:nvPr>
            <p:ph type="ftr" sz="quarter" idx="11"/>
          </p:nvPr>
        </p:nvSpPr>
        <p:spPr/>
        <p:txBody>
          <a:bodyPr/>
          <a:lstStyle/>
          <a:p>
            <a:r>
              <a:rPr lang="en-US" b="1" dirty="0" smtClean="0">
                <a:solidFill>
                  <a:schemeClr val="tx1"/>
                </a:solidFill>
              </a:rPr>
              <a:t>3</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3" name="Chart 2"/>
          <p:cNvGraphicFramePr/>
          <p:nvPr>
            <p:extLst>
              <p:ext uri="{D42A27DB-BD31-4B8C-83A1-F6EECF244321}">
                <p14:modId xmlns:p14="http://schemas.microsoft.com/office/powerpoint/2010/main" val="1137362630"/>
              </p:ext>
            </p:extLst>
          </p:nvPr>
        </p:nvGraphicFramePr>
        <p:xfrm>
          <a:off x="481264" y="1058779"/>
          <a:ext cx="11036968" cy="5799221"/>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304800" y="144378"/>
            <a:ext cx="12143874" cy="369332"/>
          </a:xfrm>
          <a:prstGeom prst="rect">
            <a:avLst/>
          </a:prstGeom>
        </p:spPr>
        <p:txBody>
          <a:bodyPr wrap="square">
            <a:spAutoFit/>
          </a:bodyPr>
          <a:lstStyle/>
          <a:p>
            <a:r>
              <a:rPr lang="en-US" b="1" dirty="0" smtClean="0"/>
              <a:t>18. </a:t>
            </a:r>
            <a:r>
              <a:rPr lang="en-US" b="1" dirty="0"/>
              <a:t>Proficiency impact on perception and production </a:t>
            </a:r>
          </a:p>
        </p:txBody>
      </p:sp>
      <p:sp>
        <p:nvSpPr>
          <p:cNvPr id="5" name="Footer Placeholder 4"/>
          <p:cNvSpPr>
            <a:spLocks noGrp="1"/>
          </p:cNvSpPr>
          <p:nvPr>
            <p:ph type="ftr" sz="quarter" idx="11"/>
          </p:nvPr>
        </p:nvSpPr>
        <p:spPr/>
        <p:txBody>
          <a:bodyPr/>
          <a:lstStyle/>
          <a:p>
            <a:r>
              <a:rPr lang="en-US" dirty="0" smtClean="0">
                <a:solidFill>
                  <a:schemeClr val="tx1"/>
                </a:solidFill>
              </a:rPr>
              <a:t>39</a:t>
            </a:r>
            <a:endParaRPr lang="en-US" dirty="0">
              <a:solidFill>
                <a:schemeClr val="tx1"/>
              </a:solidFill>
            </a:endParaRPr>
          </a:p>
        </p:txBody>
      </p:sp>
    </p:spTree>
    <p:extLst>
      <p:ext uri="{BB962C8B-B14F-4D97-AF65-F5344CB8AC3E}">
        <p14:creationId xmlns:p14="http://schemas.microsoft.com/office/powerpoint/2010/main" val="20988265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15" y="0"/>
            <a:ext cx="12322629" cy="6858000"/>
          </a:xfrm>
          <a:prstGeom prst="rect">
            <a:avLst/>
          </a:prstGeom>
        </p:spPr>
      </p:pic>
      <p:sp>
        <p:nvSpPr>
          <p:cNvPr id="3" name="Rectangle 2"/>
          <p:cNvSpPr/>
          <p:nvPr/>
        </p:nvSpPr>
        <p:spPr>
          <a:xfrm>
            <a:off x="0" y="146957"/>
            <a:ext cx="12192000" cy="857671"/>
          </a:xfrm>
          <a:prstGeom prst="rect">
            <a:avLst/>
          </a:prstGeom>
        </p:spPr>
        <p:txBody>
          <a:bodyPr wrap="square">
            <a:spAutoFit/>
          </a:bodyPr>
          <a:lstStyle/>
          <a:p>
            <a:pPr>
              <a:lnSpc>
                <a:spcPct val="115000"/>
              </a:lnSpc>
              <a:spcAft>
                <a:spcPts val="1000"/>
              </a:spcAft>
            </a:pPr>
            <a:r>
              <a:rPr lang="en-US" sz="2000" b="1" dirty="0">
                <a:ea typeface="Cambria" charset="0"/>
                <a:cs typeface="Arial" charset="0"/>
              </a:rPr>
              <a:t>Table </a:t>
            </a:r>
            <a:r>
              <a:rPr lang="en-US" sz="2000" b="1" dirty="0" smtClean="0">
                <a:ea typeface="Cambria" charset="0"/>
                <a:cs typeface="Arial" charset="0"/>
              </a:rPr>
              <a:t>19. </a:t>
            </a:r>
            <a:r>
              <a:rPr lang="en-US" sz="2000" b="1" dirty="0">
                <a:ea typeface="Cambria" charset="0"/>
                <a:cs typeface="Arial" charset="0"/>
              </a:rPr>
              <a:t>Descriptive statistics of formal and informal production </a:t>
            </a:r>
            <a:r>
              <a:rPr lang="en-US" sz="2000" b="1" dirty="0" smtClean="0">
                <a:ea typeface="Cambria" charset="0"/>
                <a:cs typeface="Arial" charset="0"/>
              </a:rPr>
              <a:t>tasks</a:t>
            </a:r>
            <a:endParaRPr lang="en-US" sz="2000" b="1" dirty="0">
              <a:ea typeface="Cambria" charset="0"/>
              <a:cs typeface="Arial" charset="0"/>
            </a:endParaRPr>
          </a:p>
          <a:p>
            <a:pPr>
              <a:lnSpc>
                <a:spcPct val="115000"/>
              </a:lnSpc>
              <a:spcAft>
                <a:spcPts val="1000"/>
              </a:spcAft>
            </a:pPr>
            <a:endParaRPr lang="en-US" sz="1600" dirty="0">
              <a:effectLst/>
              <a:latin typeface="Cambria" charset="0"/>
              <a:ea typeface="Cambria"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36360108"/>
              </p:ext>
            </p:extLst>
          </p:nvPr>
        </p:nvGraphicFramePr>
        <p:xfrm>
          <a:off x="-1" y="945123"/>
          <a:ext cx="3951516" cy="2238947"/>
        </p:xfrm>
        <a:graphic>
          <a:graphicData uri="http://schemas.openxmlformats.org/drawingml/2006/table">
            <a:tbl>
              <a:tblPr>
                <a:tableStyleId>{5C22544A-7EE6-4342-B048-85BDC9FD1C3A}</a:tableStyleId>
              </a:tblPr>
              <a:tblGrid>
                <a:gridCol w="1573022"/>
                <a:gridCol w="1189247"/>
                <a:gridCol w="1189247"/>
              </a:tblGrid>
              <a:tr h="470790">
                <a:tc>
                  <a:txBody>
                    <a:bodyPr/>
                    <a:lstStyle/>
                    <a:p>
                      <a:pPr>
                        <a:lnSpc>
                          <a:spcPct val="115000"/>
                        </a:lnSpc>
                        <a:spcAft>
                          <a:spcPts val="0"/>
                        </a:spcAft>
                      </a:pPr>
                      <a:r>
                        <a:rPr lang="en-US" sz="1800" b="1">
                          <a:effectLst/>
                        </a:rPr>
                        <a:t> </a:t>
                      </a:r>
                      <a:endParaRPr lang="en-US" sz="1800" b="1">
                        <a:effectLst/>
                        <a:latin typeface="Cambria" charset="0"/>
                        <a:ea typeface="Cambria" charset="0"/>
                        <a:cs typeface="Arial" charset="0"/>
                      </a:endParaRPr>
                    </a:p>
                  </a:txBody>
                  <a:tcPr marL="0" marR="0" marT="0" marB="0" anchor="b"/>
                </a:tc>
                <a:tc>
                  <a:txBody>
                    <a:bodyPr/>
                    <a:lstStyle/>
                    <a:p>
                      <a:pPr marL="38100" marR="38100" algn="ctr">
                        <a:lnSpc>
                          <a:spcPct val="115000"/>
                        </a:lnSpc>
                        <a:spcAft>
                          <a:spcPts val="0"/>
                        </a:spcAft>
                      </a:pPr>
                      <a:r>
                        <a:rPr lang="en-US" sz="1800" b="1">
                          <a:effectLst/>
                        </a:rPr>
                        <a:t>informal</a:t>
                      </a:r>
                      <a:endParaRPr lang="en-US" sz="1800" b="1">
                        <a:effectLst/>
                        <a:latin typeface="Cambria" charset="0"/>
                        <a:ea typeface="Cambria" charset="0"/>
                        <a:cs typeface="Arial" charset="0"/>
                      </a:endParaRPr>
                    </a:p>
                  </a:txBody>
                  <a:tcPr marL="0" marR="0" marT="0" marB="0" anchor="b"/>
                </a:tc>
                <a:tc>
                  <a:txBody>
                    <a:bodyPr/>
                    <a:lstStyle/>
                    <a:p>
                      <a:pPr marL="38100" marR="38100" algn="ctr">
                        <a:lnSpc>
                          <a:spcPct val="115000"/>
                        </a:lnSpc>
                        <a:spcAft>
                          <a:spcPts val="0"/>
                        </a:spcAft>
                      </a:pPr>
                      <a:r>
                        <a:rPr lang="en-US" sz="1800" b="1">
                          <a:effectLst/>
                        </a:rPr>
                        <a:t>formal</a:t>
                      </a:r>
                      <a:endParaRPr lang="en-US" sz="1800" b="1">
                        <a:effectLst/>
                        <a:latin typeface="Cambria" charset="0"/>
                        <a:ea typeface="Cambria" charset="0"/>
                        <a:cs typeface="Arial" charset="0"/>
                      </a:endParaRPr>
                    </a:p>
                  </a:txBody>
                  <a:tcPr marL="0" marR="0" marT="0" marB="0" anchor="b"/>
                </a:tc>
              </a:tr>
              <a:tr h="470790">
                <a:tc>
                  <a:txBody>
                    <a:bodyPr/>
                    <a:lstStyle/>
                    <a:p>
                      <a:pPr marL="38100" marR="38100">
                        <a:lnSpc>
                          <a:spcPct val="115000"/>
                        </a:lnSpc>
                        <a:spcAft>
                          <a:spcPts val="0"/>
                        </a:spcAft>
                      </a:pPr>
                      <a:r>
                        <a:rPr lang="en-US" sz="1800" b="1">
                          <a:effectLst/>
                        </a:rPr>
                        <a:t>Mean</a:t>
                      </a:r>
                      <a:endParaRPr lang="en-US" sz="1800" b="1">
                        <a:effectLst/>
                        <a:latin typeface="Cambria" charset="0"/>
                        <a:ea typeface="Cambria" charset="0"/>
                        <a:cs typeface="Arial" charset="0"/>
                      </a:endParaRPr>
                    </a:p>
                  </a:txBody>
                  <a:tcPr marL="0" marR="0" marT="0" marB="0"/>
                </a:tc>
                <a:tc>
                  <a:txBody>
                    <a:bodyPr/>
                    <a:lstStyle/>
                    <a:p>
                      <a:pPr marL="38100" marR="38100" algn="r">
                        <a:lnSpc>
                          <a:spcPct val="115000"/>
                        </a:lnSpc>
                        <a:spcAft>
                          <a:spcPts val="0"/>
                        </a:spcAft>
                      </a:pPr>
                      <a:r>
                        <a:rPr lang="en-US" sz="1800" b="1">
                          <a:effectLst/>
                        </a:rPr>
                        <a:t>15.0180</a:t>
                      </a:r>
                      <a:endParaRPr lang="en-US" sz="1800" b="1">
                        <a:effectLst/>
                        <a:latin typeface="Cambria" charset="0"/>
                        <a:ea typeface="Cambria" charset="0"/>
                        <a:cs typeface="Arial" charset="0"/>
                      </a:endParaRPr>
                    </a:p>
                  </a:txBody>
                  <a:tcPr marL="0" marR="0" marT="0" marB="0"/>
                </a:tc>
                <a:tc>
                  <a:txBody>
                    <a:bodyPr/>
                    <a:lstStyle/>
                    <a:p>
                      <a:pPr marL="38100" marR="38100" algn="r">
                        <a:lnSpc>
                          <a:spcPct val="115000"/>
                        </a:lnSpc>
                        <a:spcAft>
                          <a:spcPts val="0"/>
                        </a:spcAft>
                      </a:pPr>
                      <a:r>
                        <a:rPr lang="en-US" sz="1800" b="1">
                          <a:effectLst/>
                        </a:rPr>
                        <a:t>13.5333</a:t>
                      </a:r>
                      <a:endParaRPr lang="en-US" sz="1800" b="1">
                        <a:effectLst/>
                        <a:latin typeface="Cambria" charset="0"/>
                        <a:ea typeface="Cambria" charset="0"/>
                        <a:cs typeface="Arial" charset="0"/>
                      </a:endParaRPr>
                    </a:p>
                  </a:txBody>
                  <a:tcPr marL="0" marR="0" marT="0" marB="0"/>
                </a:tc>
              </a:tr>
              <a:tr h="563610">
                <a:tc>
                  <a:txBody>
                    <a:bodyPr/>
                    <a:lstStyle/>
                    <a:p>
                      <a:pPr marL="38100" marR="38100">
                        <a:lnSpc>
                          <a:spcPct val="115000"/>
                        </a:lnSpc>
                        <a:spcAft>
                          <a:spcPts val="0"/>
                        </a:spcAft>
                      </a:pPr>
                      <a:r>
                        <a:rPr lang="en-US" sz="1800" b="1">
                          <a:effectLst/>
                        </a:rPr>
                        <a:t>N</a:t>
                      </a:r>
                      <a:endParaRPr lang="en-US" sz="1800" b="1">
                        <a:effectLst/>
                        <a:latin typeface="Cambria" charset="0"/>
                        <a:ea typeface="Cambria" charset="0"/>
                        <a:cs typeface="Arial" charset="0"/>
                      </a:endParaRPr>
                    </a:p>
                  </a:txBody>
                  <a:tcPr marL="0" marR="0" marT="0" marB="0"/>
                </a:tc>
                <a:tc>
                  <a:txBody>
                    <a:bodyPr/>
                    <a:lstStyle/>
                    <a:p>
                      <a:pPr marL="38100" marR="38100" algn="r">
                        <a:lnSpc>
                          <a:spcPct val="115000"/>
                        </a:lnSpc>
                        <a:spcAft>
                          <a:spcPts val="0"/>
                        </a:spcAft>
                      </a:pPr>
                      <a:r>
                        <a:rPr lang="en-US" sz="1800" b="1">
                          <a:effectLst/>
                        </a:rPr>
                        <a:t>15</a:t>
                      </a:r>
                      <a:endParaRPr lang="en-US" sz="1800" b="1">
                        <a:effectLst/>
                        <a:latin typeface="Cambria" charset="0"/>
                        <a:ea typeface="Cambria" charset="0"/>
                        <a:cs typeface="Arial" charset="0"/>
                      </a:endParaRPr>
                    </a:p>
                  </a:txBody>
                  <a:tcPr marL="0" marR="0" marT="0" marB="0"/>
                </a:tc>
                <a:tc>
                  <a:txBody>
                    <a:bodyPr/>
                    <a:lstStyle/>
                    <a:p>
                      <a:pPr marL="38100" marR="38100" algn="r">
                        <a:lnSpc>
                          <a:spcPct val="115000"/>
                        </a:lnSpc>
                        <a:spcAft>
                          <a:spcPts val="0"/>
                        </a:spcAft>
                      </a:pPr>
                      <a:r>
                        <a:rPr lang="en-US" sz="1800" b="1">
                          <a:effectLst/>
                        </a:rPr>
                        <a:t>15</a:t>
                      </a:r>
                      <a:endParaRPr lang="en-US" sz="1800" b="1">
                        <a:effectLst/>
                        <a:latin typeface="Cambria" charset="0"/>
                        <a:ea typeface="Cambria" charset="0"/>
                        <a:cs typeface="Arial" charset="0"/>
                      </a:endParaRPr>
                    </a:p>
                  </a:txBody>
                  <a:tcPr marL="0" marR="0" marT="0" marB="0"/>
                </a:tc>
              </a:tr>
              <a:tr h="733757">
                <a:tc>
                  <a:txBody>
                    <a:bodyPr/>
                    <a:lstStyle/>
                    <a:p>
                      <a:pPr marL="38100" marR="38100">
                        <a:lnSpc>
                          <a:spcPct val="115000"/>
                        </a:lnSpc>
                        <a:spcAft>
                          <a:spcPts val="0"/>
                        </a:spcAft>
                      </a:pPr>
                      <a:r>
                        <a:rPr lang="en-US" sz="1800" b="1" dirty="0">
                          <a:effectLst/>
                        </a:rPr>
                        <a:t>Std. Deviation</a:t>
                      </a:r>
                      <a:endParaRPr lang="en-US" sz="1800" b="1" dirty="0">
                        <a:effectLst/>
                        <a:latin typeface="Cambria" charset="0"/>
                        <a:ea typeface="Cambria" charset="0"/>
                        <a:cs typeface="Arial" charset="0"/>
                      </a:endParaRPr>
                    </a:p>
                  </a:txBody>
                  <a:tcPr marL="0" marR="0" marT="0" marB="0"/>
                </a:tc>
                <a:tc>
                  <a:txBody>
                    <a:bodyPr/>
                    <a:lstStyle/>
                    <a:p>
                      <a:pPr marL="38100" marR="38100" algn="r">
                        <a:lnSpc>
                          <a:spcPct val="115000"/>
                        </a:lnSpc>
                        <a:spcAft>
                          <a:spcPts val="0"/>
                        </a:spcAft>
                      </a:pPr>
                      <a:r>
                        <a:rPr lang="en-US" sz="1800" b="1" dirty="0">
                          <a:effectLst/>
                        </a:rPr>
                        <a:t>10.98779</a:t>
                      </a:r>
                      <a:endParaRPr lang="en-US" sz="1800" b="1" dirty="0">
                        <a:effectLst/>
                        <a:latin typeface="Cambria" charset="0"/>
                        <a:ea typeface="Cambria" charset="0"/>
                        <a:cs typeface="Arial" charset="0"/>
                      </a:endParaRPr>
                    </a:p>
                  </a:txBody>
                  <a:tcPr marL="0" marR="0" marT="0" marB="0"/>
                </a:tc>
                <a:tc>
                  <a:txBody>
                    <a:bodyPr/>
                    <a:lstStyle/>
                    <a:p>
                      <a:pPr marL="38100" marR="38100" algn="r">
                        <a:lnSpc>
                          <a:spcPct val="115000"/>
                        </a:lnSpc>
                        <a:spcAft>
                          <a:spcPts val="0"/>
                        </a:spcAft>
                      </a:pPr>
                      <a:r>
                        <a:rPr lang="en-US" sz="1800" b="1" dirty="0">
                          <a:effectLst/>
                        </a:rPr>
                        <a:t>11.36327</a:t>
                      </a:r>
                      <a:endParaRPr lang="en-US" sz="1800" b="1" dirty="0">
                        <a:effectLst/>
                        <a:latin typeface="Cambria" charset="0"/>
                        <a:ea typeface="Cambria" charset="0"/>
                        <a:cs typeface="Arial" charset="0"/>
                      </a:endParaRPr>
                    </a:p>
                  </a:txBody>
                  <a:tcPr marL="0" marR="0" marT="0" marB="0"/>
                </a:tc>
              </a:tr>
            </a:tbl>
          </a:graphicData>
        </a:graphic>
      </p:graphicFrame>
      <p:sp>
        <p:nvSpPr>
          <p:cNvPr id="5" name="Rectangle 4"/>
          <p:cNvSpPr/>
          <p:nvPr/>
        </p:nvSpPr>
        <p:spPr>
          <a:xfrm>
            <a:off x="-130629" y="3223559"/>
            <a:ext cx="8854496" cy="729430"/>
          </a:xfrm>
          <a:prstGeom prst="rect">
            <a:avLst/>
          </a:prstGeom>
        </p:spPr>
        <p:txBody>
          <a:bodyPr wrap="square">
            <a:spAutoFit/>
          </a:bodyPr>
          <a:lstStyle/>
          <a:p>
            <a:pPr>
              <a:lnSpc>
                <a:spcPct val="115000"/>
              </a:lnSpc>
              <a:spcAft>
                <a:spcPts val="0"/>
              </a:spcAft>
            </a:pPr>
            <a:r>
              <a:rPr lang="en-US" sz="2000" b="1" dirty="0">
                <a:ea typeface="Cambria" charset="0"/>
                <a:cs typeface="Arial" charset="0"/>
              </a:rPr>
              <a:t>Table </a:t>
            </a:r>
            <a:r>
              <a:rPr lang="en-US" sz="2000" b="1" dirty="0" smtClean="0">
                <a:ea typeface="Cambria" charset="0"/>
                <a:cs typeface="Arial" charset="0"/>
              </a:rPr>
              <a:t>20. </a:t>
            </a:r>
            <a:r>
              <a:rPr lang="en-US" sz="2000" b="1" dirty="0">
                <a:ea typeface="Cambria" charset="0"/>
                <a:cs typeface="Arial" charset="0"/>
              </a:rPr>
              <a:t>The impact of task formality on </a:t>
            </a:r>
            <a:r>
              <a:rPr lang="en-US" sz="2000" b="1" dirty="0" smtClean="0">
                <a:ea typeface="Cambria" charset="0"/>
                <a:cs typeface="Arial" charset="0"/>
              </a:rPr>
              <a:t>production</a:t>
            </a:r>
            <a:endParaRPr lang="en-US" sz="2000" b="1" dirty="0">
              <a:ea typeface="Cambria" charset="0"/>
              <a:cs typeface="Arial" charset="0"/>
            </a:endParaRPr>
          </a:p>
          <a:p>
            <a:pPr>
              <a:lnSpc>
                <a:spcPct val="115000"/>
              </a:lnSpc>
              <a:spcAft>
                <a:spcPts val="0"/>
              </a:spcAft>
            </a:pPr>
            <a:endParaRPr lang="en-US" sz="1600" dirty="0">
              <a:effectLst/>
              <a:latin typeface="Cambria" charset="0"/>
              <a:ea typeface="Cambria" charset="0"/>
              <a:cs typeface="Arial" charset="0"/>
            </a:endParaRPr>
          </a:p>
        </p:txBody>
      </p:sp>
      <p:pic>
        <p:nvPicPr>
          <p:cNvPr id="6" name="Picture 5"/>
          <p:cNvPicPr/>
          <p:nvPr/>
        </p:nvPicPr>
        <p:blipFill>
          <a:blip r:embed="rId3" cstate="print"/>
          <a:srcRect/>
          <a:stretch>
            <a:fillRect/>
          </a:stretch>
        </p:blipFill>
        <p:spPr bwMode="auto">
          <a:xfrm>
            <a:off x="-130628" y="4474029"/>
            <a:ext cx="8560254" cy="1926771"/>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dirty="0" smtClean="0">
                <a:solidFill>
                  <a:schemeClr val="tx1"/>
                </a:solidFill>
              </a:rPr>
              <a:t>40</a:t>
            </a:r>
            <a:endParaRPr lang="en-US" dirty="0">
              <a:solidFill>
                <a:schemeClr val="tx1"/>
              </a:solidFill>
            </a:endParaRPr>
          </a:p>
        </p:txBody>
      </p:sp>
    </p:spTree>
    <p:extLst>
      <p:ext uri="{BB962C8B-B14F-4D97-AF65-F5344CB8AC3E}">
        <p14:creationId xmlns:p14="http://schemas.microsoft.com/office/powerpoint/2010/main" val="20895834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322629" cy="6858000"/>
          </a:xfrm>
          <a:prstGeom prst="rect">
            <a:avLst/>
          </a:prstGeom>
        </p:spPr>
      </p:pic>
      <p:graphicFrame>
        <p:nvGraphicFramePr>
          <p:cNvPr id="3" name="Chart 2"/>
          <p:cNvGraphicFramePr/>
          <p:nvPr>
            <p:extLst>
              <p:ext uri="{D42A27DB-BD31-4B8C-83A1-F6EECF244321}">
                <p14:modId xmlns:p14="http://schemas.microsoft.com/office/powerpoint/2010/main" val="78259684"/>
              </p:ext>
            </p:extLst>
          </p:nvPr>
        </p:nvGraphicFramePr>
        <p:xfrm>
          <a:off x="1175657" y="1649186"/>
          <a:ext cx="6445159" cy="4506685"/>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0" y="-1"/>
            <a:ext cx="12191999" cy="446276"/>
          </a:xfrm>
          <a:prstGeom prst="rect">
            <a:avLst/>
          </a:prstGeom>
        </p:spPr>
        <p:txBody>
          <a:bodyPr wrap="square">
            <a:spAutoFit/>
          </a:bodyPr>
          <a:lstStyle/>
          <a:p>
            <a:pPr>
              <a:lnSpc>
                <a:spcPct val="115000"/>
              </a:lnSpc>
              <a:spcAft>
                <a:spcPts val="0"/>
              </a:spcAft>
            </a:pPr>
            <a:r>
              <a:rPr lang="en-US" sz="2000" b="1" dirty="0">
                <a:latin typeface="Times New Roman" charset="0"/>
                <a:ea typeface="Cambria" charset="0"/>
                <a:cs typeface="Arial" charset="0"/>
              </a:rPr>
              <a:t>Figure </a:t>
            </a:r>
            <a:r>
              <a:rPr lang="en-US" sz="2000" b="1" dirty="0" smtClean="0">
                <a:latin typeface="Times New Roman" charset="0"/>
                <a:ea typeface="Cambria" charset="0"/>
                <a:cs typeface="Arial" charset="0"/>
              </a:rPr>
              <a:t>21. the </a:t>
            </a:r>
            <a:r>
              <a:rPr lang="en-US" sz="2000" b="1" dirty="0">
                <a:latin typeface="Times New Roman" charset="0"/>
                <a:ea typeface="Cambria" charset="0"/>
                <a:cs typeface="Arial" charset="0"/>
              </a:rPr>
              <a:t>difference between </a:t>
            </a:r>
            <a:r>
              <a:rPr lang="en-US" sz="2000" b="1" dirty="0" smtClean="0">
                <a:latin typeface="Times New Roman" charset="0"/>
                <a:ea typeface="Cambria" charset="0"/>
                <a:cs typeface="Arial" charset="0"/>
              </a:rPr>
              <a:t>formal and informal tasks</a:t>
            </a:r>
            <a:r>
              <a:rPr lang="en-US" dirty="0" smtClean="0">
                <a:latin typeface="Times New Roman" charset="0"/>
                <a:ea typeface="Cambria" charset="0"/>
                <a:cs typeface="Arial" charset="0"/>
              </a:rPr>
              <a:t>.</a:t>
            </a:r>
            <a:endParaRPr lang="en-US" sz="1600" dirty="0">
              <a:effectLst/>
              <a:latin typeface="Cambria" charset="0"/>
              <a:ea typeface="Cambria" charset="0"/>
              <a:cs typeface="Arial" charset="0"/>
            </a:endParaRPr>
          </a:p>
        </p:txBody>
      </p:sp>
      <p:sp>
        <p:nvSpPr>
          <p:cNvPr id="5" name="Footer Placeholder 4"/>
          <p:cNvSpPr>
            <a:spLocks noGrp="1"/>
          </p:cNvSpPr>
          <p:nvPr>
            <p:ph type="ftr" sz="quarter" idx="11"/>
          </p:nvPr>
        </p:nvSpPr>
        <p:spPr/>
        <p:txBody>
          <a:bodyPr/>
          <a:lstStyle/>
          <a:p>
            <a:r>
              <a:rPr lang="en-US" dirty="0" smtClean="0">
                <a:solidFill>
                  <a:schemeClr val="tx1"/>
                </a:solidFill>
              </a:rPr>
              <a:t>41</a:t>
            </a:r>
            <a:endParaRPr lang="en-US" dirty="0">
              <a:solidFill>
                <a:schemeClr val="tx1"/>
              </a:solidFill>
            </a:endParaRPr>
          </a:p>
        </p:txBody>
      </p:sp>
    </p:spTree>
    <p:extLst>
      <p:ext uri="{BB962C8B-B14F-4D97-AF65-F5344CB8AC3E}">
        <p14:creationId xmlns:p14="http://schemas.microsoft.com/office/powerpoint/2010/main" val="1245693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TextBox 2"/>
          <p:cNvSpPr txBox="1"/>
          <p:nvPr/>
        </p:nvSpPr>
        <p:spPr>
          <a:xfrm>
            <a:off x="0" y="0"/>
            <a:ext cx="12192000" cy="6709529"/>
          </a:xfrm>
          <a:prstGeom prst="rect">
            <a:avLst/>
          </a:prstGeom>
          <a:noFill/>
        </p:spPr>
        <p:txBody>
          <a:bodyPr wrap="square" rtlCol="0">
            <a:spAutoFit/>
          </a:bodyPr>
          <a:lstStyle/>
          <a:p>
            <a:pPr algn="ctr"/>
            <a:r>
              <a:rPr lang="en-US" sz="2400" b="1" dirty="0" smtClean="0">
                <a:effectLst>
                  <a:outerShdw blurRad="50800" dist="50800" dir="5400000" algn="ctr" rotWithShape="0">
                    <a:srgbClr val="000000">
                      <a:alpha val="92000"/>
                    </a:srgbClr>
                  </a:outerShdw>
                </a:effectLst>
              </a:rPr>
              <a:t>Discussion</a:t>
            </a:r>
          </a:p>
          <a:p>
            <a:pPr algn="ctr"/>
            <a:endParaRPr lang="en-US" sz="2400" b="1" dirty="0" smtClean="0">
              <a:effectLst>
                <a:outerShdw blurRad="50800" dist="50800" dir="5400000" algn="ctr" rotWithShape="0">
                  <a:srgbClr val="000000">
                    <a:alpha val="92000"/>
                  </a:srgbClr>
                </a:outerShdw>
              </a:effectLst>
            </a:endParaRPr>
          </a:p>
          <a:p>
            <a:pPr algn="ctr"/>
            <a:endParaRPr lang="en-US" sz="2400" b="1" dirty="0" smtClean="0">
              <a:effectLst>
                <a:outerShdw blurRad="50800" dist="50800" dir="5400000" algn="ctr" rotWithShape="0">
                  <a:srgbClr val="000000">
                    <a:alpha val="92000"/>
                  </a:srgbClr>
                </a:outerShdw>
              </a:effectLst>
            </a:endParaRPr>
          </a:p>
          <a:p>
            <a:pPr marL="342900" indent="-342900">
              <a:buFont typeface="Arial" charset="0"/>
              <a:buChar char="•"/>
            </a:pPr>
            <a:r>
              <a:rPr lang="en-US" sz="2000" b="1" dirty="0" smtClean="0"/>
              <a:t>difference between the clusters was not statistically significant in production (/</a:t>
            </a:r>
            <a:r>
              <a:rPr lang="en-US" sz="2000" b="1" dirty="0" err="1" smtClean="0"/>
              <a:t>sn</a:t>
            </a:r>
            <a:r>
              <a:rPr lang="en-US" sz="2000" b="1" dirty="0" smtClean="0"/>
              <a:t>/ 50%, /</a:t>
            </a:r>
            <a:r>
              <a:rPr lang="en-US" sz="2000" b="1" dirty="0" err="1" smtClean="0"/>
              <a:t>st</a:t>
            </a:r>
            <a:r>
              <a:rPr lang="en-US" sz="2000" b="1" dirty="0" smtClean="0"/>
              <a:t>/ 49%, and /</a:t>
            </a:r>
            <a:r>
              <a:rPr lang="en-US" sz="2000" b="1" dirty="0" err="1" smtClean="0"/>
              <a:t>sl</a:t>
            </a:r>
            <a:r>
              <a:rPr lang="en-US" sz="2000" b="1" dirty="0" smtClean="0"/>
              <a:t>/ 44%), the following order is noticed: /</a:t>
            </a:r>
            <a:r>
              <a:rPr lang="en-US" sz="2000" b="1" dirty="0" err="1" smtClean="0"/>
              <a:t>sn</a:t>
            </a:r>
            <a:r>
              <a:rPr lang="en-US" sz="2000" b="1" dirty="0" smtClean="0"/>
              <a:t>/=/</a:t>
            </a:r>
            <a:r>
              <a:rPr lang="en-US" sz="2000" b="1" dirty="0" err="1" smtClean="0"/>
              <a:t>st</a:t>
            </a:r>
            <a:r>
              <a:rPr lang="en-US" sz="2000" b="1" dirty="0" smtClean="0"/>
              <a:t>/=/</a:t>
            </a:r>
            <a:r>
              <a:rPr lang="en-US" sz="2000" b="1" dirty="0" err="1" smtClean="0"/>
              <a:t>sl</a:t>
            </a:r>
            <a:r>
              <a:rPr lang="en-US" sz="2000" b="1" dirty="0" smtClean="0"/>
              <a:t>/</a:t>
            </a:r>
          </a:p>
          <a:p>
            <a:pPr marL="342900" indent="-342900">
              <a:buFont typeface="Arial" charset="0"/>
              <a:buChar char="•"/>
            </a:pPr>
            <a:endParaRPr lang="en-US" sz="2000" b="1" dirty="0" smtClean="0"/>
          </a:p>
          <a:p>
            <a:pPr marL="342900" indent="-342900">
              <a:buFont typeface="Arial" charset="0"/>
              <a:buChar char="•"/>
            </a:pPr>
            <a:r>
              <a:rPr lang="en-US" sz="2000" b="1" dirty="0" smtClean="0"/>
              <a:t> difference between the clusters was statistically significant in perception: (88%)&gt;</a:t>
            </a:r>
            <a:r>
              <a:rPr lang="en-US" sz="2000" b="1" dirty="0" err="1" smtClean="0"/>
              <a:t>st</a:t>
            </a:r>
            <a:r>
              <a:rPr lang="en-US" sz="2000" b="1" dirty="0" smtClean="0"/>
              <a:t> (86%)&gt;</a:t>
            </a:r>
            <a:r>
              <a:rPr lang="en-US" sz="2000" b="1" dirty="0" err="1" smtClean="0"/>
              <a:t>sl</a:t>
            </a:r>
            <a:r>
              <a:rPr lang="en-US" sz="2000" b="1" dirty="0" smtClean="0"/>
              <a:t> (78%). : /</a:t>
            </a:r>
            <a:r>
              <a:rPr lang="en-US" sz="2000" b="1" dirty="0" err="1" smtClean="0"/>
              <a:t>st</a:t>
            </a:r>
            <a:r>
              <a:rPr lang="en-US" sz="2000" b="1" dirty="0" smtClean="0"/>
              <a:t>/=/</a:t>
            </a:r>
            <a:r>
              <a:rPr lang="en-US" sz="2000" b="1" dirty="0" err="1" smtClean="0"/>
              <a:t>sn</a:t>
            </a:r>
            <a:r>
              <a:rPr lang="en-US" sz="2000" b="1" dirty="0" smtClean="0"/>
              <a:t>/&gt;/</a:t>
            </a:r>
            <a:r>
              <a:rPr lang="en-US" sz="2000" b="1" dirty="0" err="1" smtClean="0"/>
              <a:t>sl</a:t>
            </a:r>
            <a:r>
              <a:rPr lang="en-US" sz="2000" b="1" dirty="0" smtClean="0"/>
              <a:t>/ </a:t>
            </a:r>
          </a:p>
          <a:p>
            <a:pPr marL="342900" indent="-342900">
              <a:buFont typeface="Arial" charset="0"/>
              <a:buChar char="•"/>
            </a:pPr>
            <a:endParaRPr lang="en-US" sz="2000" b="1" dirty="0" smtClean="0"/>
          </a:p>
          <a:p>
            <a:pPr marL="342900" indent="-342900">
              <a:buFont typeface="Arial" charset="0"/>
              <a:buChar char="•"/>
            </a:pPr>
            <a:r>
              <a:rPr lang="en-US" sz="2000" b="1" dirty="0" smtClean="0"/>
              <a:t>mean averages were much higher in perception: (84% in perception vs. 48% in production). This difference turned out to be significant after running statistical tests (z=-2.919, p=.004)</a:t>
            </a:r>
          </a:p>
          <a:p>
            <a:pPr marL="342900" indent="-342900">
              <a:buFont typeface="Arial" charset="0"/>
              <a:buChar char="•"/>
            </a:pPr>
            <a:endParaRPr lang="en-US" sz="2000" b="1" dirty="0" smtClean="0"/>
          </a:p>
          <a:p>
            <a:pPr marL="342900" indent="-342900">
              <a:buFont typeface="Arial" charset="0"/>
              <a:buChar char="•"/>
            </a:pPr>
            <a:r>
              <a:rPr lang="en-US" sz="2000" b="1" dirty="0" smtClean="0"/>
              <a:t>proficiency had </a:t>
            </a:r>
            <a:r>
              <a:rPr lang="en-US" sz="2000" b="1" dirty="0"/>
              <a:t>significant impact on production, sig=. 008, p&lt;. </a:t>
            </a:r>
            <a:r>
              <a:rPr lang="en-US" sz="2000" b="1" dirty="0" smtClean="0"/>
              <a:t>005</a:t>
            </a:r>
            <a:r>
              <a:rPr lang="en-US" sz="2000" b="1" dirty="0"/>
              <a:t> </a:t>
            </a:r>
            <a:r>
              <a:rPr lang="en-US" sz="2000" b="1" dirty="0" smtClean="0"/>
              <a:t>(rising from </a:t>
            </a:r>
            <a:r>
              <a:rPr lang="en-US" sz="2000" b="1" dirty="0"/>
              <a:t>23% in beginner to 31% in intermediate to 89% in advanced groups)</a:t>
            </a:r>
            <a:r>
              <a:rPr lang="en-US" sz="2000" b="1" dirty="0" smtClean="0"/>
              <a:t> </a:t>
            </a:r>
          </a:p>
          <a:p>
            <a:pPr marL="342900" indent="-342900">
              <a:buFont typeface="Arial" charset="0"/>
              <a:buChar char="•"/>
            </a:pPr>
            <a:r>
              <a:rPr lang="en-US" sz="2000" b="1" dirty="0" smtClean="0"/>
              <a:t> </a:t>
            </a:r>
          </a:p>
          <a:p>
            <a:pPr marL="342900" indent="-342900">
              <a:buFont typeface="Arial" charset="0"/>
              <a:buChar char="•"/>
            </a:pPr>
            <a:r>
              <a:rPr lang="en-US" sz="2000" b="1" dirty="0"/>
              <a:t>the effect of proficiency was not significant on the perception</a:t>
            </a:r>
            <a:r>
              <a:rPr lang="en-US" sz="2000" b="1" dirty="0" smtClean="0"/>
              <a:t>(from </a:t>
            </a:r>
            <a:r>
              <a:rPr lang="en-US" sz="2000" b="1" dirty="0"/>
              <a:t>75% to 86% to 91%). </a:t>
            </a:r>
            <a:endParaRPr lang="en-US" sz="2000" b="1" dirty="0" smtClean="0"/>
          </a:p>
          <a:p>
            <a:pPr marL="342900" indent="-342900">
              <a:buFont typeface="Arial" charset="0"/>
              <a:buChar char="•"/>
            </a:pPr>
            <a:endParaRPr lang="en-US" sz="2000" b="1" dirty="0"/>
          </a:p>
          <a:p>
            <a:pPr marL="342900" indent="-342900">
              <a:buFont typeface="Arial" charset="0"/>
              <a:buChar char="•"/>
            </a:pPr>
            <a:r>
              <a:rPr lang="en-US" sz="2000" b="1" dirty="0"/>
              <a:t>no significant difference between the two formal and informal tasks (sentence reading and picture-based interview). Although there was a difference between the mean averages of the two the tasks (45% in formal vs. 57% in informal), this difference was not statistically significant (p=. 116)</a:t>
            </a:r>
            <a:endParaRPr lang="en-US" sz="2000" b="1" dirty="0" smtClean="0"/>
          </a:p>
          <a:p>
            <a:endParaRPr lang="en-US" dirty="0"/>
          </a:p>
        </p:txBody>
      </p:sp>
      <p:sp>
        <p:nvSpPr>
          <p:cNvPr id="4" name="Footer Placeholder 3"/>
          <p:cNvSpPr>
            <a:spLocks noGrp="1"/>
          </p:cNvSpPr>
          <p:nvPr>
            <p:ph type="ftr" sz="quarter" idx="11"/>
          </p:nvPr>
        </p:nvSpPr>
        <p:spPr/>
        <p:txBody>
          <a:bodyPr/>
          <a:lstStyle/>
          <a:p>
            <a:r>
              <a:rPr lang="en-US" dirty="0" smtClean="0">
                <a:solidFill>
                  <a:schemeClr val="tx1"/>
                </a:solidFill>
              </a:rPr>
              <a:t>42</a:t>
            </a:r>
            <a:endParaRPr lang="en-US" dirty="0">
              <a:solidFill>
                <a:schemeClr val="tx1"/>
              </a:solidFill>
            </a:endParaRPr>
          </a:p>
        </p:txBody>
      </p:sp>
    </p:spTree>
    <p:extLst>
      <p:ext uri="{BB962C8B-B14F-4D97-AF65-F5344CB8AC3E}">
        <p14:creationId xmlns:p14="http://schemas.microsoft.com/office/powerpoint/2010/main" val="19704323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91" y="0"/>
            <a:ext cx="12192000" cy="7002379"/>
          </a:xfrm>
          <a:prstGeom prst="rect">
            <a:avLst/>
          </a:prstGeom>
        </p:spPr>
      </p:pic>
      <p:sp>
        <p:nvSpPr>
          <p:cNvPr id="3" name="Rectangle 2"/>
          <p:cNvSpPr/>
          <p:nvPr/>
        </p:nvSpPr>
        <p:spPr>
          <a:xfrm>
            <a:off x="160994" y="256674"/>
            <a:ext cx="12031006" cy="461665"/>
          </a:xfrm>
          <a:prstGeom prst="rect">
            <a:avLst/>
          </a:prstGeom>
        </p:spPr>
        <p:txBody>
          <a:bodyPr wrap="square">
            <a:spAutoFit/>
          </a:bodyPr>
          <a:lstStyle/>
          <a:p>
            <a:r>
              <a:rPr lang="en-US" sz="2400" b="1" i="1" dirty="0"/>
              <a:t>Table </a:t>
            </a:r>
            <a:r>
              <a:rPr lang="en-US" sz="2400" b="1" i="1" dirty="0" smtClean="0"/>
              <a:t>22. </a:t>
            </a:r>
            <a:r>
              <a:rPr lang="en-US" sz="2400" b="1" i="1" dirty="0"/>
              <a:t>Comparing predictions and results</a:t>
            </a:r>
          </a:p>
        </p:txBody>
      </p:sp>
      <p:graphicFrame>
        <p:nvGraphicFramePr>
          <p:cNvPr id="4" name="Table 3"/>
          <p:cNvGraphicFramePr>
            <a:graphicFrameLocks noGrp="1"/>
          </p:cNvGraphicFramePr>
          <p:nvPr>
            <p:extLst>
              <p:ext uri="{D42A27DB-BD31-4B8C-83A1-F6EECF244321}">
                <p14:modId xmlns:p14="http://schemas.microsoft.com/office/powerpoint/2010/main" val="1363898422"/>
              </p:ext>
            </p:extLst>
          </p:nvPr>
        </p:nvGraphicFramePr>
        <p:xfrm>
          <a:off x="48986" y="718339"/>
          <a:ext cx="11356951" cy="5898644"/>
        </p:xfrm>
        <a:graphic>
          <a:graphicData uri="http://schemas.openxmlformats.org/drawingml/2006/table">
            <a:tbl>
              <a:tblPr firstRow="1" firstCol="1" bandRow="1">
                <a:tableStyleId>{5C22544A-7EE6-4342-B048-85BDC9FD1C3A}</a:tableStyleId>
              </a:tblPr>
              <a:tblGrid>
                <a:gridCol w="4137080"/>
                <a:gridCol w="3950883"/>
                <a:gridCol w="3268988"/>
              </a:tblGrid>
              <a:tr h="987850">
                <a:tc>
                  <a:txBody>
                    <a:bodyPr/>
                    <a:lstStyle/>
                    <a:p>
                      <a:pPr>
                        <a:lnSpc>
                          <a:spcPct val="115000"/>
                        </a:lnSpc>
                        <a:spcAft>
                          <a:spcPts val="1000"/>
                        </a:spcAft>
                      </a:pPr>
                      <a:r>
                        <a:rPr lang="en-US" sz="1800" b="1" dirty="0">
                          <a:solidFill>
                            <a:schemeClr val="tx1"/>
                          </a:solidFill>
                          <a:effectLst/>
                          <a:latin typeface="+mn-lt"/>
                        </a:rPr>
                        <a:t>Model</a:t>
                      </a:r>
                      <a:endParaRPr lang="en-US" sz="1800" b="1" dirty="0">
                        <a:solidFill>
                          <a:schemeClr val="tx1"/>
                        </a:solidFill>
                        <a:effectLst/>
                        <a:latin typeface="+mn-lt"/>
                        <a:ea typeface="Cambria" charset="0"/>
                        <a:cs typeface="Arial" charset="0"/>
                      </a:endParaRPr>
                    </a:p>
                  </a:txBody>
                  <a:tcPr marL="68580" marR="68580" marT="0" marB="0">
                    <a:noFill/>
                  </a:tcPr>
                </a:tc>
                <a:tc>
                  <a:txBody>
                    <a:bodyPr/>
                    <a:lstStyle/>
                    <a:p>
                      <a:pPr>
                        <a:lnSpc>
                          <a:spcPct val="115000"/>
                        </a:lnSpc>
                        <a:spcAft>
                          <a:spcPts val="1000"/>
                        </a:spcAft>
                      </a:pPr>
                      <a:r>
                        <a:rPr lang="en-US" sz="1800" b="1" dirty="0">
                          <a:solidFill>
                            <a:schemeClr val="tx1"/>
                          </a:solidFill>
                          <a:effectLst/>
                          <a:latin typeface="+mn-lt"/>
                        </a:rPr>
                        <a:t>Prediction</a:t>
                      </a:r>
                      <a:endParaRPr lang="en-US" sz="1800" b="1" dirty="0">
                        <a:solidFill>
                          <a:schemeClr val="tx1"/>
                        </a:solidFill>
                        <a:effectLst/>
                        <a:latin typeface="+mn-lt"/>
                        <a:ea typeface="Cambria" charset="0"/>
                        <a:cs typeface="Arial" charset="0"/>
                      </a:endParaRPr>
                    </a:p>
                  </a:txBody>
                  <a:tcPr marL="68580" marR="68580" marT="0" marB="0">
                    <a:noFill/>
                  </a:tcPr>
                </a:tc>
                <a:tc>
                  <a:txBody>
                    <a:bodyPr/>
                    <a:lstStyle/>
                    <a:p>
                      <a:pPr>
                        <a:lnSpc>
                          <a:spcPct val="115000"/>
                        </a:lnSpc>
                        <a:spcAft>
                          <a:spcPts val="1000"/>
                        </a:spcAft>
                      </a:pPr>
                      <a:r>
                        <a:rPr lang="en-US" sz="1800" b="1" dirty="0">
                          <a:solidFill>
                            <a:schemeClr val="tx1"/>
                          </a:solidFill>
                          <a:effectLst/>
                          <a:latin typeface="+mn-lt"/>
                        </a:rPr>
                        <a:t>Results:</a:t>
                      </a:r>
                    </a:p>
                    <a:p>
                      <a:pPr>
                        <a:lnSpc>
                          <a:spcPct val="115000"/>
                        </a:lnSpc>
                        <a:spcAft>
                          <a:spcPts val="1000"/>
                        </a:spcAft>
                      </a:pPr>
                      <a:r>
                        <a:rPr lang="en-US" sz="1800" b="1" dirty="0">
                          <a:solidFill>
                            <a:schemeClr val="tx1"/>
                          </a:solidFill>
                          <a:effectLst/>
                          <a:latin typeface="+mn-lt"/>
                        </a:rPr>
                        <a:t>/</a:t>
                      </a:r>
                      <a:r>
                        <a:rPr lang="en-US" sz="1800" b="1" dirty="0" err="1">
                          <a:solidFill>
                            <a:schemeClr val="tx1"/>
                          </a:solidFill>
                          <a:effectLst/>
                          <a:latin typeface="+mn-lt"/>
                        </a:rPr>
                        <a:t>sl</a:t>
                      </a:r>
                      <a:r>
                        <a:rPr lang="en-US" sz="1800" b="1" dirty="0">
                          <a:solidFill>
                            <a:schemeClr val="tx1"/>
                          </a:solidFill>
                          <a:effectLst/>
                          <a:latin typeface="+mn-lt"/>
                        </a:rPr>
                        <a:t>/=sn/=/</a:t>
                      </a:r>
                      <a:r>
                        <a:rPr lang="en-US" sz="1800" b="1" dirty="0" err="1">
                          <a:solidFill>
                            <a:schemeClr val="tx1"/>
                          </a:solidFill>
                          <a:effectLst/>
                          <a:latin typeface="+mn-lt"/>
                        </a:rPr>
                        <a:t>st</a:t>
                      </a:r>
                      <a:r>
                        <a:rPr lang="en-US" sz="1800" b="1" dirty="0">
                          <a:solidFill>
                            <a:schemeClr val="tx1"/>
                          </a:solidFill>
                          <a:effectLst/>
                          <a:latin typeface="+mn-lt"/>
                        </a:rPr>
                        <a:t>/ in production and sn=</a:t>
                      </a:r>
                      <a:r>
                        <a:rPr lang="en-US" sz="1800" b="1" dirty="0" err="1">
                          <a:solidFill>
                            <a:schemeClr val="tx1"/>
                          </a:solidFill>
                          <a:effectLst/>
                          <a:latin typeface="+mn-lt"/>
                        </a:rPr>
                        <a:t>st</a:t>
                      </a:r>
                      <a:r>
                        <a:rPr lang="en-US" sz="1800" b="1" dirty="0">
                          <a:solidFill>
                            <a:schemeClr val="tx1"/>
                          </a:solidFill>
                          <a:effectLst/>
                          <a:latin typeface="+mn-lt"/>
                        </a:rPr>
                        <a:t>&gt;</a:t>
                      </a:r>
                      <a:r>
                        <a:rPr lang="en-US" sz="1800" b="1" dirty="0" err="1">
                          <a:solidFill>
                            <a:schemeClr val="tx1"/>
                          </a:solidFill>
                          <a:effectLst/>
                          <a:latin typeface="+mn-lt"/>
                        </a:rPr>
                        <a:t>sl</a:t>
                      </a:r>
                      <a:r>
                        <a:rPr lang="en-US" sz="1800" b="1" dirty="0">
                          <a:solidFill>
                            <a:schemeClr val="tx1"/>
                          </a:solidFill>
                          <a:effectLst/>
                          <a:latin typeface="+mn-lt"/>
                        </a:rPr>
                        <a:t> in perception</a:t>
                      </a:r>
                      <a:endParaRPr lang="en-US" sz="1800" b="1" dirty="0">
                        <a:solidFill>
                          <a:schemeClr val="tx1"/>
                        </a:solidFill>
                        <a:effectLst/>
                        <a:latin typeface="+mn-lt"/>
                        <a:ea typeface="Cambria" charset="0"/>
                        <a:cs typeface="Arial" charset="0"/>
                      </a:endParaRPr>
                    </a:p>
                  </a:txBody>
                  <a:tcPr marL="68580" marR="68580" marT="0" marB="0">
                    <a:noFill/>
                  </a:tcPr>
                </a:tc>
              </a:tr>
              <a:tr h="492271">
                <a:tc>
                  <a:txBody>
                    <a:bodyPr/>
                    <a:lstStyle/>
                    <a:p>
                      <a:pPr>
                        <a:lnSpc>
                          <a:spcPct val="115000"/>
                        </a:lnSpc>
                        <a:spcAft>
                          <a:spcPts val="1000"/>
                        </a:spcAft>
                      </a:pPr>
                      <a:r>
                        <a:rPr lang="en-US" sz="1800" b="1" dirty="0" smtClean="0">
                          <a:solidFill>
                            <a:schemeClr val="tx1"/>
                          </a:solidFill>
                          <a:effectLst/>
                          <a:latin typeface="+mn-lt"/>
                        </a:rPr>
                        <a:t>1.Markdness </a:t>
                      </a:r>
                      <a:r>
                        <a:rPr lang="en-US" sz="1800" b="1" dirty="0">
                          <a:solidFill>
                            <a:schemeClr val="tx1"/>
                          </a:solidFill>
                          <a:effectLst/>
                          <a:latin typeface="+mn-lt"/>
                        </a:rPr>
                        <a:t>on sonority</a:t>
                      </a:r>
                      <a:endParaRPr lang="en-US" sz="1800" b="1" dirty="0">
                        <a:solidFill>
                          <a:schemeClr val="tx1"/>
                        </a:solidFill>
                        <a:effectLst/>
                        <a:latin typeface="+mn-lt"/>
                        <a:ea typeface="Cambria" charset="0"/>
                        <a:cs typeface="Arial" charset="0"/>
                      </a:endParaRPr>
                    </a:p>
                  </a:txBody>
                  <a:tcPr marL="68580" marR="68580" marT="0" marB="0">
                    <a:noFill/>
                  </a:tcPr>
                </a:tc>
                <a:tc>
                  <a:txBody>
                    <a:bodyPr/>
                    <a:lstStyle/>
                    <a:p>
                      <a:pPr>
                        <a:lnSpc>
                          <a:spcPct val="115000"/>
                        </a:lnSpc>
                        <a:spcAft>
                          <a:spcPts val="1000"/>
                        </a:spcAft>
                      </a:pPr>
                      <a:r>
                        <a:rPr lang="en-US" sz="1800" b="1">
                          <a:solidFill>
                            <a:schemeClr val="tx1"/>
                          </a:solidFill>
                          <a:effectLst/>
                          <a:latin typeface="+mn-lt"/>
                        </a:rPr>
                        <a:t>Hyp 1. sl&gt;sn&gt;st</a:t>
                      </a:r>
                      <a:endParaRPr lang="en-US" sz="1800" b="1">
                        <a:solidFill>
                          <a:schemeClr val="tx1"/>
                        </a:solidFill>
                        <a:effectLst/>
                        <a:latin typeface="+mn-lt"/>
                        <a:ea typeface="Cambria" charset="0"/>
                        <a:cs typeface="Arial" charset="0"/>
                      </a:endParaRPr>
                    </a:p>
                  </a:txBody>
                  <a:tcPr marL="68580" marR="68580" marT="0" marB="0">
                    <a:noFill/>
                  </a:tcPr>
                </a:tc>
                <a:tc>
                  <a:txBody>
                    <a:bodyPr/>
                    <a:lstStyle/>
                    <a:p>
                      <a:pPr>
                        <a:lnSpc>
                          <a:spcPct val="115000"/>
                        </a:lnSpc>
                        <a:spcAft>
                          <a:spcPts val="1000"/>
                        </a:spcAft>
                      </a:pPr>
                      <a:r>
                        <a:rPr lang="en-US" sz="1800" b="1">
                          <a:solidFill>
                            <a:schemeClr val="tx1"/>
                          </a:solidFill>
                          <a:effectLst/>
                          <a:latin typeface="+mn-lt"/>
                        </a:rPr>
                        <a:t>Not confirmed</a:t>
                      </a:r>
                      <a:endParaRPr lang="en-US" sz="1800" b="1">
                        <a:solidFill>
                          <a:schemeClr val="tx1"/>
                        </a:solidFill>
                        <a:effectLst/>
                        <a:latin typeface="+mn-lt"/>
                        <a:ea typeface="Cambria" charset="0"/>
                        <a:cs typeface="Arial" charset="0"/>
                      </a:endParaRPr>
                    </a:p>
                  </a:txBody>
                  <a:tcPr marL="68580" marR="68580" marT="0" marB="0">
                    <a:noFill/>
                  </a:tcPr>
                </a:tc>
              </a:tr>
              <a:tr h="1501987">
                <a:tc>
                  <a:txBody>
                    <a:bodyPr/>
                    <a:lstStyle/>
                    <a:p>
                      <a:r>
                        <a:rPr lang="en-US" sz="1800" b="1" dirty="0" smtClean="0">
                          <a:solidFill>
                            <a:schemeClr val="tx1"/>
                          </a:solidFill>
                          <a:effectLst/>
                          <a:latin typeface="+mn-lt"/>
                        </a:rPr>
                        <a:t>2.Redeployment</a:t>
                      </a:r>
                    </a:p>
                    <a:p>
                      <a:endParaRPr lang="en-US" sz="1800" b="1" kern="1200" dirty="0" smtClean="0">
                        <a:solidFill>
                          <a:schemeClr val="tx1"/>
                        </a:solidFill>
                        <a:effectLst/>
                        <a:latin typeface="+mn-lt"/>
                        <a:ea typeface="+mn-ea"/>
                        <a:cs typeface="+mn-cs"/>
                      </a:endParaRPr>
                    </a:p>
                    <a:p>
                      <a:r>
                        <a:rPr lang="en-US" sz="1800" b="1" kern="1200" dirty="0" smtClean="0">
                          <a:solidFill>
                            <a:schemeClr val="tx1"/>
                          </a:solidFill>
                          <a:effectLst/>
                          <a:latin typeface="+mn-lt"/>
                          <a:ea typeface="+mn-ea"/>
                          <a:cs typeface="+mn-cs"/>
                        </a:rPr>
                        <a:t> </a:t>
                      </a:r>
                    </a:p>
                    <a:p>
                      <a:r>
                        <a:rPr lang="en-US" sz="1800" b="1" kern="1200" dirty="0" smtClean="0">
                          <a:solidFill>
                            <a:schemeClr val="tx1"/>
                          </a:solidFill>
                          <a:effectLst/>
                          <a:latin typeface="+mn-lt"/>
                          <a:ea typeface="+mn-ea"/>
                          <a:cs typeface="+mn-cs"/>
                        </a:rPr>
                        <a:t>     </a:t>
                      </a:r>
                      <a:endParaRPr lang="en-US" sz="1800" b="1" dirty="0">
                        <a:solidFill>
                          <a:schemeClr val="tx1"/>
                        </a:solidFill>
                        <a:effectLst/>
                        <a:latin typeface="+mn-lt"/>
                        <a:ea typeface="Cambria" charset="0"/>
                        <a:cs typeface="Arial" charset="0"/>
                      </a:endParaRPr>
                    </a:p>
                  </a:txBody>
                  <a:tcPr marL="68580" marR="68580" marT="0" marB="0">
                    <a:noFill/>
                  </a:tcPr>
                </a:tc>
                <a:tc>
                  <a:txBody>
                    <a:bodyPr/>
                    <a:lstStyle/>
                    <a:p>
                      <a:pPr>
                        <a:lnSpc>
                          <a:spcPct val="115000"/>
                        </a:lnSpc>
                        <a:spcAft>
                          <a:spcPts val="1000"/>
                        </a:spcAft>
                      </a:pPr>
                      <a:r>
                        <a:rPr lang="en-US" sz="1800" b="1" dirty="0" err="1">
                          <a:solidFill>
                            <a:schemeClr val="tx1"/>
                          </a:solidFill>
                          <a:effectLst/>
                          <a:latin typeface="+mn-lt"/>
                        </a:rPr>
                        <a:t>Hyp</a:t>
                      </a:r>
                      <a:r>
                        <a:rPr lang="en-US" sz="1800" b="1" dirty="0">
                          <a:solidFill>
                            <a:schemeClr val="tx1"/>
                          </a:solidFill>
                          <a:effectLst/>
                          <a:latin typeface="+mn-lt"/>
                        </a:rPr>
                        <a:t> 3. </a:t>
                      </a:r>
                      <a:r>
                        <a:rPr lang="en-US" sz="1800" b="1" dirty="0" err="1" smtClean="0">
                          <a:solidFill>
                            <a:schemeClr val="tx1"/>
                          </a:solidFill>
                          <a:effectLst/>
                          <a:latin typeface="+mn-lt"/>
                        </a:rPr>
                        <a:t>sl</a:t>
                      </a:r>
                      <a:r>
                        <a:rPr lang="en-US" sz="1800" b="1" dirty="0" smtClean="0">
                          <a:solidFill>
                            <a:schemeClr val="tx1"/>
                          </a:solidFill>
                          <a:effectLst/>
                          <a:latin typeface="+mn-lt"/>
                        </a:rPr>
                        <a:t>=</a:t>
                      </a:r>
                      <a:r>
                        <a:rPr lang="en-US" sz="1800" b="1" dirty="0" err="1" smtClean="0">
                          <a:solidFill>
                            <a:schemeClr val="tx1"/>
                          </a:solidFill>
                          <a:effectLst/>
                          <a:latin typeface="+mn-lt"/>
                        </a:rPr>
                        <a:t>sn</a:t>
                      </a:r>
                      <a:r>
                        <a:rPr lang="en-US" sz="1800" b="1" dirty="0" smtClean="0">
                          <a:solidFill>
                            <a:schemeClr val="tx1"/>
                          </a:solidFill>
                          <a:effectLst/>
                          <a:latin typeface="+mn-lt"/>
                        </a:rPr>
                        <a:t>=</a:t>
                      </a:r>
                      <a:r>
                        <a:rPr lang="en-US" sz="1800" b="1" dirty="0" err="1" smtClean="0">
                          <a:solidFill>
                            <a:schemeClr val="tx1"/>
                          </a:solidFill>
                          <a:effectLst/>
                          <a:latin typeface="+mn-lt"/>
                        </a:rPr>
                        <a:t>st</a:t>
                      </a:r>
                      <a:endParaRPr lang="en-US" sz="1800" b="1" dirty="0" smtClean="0">
                        <a:solidFill>
                          <a:schemeClr val="tx1"/>
                        </a:solidFill>
                        <a:effectLst/>
                        <a:latin typeface="+mn-lt"/>
                      </a:endParaRPr>
                    </a:p>
                  </a:txBody>
                  <a:tcPr marL="68580" marR="68580" marT="0" marB="0">
                    <a:noFill/>
                  </a:tcPr>
                </a:tc>
                <a:tc>
                  <a:txBody>
                    <a:bodyPr/>
                    <a:lstStyle/>
                    <a:p>
                      <a:pPr>
                        <a:lnSpc>
                          <a:spcPct val="115000"/>
                        </a:lnSpc>
                        <a:spcAft>
                          <a:spcPts val="1000"/>
                        </a:spcAft>
                      </a:pPr>
                      <a:r>
                        <a:rPr lang="en-US" sz="1800" b="1" dirty="0">
                          <a:solidFill>
                            <a:schemeClr val="tx1"/>
                          </a:solidFill>
                          <a:effectLst/>
                          <a:latin typeface="+mn-lt"/>
                        </a:rPr>
                        <a:t>Confirmed in production, partially confirmed in </a:t>
                      </a:r>
                      <a:r>
                        <a:rPr lang="en-US" sz="1800" b="1" dirty="0" smtClean="0">
                          <a:solidFill>
                            <a:schemeClr val="tx1"/>
                          </a:solidFill>
                          <a:effectLst/>
                          <a:latin typeface="+mn-lt"/>
                        </a:rPr>
                        <a:t>perception</a:t>
                      </a:r>
                    </a:p>
                  </a:txBody>
                  <a:tcPr marL="68580" marR="68580" marT="0" marB="0">
                    <a:noFill/>
                  </a:tcPr>
                </a:tc>
              </a:tr>
              <a:tr h="1415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3.OPM proficiency:</a:t>
                      </a:r>
                      <a:endParaRPr lang="en-US" sz="1800" b="1" dirty="0">
                        <a:solidFill>
                          <a:schemeClr val="tx1"/>
                        </a:solidFill>
                        <a:effectLst/>
                        <a:latin typeface="+mn-lt"/>
                        <a:ea typeface="Cambria" charset="0"/>
                        <a:cs typeface="Arial" charset="0"/>
                      </a:endParaRPr>
                    </a:p>
                  </a:txBody>
                  <a:tcPr marL="68580" marR="68580" marT="0" marB="0">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beginner&lt;intermediate&lt;advanced </a:t>
                      </a:r>
                    </a:p>
                    <a:p>
                      <a:endParaRPr lang="en-US" sz="1800" b="1" dirty="0">
                        <a:solidFill>
                          <a:schemeClr val="tx1"/>
                        </a:solidFill>
                        <a:effectLst/>
                        <a:latin typeface="+mn-lt"/>
                        <a:ea typeface="Cambria" charset="0"/>
                        <a:cs typeface="Arial" charset="0"/>
                      </a:endParaRPr>
                    </a:p>
                  </a:txBody>
                  <a:tcPr marL="68580" marR="68580" marT="0" marB="0">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Confirmed in production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Rejected in </a:t>
                      </a:r>
                      <a:r>
                        <a:rPr lang="en-US" sz="1800" b="1" kern="1200" dirty="0" err="1" smtClean="0">
                          <a:solidFill>
                            <a:schemeClr val="tx1"/>
                          </a:solidFill>
                          <a:effectLst/>
                          <a:latin typeface="+mn-lt"/>
                          <a:ea typeface="+mn-ea"/>
                          <a:cs typeface="+mn-cs"/>
                        </a:rPr>
                        <a:t>percetion</a:t>
                      </a:r>
                      <a:endParaRPr lang="en-US" sz="1800" b="1" kern="1200" dirty="0" smtClean="0">
                        <a:solidFill>
                          <a:schemeClr val="tx1"/>
                        </a:solidFill>
                        <a:effectLst/>
                        <a:latin typeface="+mn-lt"/>
                        <a:ea typeface="+mn-ea"/>
                        <a:cs typeface="+mn-cs"/>
                      </a:endParaRPr>
                    </a:p>
                    <a:p>
                      <a:endParaRPr lang="en-US" sz="1800" b="1" dirty="0">
                        <a:solidFill>
                          <a:schemeClr val="tx1"/>
                        </a:solidFill>
                        <a:effectLst/>
                        <a:latin typeface="+mn-lt"/>
                        <a:ea typeface="Cambria" charset="0"/>
                        <a:cs typeface="Arial" charset="0"/>
                      </a:endParaRPr>
                    </a:p>
                  </a:txBody>
                  <a:tcPr marL="68580" marR="68580" marT="0" marB="0">
                    <a:noFill/>
                  </a:tcPr>
                </a:tc>
              </a:tr>
              <a:tr h="1415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4.OPM task:</a:t>
                      </a:r>
                      <a:endParaRPr lang="en-US" sz="1800" b="1" dirty="0">
                        <a:solidFill>
                          <a:schemeClr val="tx1"/>
                        </a:solidFill>
                        <a:effectLst/>
                        <a:latin typeface="+mn-lt"/>
                        <a:ea typeface="Cambria" charset="0"/>
                        <a:cs typeface="Arial" charset="0"/>
                      </a:endParaRPr>
                    </a:p>
                  </a:txBody>
                  <a:tcPr marL="68580" marR="68580" marT="0" marB="0">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more formal&gt;</a:t>
                      </a:r>
                      <a:r>
                        <a:rPr lang="en-US" sz="1800" b="1" dirty="0" smtClean="0">
                          <a:solidFill>
                            <a:schemeClr val="tx1"/>
                          </a:solidFill>
                          <a:effectLst/>
                          <a:latin typeface="+mn-lt"/>
                        </a:rPr>
                        <a:t> </a:t>
                      </a:r>
                      <a:r>
                        <a:rPr lang="en-US" sz="1800" b="1" kern="1200" dirty="0" smtClean="0">
                          <a:solidFill>
                            <a:schemeClr val="tx1"/>
                          </a:solidFill>
                          <a:effectLst/>
                          <a:latin typeface="+mn-lt"/>
                          <a:ea typeface="+mn-ea"/>
                          <a:cs typeface="+mn-cs"/>
                        </a:rPr>
                        <a:t>less formal</a:t>
                      </a:r>
                      <a:endParaRPr lang="en-US" sz="1800" b="1" dirty="0" smtClean="0">
                        <a:solidFill>
                          <a:schemeClr val="tx1"/>
                        </a:solidFill>
                        <a:effectLst/>
                        <a:latin typeface="+mn-lt"/>
                        <a:ea typeface="Cambria" charset="0"/>
                        <a:cs typeface="Arial" charset="0"/>
                      </a:endParaRPr>
                    </a:p>
                    <a:p>
                      <a:endParaRPr lang="en-US" sz="1800" b="1" dirty="0">
                        <a:solidFill>
                          <a:schemeClr val="tx1"/>
                        </a:solidFill>
                        <a:effectLst/>
                        <a:latin typeface="+mn-lt"/>
                        <a:ea typeface="Cambria" charset="0"/>
                        <a:cs typeface="Arial" charset="0"/>
                      </a:endParaRPr>
                    </a:p>
                  </a:txBody>
                  <a:tcPr marL="68580" marR="68580" marT="0" marB="0">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rejected</a:t>
                      </a:r>
                      <a:r>
                        <a:rPr lang="en-US" sz="1800" b="1" dirty="0" smtClean="0">
                          <a:solidFill>
                            <a:schemeClr val="tx1"/>
                          </a:solidFill>
                          <a:effectLst/>
                          <a:latin typeface="+mn-lt"/>
                        </a:rPr>
                        <a:t> in production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effectLst/>
                          <a:latin typeface="+mn-lt"/>
                          <a:ea typeface="Cambria" charset="0"/>
                          <a:cs typeface="Arial" charset="0"/>
                        </a:rPr>
                        <a:t>NA in perception</a:t>
                      </a:r>
                    </a:p>
                    <a:p>
                      <a:endParaRPr lang="en-US" sz="1800" b="1" dirty="0">
                        <a:solidFill>
                          <a:schemeClr val="tx1"/>
                        </a:solidFill>
                        <a:effectLst/>
                        <a:latin typeface="+mn-lt"/>
                        <a:ea typeface="Cambria" charset="0"/>
                        <a:cs typeface="Arial" charset="0"/>
                      </a:endParaRPr>
                    </a:p>
                  </a:txBody>
                  <a:tcPr marL="68580" marR="68580" marT="0" marB="0">
                    <a:noFill/>
                  </a:tcPr>
                </a:tc>
              </a:tr>
            </a:tbl>
          </a:graphicData>
        </a:graphic>
      </p:graphicFrame>
      <p:sp>
        <p:nvSpPr>
          <p:cNvPr id="5" name="Footer Placeholder 4"/>
          <p:cNvSpPr>
            <a:spLocks noGrp="1"/>
          </p:cNvSpPr>
          <p:nvPr>
            <p:ph type="ftr" sz="quarter" idx="11"/>
          </p:nvPr>
        </p:nvSpPr>
        <p:spPr/>
        <p:txBody>
          <a:bodyPr/>
          <a:lstStyle/>
          <a:p>
            <a:r>
              <a:rPr lang="en-US" dirty="0" smtClean="0">
                <a:solidFill>
                  <a:schemeClr val="tx1"/>
                </a:solidFill>
              </a:rPr>
              <a:t>43</a:t>
            </a:r>
            <a:endParaRPr lang="en-US" dirty="0">
              <a:solidFill>
                <a:schemeClr val="tx1"/>
              </a:solidFill>
            </a:endParaRPr>
          </a:p>
        </p:txBody>
      </p:sp>
    </p:spTree>
    <p:extLst>
      <p:ext uri="{BB962C8B-B14F-4D97-AF65-F5344CB8AC3E}">
        <p14:creationId xmlns:p14="http://schemas.microsoft.com/office/powerpoint/2010/main" val="7936584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4" name="TextBox 3"/>
          <p:cNvSpPr txBox="1"/>
          <p:nvPr/>
        </p:nvSpPr>
        <p:spPr>
          <a:xfrm>
            <a:off x="0" y="506186"/>
            <a:ext cx="12017829" cy="400110"/>
          </a:xfrm>
          <a:prstGeom prst="rect">
            <a:avLst/>
          </a:prstGeom>
          <a:noFill/>
        </p:spPr>
        <p:txBody>
          <a:bodyPr wrap="square" rtlCol="0">
            <a:spAutoFit/>
          </a:bodyPr>
          <a:lstStyle/>
          <a:p>
            <a:r>
              <a:rPr lang="en-US" sz="2000" b="1" dirty="0" smtClean="0"/>
              <a:t>Table 23. A </a:t>
            </a:r>
            <a:r>
              <a:rPr lang="en-US" sz="2000" b="1" dirty="0"/>
              <a:t>summary of </a:t>
            </a:r>
            <a:r>
              <a:rPr lang="en-US" sz="2000" b="1" dirty="0" smtClean="0"/>
              <a:t>production </a:t>
            </a:r>
            <a:r>
              <a:rPr lang="en-US" sz="2000" b="1" dirty="0"/>
              <a:t>study </a:t>
            </a:r>
            <a:r>
              <a:rPr lang="en-US" sz="2000" b="1" dirty="0" smtClean="0"/>
              <a:t>                                Table 24. A </a:t>
            </a:r>
            <a:r>
              <a:rPr lang="en-US" sz="2000" b="1" dirty="0"/>
              <a:t>summary of </a:t>
            </a:r>
            <a:r>
              <a:rPr lang="en-US" sz="2000" b="1" dirty="0" smtClean="0"/>
              <a:t>perception </a:t>
            </a:r>
            <a:r>
              <a:rPr lang="en-US" sz="2000" b="1" dirty="0"/>
              <a:t>study </a:t>
            </a:r>
            <a:r>
              <a:rPr lang="en-US" sz="2000" b="1" dirty="0" smtClean="0"/>
              <a:t>  </a:t>
            </a:r>
            <a:endParaRPr lang="en-US" sz="2000" b="1" dirty="0"/>
          </a:p>
        </p:txBody>
      </p:sp>
      <p:graphicFrame>
        <p:nvGraphicFramePr>
          <p:cNvPr id="5" name="Table 4"/>
          <p:cNvGraphicFramePr>
            <a:graphicFrameLocks noGrp="1"/>
          </p:cNvGraphicFramePr>
          <p:nvPr>
            <p:extLst>
              <p:ext uri="{D42A27DB-BD31-4B8C-83A1-F6EECF244321}">
                <p14:modId xmlns:p14="http://schemas.microsoft.com/office/powerpoint/2010/main" val="189358664"/>
              </p:ext>
            </p:extLst>
          </p:nvPr>
        </p:nvGraphicFramePr>
        <p:xfrm>
          <a:off x="-1" y="1567542"/>
          <a:ext cx="5623619" cy="5290457"/>
        </p:xfrm>
        <a:graphic>
          <a:graphicData uri="http://schemas.openxmlformats.org/drawingml/2006/table">
            <a:tbl>
              <a:tblPr firstRow="1" firstCol="1" bandRow="1">
                <a:tableStyleId>{5C22544A-7EE6-4342-B048-85BDC9FD1C3A}</a:tableStyleId>
              </a:tblPr>
              <a:tblGrid>
                <a:gridCol w="2353589"/>
                <a:gridCol w="1984422"/>
                <a:gridCol w="1285608"/>
              </a:tblGrid>
              <a:tr h="455346">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solidFill>
                            <a:schemeClr val="tx1"/>
                          </a:solidFill>
                          <a:effectLst/>
                        </a:rPr>
                        <a:t>H</a:t>
                      </a:r>
                      <a:r>
                        <a:rPr lang="en-US" sz="1800" dirty="0" smtClean="0">
                          <a:solidFill>
                            <a:schemeClr val="tx1"/>
                          </a:solidFill>
                          <a:effectLst/>
                        </a:rPr>
                        <a:t>ypothesis</a:t>
                      </a:r>
                      <a:endParaRPr lang="en-US" sz="1800"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solidFill>
                            <a:schemeClr val="tx1"/>
                          </a:solidFill>
                          <a:effectLst/>
                        </a:rPr>
                        <a:t>Findings</a:t>
                      </a:r>
                      <a:endParaRPr lang="en-US" sz="1800"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solidFill>
                            <a:schemeClr val="tx1"/>
                          </a:solidFill>
                          <a:effectLst/>
                        </a:rPr>
                        <a:t>R</a:t>
                      </a:r>
                      <a:r>
                        <a:rPr lang="en-US" sz="1800" dirty="0" smtClean="0">
                          <a:solidFill>
                            <a:schemeClr val="tx1"/>
                          </a:solidFill>
                          <a:effectLst/>
                        </a:rPr>
                        <a:t>esults</a:t>
                      </a:r>
                      <a:endParaRPr lang="en-US" sz="1800" dirty="0">
                        <a:solidFill>
                          <a:schemeClr val="tx1"/>
                        </a:solidFill>
                        <a:effectLst/>
                        <a:latin typeface="Cambria" charset="0"/>
                        <a:ea typeface="Cambria" charset="0"/>
                        <a:cs typeface="Arial" charset="0"/>
                      </a:endParaRPr>
                    </a:p>
                  </a:txBody>
                  <a:tcPr marL="68580" marR="68580" marT="0" marB="0">
                    <a:noFill/>
                  </a:tcPr>
                </a:tc>
              </a:tr>
              <a:tr h="4835111">
                <a:tc>
                  <a:txBody>
                    <a:bodyPr/>
                    <a:lstStyle/>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Markedness: </a:t>
                      </a:r>
                      <a:r>
                        <a:rPr lang="en-US" sz="1800" b="1" dirty="0" err="1" smtClean="0">
                          <a:solidFill>
                            <a:schemeClr val="tx1"/>
                          </a:solidFill>
                          <a:effectLst/>
                        </a:rPr>
                        <a:t>sl</a:t>
                      </a:r>
                      <a:r>
                        <a:rPr lang="en-US" sz="1800" b="1" dirty="0" smtClean="0">
                          <a:solidFill>
                            <a:schemeClr val="tx1"/>
                          </a:solidFill>
                          <a:effectLst/>
                        </a:rPr>
                        <a:t>&gt;</a:t>
                      </a:r>
                      <a:r>
                        <a:rPr lang="en-US" sz="1800" b="1" dirty="0" err="1" smtClean="0">
                          <a:solidFill>
                            <a:schemeClr val="tx1"/>
                          </a:solidFill>
                          <a:effectLst/>
                        </a:rPr>
                        <a:t>sn</a:t>
                      </a:r>
                      <a:r>
                        <a:rPr lang="en-US" sz="1800" b="1" dirty="0" smtClean="0">
                          <a:solidFill>
                            <a:schemeClr val="tx1"/>
                          </a:solidFill>
                          <a:effectLst/>
                        </a:rPr>
                        <a:t>&gt;</a:t>
                      </a:r>
                      <a:r>
                        <a:rPr lang="en-US" sz="1800" b="1" dirty="0" err="1" smtClean="0">
                          <a:solidFill>
                            <a:schemeClr val="tx1"/>
                          </a:solidFill>
                          <a:effectLst/>
                        </a:rPr>
                        <a:t>st</a:t>
                      </a:r>
                      <a:endParaRPr lang="en-US" sz="1800" b="1" dirty="0" smtClean="0">
                        <a:solidFill>
                          <a:schemeClr val="tx1"/>
                        </a:solidFill>
                        <a:effectLst/>
                      </a:endParaRPr>
                    </a:p>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err="1" smtClean="0">
                          <a:solidFill>
                            <a:schemeClr val="tx1"/>
                          </a:solidFill>
                          <a:effectLst/>
                        </a:rPr>
                        <a:t>Redeployment:sl</a:t>
                      </a:r>
                      <a:r>
                        <a:rPr lang="en-US" sz="1800" b="1" dirty="0" smtClean="0">
                          <a:solidFill>
                            <a:schemeClr val="tx1"/>
                          </a:solidFill>
                          <a:effectLst/>
                        </a:rPr>
                        <a:t>=</a:t>
                      </a:r>
                      <a:r>
                        <a:rPr lang="en-US" sz="1800" b="1" dirty="0" err="1" smtClean="0">
                          <a:solidFill>
                            <a:schemeClr val="tx1"/>
                          </a:solidFill>
                          <a:effectLst/>
                        </a:rPr>
                        <a:t>sn</a:t>
                      </a:r>
                      <a:r>
                        <a:rPr lang="en-US" sz="1800" b="1" dirty="0" smtClean="0">
                          <a:solidFill>
                            <a:schemeClr val="tx1"/>
                          </a:solidFill>
                          <a:effectLst/>
                        </a:rPr>
                        <a:t>=</a:t>
                      </a:r>
                      <a:r>
                        <a:rPr lang="en-US" sz="1800" b="1" dirty="0" err="1" smtClean="0">
                          <a:solidFill>
                            <a:schemeClr val="tx1"/>
                          </a:solidFill>
                          <a:effectLst/>
                        </a:rPr>
                        <a:t>st</a:t>
                      </a:r>
                      <a:endParaRPr lang="en-US" sz="1800" b="1" dirty="0" smtClean="0">
                        <a:solidFill>
                          <a:schemeClr val="tx1"/>
                        </a:solidFill>
                        <a:effectLst/>
                      </a:endParaRPr>
                    </a:p>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OPM </a:t>
                      </a:r>
                      <a:r>
                        <a:rPr lang="en-US" sz="1800" b="1" dirty="0">
                          <a:solidFill>
                            <a:schemeClr val="tx1"/>
                          </a:solidFill>
                          <a:effectLst/>
                        </a:rPr>
                        <a:t>proficiency: beginner&lt;intermediate&lt;</a:t>
                      </a:r>
                      <a:r>
                        <a:rPr lang="en-US" sz="1800" b="1" dirty="0" smtClean="0">
                          <a:solidFill>
                            <a:schemeClr val="tx1"/>
                          </a:solidFill>
                          <a:effectLst/>
                        </a:rPr>
                        <a:t>advanced</a:t>
                      </a:r>
                    </a:p>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OPM </a:t>
                      </a:r>
                      <a:r>
                        <a:rPr lang="en-US" sz="1800" b="1" dirty="0">
                          <a:solidFill>
                            <a:schemeClr val="tx1"/>
                          </a:solidFill>
                          <a:effectLst/>
                        </a:rPr>
                        <a:t>task</a:t>
                      </a:r>
                      <a:r>
                        <a:rPr lang="en-US" sz="1800" b="1" dirty="0" smtClean="0">
                          <a:solidFill>
                            <a:schemeClr val="tx1"/>
                          </a:solidFill>
                          <a:effectLs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effectLst/>
                        </a:rPr>
                        <a:t>      </a:t>
                      </a:r>
                      <a:r>
                        <a:rPr lang="en-US" sz="1800" b="1" kern="1200" dirty="0" smtClean="0">
                          <a:solidFill>
                            <a:schemeClr val="tx1"/>
                          </a:solidFill>
                          <a:effectLst/>
                          <a:latin typeface="+mn-lt"/>
                          <a:ea typeface="+mn-ea"/>
                          <a:cs typeface="+mn-cs"/>
                        </a:rPr>
                        <a:t>more formal&gt;</a:t>
                      </a:r>
                      <a:r>
                        <a:rPr lang="en-US" sz="1800" b="1" dirty="0" smtClean="0">
                          <a:solidFill>
                            <a:schemeClr val="tx1"/>
                          </a:solidFill>
                          <a:effectLst/>
                          <a:latin typeface="+mn-lt"/>
                        </a:rPr>
                        <a:t> </a:t>
                      </a:r>
                      <a:r>
                        <a:rPr lang="en-US" sz="1800" b="1" kern="1200" dirty="0" smtClean="0">
                          <a:solidFill>
                            <a:schemeClr val="tx1"/>
                          </a:solidFill>
                          <a:effectLst/>
                          <a:latin typeface="+mn-lt"/>
                          <a:ea typeface="+mn-ea"/>
                          <a:cs typeface="+mn-cs"/>
                        </a:rPr>
                        <a:t>less formal</a:t>
                      </a:r>
                      <a:endParaRPr lang="en-US" sz="1800" b="1" dirty="0" smtClean="0">
                        <a:solidFill>
                          <a:schemeClr val="tx1"/>
                        </a:solidFill>
                        <a:effectLst/>
                        <a:latin typeface="+mn-lt"/>
                        <a:ea typeface="Cambria" charset="0"/>
                        <a:cs typeface="Arial" charset="0"/>
                      </a:endParaRPr>
                    </a:p>
                  </a:txBody>
                  <a:tcPr marL="68580" marR="68580" marT="0" marB="0">
                    <a:noFill/>
                  </a:tcPr>
                </a:tc>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err="1" smtClean="0">
                          <a:solidFill>
                            <a:schemeClr val="tx1"/>
                          </a:solidFill>
                          <a:effectLst/>
                        </a:rPr>
                        <a:t>sl</a:t>
                      </a:r>
                      <a:r>
                        <a:rPr lang="en-US" sz="1800" b="1" dirty="0" smtClean="0">
                          <a:solidFill>
                            <a:schemeClr val="tx1"/>
                          </a:solidFill>
                          <a:effectLst/>
                        </a:rPr>
                        <a:t>=</a:t>
                      </a:r>
                      <a:r>
                        <a:rPr lang="en-US" sz="1800" b="1" dirty="0" err="1" smtClean="0">
                          <a:solidFill>
                            <a:schemeClr val="tx1"/>
                          </a:solidFill>
                          <a:effectLst/>
                        </a:rPr>
                        <a:t>sn</a:t>
                      </a:r>
                      <a:r>
                        <a:rPr lang="en-US" sz="1800" b="1" dirty="0" smtClean="0">
                          <a:solidFill>
                            <a:schemeClr val="tx1"/>
                          </a:solidFill>
                          <a:effectLst/>
                        </a:rPr>
                        <a:t>=</a:t>
                      </a:r>
                      <a:r>
                        <a:rPr lang="en-US" sz="1800" b="1" dirty="0" err="1" smtClean="0">
                          <a:solidFill>
                            <a:schemeClr val="tx1"/>
                          </a:solidFill>
                          <a:effectLst/>
                        </a:rPr>
                        <a:t>st</a:t>
                      </a: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err="1" smtClean="0">
                          <a:solidFill>
                            <a:schemeClr val="tx1"/>
                          </a:solidFill>
                          <a:effectLst/>
                        </a:rPr>
                        <a:t>sl</a:t>
                      </a:r>
                      <a:r>
                        <a:rPr lang="en-US" sz="1800" b="1" dirty="0" smtClean="0">
                          <a:solidFill>
                            <a:schemeClr val="tx1"/>
                          </a:solidFill>
                          <a:effectLst/>
                        </a:rPr>
                        <a:t>=</a:t>
                      </a:r>
                      <a:r>
                        <a:rPr lang="en-US" sz="1800" b="1" dirty="0" err="1" smtClean="0">
                          <a:solidFill>
                            <a:schemeClr val="tx1"/>
                          </a:solidFill>
                          <a:effectLst/>
                        </a:rPr>
                        <a:t>sn</a:t>
                      </a:r>
                      <a:r>
                        <a:rPr lang="en-US" sz="1800" b="1" dirty="0" smtClean="0">
                          <a:solidFill>
                            <a:schemeClr val="tx1"/>
                          </a:solidFill>
                          <a:effectLst/>
                        </a:rPr>
                        <a:t>=</a:t>
                      </a:r>
                      <a:r>
                        <a:rPr lang="en-US" sz="1800" b="1" dirty="0" err="1" smtClean="0">
                          <a:solidFill>
                            <a:schemeClr val="tx1"/>
                          </a:solidFill>
                          <a:effectLst/>
                        </a:rPr>
                        <a:t>st</a:t>
                      </a: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 </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beginner&lt;</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intermediate&lt;</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advanced</a:t>
                      </a:r>
                      <a:r>
                        <a:rPr lang="en-US" sz="1600" b="1" dirty="0" smtClean="0">
                          <a:solidFill>
                            <a:schemeClr val="tx1"/>
                          </a:solidFill>
                          <a:effectLst/>
                        </a:rPr>
                        <a:t> </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less formal= more formal</a:t>
                      </a:r>
                      <a:endParaRPr lang="en-US" sz="1800" b="1"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rejected</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confirmed</a:t>
                      </a:r>
                      <a:endParaRPr lang="en-US" sz="1800" b="1" dirty="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 </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confirmed</a:t>
                      </a:r>
                      <a:endParaRPr lang="en-US" sz="1800" b="1" dirty="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rejected</a:t>
                      </a:r>
                      <a:endParaRPr lang="en-US" sz="1800" b="1" dirty="0">
                        <a:solidFill>
                          <a:schemeClr val="tx1"/>
                        </a:solidFill>
                        <a:effectLst/>
                        <a:latin typeface="Cambria" charset="0"/>
                        <a:ea typeface="Cambria" charset="0"/>
                        <a:cs typeface="Arial" charset="0"/>
                      </a:endParaRPr>
                    </a:p>
                  </a:txBody>
                  <a:tcPr marL="68580" marR="68580" marT="0" marB="0">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49052881"/>
              </p:ext>
            </p:extLst>
          </p:nvPr>
        </p:nvGraphicFramePr>
        <p:xfrm>
          <a:off x="5992586" y="1567543"/>
          <a:ext cx="5830446" cy="5290457"/>
        </p:xfrm>
        <a:graphic>
          <a:graphicData uri="http://schemas.openxmlformats.org/drawingml/2006/table">
            <a:tbl>
              <a:tblPr firstRow="1" firstCol="1" bandRow="1">
                <a:tableStyleId>{5C22544A-7EE6-4342-B048-85BDC9FD1C3A}</a:tableStyleId>
              </a:tblPr>
              <a:tblGrid>
                <a:gridCol w="2612334"/>
                <a:gridCol w="1769690"/>
                <a:gridCol w="1448422"/>
              </a:tblGrid>
              <a:tr h="384593">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H</a:t>
                      </a:r>
                      <a:r>
                        <a:rPr lang="en-US" sz="1800" b="1" dirty="0" smtClean="0">
                          <a:solidFill>
                            <a:schemeClr val="tx1"/>
                          </a:solidFill>
                          <a:effectLst/>
                        </a:rPr>
                        <a:t>ypothesis</a:t>
                      </a:r>
                      <a:endParaRPr lang="en-US" sz="1800" b="1"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Findings</a:t>
                      </a:r>
                      <a:endParaRPr lang="en-US" sz="1800" b="1"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R</a:t>
                      </a:r>
                      <a:r>
                        <a:rPr lang="en-US" sz="1800" b="1" dirty="0" smtClean="0">
                          <a:solidFill>
                            <a:schemeClr val="tx1"/>
                          </a:solidFill>
                          <a:effectLst/>
                        </a:rPr>
                        <a:t>esults</a:t>
                      </a:r>
                      <a:endParaRPr lang="en-US" sz="1800" b="1" dirty="0">
                        <a:solidFill>
                          <a:schemeClr val="tx1"/>
                        </a:solidFill>
                        <a:effectLst/>
                        <a:latin typeface="Cambria" charset="0"/>
                        <a:ea typeface="Cambria" charset="0"/>
                        <a:cs typeface="Arial" charset="0"/>
                      </a:endParaRPr>
                    </a:p>
                  </a:txBody>
                  <a:tcPr marL="68580" marR="68580" marT="0" marB="0">
                    <a:noFill/>
                  </a:tcPr>
                </a:tc>
              </a:tr>
              <a:tr h="4905864">
                <a:tc>
                  <a:txBody>
                    <a:bodyPr/>
                    <a:lstStyle/>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Markedness: </a:t>
                      </a:r>
                      <a:r>
                        <a:rPr lang="en-US" sz="1800" b="1" dirty="0" err="1" smtClean="0">
                          <a:solidFill>
                            <a:schemeClr val="tx1"/>
                          </a:solidFill>
                          <a:effectLst/>
                        </a:rPr>
                        <a:t>sl</a:t>
                      </a:r>
                      <a:r>
                        <a:rPr lang="en-US" sz="1800" b="1" dirty="0" smtClean="0">
                          <a:solidFill>
                            <a:schemeClr val="tx1"/>
                          </a:solidFill>
                          <a:effectLst/>
                        </a:rPr>
                        <a:t>&gt;sn&gt;</a:t>
                      </a:r>
                      <a:r>
                        <a:rPr lang="en-US" sz="1800" b="1" dirty="0" err="1" smtClean="0">
                          <a:solidFill>
                            <a:schemeClr val="tx1"/>
                          </a:solidFill>
                          <a:effectLst/>
                        </a:rPr>
                        <a:t>st</a:t>
                      </a:r>
                      <a:endParaRPr lang="en-US" sz="1800" b="1" dirty="0" smtClean="0">
                        <a:solidFill>
                          <a:schemeClr val="tx1"/>
                        </a:solidFill>
                        <a:effectLst/>
                      </a:endParaRPr>
                    </a:p>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marL="342900" lvl="0" indent="-342900">
                        <a:lnSpc>
                          <a:spcPct val="115000"/>
                        </a:lnSpc>
                        <a:spcAft>
                          <a:spcPts val="0"/>
                        </a:spcAf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Redeployment:</a:t>
                      </a:r>
                    </a:p>
                    <a:p>
                      <a:pPr marL="0" lvl="0" indent="0">
                        <a:lnSpc>
                          <a:spcPct val="115000"/>
                        </a:lnSpc>
                        <a:spcAft>
                          <a:spcPts val="0"/>
                        </a:spcAft>
                        <a:buFont typeface="+mj-l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       </a:t>
                      </a:r>
                      <a:r>
                        <a:rPr lang="en-US" sz="1800" b="1" dirty="0" err="1" smtClean="0">
                          <a:solidFill>
                            <a:schemeClr val="tx1"/>
                          </a:solidFill>
                          <a:effectLst/>
                        </a:rPr>
                        <a:t>sl</a:t>
                      </a:r>
                      <a:r>
                        <a:rPr lang="en-US" sz="1800" b="1" dirty="0" smtClean="0">
                          <a:solidFill>
                            <a:schemeClr val="tx1"/>
                          </a:solidFill>
                          <a:effectLst/>
                        </a:rPr>
                        <a:t>=sn=</a:t>
                      </a:r>
                      <a:r>
                        <a:rPr lang="en-US" sz="1800" b="1" dirty="0" err="1" smtClean="0">
                          <a:solidFill>
                            <a:schemeClr val="tx1"/>
                          </a:solidFill>
                          <a:effectLst/>
                        </a:rPr>
                        <a:t>st</a:t>
                      </a:r>
                      <a:endParaRPr lang="en-US" sz="1800" b="1" dirty="0" smtClean="0">
                        <a:solidFill>
                          <a:schemeClr val="tx1"/>
                        </a:solidFill>
                        <a:effectLst/>
                      </a:endParaRPr>
                    </a:p>
                    <a:p>
                      <a:pPr marL="0" lvl="0" indent="0">
                        <a:lnSpc>
                          <a:spcPct val="115000"/>
                        </a:lnSpc>
                        <a:spcAft>
                          <a:spcPts val="0"/>
                        </a:spcAft>
                        <a:buFont typeface="+mj-l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marL="342900" lvl="0" indent="-342900">
                        <a:lnSpc>
                          <a:spcPct val="115000"/>
                        </a:lnSpc>
                        <a:spcAft>
                          <a:spcPts val="0"/>
                        </a:spcAft>
                        <a:buFont typeface="+mj-lt"/>
                        <a:buAutoNum type="arabicPeriod" startAt="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OPM proficiency:</a:t>
                      </a:r>
                      <a:r>
                        <a:rPr lang="en-US" sz="1800" b="1" baseline="0" dirty="0" smtClean="0">
                          <a:solidFill>
                            <a:schemeClr val="tx1"/>
                          </a:solidFill>
                          <a:effectLst/>
                        </a:rPr>
                        <a:t> </a:t>
                      </a:r>
                      <a:r>
                        <a:rPr lang="en-US" sz="1800" b="1" dirty="0" smtClean="0">
                          <a:solidFill>
                            <a:schemeClr val="tx1"/>
                          </a:solidFill>
                          <a:effectLst/>
                        </a:rPr>
                        <a:t>beginner&lt;</a:t>
                      </a:r>
                    </a:p>
                    <a:p>
                      <a:pPr marL="0" lvl="0" indent="0">
                        <a:lnSpc>
                          <a:spcPct val="115000"/>
                        </a:lnSpc>
                        <a:spcAft>
                          <a:spcPts val="0"/>
                        </a:spcAft>
                        <a:buFont typeface="+mj-l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    intermediate&lt;advanced</a:t>
                      </a:r>
                    </a:p>
                    <a:p>
                      <a:pPr marL="457200">
                        <a:lnSpc>
                          <a:spcPct val="115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 </a:t>
                      </a:r>
                    </a:p>
                    <a:p>
                      <a:pPr>
                        <a:lnSpc>
                          <a:spcPct val="115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 </a:t>
                      </a:r>
                    </a:p>
                    <a:p>
                      <a:pPr>
                        <a:lnSpc>
                          <a:spcPct val="115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 </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4</a:t>
                      </a:r>
                      <a:r>
                        <a:rPr lang="en-US" sz="1800" b="1" dirty="0">
                          <a:solidFill>
                            <a:schemeClr val="tx1"/>
                          </a:solidFill>
                          <a:effectLst/>
                        </a:rPr>
                        <a:t>.OPM task: </a:t>
                      </a:r>
                      <a:r>
                        <a:rPr lang="en-US" sz="1800" b="1" dirty="0" smtClean="0">
                          <a:solidFill>
                            <a:schemeClr val="tx1"/>
                          </a:solidFill>
                          <a:effectLst/>
                        </a:rPr>
                        <a:t>not applicable in perception</a:t>
                      </a:r>
                      <a:endParaRPr lang="en-US" sz="1800" b="1"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err="1">
                          <a:solidFill>
                            <a:schemeClr val="tx1"/>
                          </a:solidFill>
                          <a:effectLst/>
                        </a:rPr>
                        <a:t>sn</a:t>
                      </a:r>
                      <a:r>
                        <a:rPr lang="en-US" sz="1800" b="1" dirty="0">
                          <a:solidFill>
                            <a:schemeClr val="tx1"/>
                          </a:solidFill>
                          <a:effectLst/>
                        </a:rPr>
                        <a:t>=</a:t>
                      </a:r>
                      <a:r>
                        <a:rPr lang="en-US" sz="1800" b="1" dirty="0" err="1">
                          <a:solidFill>
                            <a:schemeClr val="tx1"/>
                          </a:solidFill>
                          <a:effectLst/>
                        </a:rPr>
                        <a:t>st</a:t>
                      </a:r>
                      <a:r>
                        <a:rPr lang="en-US" sz="1800" b="1" dirty="0">
                          <a:solidFill>
                            <a:schemeClr val="tx1"/>
                          </a:solidFill>
                          <a:effectLst/>
                        </a:rPr>
                        <a:t>&gt; </a:t>
                      </a:r>
                      <a:r>
                        <a:rPr lang="en-US" sz="1800" b="1" dirty="0" err="1">
                          <a:solidFill>
                            <a:schemeClr val="tx1"/>
                          </a:solidFill>
                          <a:effectLst/>
                        </a:rPr>
                        <a:t>sl</a:t>
                      </a:r>
                      <a:endParaRPr lang="en-US" sz="1800" b="1" dirty="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err="1" smtClean="0">
                          <a:solidFill>
                            <a:schemeClr val="tx1"/>
                          </a:solidFill>
                          <a:effectLst/>
                        </a:rPr>
                        <a:t>sn</a:t>
                      </a:r>
                      <a:r>
                        <a:rPr lang="en-US" sz="1800" b="1" dirty="0" smtClean="0">
                          <a:solidFill>
                            <a:schemeClr val="tx1"/>
                          </a:solidFill>
                          <a:effectLst/>
                        </a:rPr>
                        <a:t>=</a:t>
                      </a:r>
                      <a:r>
                        <a:rPr lang="en-US" sz="1800" b="1" dirty="0" err="1" smtClean="0">
                          <a:solidFill>
                            <a:schemeClr val="tx1"/>
                          </a:solidFill>
                          <a:effectLst/>
                        </a:rPr>
                        <a:t>st</a:t>
                      </a:r>
                      <a:r>
                        <a:rPr lang="en-US" sz="1800" b="1" dirty="0">
                          <a:solidFill>
                            <a:schemeClr val="tx1"/>
                          </a:solidFill>
                          <a:effectLst/>
                        </a:rPr>
                        <a:t>&gt; </a:t>
                      </a:r>
                      <a:r>
                        <a:rPr lang="en-US" sz="1800" b="1" dirty="0" err="1">
                          <a:solidFill>
                            <a:schemeClr val="tx1"/>
                          </a:solidFill>
                          <a:effectLst/>
                        </a:rPr>
                        <a:t>sl</a:t>
                      </a:r>
                      <a:endParaRPr lang="en-US" sz="1800" b="1" dirty="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 </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beginner=</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Intermediate=</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advanced</a:t>
                      </a:r>
                      <a:endParaRPr lang="en-US" sz="1800" b="1" dirty="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 </a:t>
                      </a: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NA</a:t>
                      </a:r>
                      <a:endParaRPr lang="en-US" sz="1800" b="1" dirty="0">
                        <a:solidFill>
                          <a:schemeClr val="tx1"/>
                        </a:solidFill>
                        <a:effectLst/>
                        <a:latin typeface="Cambria" charset="0"/>
                        <a:ea typeface="Cambria" charset="0"/>
                        <a:cs typeface="Arial" charset="0"/>
                      </a:endParaRPr>
                    </a:p>
                  </a:txBody>
                  <a:tcPr marL="68580" marR="68580" marT="0" marB="0">
                    <a:noFill/>
                  </a:tcPr>
                </a:tc>
                <a:tc>
                  <a:txBody>
                    <a:bodyPr/>
                    <a:lstStyle/>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rejected</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partly </a:t>
                      </a:r>
                      <a:r>
                        <a:rPr lang="en-US" sz="1800" b="1" dirty="0">
                          <a:solidFill>
                            <a:schemeClr val="tx1"/>
                          </a:solidFill>
                          <a:effectLst/>
                        </a:rPr>
                        <a:t>confirmed</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 </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solidFill>
                            <a:schemeClr val="tx1"/>
                          </a:solidFill>
                          <a:effectLst/>
                        </a:rPr>
                        <a:t>rejected</a:t>
                      </a: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smtClean="0">
                        <a:solidFill>
                          <a:schemeClr val="tx1"/>
                        </a:solidFill>
                        <a:effectLst/>
                      </a:endParaRPr>
                    </a:p>
                    <a:p>
                      <a:pPr>
                        <a:lnSpc>
                          <a:spcPct val="115000"/>
                        </a:lnSpc>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smtClean="0">
                          <a:solidFill>
                            <a:schemeClr val="tx1"/>
                          </a:solidFill>
                          <a:effectLst/>
                        </a:rPr>
                        <a:t>NA</a:t>
                      </a:r>
                      <a:endParaRPr lang="en-US" sz="1800" b="1" dirty="0">
                        <a:solidFill>
                          <a:schemeClr val="tx1"/>
                        </a:solidFill>
                        <a:effectLst/>
                        <a:latin typeface="Cambria" charset="0"/>
                        <a:ea typeface="Cambria" charset="0"/>
                        <a:cs typeface="Arial" charset="0"/>
                      </a:endParaRPr>
                    </a:p>
                  </a:txBody>
                  <a:tcPr marL="68580" marR="68580" marT="0" marB="0">
                    <a:noFill/>
                  </a:tcPr>
                </a:tc>
              </a:tr>
            </a:tbl>
          </a:graphicData>
        </a:graphic>
      </p:graphicFrame>
      <p:sp>
        <p:nvSpPr>
          <p:cNvPr id="3" name="Footer Placeholder 2"/>
          <p:cNvSpPr>
            <a:spLocks noGrp="1"/>
          </p:cNvSpPr>
          <p:nvPr>
            <p:ph type="ftr" sz="quarter" idx="11"/>
          </p:nvPr>
        </p:nvSpPr>
        <p:spPr/>
        <p:txBody>
          <a:bodyPr/>
          <a:lstStyle/>
          <a:p>
            <a:r>
              <a:rPr lang="en-US" dirty="0" smtClean="0">
                <a:solidFill>
                  <a:schemeClr val="tx1"/>
                </a:solidFill>
              </a:rPr>
              <a:t>44</a:t>
            </a:r>
            <a:endParaRPr lang="en-US" dirty="0">
              <a:solidFill>
                <a:schemeClr val="tx1"/>
              </a:solidFill>
            </a:endParaRPr>
          </a:p>
        </p:txBody>
      </p:sp>
    </p:spTree>
    <p:extLst>
      <p:ext uri="{BB962C8B-B14F-4D97-AF65-F5344CB8AC3E}">
        <p14:creationId xmlns:p14="http://schemas.microsoft.com/office/powerpoint/2010/main" val="7113037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5" name="Content Placeholder 3" descr="Screen Shot 2017-02-16 at 3.09.30 PM.png"/>
          <p:cNvPicPr>
            <a:picLocks noChangeAspect="1"/>
          </p:cNvPicPr>
          <p:nvPr/>
        </p:nvPicPr>
        <p:blipFill>
          <a:blip r:embed="rId4">
            <a:extLst>
              <a:ext uri="{28A0092B-C50C-407E-A947-70E740481C1C}">
                <a14:useLocalDpi xmlns:a14="http://schemas.microsoft.com/office/drawing/2010/main" val="0"/>
              </a:ext>
            </a:extLst>
          </a:blip>
          <a:srcRect t="-45589" b="-45589"/>
          <a:stretch>
            <a:fillRect/>
          </a:stretch>
        </p:blipFill>
        <p:spPr>
          <a:xfrm>
            <a:off x="244929" y="250023"/>
            <a:ext cx="10683989" cy="5875783"/>
          </a:xfrm>
          <a:prstGeom prst="rect">
            <a:avLst/>
          </a:prstGeom>
        </p:spPr>
      </p:pic>
      <p:sp>
        <p:nvSpPr>
          <p:cNvPr id="3" name="Rectangle 2"/>
          <p:cNvSpPr/>
          <p:nvPr/>
        </p:nvSpPr>
        <p:spPr>
          <a:xfrm>
            <a:off x="1" y="0"/>
            <a:ext cx="12072550" cy="1015663"/>
          </a:xfrm>
          <a:prstGeom prst="rect">
            <a:avLst/>
          </a:prstGeom>
        </p:spPr>
        <p:txBody>
          <a:bodyPr wrap="square">
            <a:spAutoFit/>
          </a:bodyPr>
          <a:lstStyle/>
          <a:p>
            <a:pPr algn="ctr"/>
            <a:r>
              <a:rPr lang="en-US" sz="2400" b="1" dirty="0"/>
              <a:t>Cluster Variation</a:t>
            </a:r>
          </a:p>
          <a:p>
            <a:endParaRPr lang="en-US" b="1" dirty="0"/>
          </a:p>
          <a:p>
            <a:pPr marL="342900" indent="-342900">
              <a:buFont typeface="Arial" charset="0"/>
              <a:buChar char="•"/>
            </a:pPr>
            <a:r>
              <a:rPr lang="en-US" b="1" dirty="0"/>
              <a:t>Yet the fact that our subjects have [</a:t>
            </a:r>
            <a:r>
              <a:rPr lang="en-US" b="1" dirty="0" err="1"/>
              <a:t>sl</a:t>
            </a:r>
            <a:r>
              <a:rPr lang="en-US" b="1" dirty="0"/>
              <a:t>] as significantly less accurate is, to say the least, unusual</a:t>
            </a:r>
          </a:p>
        </p:txBody>
      </p:sp>
      <p:sp>
        <p:nvSpPr>
          <p:cNvPr id="4" name="Footer Placeholder 3"/>
          <p:cNvSpPr>
            <a:spLocks noGrp="1"/>
          </p:cNvSpPr>
          <p:nvPr>
            <p:ph type="ftr" sz="quarter" idx="11"/>
          </p:nvPr>
        </p:nvSpPr>
        <p:spPr/>
        <p:txBody>
          <a:bodyPr/>
          <a:lstStyle/>
          <a:p>
            <a:r>
              <a:rPr lang="en-US" dirty="0" smtClean="0">
                <a:solidFill>
                  <a:schemeClr val="tx1"/>
                </a:solidFill>
              </a:rPr>
              <a:t>45</a:t>
            </a:r>
            <a:endParaRPr lang="en-US" dirty="0">
              <a:solidFill>
                <a:schemeClr val="tx1"/>
              </a:solidFill>
            </a:endParaRPr>
          </a:p>
        </p:txBody>
      </p:sp>
    </p:spTree>
    <p:extLst>
      <p:ext uri="{BB962C8B-B14F-4D97-AF65-F5344CB8AC3E}">
        <p14:creationId xmlns:p14="http://schemas.microsoft.com/office/powerpoint/2010/main" val="20458380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1844172" y="1138508"/>
            <a:ext cx="1608133" cy="523220"/>
          </a:xfrm>
          <a:prstGeom prst="rect">
            <a:avLst/>
          </a:prstGeom>
        </p:spPr>
        <p:txBody>
          <a:bodyPr wrap="none">
            <a:spAutoFit/>
          </a:bodyPr>
          <a:lstStyle/>
          <a:p>
            <a:r>
              <a:rPr lang="en-US" sz="2800" b="1" dirty="0"/>
              <a:t>Summary</a:t>
            </a:r>
          </a:p>
        </p:txBody>
      </p:sp>
      <p:sp>
        <p:nvSpPr>
          <p:cNvPr id="4" name="Footer Placeholder 3"/>
          <p:cNvSpPr>
            <a:spLocks noGrp="1"/>
          </p:cNvSpPr>
          <p:nvPr>
            <p:ph type="ftr" sz="quarter" idx="11"/>
          </p:nvPr>
        </p:nvSpPr>
        <p:spPr/>
        <p:txBody>
          <a:bodyPr/>
          <a:lstStyle/>
          <a:p>
            <a:r>
              <a:rPr lang="en-US" dirty="0" smtClean="0">
                <a:solidFill>
                  <a:schemeClr val="tx1"/>
                </a:solidFill>
              </a:rPr>
              <a:t>46</a:t>
            </a:r>
            <a:endParaRPr lang="en-US" dirty="0">
              <a:solidFill>
                <a:schemeClr val="tx1"/>
              </a:solidFill>
            </a:endParaRPr>
          </a:p>
        </p:txBody>
      </p:sp>
    </p:spTree>
    <p:extLst>
      <p:ext uri="{BB962C8B-B14F-4D97-AF65-F5344CB8AC3E}">
        <p14:creationId xmlns:p14="http://schemas.microsoft.com/office/powerpoint/2010/main" val="21071711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TextBox 2"/>
          <p:cNvSpPr txBox="1"/>
          <p:nvPr/>
        </p:nvSpPr>
        <p:spPr>
          <a:xfrm>
            <a:off x="179614" y="244928"/>
            <a:ext cx="11201400" cy="2277547"/>
          </a:xfrm>
          <a:prstGeom prst="rect">
            <a:avLst/>
          </a:prstGeom>
          <a:noFill/>
        </p:spPr>
        <p:txBody>
          <a:bodyPr wrap="square" rtlCol="0">
            <a:spAutoFit/>
          </a:bodyPr>
          <a:lstStyle/>
          <a:p>
            <a:r>
              <a:rPr lang="en-US" sz="2800" b="1" dirty="0" smtClean="0"/>
              <a:t>Japanese L1</a:t>
            </a:r>
          </a:p>
          <a:p>
            <a:endParaRPr lang="en-US" sz="2400" b="1" dirty="0"/>
          </a:p>
          <a:p>
            <a:r>
              <a:rPr lang="en-US" sz="2400" b="1" dirty="0"/>
              <a:t>Those who produce [u], hear illusory [u</a:t>
            </a:r>
            <a:r>
              <a:rPr lang="en-US" sz="2400" b="1" dirty="0" smtClean="0"/>
              <a:t>]</a:t>
            </a:r>
          </a:p>
          <a:p>
            <a:endParaRPr lang="en-US" sz="2400" b="1" dirty="0" smtClean="0"/>
          </a:p>
          <a:p>
            <a:endParaRPr lang="en-US" sz="2400" b="1" dirty="0"/>
          </a:p>
          <a:p>
            <a:endParaRPr lang="en-US" dirty="0"/>
          </a:p>
        </p:txBody>
      </p:sp>
      <p:sp>
        <p:nvSpPr>
          <p:cNvPr id="4" name="Rectangle 3"/>
          <p:cNvSpPr/>
          <p:nvPr/>
        </p:nvSpPr>
        <p:spPr>
          <a:xfrm>
            <a:off x="179614" y="1763486"/>
            <a:ext cx="8453715" cy="461665"/>
          </a:xfrm>
          <a:prstGeom prst="rect">
            <a:avLst/>
          </a:prstGeom>
        </p:spPr>
        <p:txBody>
          <a:bodyPr wrap="square">
            <a:spAutoFit/>
          </a:bodyPr>
          <a:lstStyle/>
          <a:p>
            <a:r>
              <a:rPr lang="en-US" sz="2400" b="1" dirty="0" smtClean="0"/>
              <a:t>Probably [u] is part of the underlying representation</a:t>
            </a:r>
            <a:endParaRPr lang="en-US" sz="2400" b="1" dirty="0"/>
          </a:p>
        </p:txBody>
      </p:sp>
      <p:sp>
        <p:nvSpPr>
          <p:cNvPr id="5" name="Footer Placeholder 4"/>
          <p:cNvSpPr>
            <a:spLocks noGrp="1"/>
          </p:cNvSpPr>
          <p:nvPr>
            <p:ph type="ftr" sz="quarter" idx="11"/>
          </p:nvPr>
        </p:nvSpPr>
        <p:spPr/>
        <p:txBody>
          <a:bodyPr/>
          <a:lstStyle/>
          <a:p>
            <a:r>
              <a:rPr lang="en-US" dirty="0" smtClean="0">
                <a:solidFill>
                  <a:schemeClr val="tx1"/>
                </a:solidFill>
              </a:rPr>
              <a:t>47</a:t>
            </a:r>
            <a:endParaRPr lang="en-US" dirty="0">
              <a:solidFill>
                <a:schemeClr val="tx1"/>
              </a:solidFill>
            </a:endParaRPr>
          </a:p>
        </p:txBody>
      </p:sp>
    </p:spTree>
    <p:extLst>
      <p:ext uri="{BB962C8B-B14F-4D97-AF65-F5344CB8AC3E}">
        <p14:creationId xmlns:p14="http://schemas.microsoft.com/office/powerpoint/2010/main" val="7111771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Rectangle 2"/>
          <p:cNvSpPr/>
          <p:nvPr/>
        </p:nvSpPr>
        <p:spPr>
          <a:xfrm>
            <a:off x="179614" y="-1"/>
            <a:ext cx="11201399" cy="3354765"/>
          </a:xfrm>
          <a:prstGeom prst="rect">
            <a:avLst/>
          </a:prstGeom>
        </p:spPr>
        <p:txBody>
          <a:bodyPr wrap="square">
            <a:spAutoFit/>
          </a:bodyPr>
          <a:lstStyle/>
          <a:p>
            <a:r>
              <a:rPr lang="en-US" sz="2800" b="1" dirty="0"/>
              <a:t>Thai </a:t>
            </a:r>
            <a:r>
              <a:rPr lang="en-US" sz="2800" b="1" dirty="0" smtClean="0"/>
              <a:t>L1</a:t>
            </a:r>
          </a:p>
          <a:p>
            <a:endParaRPr lang="en-US" sz="2800" b="1" dirty="0" smtClean="0"/>
          </a:p>
          <a:p>
            <a:pPr marL="285750" indent="-285750">
              <a:buFont typeface="Arial" charset="0"/>
              <a:buChar char="•"/>
            </a:pPr>
            <a:r>
              <a:rPr lang="en-US" sz="2400" b="1" dirty="0"/>
              <a:t>They </a:t>
            </a:r>
            <a:r>
              <a:rPr lang="en-US" sz="2400" b="1" i="1" dirty="0"/>
              <a:t>produce</a:t>
            </a:r>
            <a:r>
              <a:rPr lang="en-US" sz="2400" b="1" dirty="0"/>
              <a:t> </a:t>
            </a:r>
            <a:r>
              <a:rPr lang="en-US" sz="2400" b="1" dirty="0" smtClean="0"/>
              <a:t>[</a:t>
            </a:r>
            <a:r>
              <a:rPr lang="en-US" sz="2400" b="1" dirty="0" err="1" smtClean="0"/>
              <a:t>ə</a:t>
            </a:r>
            <a:r>
              <a:rPr lang="en-US" sz="2400" b="1" dirty="0" smtClean="0"/>
              <a:t>] </a:t>
            </a:r>
            <a:r>
              <a:rPr lang="en-US" sz="2400" b="1" dirty="0"/>
              <a:t>in </a:t>
            </a:r>
            <a:r>
              <a:rPr lang="en-US" sz="2400" b="1" dirty="0" smtClean="0"/>
              <a:t>initial </a:t>
            </a:r>
            <a:r>
              <a:rPr lang="en-US" sz="2400" b="1" dirty="0" err="1" smtClean="0"/>
              <a:t>sC</a:t>
            </a:r>
            <a:r>
              <a:rPr lang="en-US" sz="2400" b="1" dirty="0" smtClean="0"/>
              <a:t> </a:t>
            </a:r>
            <a:r>
              <a:rPr lang="en-US" sz="2400" b="1" dirty="0"/>
              <a:t>but not in </a:t>
            </a:r>
            <a:r>
              <a:rPr lang="en-US" sz="2400" b="1" dirty="0" smtClean="0"/>
              <a:t>medial C.C</a:t>
            </a:r>
          </a:p>
          <a:p>
            <a:pPr marL="285750" indent="-285750">
              <a:buFont typeface="Arial" charset="0"/>
              <a:buChar char="•"/>
            </a:pPr>
            <a:endParaRPr lang="en-US" sz="2400" b="1" dirty="0"/>
          </a:p>
          <a:p>
            <a:pPr marL="285750" indent="-285750">
              <a:buFont typeface="Arial" charset="0"/>
              <a:buChar char="•"/>
            </a:pPr>
            <a:r>
              <a:rPr lang="en-US" sz="2400" b="1" dirty="0"/>
              <a:t>They </a:t>
            </a:r>
            <a:r>
              <a:rPr lang="en-US" sz="2400" b="1" i="1" dirty="0"/>
              <a:t>hear</a:t>
            </a:r>
            <a:r>
              <a:rPr lang="en-US" sz="2400" b="1" dirty="0"/>
              <a:t> it </a:t>
            </a:r>
            <a:r>
              <a:rPr lang="en-US" sz="2400" b="1" dirty="0" smtClean="0"/>
              <a:t>in initial  </a:t>
            </a:r>
            <a:r>
              <a:rPr lang="en-US" sz="2400" b="1" dirty="0"/>
              <a:t>sC but not in </a:t>
            </a:r>
            <a:r>
              <a:rPr lang="en-US" sz="2400" b="1" dirty="0" smtClean="0"/>
              <a:t>medial C.C</a:t>
            </a:r>
            <a:endParaRPr lang="en-US" sz="2400" b="1" dirty="0"/>
          </a:p>
          <a:p>
            <a:endParaRPr lang="en-US" sz="2400" b="1" dirty="0"/>
          </a:p>
          <a:p>
            <a:pPr marL="285750" indent="-285750">
              <a:buFont typeface="Arial" charset="0"/>
              <a:buChar char="•"/>
            </a:pPr>
            <a:r>
              <a:rPr lang="en-US" sz="2400" b="1" dirty="0"/>
              <a:t>This is mediated by </a:t>
            </a:r>
            <a:r>
              <a:rPr lang="en-US" sz="2400" b="1" i="1" dirty="0"/>
              <a:t>grammar</a:t>
            </a:r>
          </a:p>
          <a:p>
            <a:endParaRPr lang="en-US" dirty="0"/>
          </a:p>
          <a:p>
            <a:endParaRPr lang="en-US" dirty="0"/>
          </a:p>
        </p:txBody>
      </p:sp>
      <p:sp>
        <p:nvSpPr>
          <p:cNvPr id="4" name="Footer Placeholder 3"/>
          <p:cNvSpPr>
            <a:spLocks noGrp="1"/>
          </p:cNvSpPr>
          <p:nvPr>
            <p:ph type="ftr" sz="quarter" idx="11"/>
          </p:nvPr>
        </p:nvSpPr>
        <p:spPr/>
        <p:txBody>
          <a:bodyPr/>
          <a:lstStyle/>
          <a:p>
            <a:r>
              <a:rPr lang="en-US" dirty="0" smtClean="0">
                <a:solidFill>
                  <a:schemeClr val="tx1"/>
                </a:solidFill>
              </a:rPr>
              <a:t>48</a:t>
            </a:r>
            <a:endParaRPr lang="en-US" dirty="0">
              <a:solidFill>
                <a:schemeClr val="tx1"/>
              </a:solidFill>
            </a:endParaRPr>
          </a:p>
        </p:txBody>
      </p:sp>
    </p:spTree>
    <p:extLst>
      <p:ext uri="{BB962C8B-B14F-4D97-AF65-F5344CB8AC3E}">
        <p14:creationId xmlns:p14="http://schemas.microsoft.com/office/powerpoint/2010/main" val="2007158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1" y="0"/>
            <a:ext cx="11774905" cy="3046988"/>
          </a:xfrm>
          <a:prstGeom prst="rect">
            <a:avLst/>
          </a:prstGeom>
        </p:spPr>
        <p:txBody>
          <a:bodyPr wrap="square">
            <a:spAutoFit/>
          </a:bodyPr>
          <a:lstStyle/>
          <a:p>
            <a:endParaRPr lang="en-US" sz="2400" b="1" dirty="0" smtClean="0"/>
          </a:p>
          <a:p>
            <a:pPr marL="342900" indent="-342900">
              <a:buFont typeface="Arial" charset="0"/>
              <a:buChar char="•"/>
            </a:pPr>
            <a:r>
              <a:rPr lang="en-US" sz="2400" b="1" dirty="0" smtClean="0"/>
              <a:t>this </a:t>
            </a:r>
            <a:r>
              <a:rPr lang="en-US" sz="2400" b="1" dirty="0"/>
              <a:t>happens in perception </a:t>
            </a:r>
            <a:r>
              <a:rPr lang="en-US" sz="2400" b="1" dirty="0" smtClean="0"/>
              <a:t>too</a:t>
            </a:r>
          </a:p>
          <a:p>
            <a:pPr marL="342900" indent="-342900">
              <a:buFont typeface="Arial" charset="0"/>
              <a:buChar char="•"/>
            </a:pPr>
            <a:endParaRPr lang="en-US" sz="2400" b="1" dirty="0"/>
          </a:p>
          <a:p>
            <a:pPr marL="342900" indent="-342900">
              <a:buFont typeface="Arial" charset="0"/>
              <a:buChar char="•"/>
            </a:pPr>
            <a:r>
              <a:rPr lang="en-US" sz="2400" b="1" dirty="0"/>
              <a:t>When exposed to a string like [</a:t>
            </a:r>
            <a:r>
              <a:rPr lang="en-US" sz="2400" b="1" dirty="0" err="1"/>
              <a:t>ebzo</a:t>
            </a:r>
            <a:r>
              <a:rPr lang="en-US" sz="2400" b="1" dirty="0"/>
              <a:t>], the Japanese subjects </a:t>
            </a:r>
            <a:r>
              <a:rPr lang="en-US" sz="2400" b="1" i="1" dirty="0"/>
              <a:t>hear</a:t>
            </a:r>
            <a:r>
              <a:rPr lang="en-US" sz="2400" b="1" dirty="0"/>
              <a:t> [</a:t>
            </a:r>
            <a:r>
              <a:rPr lang="en-US" sz="2400" b="1" dirty="0" err="1"/>
              <a:t>ebuzo</a:t>
            </a:r>
            <a:r>
              <a:rPr lang="en-US" sz="2400" b="1" dirty="0"/>
              <a:t>] whether or not there is a vowel present (Dupoux, et al. 1999): Japanese (72% illusory vowel); French (10% illusory vowel</a:t>
            </a:r>
            <a:r>
              <a:rPr lang="en-US" sz="2400" b="1" dirty="0" smtClean="0"/>
              <a:t>)</a:t>
            </a:r>
          </a:p>
          <a:p>
            <a:pPr marL="342900" indent="-342900">
              <a:buFont typeface="Arial" charset="0"/>
              <a:buChar char="•"/>
            </a:pPr>
            <a:endParaRPr lang="en-US" sz="2400" b="1" dirty="0"/>
          </a:p>
          <a:p>
            <a:pPr marL="800100" lvl="1" indent="-342900">
              <a:buFont typeface="Arial" charset="0"/>
              <a:buChar char="•"/>
            </a:pPr>
            <a:r>
              <a:rPr lang="en-US" sz="2400" b="1" dirty="0"/>
              <a:t>How can you tell? </a:t>
            </a:r>
            <a:r>
              <a:rPr lang="en-US" sz="2400" b="1" dirty="0" smtClean="0"/>
              <a:t>Behavioral </a:t>
            </a:r>
            <a:r>
              <a:rPr lang="en-US" sz="2400" b="1" dirty="0"/>
              <a:t>tasks, discrimination </a:t>
            </a:r>
            <a:r>
              <a:rPr lang="en-US" sz="2400" b="1" dirty="0" smtClean="0"/>
              <a:t>tasks, </a:t>
            </a:r>
            <a:r>
              <a:rPr lang="en-US" sz="2400" b="1" dirty="0"/>
              <a:t>etc</a:t>
            </a:r>
            <a:r>
              <a:rPr lang="en-US" sz="2400" b="1" dirty="0" smtClean="0"/>
              <a:t>.</a:t>
            </a:r>
            <a:endParaRPr lang="en-US" sz="2400" b="1" dirty="0"/>
          </a:p>
        </p:txBody>
      </p:sp>
      <p:sp>
        <p:nvSpPr>
          <p:cNvPr id="5" name="Footer Placeholder 4"/>
          <p:cNvSpPr>
            <a:spLocks noGrp="1"/>
          </p:cNvSpPr>
          <p:nvPr>
            <p:ph type="ftr" sz="quarter" idx="11"/>
          </p:nvPr>
        </p:nvSpPr>
        <p:spPr/>
        <p:txBody>
          <a:bodyPr/>
          <a:lstStyle/>
          <a:p>
            <a:r>
              <a:rPr lang="en-US" b="1" dirty="0" smtClean="0">
                <a:solidFill>
                  <a:schemeClr val="tx1"/>
                </a:solidFill>
              </a:rPr>
              <a:t>4</a:t>
            </a:r>
            <a:endParaRPr lang="en-US" b="1" dirty="0">
              <a:solidFill>
                <a:schemeClr val="tx1"/>
              </a:solidFill>
            </a:endParaRPr>
          </a:p>
        </p:txBody>
      </p:sp>
    </p:spTree>
    <p:extLst>
      <p:ext uri="{BB962C8B-B14F-4D97-AF65-F5344CB8AC3E}">
        <p14:creationId xmlns:p14="http://schemas.microsoft.com/office/powerpoint/2010/main" val="4854293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TextBox 2"/>
          <p:cNvSpPr txBox="1"/>
          <p:nvPr/>
        </p:nvSpPr>
        <p:spPr>
          <a:xfrm>
            <a:off x="0" y="0"/>
            <a:ext cx="12192000" cy="4154984"/>
          </a:xfrm>
          <a:prstGeom prst="rect">
            <a:avLst/>
          </a:prstGeom>
          <a:noFill/>
        </p:spPr>
        <p:txBody>
          <a:bodyPr wrap="square" rtlCol="0">
            <a:spAutoFit/>
          </a:bodyPr>
          <a:lstStyle/>
          <a:p>
            <a:r>
              <a:rPr lang="en-US" sz="2800" b="1" dirty="0" smtClean="0">
                <a:effectLst>
                  <a:outerShdw blurRad="50800" dist="50800" dir="5400000" algn="ctr" rotWithShape="0">
                    <a:srgbClr val="000000">
                      <a:alpha val="90000"/>
                    </a:srgbClr>
                  </a:outerShdw>
                </a:effectLst>
              </a:rPr>
              <a:t>Implications</a:t>
            </a:r>
          </a:p>
          <a:p>
            <a:pPr algn="ctr"/>
            <a:endParaRPr lang="en-US" sz="2400" b="1" dirty="0" smtClean="0">
              <a:effectLst>
                <a:outerShdw blurRad="50800" dist="50800" dir="5400000" algn="ctr" rotWithShape="0">
                  <a:srgbClr val="000000">
                    <a:alpha val="90000"/>
                  </a:srgbClr>
                </a:outerShdw>
              </a:effectLst>
            </a:endParaRPr>
          </a:p>
          <a:p>
            <a:pPr marL="342900" indent="-342900">
              <a:buFont typeface="Arial" charset="0"/>
              <a:buChar char="•"/>
            </a:pPr>
            <a:r>
              <a:rPr lang="en-US" sz="2400" b="1" dirty="0" smtClean="0"/>
              <a:t>redeployment </a:t>
            </a:r>
            <a:r>
              <a:rPr lang="en-US" sz="2400" b="1" dirty="0"/>
              <a:t>of L1 grammar rather than </a:t>
            </a:r>
            <a:r>
              <a:rPr lang="en-US" sz="2400" b="1" dirty="0" err="1"/>
              <a:t>markedness</a:t>
            </a:r>
            <a:r>
              <a:rPr lang="en-US" sz="2400" b="1" dirty="0"/>
              <a:t> on sonority is a better explanation for the development of sC clusters in Persian </a:t>
            </a:r>
            <a:endParaRPr lang="en-US" sz="2400" b="1" dirty="0" smtClean="0"/>
          </a:p>
          <a:p>
            <a:endParaRPr lang="en-US" sz="2400" b="1" dirty="0" smtClean="0"/>
          </a:p>
          <a:p>
            <a:pPr marL="342900" indent="-342900">
              <a:buFont typeface="Arial" charset="0"/>
              <a:buChar char="•"/>
            </a:pPr>
            <a:r>
              <a:rPr lang="en-US" sz="2400" b="1" dirty="0" smtClean="0"/>
              <a:t>while </a:t>
            </a:r>
            <a:r>
              <a:rPr lang="en-US" sz="2400" b="1" dirty="0"/>
              <a:t>perception and production are correlated, Persian learners are better in perception than in </a:t>
            </a:r>
            <a:r>
              <a:rPr lang="en-US" sz="2400" b="1" dirty="0" smtClean="0"/>
              <a:t>production</a:t>
            </a:r>
          </a:p>
          <a:p>
            <a:pPr marL="342900" indent="-342900">
              <a:buFont typeface="Arial" charset="0"/>
              <a:buChar char="•"/>
            </a:pPr>
            <a:endParaRPr lang="en-US" sz="2400" b="1" dirty="0" smtClean="0"/>
          </a:p>
          <a:p>
            <a:pPr marL="342900" indent="-342900">
              <a:buFont typeface="Arial" charset="0"/>
              <a:buChar char="•"/>
            </a:pPr>
            <a:r>
              <a:rPr lang="en-US" sz="2400" b="1" dirty="0" smtClean="0"/>
              <a:t>Production is not an accurate reflection of their underlying knowledge</a:t>
            </a:r>
          </a:p>
          <a:p>
            <a:pPr marL="342900" indent="-342900">
              <a:buFont typeface="Arial" charset="0"/>
              <a:buChar char="•"/>
            </a:pPr>
            <a:endParaRPr lang="en-US" sz="2400" b="1" dirty="0" smtClean="0"/>
          </a:p>
          <a:p>
            <a:endParaRPr lang="en-US" sz="2000" b="1" dirty="0" smtClean="0"/>
          </a:p>
        </p:txBody>
      </p:sp>
      <p:sp>
        <p:nvSpPr>
          <p:cNvPr id="4" name="Footer Placeholder 3"/>
          <p:cNvSpPr>
            <a:spLocks noGrp="1"/>
          </p:cNvSpPr>
          <p:nvPr>
            <p:ph type="ftr" sz="quarter" idx="11"/>
          </p:nvPr>
        </p:nvSpPr>
        <p:spPr/>
        <p:txBody>
          <a:bodyPr/>
          <a:lstStyle/>
          <a:p>
            <a:r>
              <a:rPr lang="en-US" dirty="0" smtClean="0">
                <a:solidFill>
                  <a:schemeClr val="tx1"/>
                </a:solidFill>
              </a:rPr>
              <a:t>49</a:t>
            </a:r>
            <a:endParaRPr lang="en-US" dirty="0">
              <a:solidFill>
                <a:schemeClr val="tx1"/>
              </a:solidFill>
            </a:endParaRPr>
          </a:p>
        </p:txBody>
      </p:sp>
    </p:spTree>
    <p:extLst>
      <p:ext uri="{BB962C8B-B14F-4D97-AF65-F5344CB8AC3E}">
        <p14:creationId xmlns:p14="http://schemas.microsoft.com/office/powerpoint/2010/main" val="20927308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0" y="0"/>
            <a:ext cx="11968843" cy="6401753"/>
          </a:xfrm>
          <a:prstGeom prst="rect">
            <a:avLst/>
          </a:prstGeom>
        </p:spPr>
        <p:txBody>
          <a:bodyPr wrap="square">
            <a:spAutoFit/>
          </a:bodyPr>
          <a:lstStyle/>
          <a:p>
            <a:r>
              <a:rPr lang="en-US" sz="2800" b="1" dirty="0" smtClean="0"/>
              <a:t>Implications</a:t>
            </a:r>
          </a:p>
          <a:p>
            <a:endParaRPr lang="en-US" sz="2800" b="1" dirty="0" smtClean="0"/>
          </a:p>
          <a:p>
            <a:pPr marL="742950" lvl="1" indent="-285750">
              <a:buFont typeface="Arial" charset="0"/>
              <a:buChar char="•"/>
            </a:pPr>
            <a:r>
              <a:rPr lang="en-US" sz="2400" b="1" dirty="0" smtClean="0"/>
              <a:t>Work </a:t>
            </a:r>
            <a:r>
              <a:rPr lang="en-US" sz="2400" b="1" dirty="0"/>
              <a:t>on conscious communication strategies to improve intelligibility and </a:t>
            </a:r>
            <a:r>
              <a:rPr lang="en-US" sz="2400" b="1" dirty="0" smtClean="0"/>
              <a:t>comprehensibility (Munro,1999)</a:t>
            </a:r>
          </a:p>
          <a:p>
            <a:pPr marL="742950" lvl="1" indent="-285750">
              <a:buFont typeface="Arial" charset="0"/>
              <a:buChar char="•"/>
            </a:pPr>
            <a:endParaRPr lang="en-US" sz="2400" b="1" dirty="0"/>
          </a:p>
          <a:p>
            <a:pPr marL="742950" lvl="1" indent="-285750">
              <a:buFont typeface="Arial" charset="0"/>
              <a:buChar char="•"/>
            </a:pPr>
            <a:r>
              <a:rPr lang="en-US" sz="2400" b="1" dirty="0"/>
              <a:t>Intelligibility: accurate recovery of the intended </a:t>
            </a:r>
            <a:r>
              <a:rPr lang="en-US" sz="2400" b="1" dirty="0" smtClean="0"/>
              <a:t>message</a:t>
            </a:r>
          </a:p>
          <a:p>
            <a:pPr marL="742950" lvl="1" indent="-285750">
              <a:buFont typeface="Arial" charset="0"/>
              <a:buChar char="•"/>
            </a:pPr>
            <a:endParaRPr lang="en-US" sz="2400" b="1" dirty="0"/>
          </a:p>
          <a:p>
            <a:pPr marL="742950" lvl="1" indent="-285750">
              <a:buFont typeface="Arial" charset="0"/>
              <a:buChar char="•"/>
            </a:pPr>
            <a:r>
              <a:rPr lang="en-US" sz="2400" b="1" dirty="0"/>
              <a:t>Comprehensibility: processing load in doing so</a:t>
            </a:r>
          </a:p>
          <a:p>
            <a:pPr lvl="1"/>
            <a:endParaRPr lang="en-US" sz="2400" b="1" dirty="0" smtClean="0"/>
          </a:p>
          <a:p>
            <a:pPr lvl="1"/>
            <a:endParaRPr lang="en-US" sz="2400" b="1" dirty="0"/>
          </a:p>
          <a:p>
            <a:pPr lvl="1"/>
            <a:r>
              <a:rPr lang="en-US" sz="2400" b="1" dirty="0" smtClean="0"/>
              <a:t>Neither </a:t>
            </a:r>
            <a:r>
              <a:rPr lang="en-US" sz="2400" b="1" dirty="0"/>
              <a:t>are highly correlated with </a:t>
            </a:r>
            <a:r>
              <a:rPr lang="en-US" sz="2400" b="1" dirty="0" err="1" smtClean="0"/>
              <a:t>accentedness</a:t>
            </a:r>
            <a:r>
              <a:rPr lang="en-US" sz="2400" b="1" dirty="0" smtClean="0"/>
              <a:t>; strong accents can be intelligible</a:t>
            </a:r>
          </a:p>
          <a:p>
            <a:pPr lvl="1"/>
            <a:endParaRPr lang="en-US" sz="2400" b="1" dirty="0" smtClean="0"/>
          </a:p>
          <a:p>
            <a:pPr marL="285750" indent="-285750">
              <a:buFont typeface="Arial" charset="0"/>
              <a:buChar char="•"/>
            </a:pPr>
            <a:r>
              <a:rPr lang="en-US" sz="2400" b="1" dirty="0"/>
              <a:t>Munro: “</a:t>
            </a:r>
            <a:r>
              <a:rPr lang="en-US" sz="2400" b="1" dirty="0" err="1"/>
              <a:t>Nativelikeness</a:t>
            </a:r>
            <a:r>
              <a:rPr lang="en-US" sz="2400" b="1" dirty="0"/>
              <a:t> </a:t>
            </a:r>
            <a:r>
              <a:rPr lang="en-US" sz="2400" b="1" dirty="0" smtClean="0"/>
              <a:t>is </a:t>
            </a:r>
            <a:r>
              <a:rPr lang="en-US" sz="2400" b="1" dirty="0"/>
              <a:t>neither common nor necessary”</a:t>
            </a:r>
          </a:p>
          <a:p>
            <a:endParaRPr lang="en-US" sz="2400" b="1" dirty="0"/>
          </a:p>
          <a:p>
            <a:pPr marL="285750" indent="-285750">
              <a:buFont typeface="Arial" charset="0"/>
              <a:buChar char="•"/>
            </a:pPr>
            <a:r>
              <a:rPr lang="en-US" sz="2400" b="1" dirty="0"/>
              <a:t>Important for both teachers and learners to know</a:t>
            </a:r>
          </a:p>
          <a:p>
            <a:pPr lvl="1"/>
            <a:endParaRPr lang="en-US" sz="2400" b="1" dirty="0"/>
          </a:p>
          <a:p>
            <a:endParaRPr lang="en-US" dirty="0"/>
          </a:p>
        </p:txBody>
      </p:sp>
      <p:sp>
        <p:nvSpPr>
          <p:cNvPr id="4" name="Footer Placeholder 3"/>
          <p:cNvSpPr>
            <a:spLocks noGrp="1"/>
          </p:cNvSpPr>
          <p:nvPr>
            <p:ph type="ftr" sz="quarter" idx="11"/>
          </p:nvPr>
        </p:nvSpPr>
        <p:spPr/>
        <p:txBody>
          <a:bodyPr/>
          <a:lstStyle/>
          <a:p>
            <a:r>
              <a:rPr lang="en-US" dirty="0" smtClean="0">
                <a:solidFill>
                  <a:schemeClr val="tx1"/>
                </a:solidFill>
              </a:rPr>
              <a:t>51</a:t>
            </a:r>
            <a:endParaRPr lang="en-US" dirty="0">
              <a:solidFill>
                <a:schemeClr val="tx1"/>
              </a:solidFill>
            </a:endParaRPr>
          </a:p>
        </p:txBody>
      </p:sp>
    </p:spTree>
    <p:extLst>
      <p:ext uri="{BB962C8B-B14F-4D97-AF65-F5344CB8AC3E}">
        <p14:creationId xmlns:p14="http://schemas.microsoft.com/office/powerpoint/2010/main" val="6879791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0" y="-1"/>
            <a:ext cx="12192000" cy="3046988"/>
          </a:xfrm>
          <a:prstGeom prst="rect">
            <a:avLst/>
          </a:prstGeom>
        </p:spPr>
        <p:txBody>
          <a:bodyPr wrap="square">
            <a:spAutoFit/>
          </a:bodyPr>
          <a:lstStyle/>
          <a:p>
            <a:endParaRPr lang="en-US" sz="2800" b="1" dirty="0" smtClean="0"/>
          </a:p>
          <a:p>
            <a:r>
              <a:rPr lang="en-US" sz="2800" b="1" dirty="0" smtClean="0"/>
              <a:t>Pedagogic Implications</a:t>
            </a:r>
          </a:p>
          <a:p>
            <a:endParaRPr lang="en-US" sz="2800" b="1" dirty="0" smtClean="0"/>
          </a:p>
          <a:p>
            <a:pPr marL="285750" indent="-285750">
              <a:buFont typeface="Arial" charset="0"/>
              <a:buChar char="•"/>
            </a:pPr>
            <a:r>
              <a:rPr lang="en-US" sz="2400" b="1" dirty="0"/>
              <a:t>Instruction </a:t>
            </a:r>
            <a:r>
              <a:rPr lang="en-US" sz="2400" b="1" dirty="0" smtClean="0"/>
              <a:t>should address both production and perception:</a:t>
            </a:r>
          </a:p>
          <a:p>
            <a:pPr marL="285750" indent="-285750">
              <a:buFont typeface="Arial" charset="0"/>
              <a:buChar char="•"/>
            </a:pPr>
            <a:endParaRPr lang="en-US" sz="2400" b="1" dirty="0"/>
          </a:p>
          <a:p>
            <a:pPr marL="742950" lvl="1" indent="-285750">
              <a:buFont typeface="Arial" charset="0"/>
              <a:buChar char="•"/>
            </a:pPr>
            <a:r>
              <a:rPr lang="en-US" sz="2400" b="1" dirty="0"/>
              <a:t>Work on changing perception (e.g. processing </a:t>
            </a:r>
            <a:r>
              <a:rPr lang="en-US" sz="2400" b="1" dirty="0" smtClean="0"/>
              <a:t>instruction (van Patten)) </a:t>
            </a:r>
            <a:r>
              <a:rPr lang="en-US" sz="2400" b="1" dirty="0"/>
              <a:t>in the </a:t>
            </a:r>
            <a:r>
              <a:rPr lang="en-US" sz="2400" b="1" dirty="0" smtClean="0"/>
              <a:t>learners</a:t>
            </a:r>
            <a:r>
              <a:rPr lang="en-US" dirty="0"/>
              <a:t>:</a:t>
            </a:r>
          </a:p>
          <a:p>
            <a:endParaRPr lang="en-US" dirty="0" smtClean="0"/>
          </a:p>
          <a:p>
            <a:endParaRPr lang="en-US" dirty="0"/>
          </a:p>
        </p:txBody>
      </p:sp>
      <p:pic>
        <p:nvPicPr>
          <p:cNvPr id="5" name="Content Placeholder 3" descr="ProcessingInst.png"/>
          <p:cNvPicPr>
            <a:picLocks noChangeAspect="1"/>
          </p:cNvPicPr>
          <p:nvPr/>
        </p:nvPicPr>
        <p:blipFill>
          <a:blip r:embed="rId3" cstate="email">
            <a:extLst>
              <a:ext uri="{28A0092B-C50C-407E-A947-70E740481C1C}">
                <a14:useLocalDpi xmlns:a14="http://schemas.microsoft.com/office/drawing/2010/main"/>
              </a:ext>
            </a:extLst>
          </a:blip>
          <a:srcRect t="-43510" b="-43510"/>
          <a:stretch>
            <a:fillRect/>
          </a:stretch>
        </p:blipFill>
        <p:spPr>
          <a:xfrm>
            <a:off x="838200" y="2523157"/>
            <a:ext cx="10515600" cy="4351338"/>
          </a:xfrm>
          <a:prstGeom prst="rect">
            <a:avLst/>
          </a:prstGeom>
        </p:spPr>
      </p:pic>
      <p:sp>
        <p:nvSpPr>
          <p:cNvPr id="4" name="Footer Placeholder 3"/>
          <p:cNvSpPr>
            <a:spLocks noGrp="1"/>
          </p:cNvSpPr>
          <p:nvPr>
            <p:ph type="ftr" sz="quarter" idx="11"/>
          </p:nvPr>
        </p:nvSpPr>
        <p:spPr/>
        <p:txBody>
          <a:bodyPr/>
          <a:lstStyle/>
          <a:p>
            <a:r>
              <a:rPr lang="en-US" dirty="0" smtClean="0">
                <a:solidFill>
                  <a:schemeClr val="tx1"/>
                </a:solidFill>
              </a:rPr>
              <a:t>52</a:t>
            </a:r>
            <a:endParaRPr lang="en-US" dirty="0">
              <a:solidFill>
                <a:schemeClr val="tx1"/>
              </a:solidFill>
            </a:endParaRPr>
          </a:p>
        </p:txBody>
      </p:sp>
    </p:spTree>
    <p:extLst>
      <p:ext uri="{BB962C8B-B14F-4D97-AF65-F5344CB8AC3E}">
        <p14:creationId xmlns:p14="http://schemas.microsoft.com/office/powerpoint/2010/main" val="19078659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0" y="1"/>
            <a:ext cx="12192000" cy="5940088"/>
          </a:xfrm>
          <a:prstGeom prst="rect">
            <a:avLst/>
          </a:prstGeom>
        </p:spPr>
        <p:txBody>
          <a:bodyPr wrap="square">
            <a:spAutoFit/>
          </a:bodyPr>
          <a:lstStyle/>
          <a:p>
            <a:endParaRPr lang="en-US" dirty="0" smtClean="0"/>
          </a:p>
          <a:p>
            <a:r>
              <a:rPr lang="en-US" sz="2800" b="1" dirty="0" smtClean="0"/>
              <a:t>Input Processing (IP</a:t>
            </a:r>
            <a:r>
              <a:rPr lang="en-US" sz="2400" b="1" dirty="0" smtClean="0"/>
              <a:t>) </a:t>
            </a:r>
            <a:r>
              <a:rPr lang="en-US" sz="2400" b="1" dirty="0" err="1" smtClean="0"/>
              <a:t>VanPatten</a:t>
            </a:r>
            <a:r>
              <a:rPr lang="en-US" sz="2400" b="1" dirty="0" smtClean="0"/>
              <a:t> (1993):</a:t>
            </a:r>
          </a:p>
          <a:p>
            <a:r>
              <a:rPr lang="en-US" sz="2400" b="1" dirty="0" smtClean="0"/>
              <a:t> </a:t>
            </a:r>
          </a:p>
          <a:p>
            <a:pPr>
              <a:buFont typeface="Arial" pitchFamily="34" charset="0"/>
              <a:buChar char="•"/>
            </a:pPr>
            <a:r>
              <a:rPr lang="en-US" sz="2400" b="1" dirty="0" smtClean="0"/>
              <a:t>principles are stated that describe how learners either miss grammatical markers in the input or how they get them wrong (</a:t>
            </a:r>
            <a:r>
              <a:rPr lang="en-US" sz="2400" b="1" dirty="0" err="1" smtClean="0"/>
              <a:t>VanPatten</a:t>
            </a:r>
            <a:r>
              <a:rPr lang="en-US" sz="2400" b="1" dirty="0" smtClean="0"/>
              <a:t>, 2002b)</a:t>
            </a:r>
          </a:p>
          <a:p>
            <a:r>
              <a:rPr lang="en-US" sz="2400" b="1" dirty="0" smtClean="0"/>
              <a:t> </a:t>
            </a:r>
          </a:p>
          <a:p>
            <a:pPr>
              <a:buFont typeface="Arial" pitchFamily="34" charset="0"/>
              <a:buChar char="•"/>
            </a:pPr>
            <a:r>
              <a:rPr lang="en-US" sz="2400" b="1" dirty="0" smtClean="0"/>
              <a:t>learners process input for meaning before form. </a:t>
            </a:r>
          </a:p>
          <a:p>
            <a:endParaRPr lang="en-US" dirty="0" smtClean="0"/>
          </a:p>
          <a:p>
            <a:r>
              <a:rPr lang="en-US" sz="2800" b="1" dirty="0" smtClean="0"/>
              <a:t>Processing Instruction (PI): </a:t>
            </a:r>
          </a:p>
          <a:p>
            <a:pPr>
              <a:buFont typeface="Arial" pitchFamily="34" charset="0"/>
              <a:buChar char="•"/>
            </a:pPr>
            <a:r>
              <a:rPr lang="en-US" sz="2400" b="1" dirty="0" smtClean="0"/>
              <a:t>an explicit focus on form that is informed by the model of IP</a:t>
            </a:r>
          </a:p>
          <a:p>
            <a:pPr>
              <a:buFont typeface="Arial" pitchFamily="34" charset="0"/>
              <a:buChar char="•"/>
            </a:pPr>
            <a:endParaRPr lang="en-US" sz="2400" b="1" dirty="0" smtClean="0"/>
          </a:p>
          <a:p>
            <a:pPr>
              <a:buFont typeface="Arial" pitchFamily="34" charset="0"/>
              <a:buChar char="•"/>
            </a:pPr>
            <a:r>
              <a:rPr lang="en-US" sz="2400" b="1" dirty="0" smtClean="0"/>
              <a:t>a practical solution to IP model </a:t>
            </a:r>
          </a:p>
          <a:p>
            <a:pPr>
              <a:buFont typeface="Arial" pitchFamily="34" charset="0"/>
              <a:buChar char="•"/>
            </a:pPr>
            <a:endParaRPr lang="en-US" sz="2400" b="1" dirty="0" smtClean="0"/>
          </a:p>
          <a:p>
            <a:pPr>
              <a:buFont typeface="Arial" pitchFamily="34" charset="0"/>
              <a:buChar char="•"/>
            </a:pPr>
            <a:r>
              <a:rPr lang="en-US" sz="2400" b="1" dirty="0" smtClean="0"/>
              <a:t>The goal of PI is to help L2 learners derive richer intake from input by having them engage in structured input activities that push them away from the strategies they normally use to make form-meaning connections (Wong, 2004). </a:t>
            </a:r>
            <a:endParaRPr lang="en-US" sz="2400" b="1" dirty="0"/>
          </a:p>
        </p:txBody>
      </p:sp>
      <p:sp>
        <p:nvSpPr>
          <p:cNvPr id="4" name="Footer Placeholder 3"/>
          <p:cNvSpPr>
            <a:spLocks noGrp="1"/>
          </p:cNvSpPr>
          <p:nvPr>
            <p:ph type="ftr" sz="quarter" idx="11"/>
          </p:nvPr>
        </p:nvSpPr>
        <p:spPr/>
        <p:txBody>
          <a:bodyPr/>
          <a:lstStyle/>
          <a:p>
            <a:r>
              <a:rPr lang="en-US" dirty="0" smtClean="0">
                <a:solidFill>
                  <a:schemeClr val="tx1"/>
                </a:solidFill>
              </a:rPr>
              <a:t>52</a:t>
            </a:r>
            <a:endParaRPr lang="en-US" dirty="0">
              <a:solidFill>
                <a:schemeClr val="tx1"/>
              </a:solidFill>
            </a:endParaRPr>
          </a:p>
        </p:txBody>
      </p:sp>
    </p:spTree>
    <p:extLst>
      <p:ext uri="{BB962C8B-B14F-4D97-AF65-F5344CB8AC3E}">
        <p14:creationId xmlns:p14="http://schemas.microsoft.com/office/powerpoint/2010/main" val="4359519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0" y="0"/>
            <a:ext cx="12192000" cy="1077218"/>
          </a:xfrm>
          <a:prstGeom prst="rect">
            <a:avLst/>
          </a:prstGeom>
        </p:spPr>
        <p:txBody>
          <a:bodyPr wrap="square">
            <a:spAutoFit/>
          </a:bodyPr>
          <a:lstStyle/>
          <a:p>
            <a:endParaRPr lang="en-US" sz="2800" b="1" dirty="0" smtClean="0"/>
          </a:p>
          <a:p>
            <a:endParaRPr lang="en-US" dirty="0" smtClean="0"/>
          </a:p>
          <a:p>
            <a:endParaRPr lang="en-US" dirty="0"/>
          </a:p>
        </p:txBody>
      </p:sp>
      <p:sp>
        <p:nvSpPr>
          <p:cNvPr id="4" name="Rectangle 3"/>
          <p:cNvSpPr/>
          <p:nvPr/>
        </p:nvSpPr>
        <p:spPr>
          <a:xfrm>
            <a:off x="0" y="160422"/>
            <a:ext cx="12192000" cy="5262979"/>
          </a:xfrm>
          <a:prstGeom prst="rect">
            <a:avLst/>
          </a:prstGeom>
        </p:spPr>
        <p:txBody>
          <a:bodyPr wrap="square">
            <a:spAutoFit/>
          </a:bodyPr>
          <a:lstStyle/>
          <a:p>
            <a:r>
              <a:rPr lang="en-US" sz="2400" b="1" dirty="0"/>
              <a:t>T</a:t>
            </a:r>
            <a:r>
              <a:rPr lang="en-US" sz="2400" b="1" dirty="0" smtClean="0"/>
              <a:t>eachers can:</a:t>
            </a:r>
          </a:p>
          <a:p>
            <a:endParaRPr lang="en-US" sz="2400" b="1" dirty="0"/>
          </a:p>
          <a:p>
            <a:pPr marL="342900" indent="-342900">
              <a:buFont typeface="Arial" charset="0"/>
              <a:buChar char="•"/>
            </a:pPr>
            <a:r>
              <a:rPr lang="en-US" sz="2400" b="1" dirty="0"/>
              <a:t> </a:t>
            </a:r>
            <a:r>
              <a:rPr lang="en-US" sz="2400" b="1" dirty="0" smtClean="0"/>
              <a:t>be </a:t>
            </a:r>
            <a:r>
              <a:rPr lang="en-US" sz="2400" b="1" dirty="0"/>
              <a:t>aware of the presence of the same </a:t>
            </a:r>
            <a:r>
              <a:rPr lang="en-US" sz="2400" b="1" dirty="0" err="1" smtClean="0"/>
              <a:t>sC</a:t>
            </a:r>
            <a:r>
              <a:rPr lang="en-US" sz="2400" b="1" dirty="0" smtClean="0"/>
              <a:t> </a:t>
            </a:r>
            <a:r>
              <a:rPr lang="en-US" sz="2400" b="1" dirty="0"/>
              <a:t>sequences in Persian codas. They can explicitly refer to these sequences in </a:t>
            </a:r>
            <a:r>
              <a:rPr lang="en-US" sz="2400" b="1" dirty="0" smtClean="0"/>
              <a:t>Persian.</a:t>
            </a:r>
          </a:p>
          <a:p>
            <a:r>
              <a:rPr lang="en-US" sz="2400" b="1" dirty="0" smtClean="0"/>
              <a:t> </a:t>
            </a:r>
            <a:endParaRPr lang="en-US" sz="2400" b="1" dirty="0"/>
          </a:p>
          <a:p>
            <a:pPr marL="342900" indent="-342900">
              <a:buFont typeface="Arial" charset="0"/>
              <a:buChar char="•"/>
            </a:pPr>
            <a:r>
              <a:rPr lang="en-US" sz="2400" b="1" dirty="0" smtClean="0"/>
              <a:t>include </a:t>
            </a:r>
            <a:r>
              <a:rPr lang="en-US" sz="2400" b="1" dirty="0"/>
              <a:t>a variety of task types in their syllabi while teaching English onset clusters </a:t>
            </a:r>
            <a:endParaRPr lang="en-US" sz="2400" b="1" dirty="0" smtClean="0"/>
          </a:p>
          <a:p>
            <a:pPr marL="342900" indent="-342900">
              <a:buFont typeface="Arial" charset="0"/>
              <a:buChar char="•"/>
            </a:pPr>
            <a:endParaRPr lang="en-US" sz="2400" b="1" dirty="0"/>
          </a:p>
          <a:p>
            <a:pPr marL="342900" indent="-342900">
              <a:buFont typeface="Arial" charset="0"/>
              <a:buChar char="•"/>
            </a:pPr>
            <a:r>
              <a:rPr lang="en-US" sz="2400" b="1" dirty="0" smtClean="0"/>
              <a:t>be </a:t>
            </a:r>
            <a:r>
              <a:rPr lang="en-US" sz="2400" b="1" dirty="0"/>
              <a:t>more patient with lower proficiency </a:t>
            </a:r>
            <a:r>
              <a:rPr lang="en-US" sz="2400" b="1" dirty="0" smtClean="0"/>
              <a:t>learners. </a:t>
            </a:r>
          </a:p>
          <a:p>
            <a:pPr marL="342900" indent="-342900">
              <a:buFont typeface="Arial" charset="0"/>
              <a:buChar char="•"/>
            </a:pPr>
            <a:endParaRPr lang="en-US" sz="2400" b="1" dirty="0"/>
          </a:p>
          <a:p>
            <a:pPr marL="342900" indent="-342900">
              <a:buFont typeface="Arial" charset="0"/>
              <a:buChar char="•"/>
            </a:pPr>
            <a:r>
              <a:rPr lang="en-US" sz="2400" b="1" dirty="0" smtClean="0"/>
              <a:t>use </a:t>
            </a:r>
            <a:r>
              <a:rPr lang="en-US" sz="2400" b="1" dirty="0"/>
              <a:t>Input Processing instruction model (Van Patten, 2002) to address Persian L2 </a:t>
            </a:r>
            <a:r>
              <a:rPr lang="en-US" sz="2400" b="1" dirty="0" smtClean="0"/>
              <a:t>learner. </a:t>
            </a:r>
          </a:p>
          <a:p>
            <a:pPr marL="342900" indent="-342900">
              <a:buFont typeface="Arial" charset="0"/>
              <a:buChar char="•"/>
            </a:pPr>
            <a:endParaRPr lang="en-US" sz="2400" b="1" dirty="0"/>
          </a:p>
          <a:p>
            <a:pPr marL="342900" indent="-342900">
              <a:buFont typeface="Arial" charset="0"/>
              <a:buChar char="•"/>
            </a:pPr>
            <a:r>
              <a:rPr lang="en-US" sz="2400" b="1" dirty="0" smtClean="0"/>
              <a:t>first identify </a:t>
            </a:r>
            <a:r>
              <a:rPr lang="en-US" sz="2400" b="1" dirty="0"/>
              <a:t>a potentially problematic processing strategy and then </a:t>
            </a:r>
            <a:r>
              <a:rPr lang="en-US" sz="2400" b="1" dirty="0" smtClean="0"/>
              <a:t>provide </a:t>
            </a:r>
            <a:r>
              <a:rPr lang="en-US" sz="2400" b="1" dirty="0"/>
              <a:t>activities that push learners away from that strategy </a:t>
            </a:r>
          </a:p>
          <a:p>
            <a:endParaRPr lang="en-US" sz="2400" b="1" dirty="0"/>
          </a:p>
        </p:txBody>
      </p:sp>
      <p:sp>
        <p:nvSpPr>
          <p:cNvPr id="5" name="Footer Placeholder 4"/>
          <p:cNvSpPr>
            <a:spLocks noGrp="1"/>
          </p:cNvSpPr>
          <p:nvPr>
            <p:ph type="ftr" sz="quarter" idx="11"/>
          </p:nvPr>
        </p:nvSpPr>
        <p:spPr/>
        <p:txBody>
          <a:bodyPr/>
          <a:lstStyle/>
          <a:p>
            <a:r>
              <a:rPr lang="en-US" dirty="0" smtClean="0">
                <a:solidFill>
                  <a:schemeClr val="tx1"/>
                </a:solidFill>
              </a:rPr>
              <a:t>53</a:t>
            </a:r>
            <a:endParaRPr lang="en-US" dirty="0">
              <a:solidFill>
                <a:schemeClr val="tx1"/>
              </a:solidFill>
            </a:endParaRPr>
          </a:p>
        </p:txBody>
      </p:sp>
    </p:spTree>
    <p:extLst>
      <p:ext uri="{BB962C8B-B14F-4D97-AF65-F5344CB8AC3E}">
        <p14:creationId xmlns:p14="http://schemas.microsoft.com/office/powerpoint/2010/main" val="13361828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0" y="0"/>
            <a:ext cx="12192000" cy="4062651"/>
          </a:xfrm>
          <a:prstGeom prst="rect">
            <a:avLst/>
          </a:prstGeom>
        </p:spPr>
        <p:txBody>
          <a:bodyPr wrap="square">
            <a:spAutoFit/>
          </a:bodyPr>
          <a:lstStyle/>
          <a:p>
            <a:endParaRPr lang="en-US" b="1" dirty="0" smtClean="0"/>
          </a:p>
          <a:p>
            <a:r>
              <a:rPr lang="en-US" sz="2400" b="1" dirty="0" smtClean="0"/>
              <a:t>Based </a:t>
            </a:r>
            <a:r>
              <a:rPr lang="en-US" sz="2400" b="1" dirty="0"/>
              <a:t>on PI basic features, the following guidelines can be suggested for teaching </a:t>
            </a:r>
            <a:r>
              <a:rPr lang="en-US" sz="2400" b="1" dirty="0" err="1"/>
              <a:t>sC</a:t>
            </a:r>
            <a:r>
              <a:rPr lang="en-US" sz="2400" b="1" dirty="0"/>
              <a:t> onset clusters to Persian ESL learners</a:t>
            </a:r>
            <a:r>
              <a:rPr lang="en-US" sz="2400" b="1" dirty="0" smtClean="0"/>
              <a:t>:</a:t>
            </a:r>
          </a:p>
          <a:p>
            <a:endParaRPr lang="en-US" sz="2400" b="1" dirty="0"/>
          </a:p>
          <a:p>
            <a:pPr marL="457200" indent="-457200">
              <a:buAutoNum type="arabicPeriod"/>
            </a:pPr>
            <a:r>
              <a:rPr lang="en-US" sz="2400" b="1" dirty="0" smtClean="0"/>
              <a:t>Learners </a:t>
            </a:r>
            <a:r>
              <a:rPr lang="en-US" sz="2400" b="1" dirty="0"/>
              <a:t>are given information about English </a:t>
            </a:r>
            <a:r>
              <a:rPr lang="en-US" sz="2400" b="1" dirty="0" err="1"/>
              <a:t>sC</a:t>
            </a:r>
            <a:r>
              <a:rPr lang="en-US" sz="2400" b="1" dirty="0"/>
              <a:t> onset clusters</a:t>
            </a:r>
            <a:r>
              <a:rPr lang="en-US" sz="2400" b="1" dirty="0" smtClean="0"/>
              <a:t>.</a:t>
            </a:r>
          </a:p>
          <a:p>
            <a:pPr marL="457200" indent="-457200">
              <a:buAutoNum type="arabicPeriod"/>
            </a:pPr>
            <a:endParaRPr lang="en-US" sz="2400" b="1" dirty="0"/>
          </a:p>
          <a:p>
            <a:r>
              <a:rPr lang="en-US" sz="2400" b="1" dirty="0"/>
              <a:t>2. Learners are informed about a </a:t>
            </a:r>
            <a:r>
              <a:rPr lang="en-US" sz="2400" b="1" dirty="0" smtClean="0"/>
              <a:t>particular PI strategy </a:t>
            </a:r>
            <a:r>
              <a:rPr lang="en-US" sz="2400" b="1" dirty="0"/>
              <a:t>(e-epenthesis) that may negatively affect their picking up of the form or structure during comprehension or production</a:t>
            </a:r>
            <a:r>
              <a:rPr lang="en-US" sz="2400" b="1" dirty="0" smtClean="0"/>
              <a:t>.</a:t>
            </a:r>
          </a:p>
          <a:p>
            <a:endParaRPr lang="en-US" sz="2400" b="1" dirty="0"/>
          </a:p>
          <a:p>
            <a:r>
              <a:rPr lang="en-US" sz="2400" b="1" dirty="0"/>
              <a:t>3. Learners are pushed to process the form or structure during activities with structured input: input that is manipulated </a:t>
            </a:r>
          </a:p>
        </p:txBody>
      </p:sp>
      <p:sp>
        <p:nvSpPr>
          <p:cNvPr id="3" name="Footer Placeholder 2"/>
          <p:cNvSpPr>
            <a:spLocks noGrp="1"/>
          </p:cNvSpPr>
          <p:nvPr>
            <p:ph type="ftr" sz="quarter" idx="11"/>
          </p:nvPr>
        </p:nvSpPr>
        <p:spPr/>
        <p:txBody>
          <a:bodyPr/>
          <a:lstStyle/>
          <a:p>
            <a:r>
              <a:rPr lang="en-US" dirty="0" smtClean="0">
                <a:solidFill>
                  <a:schemeClr val="tx1"/>
                </a:solidFill>
              </a:rPr>
              <a:t>54</a:t>
            </a:r>
            <a:endParaRPr lang="en-US" dirty="0">
              <a:solidFill>
                <a:schemeClr val="tx1"/>
              </a:solidFill>
            </a:endParaRPr>
          </a:p>
        </p:txBody>
      </p:sp>
    </p:spTree>
    <p:extLst>
      <p:ext uri="{BB962C8B-B14F-4D97-AF65-F5344CB8AC3E}">
        <p14:creationId xmlns:p14="http://schemas.microsoft.com/office/powerpoint/2010/main" val="6128047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3" name="TextBox 2"/>
          <p:cNvSpPr txBox="1"/>
          <p:nvPr/>
        </p:nvSpPr>
        <p:spPr>
          <a:xfrm>
            <a:off x="0" y="0"/>
            <a:ext cx="12191999" cy="3416320"/>
          </a:xfrm>
          <a:prstGeom prst="rect">
            <a:avLst/>
          </a:prstGeom>
          <a:noFill/>
        </p:spPr>
        <p:txBody>
          <a:bodyPr wrap="square" rtlCol="0">
            <a:spAutoFit/>
          </a:bodyPr>
          <a:lstStyle/>
          <a:p>
            <a:pPr algn="ctr"/>
            <a:r>
              <a:rPr lang="en-US" sz="2400" b="1" dirty="0" smtClean="0">
                <a:effectLst>
                  <a:outerShdw blurRad="50800" dist="50800" dir="5400000" algn="ctr" rotWithShape="0">
                    <a:srgbClr val="000000">
                      <a:alpha val="93000"/>
                    </a:srgbClr>
                  </a:outerShdw>
                </a:effectLst>
              </a:rPr>
              <a:t>Limitations</a:t>
            </a:r>
          </a:p>
          <a:p>
            <a:pPr>
              <a:buFont typeface="Arial" pitchFamily="34" charset="0"/>
              <a:buChar char="•"/>
            </a:pPr>
            <a:r>
              <a:rPr lang="en-US" sz="2400" b="1" dirty="0" smtClean="0"/>
              <a:t>the </a:t>
            </a:r>
            <a:r>
              <a:rPr lang="en-US" sz="2400" b="1" dirty="0"/>
              <a:t>number of participants </a:t>
            </a:r>
            <a:endParaRPr lang="en-US" sz="2400" b="1" dirty="0" smtClean="0"/>
          </a:p>
          <a:p>
            <a:endParaRPr lang="en-US" sz="2400" b="1" dirty="0" smtClean="0"/>
          </a:p>
          <a:p>
            <a:pPr>
              <a:buFont typeface="Arial" pitchFamily="34" charset="0"/>
              <a:buChar char="•"/>
            </a:pPr>
            <a:r>
              <a:rPr lang="en-US" sz="2400" b="1" dirty="0" smtClean="0"/>
              <a:t>composition </a:t>
            </a:r>
            <a:r>
              <a:rPr lang="en-US" sz="2400" b="1" dirty="0"/>
              <a:t>of cluster (comparing two-member CC onsets such as </a:t>
            </a:r>
            <a:r>
              <a:rPr lang="en-US" sz="2400" b="1" i="1" dirty="0"/>
              <a:t>stamp</a:t>
            </a:r>
            <a:r>
              <a:rPr lang="en-US" sz="2400" b="1" dirty="0"/>
              <a:t> with three-member CCCV such as </a:t>
            </a:r>
            <a:r>
              <a:rPr lang="en-US" sz="2400" b="1" i="1" dirty="0"/>
              <a:t>spring</a:t>
            </a:r>
            <a:r>
              <a:rPr lang="en-US" sz="2400" b="1" dirty="0"/>
              <a:t> </a:t>
            </a:r>
            <a:endParaRPr lang="en-US" sz="2400" b="1" dirty="0" smtClean="0"/>
          </a:p>
          <a:p>
            <a:endParaRPr lang="en-US" sz="2400" b="1" dirty="0" smtClean="0"/>
          </a:p>
          <a:p>
            <a:pPr>
              <a:buFont typeface="Arial" pitchFamily="34" charset="0"/>
              <a:buChar char="•"/>
            </a:pPr>
            <a:r>
              <a:rPr lang="en-US" sz="2400" b="1" dirty="0" smtClean="0"/>
              <a:t>the </a:t>
            </a:r>
            <a:r>
              <a:rPr lang="en-US" sz="2400" b="1" dirty="0"/>
              <a:t>effect of preceding phonological environment (clusters being preceded by a vowel, a consonant, or a pause) </a:t>
            </a:r>
            <a:endParaRPr lang="en-US" sz="2400" b="1" dirty="0" smtClean="0"/>
          </a:p>
          <a:p>
            <a:endParaRPr lang="en-US" sz="2400" b="1" dirty="0" smtClean="0"/>
          </a:p>
        </p:txBody>
      </p:sp>
      <p:sp>
        <p:nvSpPr>
          <p:cNvPr id="4" name="Footer Placeholder 3"/>
          <p:cNvSpPr>
            <a:spLocks noGrp="1"/>
          </p:cNvSpPr>
          <p:nvPr>
            <p:ph type="ftr" sz="quarter" idx="11"/>
          </p:nvPr>
        </p:nvSpPr>
        <p:spPr/>
        <p:txBody>
          <a:bodyPr/>
          <a:lstStyle/>
          <a:p>
            <a:r>
              <a:rPr lang="en-US" dirty="0" smtClean="0">
                <a:solidFill>
                  <a:schemeClr val="tx1"/>
                </a:solidFill>
              </a:rPr>
              <a:t>55</a:t>
            </a:r>
            <a:endParaRPr lang="en-US" dirty="0">
              <a:solidFill>
                <a:schemeClr val="tx1"/>
              </a:solidFill>
            </a:endParaRPr>
          </a:p>
        </p:txBody>
      </p:sp>
    </p:spTree>
    <p:extLst>
      <p:ext uri="{BB962C8B-B14F-4D97-AF65-F5344CB8AC3E}">
        <p14:creationId xmlns:p14="http://schemas.microsoft.com/office/powerpoint/2010/main" val="10399900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Rectangle 2"/>
          <p:cNvSpPr/>
          <p:nvPr/>
        </p:nvSpPr>
        <p:spPr>
          <a:xfrm>
            <a:off x="-1" y="0"/>
            <a:ext cx="12191999" cy="2739211"/>
          </a:xfrm>
          <a:prstGeom prst="rect">
            <a:avLst/>
          </a:prstGeom>
        </p:spPr>
        <p:txBody>
          <a:bodyPr wrap="square">
            <a:spAutoFit/>
          </a:bodyPr>
          <a:lstStyle/>
          <a:p>
            <a:pPr algn="ctr"/>
            <a:r>
              <a:rPr lang="en-US" sz="2800" b="1" dirty="0" smtClean="0"/>
              <a:t>Future Studies</a:t>
            </a:r>
          </a:p>
          <a:p>
            <a:endParaRPr lang="en-US" sz="2400" b="1" dirty="0" smtClean="0"/>
          </a:p>
          <a:p>
            <a:pPr>
              <a:buFont typeface="Arial" pitchFamily="34" charset="0"/>
              <a:buChar char="•"/>
            </a:pPr>
            <a:r>
              <a:rPr lang="en-US" sz="2400" b="1" dirty="0" smtClean="0"/>
              <a:t>the effect of word frequency </a:t>
            </a:r>
          </a:p>
          <a:p>
            <a:pPr>
              <a:buFont typeface="Arial" pitchFamily="34" charset="0"/>
              <a:buChar char="•"/>
            </a:pPr>
            <a:endParaRPr lang="en-US" sz="2400" b="1" dirty="0" smtClean="0"/>
          </a:p>
          <a:p>
            <a:pPr>
              <a:buFont typeface="Arial" pitchFamily="34" charset="0"/>
              <a:buChar char="•"/>
            </a:pPr>
            <a:r>
              <a:rPr lang="en-US" sz="2400" b="1" dirty="0" smtClean="0"/>
              <a:t>Comparing </a:t>
            </a:r>
            <a:r>
              <a:rPr lang="en-US" sz="2400" b="1" dirty="0" err="1" smtClean="0"/>
              <a:t>sC</a:t>
            </a:r>
            <a:r>
              <a:rPr lang="en-US" sz="2400" b="1" dirty="0" smtClean="0"/>
              <a:t> clusters with other consonant clusters </a:t>
            </a:r>
          </a:p>
          <a:p>
            <a:endParaRPr lang="en-US" sz="2400" b="1" dirty="0" smtClean="0"/>
          </a:p>
          <a:p>
            <a:pPr>
              <a:buFont typeface="Arial" pitchFamily="34" charset="0"/>
              <a:buChar char="•"/>
            </a:pPr>
            <a:r>
              <a:rPr lang="en-US" sz="2400" b="1" dirty="0" smtClean="0"/>
              <a:t>-Study coda clusters </a:t>
            </a:r>
            <a:endParaRPr lang="en-US" sz="2400" b="1" dirty="0"/>
          </a:p>
        </p:txBody>
      </p:sp>
      <p:sp>
        <p:nvSpPr>
          <p:cNvPr id="4" name="Footer Placeholder 3"/>
          <p:cNvSpPr>
            <a:spLocks noGrp="1"/>
          </p:cNvSpPr>
          <p:nvPr>
            <p:ph type="ftr" sz="quarter" idx="11"/>
          </p:nvPr>
        </p:nvSpPr>
        <p:spPr/>
        <p:txBody>
          <a:bodyPr/>
          <a:lstStyle/>
          <a:p>
            <a:r>
              <a:rPr lang="en-US" dirty="0" smtClean="0">
                <a:solidFill>
                  <a:schemeClr val="tx1"/>
                </a:solidFill>
              </a:rPr>
              <a:t>56</a:t>
            </a:r>
            <a:endParaRPr lang="en-US" dirty="0">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1698171" y="1338943"/>
            <a:ext cx="8409215" cy="523220"/>
          </a:xfrm>
          <a:prstGeom prst="rect">
            <a:avLst/>
          </a:prstGeom>
          <a:noFill/>
        </p:spPr>
        <p:txBody>
          <a:bodyPr wrap="square" rtlCol="0">
            <a:spAutoFit/>
          </a:bodyPr>
          <a:lstStyle/>
          <a:p>
            <a:pPr algn="ctr"/>
            <a:r>
              <a:rPr lang="en-US" sz="2800" b="1" i="1" dirty="0" smtClean="0">
                <a:effectLst>
                  <a:outerShdw blurRad="50800" dist="1143000" dir="5400000" algn="ctr" rotWithShape="0">
                    <a:srgbClr val="000000">
                      <a:alpha val="72000"/>
                    </a:srgbClr>
                  </a:outerShdw>
                </a:effectLst>
              </a:rPr>
              <a:t>Thank you very much!</a:t>
            </a:r>
            <a:endParaRPr lang="en-US" sz="2800" b="1" i="1" dirty="0">
              <a:effectLst>
                <a:outerShdw blurRad="50800" dist="1143000" dir="5400000" algn="ctr" rotWithShape="0">
                  <a:srgbClr val="000000">
                    <a:alpha val="72000"/>
                  </a:srgbClr>
                </a:outerShdw>
              </a:effectLst>
            </a:endParaRPr>
          </a:p>
        </p:txBody>
      </p:sp>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39724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0" y="-1"/>
            <a:ext cx="11952514" cy="7294305"/>
          </a:xfrm>
          <a:prstGeom prst="rect">
            <a:avLst/>
          </a:prstGeom>
        </p:spPr>
        <p:txBody>
          <a:bodyPr wrap="square">
            <a:spAutoFit/>
          </a:bodyPr>
          <a:lstStyle/>
          <a:p>
            <a:r>
              <a:rPr lang="en-US" sz="2800" b="1" dirty="0" smtClean="0"/>
              <a:t>References</a:t>
            </a:r>
          </a:p>
          <a:p>
            <a:pPr marL="457200" indent="-457200">
              <a:buFont typeface="Arial" charset="0"/>
              <a:buChar char="•"/>
            </a:pPr>
            <a:r>
              <a:rPr lang="en-US" sz="2000" b="1" dirty="0"/>
              <a:t>Archibald, J. (2006). Second language phonology as redeployment of phonological  </a:t>
            </a:r>
          </a:p>
          <a:p>
            <a:r>
              <a:rPr lang="en-US" sz="2000" b="1" dirty="0"/>
              <a:t>      knowledge. </a:t>
            </a:r>
            <a:r>
              <a:rPr lang="en-US" sz="2000" b="1" i="1" dirty="0"/>
              <a:t>Canadian Journal of Linguistics</a:t>
            </a:r>
            <a:r>
              <a:rPr lang="en-US" sz="2000" b="1" dirty="0"/>
              <a:t> 50 (1/2/3/4). Pp 285-314</a:t>
            </a:r>
            <a:r>
              <a:rPr lang="en-US" sz="2000" b="1" dirty="0" smtClean="0"/>
              <a:t>.</a:t>
            </a:r>
          </a:p>
          <a:p>
            <a:endParaRPr lang="en-US" sz="2000" b="1" dirty="0" smtClean="0"/>
          </a:p>
          <a:p>
            <a:pPr marL="285750" indent="-285750">
              <a:buFont typeface="Arial" charset="0"/>
              <a:buChar char="•"/>
            </a:pPr>
            <a:r>
              <a:rPr lang="en-US" sz="2000" b="1" dirty="0" err="1"/>
              <a:t>Boudaoud</a:t>
            </a:r>
            <a:r>
              <a:rPr lang="en-US" sz="2000" b="1" dirty="0"/>
              <a:t>, M. &amp; Cardoso, W. (2009). The variable acquisition of /s/ + consonant onset  </a:t>
            </a:r>
            <a:r>
              <a:rPr lang="en-US" sz="2000" b="1" dirty="0" smtClean="0"/>
              <a:t>clusters </a:t>
            </a:r>
            <a:r>
              <a:rPr lang="en-US" sz="2000" b="1" dirty="0"/>
              <a:t>in </a:t>
            </a:r>
            <a:r>
              <a:rPr lang="en-US" sz="2000" b="1" dirty="0" smtClean="0"/>
              <a:t>Farsi-English interlanguage</a:t>
            </a:r>
            <a:r>
              <a:rPr lang="en-US" sz="2000" b="1" dirty="0"/>
              <a:t>. In M. Bowles, T. </a:t>
            </a:r>
            <a:r>
              <a:rPr lang="en-US" sz="2000" b="1" dirty="0" err="1"/>
              <a:t>Ionin</a:t>
            </a:r>
            <a:r>
              <a:rPr lang="en-US" sz="2000" b="1" dirty="0"/>
              <a:t>, S. </a:t>
            </a:r>
            <a:r>
              <a:rPr lang="en-US" sz="2000" b="1" dirty="0" err="1"/>
              <a:t>Montrul</a:t>
            </a:r>
            <a:r>
              <a:rPr lang="en-US" sz="2000" b="1" dirty="0"/>
              <a:t>, &amp; A. </a:t>
            </a:r>
            <a:r>
              <a:rPr lang="en-US" sz="2000" b="1" dirty="0" smtClean="0"/>
              <a:t>Tremblay </a:t>
            </a:r>
            <a:r>
              <a:rPr lang="en-US" sz="2000" b="1" dirty="0"/>
              <a:t>(Eds.), </a:t>
            </a:r>
            <a:r>
              <a:rPr lang="en-US" sz="2000" b="1" i="1" dirty="0"/>
              <a:t>Tenth Generative Approaches to Second Language Acquisition </a:t>
            </a:r>
            <a:r>
              <a:rPr lang="en-US" sz="2000" b="1" i="1" dirty="0" smtClean="0"/>
              <a:t>Conference </a:t>
            </a:r>
            <a:r>
              <a:rPr lang="en-US" sz="2000" b="1" dirty="0"/>
              <a:t>(pp. 86-104). Somerville, MA: </a:t>
            </a:r>
            <a:r>
              <a:rPr lang="en-US" sz="2000" b="1" dirty="0" err="1"/>
              <a:t>Cascadilla</a:t>
            </a:r>
            <a:r>
              <a:rPr lang="en-US" sz="2000" b="1" dirty="0"/>
              <a:t> Proceedings </a:t>
            </a:r>
            <a:r>
              <a:rPr lang="en-US" sz="2000" b="1" dirty="0" smtClean="0"/>
              <a:t>Project.</a:t>
            </a:r>
          </a:p>
          <a:p>
            <a:pPr marL="285750" indent="-285750">
              <a:buFont typeface="Arial" charset="0"/>
              <a:buChar char="•"/>
            </a:pPr>
            <a:endParaRPr lang="en-US" sz="2000" b="1" dirty="0"/>
          </a:p>
          <a:p>
            <a:pPr marL="285750" indent="-285750">
              <a:buFont typeface="Arial" charset="0"/>
              <a:buChar char="•"/>
            </a:pPr>
            <a:r>
              <a:rPr lang="en-US" sz="2000" b="1" dirty="0" smtClean="0"/>
              <a:t>Cardoso</a:t>
            </a:r>
            <a:r>
              <a:rPr lang="en-US" sz="2000" b="1" dirty="0"/>
              <a:t>, W., P. John, &amp; L. French (2007).The variable perception of /s/+Coronal onset clusters in Brazilian Portuguese English.  In </a:t>
            </a:r>
            <a:r>
              <a:rPr lang="en-US" sz="2000" b="1" i="1" dirty="0"/>
              <a:t>Proceedings of New Sounds 2007</a:t>
            </a:r>
            <a:r>
              <a:rPr lang="en-US" sz="2000" b="1" dirty="0"/>
              <a:t>. Pp. </a:t>
            </a:r>
            <a:r>
              <a:rPr lang="en-US" sz="2000" b="1" dirty="0" smtClean="0"/>
              <a:t>86-106.</a:t>
            </a:r>
          </a:p>
          <a:p>
            <a:pPr marL="285750" indent="-285750">
              <a:buFont typeface="Arial" charset="0"/>
              <a:buChar char="•"/>
            </a:pPr>
            <a:endParaRPr lang="en-US" sz="2000" b="1" dirty="0"/>
          </a:p>
          <a:p>
            <a:pPr marL="285750" indent="-285750">
              <a:buFont typeface="Arial" charset="0"/>
              <a:buChar char="•"/>
            </a:pPr>
            <a:r>
              <a:rPr lang="en-US" sz="2000" b="1" dirty="0"/>
              <a:t>Cardoso, W. (2007). The development of sC onset clusters in interlanguage: </a:t>
            </a:r>
            <a:r>
              <a:rPr lang="en-US" sz="2000" b="1" dirty="0" err="1"/>
              <a:t>markedness</a:t>
            </a:r>
            <a:r>
              <a:rPr lang="en-US" sz="2000" b="1" dirty="0"/>
              <a:t> versus frequency effects. In </a:t>
            </a:r>
            <a:r>
              <a:rPr lang="en-US" sz="2000" b="1" i="1" dirty="0"/>
              <a:t>Proceedings of GASLA</a:t>
            </a:r>
            <a:r>
              <a:rPr lang="en-US" sz="2000" b="1" dirty="0"/>
              <a:t>. </a:t>
            </a:r>
            <a:r>
              <a:rPr lang="en-US" sz="2000" b="1" dirty="0" err="1"/>
              <a:t>Cascadilla</a:t>
            </a:r>
            <a:r>
              <a:rPr lang="en-US" sz="2000" b="1" dirty="0"/>
              <a:t> Press</a:t>
            </a:r>
            <a:r>
              <a:rPr lang="en-US" sz="2000" b="1" dirty="0" smtClean="0"/>
              <a:t>.</a:t>
            </a:r>
          </a:p>
          <a:p>
            <a:pPr marL="285750" indent="-285750">
              <a:buFont typeface="Arial" charset="0"/>
              <a:buChar char="•"/>
            </a:pPr>
            <a:endParaRPr lang="en-US" sz="2000" b="1" dirty="0"/>
          </a:p>
          <a:p>
            <a:pPr marL="285750" indent="-285750">
              <a:buFont typeface="Arial" charset="0"/>
              <a:buChar char="•"/>
            </a:pPr>
            <a:r>
              <a:rPr lang="en-US" sz="2000" b="1" dirty="0" err="1"/>
              <a:t>Corder</a:t>
            </a:r>
            <a:r>
              <a:rPr lang="en-US" sz="2000" b="1" dirty="0"/>
              <a:t>, S.P. (1967). The significance of learners’ errors. </a:t>
            </a:r>
            <a:r>
              <a:rPr lang="en-US" sz="2000" b="1" i="1" dirty="0"/>
              <a:t>International Review of Applied Linguistics </a:t>
            </a:r>
            <a:r>
              <a:rPr lang="en-US" sz="2000" b="1" dirty="0"/>
              <a:t>5: 161-170</a:t>
            </a:r>
            <a:r>
              <a:rPr lang="en-US" sz="2000" b="1" dirty="0" smtClean="0"/>
              <a:t>.</a:t>
            </a:r>
          </a:p>
          <a:p>
            <a:pPr marL="285750" indent="-285750">
              <a:buFont typeface="Arial" charset="0"/>
              <a:buChar char="•"/>
            </a:pPr>
            <a:endParaRPr lang="en-US" sz="2000" b="1" dirty="0" smtClean="0"/>
          </a:p>
          <a:p>
            <a:pPr marL="285750" indent="-285750">
              <a:buFont typeface="Arial" charset="0"/>
              <a:buChar char="•"/>
            </a:pPr>
            <a:r>
              <a:rPr lang="en-US" sz="2000" b="1" dirty="0" err="1"/>
              <a:t>Dupoux</a:t>
            </a:r>
            <a:r>
              <a:rPr lang="en-US" sz="2000" b="1" dirty="0"/>
              <a:t>, E., K. </a:t>
            </a:r>
            <a:r>
              <a:rPr lang="en-US" sz="2000" b="1" dirty="0" err="1"/>
              <a:t>Kakehi</a:t>
            </a:r>
            <a:r>
              <a:rPr lang="en-US" sz="2000" b="1" dirty="0"/>
              <a:t>, Y. Hirose, C. Pallier, &amp; J. </a:t>
            </a:r>
            <a:r>
              <a:rPr lang="en-US" sz="2000" b="1" dirty="0" err="1"/>
              <a:t>Mehler</a:t>
            </a:r>
            <a:r>
              <a:rPr lang="en-US" sz="2000" b="1" dirty="0"/>
              <a:t> (1999). Epenthetic vowels in Japanese: a perceptual illusion? </a:t>
            </a:r>
            <a:r>
              <a:rPr lang="en-US" sz="2000" b="1" i="1" dirty="0"/>
              <a:t>Journal of Experimental Psychology: Human Perception and Performance</a:t>
            </a:r>
            <a:r>
              <a:rPr lang="en-US" sz="2000" b="1" dirty="0"/>
              <a:t> 25: </a:t>
            </a:r>
            <a:r>
              <a:rPr lang="en-US" sz="2000" b="1" dirty="0" smtClean="0"/>
              <a:t>1568-1578</a:t>
            </a:r>
          </a:p>
          <a:p>
            <a:pPr marL="285750" indent="-285750">
              <a:buFont typeface="Arial" charset="0"/>
              <a:buChar char="•"/>
            </a:pPr>
            <a:endParaRPr lang="en-US" sz="2000" b="1" dirty="0"/>
          </a:p>
          <a:p>
            <a:pPr marL="285750" indent="-285750">
              <a:buFont typeface="Arial" charset="0"/>
              <a:buChar char="•"/>
            </a:pPr>
            <a:r>
              <a:rPr lang="en-US" sz="2000" b="1" dirty="0" err="1"/>
              <a:t>Enochson</a:t>
            </a:r>
            <a:r>
              <a:rPr lang="en-US" sz="2000" b="1" dirty="0"/>
              <a:t>, K. (2014).L2 production of English onset </a:t>
            </a:r>
            <a:r>
              <a:rPr lang="en-US" sz="2000" b="1" dirty="0" err="1"/>
              <a:t>sC</a:t>
            </a:r>
            <a:r>
              <a:rPr lang="en-US" sz="2000" b="1" dirty="0"/>
              <a:t> and CC clusters. Concordia Working Papers in Applied Linguistics; Proceedings of New Sounds 2013. Pp. 171-184.</a:t>
            </a:r>
            <a:endParaRPr lang="en-CA" sz="2000" b="1" dirty="0"/>
          </a:p>
          <a:p>
            <a:pPr marL="285750" indent="-285750">
              <a:buFont typeface="Arial" charset="0"/>
              <a:buChar char="•"/>
            </a:pPr>
            <a:endParaRPr lang="en-US" sz="2000" b="1" dirty="0"/>
          </a:p>
          <a:p>
            <a:endParaRPr lang="en-US" sz="2000" b="1"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98808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Rectangle 4"/>
          <p:cNvSpPr/>
          <p:nvPr/>
        </p:nvSpPr>
        <p:spPr>
          <a:xfrm>
            <a:off x="1" y="0"/>
            <a:ext cx="7096722" cy="1938992"/>
          </a:xfrm>
          <a:prstGeom prst="rect">
            <a:avLst/>
          </a:prstGeom>
        </p:spPr>
        <p:txBody>
          <a:bodyPr wrap="square">
            <a:spAutoFit/>
          </a:bodyPr>
          <a:lstStyle/>
          <a:p>
            <a:r>
              <a:rPr lang="en-US" sz="2800" b="1" dirty="0" smtClean="0"/>
              <a:t>Perceptual Illusions</a:t>
            </a:r>
          </a:p>
          <a:p>
            <a:endParaRPr lang="en-US" sz="2800" b="1" dirty="0"/>
          </a:p>
          <a:p>
            <a:endParaRPr lang="en-US" sz="2800" b="1" dirty="0" smtClean="0"/>
          </a:p>
          <a:p>
            <a:endParaRPr lang="en-US" dirty="0" smtClean="0"/>
          </a:p>
          <a:p>
            <a:endParaRPr lang="en-US" dirty="0"/>
          </a:p>
        </p:txBody>
      </p:sp>
      <p:sp>
        <p:nvSpPr>
          <p:cNvPr id="6" name="Rectangle 5"/>
          <p:cNvSpPr/>
          <p:nvPr/>
        </p:nvSpPr>
        <p:spPr>
          <a:xfrm>
            <a:off x="1" y="365124"/>
            <a:ext cx="11576956" cy="6001643"/>
          </a:xfrm>
          <a:prstGeom prst="rect">
            <a:avLst/>
          </a:prstGeom>
        </p:spPr>
        <p:txBody>
          <a:bodyPr wrap="square">
            <a:spAutoFit/>
          </a:bodyPr>
          <a:lstStyle/>
          <a:p>
            <a:pPr marL="342900" indent="-342900">
              <a:buFont typeface="Arial" charset="0"/>
              <a:buChar char="•"/>
            </a:pPr>
            <a:endParaRPr lang="en-CA" sz="2400" b="1" dirty="0" smtClean="0"/>
          </a:p>
          <a:p>
            <a:pPr marL="342900" indent="-342900">
              <a:buFont typeface="Arial" charset="0"/>
              <a:buChar char="•"/>
            </a:pPr>
            <a:endParaRPr lang="en-CA" sz="2400" b="1" dirty="0"/>
          </a:p>
          <a:p>
            <a:pPr marL="342900" indent="-342900">
              <a:buFont typeface="Arial" charset="0"/>
              <a:buChar char="•"/>
            </a:pPr>
            <a:r>
              <a:rPr lang="en-CA" sz="2400" b="1" dirty="0" smtClean="0"/>
              <a:t>Studies from a number of L1s (Japanese (</a:t>
            </a:r>
            <a:r>
              <a:rPr lang="en-CA" sz="2400" b="1" dirty="0" err="1" smtClean="0"/>
              <a:t>Dupoux</a:t>
            </a:r>
            <a:r>
              <a:rPr lang="en-CA" sz="2400" b="1" dirty="0" smtClean="0"/>
              <a:t>; Matthews &amp; Brown), Korean (</a:t>
            </a:r>
            <a:r>
              <a:rPr lang="en-CA" sz="2400" b="1" dirty="0" err="1" smtClean="0"/>
              <a:t>Kabak</a:t>
            </a:r>
            <a:r>
              <a:rPr lang="en-CA" sz="2400" b="1" dirty="0" smtClean="0"/>
              <a:t> &amp; </a:t>
            </a:r>
            <a:r>
              <a:rPr lang="en-CA" sz="2400" b="1" dirty="0" err="1" smtClean="0"/>
              <a:t>Idsardi</a:t>
            </a:r>
            <a:r>
              <a:rPr lang="en-CA" sz="2400" b="1" dirty="0" smtClean="0"/>
              <a:t>) reveal perceptual illusions</a:t>
            </a:r>
          </a:p>
          <a:p>
            <a:pPr marL="342900" indent="-342900">
              <a:buFont typeface="Arial" charset="0"/>
              <a:buChar char="•"/>
            </a:pPr>
            <a:endParaRPr lang="en-CA" sz="2400" b="1" dirty="0" smtClean="0"/>
          </a:p>
          <a:p>
            <a:pPr marL="342900" indent="-342900">
              <a:buFont typeface="Arial" charset="0"/>
              <a:buChar char="•"/>
            </a:pPr>
            <a:r>
              <a:rPr lang="en-CA" sz="2400" b="1" dirty="0" smtClean="0"/>
              <a:t>Japanese: does not allow obstruent consonantal sequences word medially:</a:t>
            </a:r>
          </a:p>
          <a:p>
            <a:pPr marL="800100" lvl="1" indent="-342900">
              <a:buFont typeface="Arial" charset="0"/>
              <a:buChar char="•"/>
            </a:pPr>
            <a:r>
              <a:rPr lang="en-CA" sz="2400" b="1" dirty="0" smtClean="0"/>
              <a:t>*</a:t>
            </a:r>
            <a:r>
              <a:rPr lang="en-CA" sz="2400" b="1" dirty="0" err="1" smtClean="0"/>
              <a:t>ac.tor</a:t>
            </a:r>
            <a:endParaRPr lang="en-CA" sz="2400" b="1" dirty="0" smtClean="0"/>
          </a:p>
          <a:p>
            <a:pPr marL="800100" lvl="1" indent="-342900">
              <a:buFont typeface="Arial" charset="0"/>
              <a:buChar char="•"/>
            </a:pPr>
            <a:r>
              <a:rPr lang="en-CA" sz="2400" b="1" dirty="0" smtClean="0"/>
              <a:t>*</a:t>
            </a:r>
            <a:r>
              <a:rPr lang="en-CA" sz="2400" b="1" dirty="0" err="1" smtClean="0"/>
              <a:t>chap.ter</a:t>
            </a:r>
            <a:endParaRPr lang="en-CA" sz="2400" b="1" dirty="0" smtClean="0"/>
          </a:p>
          <a:p>
            <a:pPr marL="800100" lvl="1" indent="-342900">
              <a:buFont typeface="Arial" charset="0"/>
              <a:buChar char="•"/>
            </a:pPr>
            <a:endParaRPr lang="en-CA" sz="2400" b="1" dirty="0" smtClean="0"/>
          </a:p>
          <a:p>
            <a:pPr marL="342900" indent="-342900">
              <a:buFont typeface="Arial" charset="0"/>
              <a:buChar char="•"/>
            </a:pPr>
            <a:r>
              <a:rPr lang="en-CA" sz="2400" b="1" dirty="0" smtClean="0"/>
              <a:t>In production, they insert an epenthetic vowel between the </a:t>
            </a:r>
            <a:r>
              <a:rPr lang="en-CA" sz="2400" b="1" dirty="0" err="1" smtClean="0"/>
              <a:t>obstruents</a:t>
            </a:r>
            <a:endParaRPr lang="en-CA" sz="2400" b="1" dirty="0" smtClean="0"/>
          </a:p>
          <a:p>
            <a:pPr marL="800100" lvl="1" indent="-342900">
              <a:buFont typeface="Arial" charset="0"/>
              <a:buChar char="•"/>
            </a:pPr>
            <a:r>
              <a:rPr lang="en-CA" sz="2400" b="1" dirty="0" smtClean="0"/>
              <a:t>baseball </a:t>
            </a:r>
            <a:r>
              <a:rPr lang="en-CA" sz="2400" b="1" dirty="0" smtClean="0">
                <a:latin typeface="Wingdings"/>
                <a:ea typeface="Wingdings"/>
                <a:cs typeface="Wingdings"/>
                <a:sym typeface="Wingdings"/>
              </a:rPr>
              <a:t></a:t>
            </a:r>
            <a:r>
              <a:rPr lang="en-CA" sz="2400" b="1" dirty="0" smtClean="0">
                <a:sym typeface="Wingdings"/>
              </a:rPr>
              <a:t> </a:t>
            </a:r>
            <a:r>
              <a:rPr lang="en-CA" sz="2400" b="1" dirty="0" err="1" smtClean="0"/>
              <a:t>basubaru</a:t>
            </a:r>
            <a:endParaRPr lang="en-CA" sz="2400" b="1" dirty="0" smtClean="0"/>
          </a:p>
          <a:p>
            <a:pPr marL="800100" lvl="1" indent="-342900">
              <a:buFont typeface="Arial" charset="0"/>
              <a:buChar char="•"/>
            </a:pPr>
            <a:endParaRPr lang="en-CA" sz="2400" b="1" dirty="0"/>
          </a:p>
          <a:p>
            <a:pPr marL="800100" lvl="1" indent="-342900">
              <a:buFont typeface="Arial" charset="0"/>
              <a:buChar char="•"/>
            </a:pPr>
            <a:endParaRPr lang="en-CA" sz="2400" b="1" dirty="0" smtClean="0"/>
          </a:p>
          <a:p>
            <a:pPr marL="800100" lvl="1" indent="-342900">
              <a:buFont typeface="Arial" charset="0"/>
              <a:buChar char="•"/>
            </a:pPr>
            <a:endParaRPr lang="en-CA" sz="2400" b="1" dirty="0"/>
          </a:p>
          <a:p>
            <a:pPr marL="800100" lvl="1" indent="-342900">
              <a:buFont typeface="Arial" charset="0"/>
              <a:buChar char="•"/>
            </a:pPr>
            <a:endParaRPr lang="en-CA" sz="2400" b="1" dirty="0" smtClean="0"/>
          </a:p>
          <a:p>
            <a:pPr marL="800100" lvl="1" indent="-342900">
              <a:buFont typeface="Arial" charset="0"/>
              <a:buChar char="•"/>
            </a:pPr>
            <a:endParaRPr lang="en-CA" sz="2400" b="1" dirty="0"/>
          </a:p>
        </p:txBody>
      </p:sp>
      <p:sp>
        <p:nvSpPr>
          <p:cNvPr id="3" name="Footer Placeholder 2"/>
          <p:cNvSpPr>
            <a:spLocks noGrp="1"/>
          </p:cNvSpPr>
          <p:nvPr>
            <p:ph type="ftr" sz="quarter" idx="11"/>
          </p:nvPr>
        </p:nvSpPr>
        <p:spPr/>
        <p:txBody>
          <a:bodyPr/>
          <a:lstStyle/>
          <a:p>
            <a:r>
              <a:rPr lang="en-US" b="1" dirty="0" smtClean="0">
                <a:solidFill>
                  <a:schemeClr val="tx1"/>
                </a:solidFill>
              </a:rPr>
              <a:t>5</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7233557"/>
          </a:xfrm>
          <a:prstGeom prst="rect">
            <a:avLst/>
          </a:prstGeom>
        </p:spPr>
      </p:pic>
      <p:sp>
        <p:nvSpPr>
          <p:cNvPr id="3" name="Rectangle 2"/>
          <p:cNvSpPr/>
          <p:nvPr/>
        </p:nvSpPr>
        <p:spPr>
          <a:xfrm>
            <a:off x="0" y="-1"/>
            <a:ext cx="12192000" cy="6986528"/>
          </a:xfrm>
          <a:prstGeom prst="rect">
            <a:avLst/>
          </a:prstGeom>
        </p:spPr>
        <p:txBody>
          <a:bodyPr wrap="square">
            <a:spAutoFit/>
          </a:bodyPr>
          <a:lstStyle/>
          <a:p>
            <a:r>
              <a:rPr lang="en-US" sz="2800" b="1" dirty="0" smtClean="0"/>
              <a:t>References</a:t>
            </a:r>
          </a:p>
          <a:p>
            <a:pPr marL="285750" indent="-285750">
              <a:buFont typeface="Arial" charset="0"/>
              <a:buChar char="•"/>
            </a:pPr>
            <a:r>
              <a:rPr lang="en-CA" sz="2000" b="1" dirty="0"/>
              <a:t>Imsri, P. (1999). Thai speakers’ perception and production of English onset clusters /</a:t>
            </a:r>
            <a:r>
              <a:rPr lang="en-CA" sz="2000" b="1" dirty="0" err="1"/>
              <a:t>sC</a:t>
            </a:r>
            <a:r>
              <a:rPr lang="en-CA" sz="2000" b="1" dirty="0"/>
              <a:t>-/. Unpublished manuscript. University of Delaware</a:t>
            </a:r>
            <a:r>
              <a:rPr lang="en-CA" sz="2000" b="1" dirty="0" smtClean="0"/>
              <a:t>.</a:t>
            </a:r>
          </a:p>
          <a:p>
            <a:pPr marL="285750" indent="-285750">
              <a:buFont typeface="Arial" charset="0"/>
              <a:buChar char="•"/>
            </a:pPr>
            <a:endParaRPr lang="en-US" sz="2000" b="1" dirty="0"/>
          </a:p>
          <a:p>
            <a:pPr marL="285750" indent="-285750">
              <a:buFont typeface="Arial" charset="0"/>
              <a:buChar char="•"/>
            </a:pPr>
            <a:r>
              <a:rPr lang="en-US" sz="2000" b="1" dirty="0"/>
              <a:t>Iwasaki, S. &amp; P. </a:t>
            </a:r>
            <a:r>
              <a:rPr lang="en-US" sz="2000" b="1" dirty="0" err="1"/>
              <a:t>Ingkaphiram</a:t>
            </a:r>
            <a:r>
              <a:rPr lang="en-US" sz="2000" b="1" dirty="0"/>
              <a:t> (2005). </a:t>
            </a:r>
            <a:r>
              <a:rPr lang="en-US" sz="2000" b="1" i="1" dirty="0"/>
              <a:t>A Reference Grammar of Thai</a:t>
            </a:r>
            <a:r>
              <a:rPr lang="en-US" sz="2000" b="1" dirty="0"/>
              <a:t>. </a:t>
            </a:r>
            <a:r>
              <a:rPr lang="en-US" sz="2000" b="1" dirty="0" smtClean="0"/>
              <a:t>Cambridge</a:t>
            </a:r>
          </a:p>
          <a:p>
            <a:pPr marL="285750" indent="-285750">
              <a:buFont typeface="Arial" charset="0"/>
              <a:buChar char="•"/>
            </a:pPr>
            <a:endParaRPr lang="en-US" sz="2000" b="1" dirty="0"/>
          </a:p>
          <a:p>
            <a:pPr marL="285750" indent="-285750">
              <a:buFont typeface="Arial" charset="0"/>
              <a:buChar char="•"/>
            </a:pPr>
            <a:r>
              <a:rPr lang="en-CA" sz="2000" b="1" dirty="0"/>
              <a:t>Kaye, J. (1992). Do you believe in magic? The story of </a:t>
            </a:r>
            <a:r>
              <a:rPr lang="en-CA" sz="2000" b="1" dirty="0" err="1"/>
              <a:t>s+C</a:t>
            </a:r>
            <a:r>
              <a:rPr lang="en-CA" sz="2000" b="1" dirty="0"/>
              <a:t> sequences. </a:t>
            </a:r>
            <a:r>
              <a:rPr lang="en-CA" sz="2000" b="1" i="1" dirty="0"/>
              <a:t>SOAS Working Papers in Linguistics &amp; Phonetics: 293-313</a:t>
            </a:r>
            <a:r>
              <a:rPr lang="en-CA" sz="2000" b="1" i="1" dirty="0" smtClean="0"/>
              <a:t>.</a:t>
            </a:r>
            <a:endParaRPr lang="en-US" sz="2000" b="1" dirty="0" smtClean="0"/>
          </a:p>
          <a:p>
            <a:pPr marL="285750" indent="-285750">
              <a:buFont typeface="Arial" charset="0"/>
              <a:buChar char="•"/>
            </a:pPr>
            <a:endParaRPr lang="en-US" sz="2000" b="1" dirty="0" smtClean="0"/>
          </a:p>
          <a:p>
            <a:pPr marL="285750" indent="-285750">
              <a:buFont typeface="Arial" charset="0"/>
              <a:buChar char="•"/>
            </a:pPr>
            <a:r>
              <a:rPr lang="en-US" sz="2000" b="1" dirty="0"/>
              <a:t>Matthews, J. &amp; C. Brown. (2004). When language intake exceeds input: language specific perceptual illusions induced by L1 prosodic constraints. </a:t>
            </a:r>
            <a:r>
              <a:rPr lang="en-US" sz="2000" b="1" i="1" dirty="0"/>
              <a:t>International Journal of Bilingualism</a:t>
            </a:r>
            <a:r>
              <a:rPr lang="en-US" sz="2000" b="1" dirty="0"/>
              <a:t> 8(1): 5-27</a:t>
            </a:r>
            <a:r>
              <a:rPr lang="en-US" sz="2000" b="1" dirty="0" smtClean="0"/>
              <a:t>.</a:t>
            </a:r>
          </a:p>
          <a:p>
            <a:pPr marL="285750" indent="-285750">
              <a:buFont typeface="Arial" charset="0"/>
              <a:buChar char="•"/>
            </a:pPr>
            <a:endParaRPr lang="en-US" sz="2000" b="1" dirty="0" smtClean="0"/>
          </a:p>
          <a:p>
            <a:pPr marL="285750" indent="-285750">
              <a:buFont typeface="Arial" charset="0"/>
              <a:buChar char="•"/>
            </a:pPr>
            <a:r>
              <a:rPr lang="en-US" sz="2000" b="1" dirty="0" smtClean="0"/>
              <a:t>Munro, M. J., &amp; </a:t>
            </a:r>
            <a:r>
              <a:rPr lang="en-US" sz="2000" b="1" dirty="0" err="1" smtClean="0"/>
              <a:t>Derwing</a:t>
            </a:r>
            <a:r>
              <a:rPr lang="en-US" sz="2000" b="1" dirty="0" smtClean="0"/>
              <a:t>, T. M. (1999). Foreign accent, comprehensibility, and intelligibility in the speech of second language learners.</a:t>
            </a:r>
            <a:r>
              <a:rPr lang="en-US" sz="2000" b="1" i="1" dirty="0" smtClean="0"/>
              <a:t> Language Learning, 49</a:t>
            </a:r>
            <a:r>
              <a:rPr lang="en-US" sz="2000" b="1" dirty="0" smtClean="0"/>
              <a:t>(supplement 1), 285-310. doi:10.1111/0023-8333.49.s1.8</a:t>
            </a:r>
          </a:p>
          <a:p>
            <a:pPr marL="285750" indent="-285750">
              <a:buFont typeface="Arial" charset="0"/>
              <a:buChar char="•"/>
            </a:pPr>
            <a:endParaRPr lang="en-US" sz="2000" b="1" dirty="0"/>
          </a:p>
          <a:p>
            <a:pPr marL="285750" indent="-285750">
              <a:buFont typeface="Arial" charset="0"/>
              <a:buChar char="•"/>
            </a:pPr>
            <a:r>
              <a:rPr lang="en-US" sz="2000" b="1" dirty="0"/>
              <a:t>Summerell, F. (2007). </a:t>
            </a:r>
            <a:r>
              <a:rPr lang="en-US" sz="2000" b="1" i="1" dirty="0"/>
              <a:t>The L2 Acquisition of Japanese Length Contrasts</a:t>
            </a:r>
            <a:r>
              <a:rPr lang="en-US" sz="2000" b="1" dirty="0"/>
              <a:t>. MA Thesis University of Calgary</a:t>
            </a:r>
            <a:r>
              <a:rPr lang="en-US" sz="2000" b="1" dirty="0" smtClean="0"/>
              <a:t>.</a:t>
            </a:r>
          </a:p>
          <a:p>
            <a:pPr marL="285750" indent="-285750">
              <a:buFont typeface="Arial" charset="0"/>
              <a:buChar char="•"/>
            </a:pPr>
            <a:endParaRPr lang="en-US" sz="2000" b="1" dirty="0"/>
          </a:p>
          <a:p>
            <a:pPr marL="285750" indent="-285750">
              <a:buFont typeface="Arial" charset="0"/>
              <a:buChar char="•"/>
            </a:pPr>
            <a:r>
              <a:rPr lang="en-US" sz="2000" b="1" dirty="0" err="1"/>
              <a:t>Yousefi</a:t>
            </a:r>
            <a:r>
              <a:rPr lang="en-US" sz="2000" b="1" dirty="0"/>
              <a:t>, M. (2016). Perception and production of </a:t>
            </a:r>
            <a:r>
              <a:rPr lang="en-US" sz="2000" b="1" dirty="0" err="1"/>
              <a:t>sC</a:t>
            </a:r>
            <a:r>
              <a:rPr lang="en-US" sz="2000" b="1" dirty="0"/>
              <a:t> onset clusters in Persian speakers of English. PhD candidacy paper. University of Victoria.</a:t>
            </a:r>
          </a:p>
          <a:p>
            <a:endParaRPr lang="en-US" sz="2800" b="1" dirty="0" smtClean="0"/>
          </a:p>
          <a:p>
            <a:endParaRPr lang="en-US" dirty="0"/>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20571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TextBox 3"/>
          <p:cNvSpPr txBox="1"/>
          <p:nvPr/>
        </p:nvSpPr>
        <p:spPr>
          <a:xfrm>
            <a:off x="308919" y="284205"/>
            <a:ext cx="11368216" cy="461665"/>
          </a:xfrm>
          <a:prstGeom prst="rect">
            <a:avLst/>
          </a:prstGeom>
          <a:noFill/>
        </p:spPr>
        <p:txBody>
          <a:bodyPr wrap="square" rtlCol="0">
            <a:spAutoFit/>
          </a:bodyPr>
          <a:lstStyle/>
          <a:p>
            <a:pPr algn="ctr"/>
            <a:r>
              <a:rPr lang="en-US" sz="2400" dirty="0" smtClean="0"/>
              <a:t>Back up slides</a:t>
            </a:r>
            <a:endParaRPr lang="en-US" sz="2400" dirty="0"/>
          </a:p>
        </p:txBody>
      </p:sp>
    </p:spTree>
    <p:extLst>
      <p:ext uri="{BB962C8B-B14F-4D97-AF65-F5344CB8AC3E}">
        <p14:creationId xmlns:p14="http://schemas.microsoft.com/office/powerpoint/2010/main" val="661159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Rectangle 2"/>
          <p:cNvSpPr/>
          <p:nvPr/>
        </p:nvSpPr>
        <p:spPr>
          <a:xfrm>
            <a:off x="256674" y="0"/>
            <a:ext cx="11630526" cy="5878532"/>
          </a:xfrm>
          <a:prstGeom prst="rect">
            <a:avLst/>
          </a:prstGeom>
        </p:spPr>
        <p:txBody>
          <a:bodyPr wrap="square">
            <a:spAutoFit/>
          </a:bodyPr>
          <a:lstStyle/>
          <a:p>
            <a:endParaRPr lang="en-US" sz="2400" b="1" dirty="0" smtClean="0"/>
          </a:p>
          <a:p>
            <a:r>
              <a:rPr lang="en-US" sz="2800" b="1" dirty="0" err="1" smtClean="0"/>
              <a:t>Enochson</a:t>
            </a:r>
            <a:r>
              <a:rPr lang="en-US" sz="2800" b="1" dirty="0" smtClean="0"/>
              <a:t> (2014)</a:t>
            </a:r>
          </a:p>
          <a:p>
            <a:endParaRPr lang="en-US" sz="2400" b="1" dirty="0" smtClean="0"/>
          </a:p>
          <a:p>
            <a:pPr marL="285750" indent="-285750">
              <a:buFont typeface="Arial" charset="0"/>
              <a:buChar char="•"/>
            </a:pPr>
            <a:r>
              <a:rPr lang="en-US" sz="2400" b="1" dirty="0" smtClean="0"/>
              <a:t>L1 Chinese and Japanese (n=8) read from a list of words</a:t>
            </a:r>
            <a:r>
              <a:rPr lang="en-US" sz="2400" b="1" dirty="0"/>
              <a:t> </a:t>
            </a:r>
            <a:endParaRPr lang="en-US" sz="2400" b="1" dirty="0" smtClean="0"/>
          </a:p>
          <a:p>
            <a:pPr marL="285750" indent="-285750">
              <a:buFont typeface="Arial" charset="0"/>
              <a:buChar char="•"/>
            </a:pPr>
            <a:endParaRPr lang="en-US" sz="2400" b="1" dirty="0" smtClean="0"/>
          </a:p>
          <a:p>
            <a:pPr marL="342900" indent="-342900">
              <a:buFont typeface="Arial" charset="0"/>
              <a:buChar char="•"/>
            </a:pPr>
            <a:r>
              <a:rPr lang="en-US" sz="2400" b="1" dirty="0"/>
              <a:t>She found the following order of accuracy:</a:t>
            </a:r>
          </a:p>
          <a:p>
            <a:r>
              <a:rPr lang="en-US" sz="2400" b="1" dirty="0"/>
              <a:t>	[</a:t>
            </a:r>
            <a:r>
              <a:rPr lang="en-US" sz="2400" b="1" dirty="0" err="1"/>
              <a:t>st</a:t>
            </a:r>
            <a:r>
              <a:rPr lang="en-US" sz="2400" b="1" dirty="0"/>
              <a:t>]	86%</a:t>
            </a:r>
          </a:p>
          <a:p>
            <a:r>
              <a:rPr lang="en-US" sz="2400" b="1" dirty="0"/>
              <a:t>	[</a:t>
            </a:r>
            <a:r>
              <a:rPr lang="en-US" sz="2400" b="1" dirty="0" err="1"/>
              <a:t>sn</a:t>
            </a:r>
            <a:r>
              <a:rPr lang="en-US" sz="2400" b="1" dirty="0"/>
              <a:t>]	79%</a:t>
            </a:r>
          </a:p>
          <a:p>
            <a:r>
              <a:rPr lang="en-US" sz="2400" b="1" dirty="0"/>
              <a:t>	[</a:t>
            </a:r>
            <a:r>
              <a:rPr lang="en-US" sz="2400" b="1" dirty="0" err="1"/>
              <a:t>sl</a:t>
            </a:r>
            <a:r>
              <a:rPr lang="en-US" sz="2400" b="1" dirty="0"/>
              <a:t>]	60%</a:t>
            </a:r>
          </a:p>
          <a:p>
            <a:r>
              <a:rPr lang="en-US" sz="2400" b="1" dirty="0"/>
              <a:t>	[</a:t>
            </a:r>
            <a:r>
              <a:rPr lang="en-US" sz="2400" b="1" dirty="0" err="1"/>
              <a:t>sw</a:t>
            </a:r>
            <a:r>
              <a:rPr lang="en-US" sz="2400" b="1" dirty="0"/>
              <a:t>]	43%</a:t>
            </a:r>
          </a:p>
          <a:p>
            <a:endParaRPr lang="en-US" sz="2400" b="1" dirty="0"/>
          </a:p>
          <a:p>
            <a:r>
              <a:rPr lang="en-US" sz="2400" b="1" dirty="0"/>
              <a:t>This is consistent with </a:t>
            </a:r>
            <a:r>
              <a:rPr lang="en-US" sz="2400" b="1" dirty="0" smtClean="0"/>
              <a:t>what we would expect if [</a:t>
            </a:r>
            <a:r>
              <a:rPr lang="en-US" sz="2400" b="1" dirty="0"/>
              <a:t>s] </a:t>
            </a:r>
            <a:r>
              <a:rPr lang="en-US" sz="2400" b="1" dirty="0" smtClean="0"/>
              <a:t>were in </a:t>
            </a:r>
            <a:r>
              <a:rPr lang="en-US" sz="2400" b="1" dirty="0"/>
              <a:t>the </a:t>
            </a:r>
            <a:r>
              <a:rPr lang="en-US" sz="2400" b="1" dirty="0" smtClean="0"/>
              <a:t>preceding coda (but not in the onset).</a:t>
            </a:r>
            <a:endParaRPr lang="en-US" sz="2400" b="1" dirty="0"/>
          </a:p>
          <a:p>
            <a:pPr marL="285750" indent="-285750">
              <a:buFont typeface="Arial" charset="0"/>
              <a:buChar char="•"/>
            </a:pPr>
            <a:endParaRPr lang="en-US" sz="2400" b="1" dirty="0"/>
          </a:p>
          <a:p>
            <a:endParaRPr lang="en-US" dirty="0"/>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574529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1" y="0"/>
            <a:ext cx="7153180" cy="6001643"/>
          </a:xfrm>
          <a:prstGeom prst="rect">
            <a:avLst/>
          </a:prstGeom>
        </p:spPr>
        <p:txBody>
          <a:bodyPr wrap="square">
            <a:spAutoFit/>
          </a:bodyPr>
          <a:lstStyle/>
          <a:p>
            <a:endParaRPr lang="en-US" sz="2800" b="1" dirty="0" smtClean="0"/>
          </a:p>
          <a:p>
            <a:r>
              <a:rPr lang="en-US" sz="2800" b="1" dirty="0" smtClean="0"/>
              <a:t>What’s </a:t>
            </a:r>
            <a:r>
              <a:rPr lang="en-US" sz="2800" b="1" dirty="0"/>
              <a:t>Up With [</a:t>
            </a:r>
            <a:r>
              <a:rPr lang="en-US" sz="2800" b="1" dirty="0" err="1"/>
              <a:t>sl</a:t>
            </a:r>
            <a:r>
              <a:rPr lang="en-US" sz="2800" b="1" dirty="0" smtClean="0"/>
              <a:t>]?</a:t>
            </a:r>
          </a:p>
          <a:p>
            <a:endParaRPr lang="en-US" sz="2800" b="1" dirty="0" smtClean="0"/>
          </a:p>
          <a:p>
            <a:pPr marL="285750" indent="-285750">
              <a:buFont typeface="Arial" charset="0"/>
              <a:buChar char="•"/>
            </a:pPr>
            <a:r>
              <a:rPr lang="en-US" sz="2400" b="1" dirty="0"/>
              <a:t>Who predicts [</a:t>
            </a:r>
            <a:r>
              <a:rPr lang="en-US" sz="2400" b="1" dirty="0" err="1"/>
              <a:t>sl</a:t>
            </a:r>
            <a:r>
              <a:rPr lang="en-US" sz="2400" b="1" dirty="0"/>
              <a:t>] should be the hardest?</a:t>
            </a:r>
          </a:p>
          <a:p>
            <a:endParaRPr lang="en-US" sz="2400" b="1" dirty="0"/>
          </a:p>
          <a:p>
            <a:pPr marL="285750" indent="-285750">
              <a:buFont typeface="Arial" charset="0"/>
              <a:buChar char="•"/>
            </a:pPr>
            <a:r>
              <a:rPr lang="en-US" sz="2400" b="1" dirty="0"/>
              <a:t>Markedness:  </a:t>
            </a:r>
            <a:r>
              <a:rPr lang="en-US" sz="2400" b="1" dirty="0" smtClean="0"/>
              <a:t>X</a:t>
            </a:r>
          </a:p>
          <a:p>
            <a:pPr marL="285750" indent="-285750">
              <a:buFont typeface="Arial" charset="0"/>
              <a:buChar char="•"/>
            </a:pPr>
            <a:endParaRPr lang="en-US" sz="2400" b="1" dirty="0"/>
          </a:p>
          <a:p>
            <a:pPr marL="285750" indent="-285750">
              <a:buFont typeface="Arial" charset="0"/>
              <a:buChar char="•"/>
            </a:pPr>
            <a:r>
              <a:rPr lang="en-US" sz="2400" b="1" dirty="0"/>
              <a:t>L1 frequency: </a:t>
            </a:r>
            <a:r>
              <a:rPr lang="en-US" sz="2400" b="1" dirty="0" smtClean="0"/>
              <a:t>X</a:t>
            </a:r>
          </a:p>
          <a:p>
            <a:pPr marL="285750" indent="-285750">
              <a:buFont typeface="Arial" charset="0"/>
              <a:buChar char="•"/>
            </a:pPr>
            <a:endParaRPr lang="en-US" sz="2400" b="1" dirty="0"/>
          </a:p>
          <a:p>
            <a:pPr marL="285750" indent="-285750">
              <a:buFont typeface="Arial" charset="0"/>
              <a:buChar char="•"/>
            </a:pPr>
            <a:r>
              <a:rPr lang="en-US" sz="2400" b="1" dirty="0"/>
              <a:t>L2 frequency: </a:t>
            </a:r>
            <a:r>
              <a:rPr lang="en-US" sz="2400" b="1" dirty="0" smtClean="0"/>
              <a:t>X</a:t>
            </a:r>
          </a:p>
          <a:p>
            <a:pPr marL="285750" indent="-285750">
              <a:buFont typeface="Arial" charset="0"/>
              <a:buChar char="•"/>
            </a:pPr>
            <a:endParaRPr lang="en-US" sz="2400" b="1" dirty="0"/>
          </a:p>
          <a:p>
            <a:pPr marL="285750" indent="-285750">
              <a:buFont typeface="Arial" charset="0"/>
              <a:buChar char="•"/>
            </a:pPr>
            <a:r>
              <a:rPr lang="en-US" sz="2400" b="1" dirty="0"/>
              <a:t>Redeployment: </a:t>
            </a:r>
            <a:r>
              <a:rPr lang="en-US" sz="2400" b="1" dirty="0" smtClean="0"/>
              <a:t>X</a:t>
            </a:r>
          </a:p>
          <a:p>
            <a:pPr marL="285750" indent="-285750">
              <a:buFont typeface="Arial" charset="0"/>
              <a:buChar char="•"/>
            </a:pPr>
            <a:endParaRPr lang="en-US" sz="2400" b="1" dirty="0"/>
          </a:p>
          <a:p>
            <a:pPr marL="285750" indent="-285750">
              <a:buFont typeface="Arial" charset="0"/>
              <a:buChar char="•"/>
            </a:pPr>
            <a:r>
              <a:rPr lang="en-US" sz="2400" b="1" dirty="0"/>
              <a:t>Inter-constituent Licensing: </a:t>
            </a:r>
            <a:r>
              <a:rPr lang="en-US" sz="2400" b="1" dirty="0">
                <a:latin typeface="Zapf Dingbats"/>
                <a:ea typeface="Zapf Dingbats"/>
                <a:cs typeface="Zapf Dingbats"/>
                <a:sym typeface="Zapf Dingbats"/>
              </a:rPr>
              <a:t>✔</a:t>
            </a:r>
            <a:endParaRPr lang="en-US" sz="2400" b="1" dirty="0"/>
          </a:p>
          <a:p>
            <a:endParaRPr lang="en-US" dirty="0"/>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994824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1" y="0"/>
            <a:ext cx="11756570" cy="4616648"/>
          </a:xfrm>
          <a:prstGeom prst="rect">
            <a:avLst/>
          </a:prstGeom>
        </p:spPr>
        <p:txBody>
          <a:bodyPr wrap="square">
            <a:spAutoFit/>
          </a:bodyPr>
          <a:lstStyle/>
          <a:p>
            <a:endParaRPr lang="en-US" sz="2800" b="1" dirty="0" smtClean="0"/>
          </a:p>
          <a:p>
            <a:r>
              <a:rPr lang="en-US" sz="2800" b="1" dirty="0" smtClean="0"/>
              <a:t>Empty-Headed Syllables</a:t>
            </a:r>
          </a:p>
          <a:p>
            <a:endParaRPr lang="en-US" sz="2800" b="1" dirty="0" smtClean="0"/>
          </a:p>
          <a:p>
            <a:pPr marL="285750" indent="-285750">
              <a:buFont typeface="Arial" charset="0"/>
              <a:buChar char="•"/>
            </a:pPr>
            <a:r>
              <a:rPr lang="en-US" sz="2400" b="1" dirty="0"/>
              <a:t>Kaye (1992); Goad (2016; 2012); Enochson (2014</a:t>
            </a:r>
            <a:r>
              <a:rPr lang="en-US" sz="2400" b="1" dirty="0" smtClean="0"/>
              <a:t>)</a:t>
            </a:r>
          </a:p>
          <a:p>
            <a:pPr marL="285750" indent="-285750">
              <a:buFont typeface="Arial" charset="0"/>
              <a:buChar char="•"/>
            </a:pPr>
            <a:endParaRPr lang="en-US" sz="2400" b="1" dirty="0"/>
          </a:p>
          <a:p>
            <a:pPr marL="285750" indent="-285750">
              <a:buFont typeface="Arial" charset="0"/>
              <a:buChar char="•"/>
            </a:pPr>
            <a:r>
              <a:rPr lang="en-US" sz="2400" b="1" dirty="0"/>
              <a:t>Archibald (2003</a:t>
            </a:r>
            <a:r>
              <a:rPr lang="en-US" sz="2400" b="1" dirty="0" smtClean="0"/>
              <a:t>) </a:t>
            </a:r>
            <a:r>
              <a:rPr lang="mr-IN" sz="2400" b="1" dirty="0" smtClean="0"/>
              <a:t>–</a:t>
            </a:r>
            <a:r>
              <a:rPr lang="en-US" sz="2400" b="1" dirty="0" smtClean="0"/>
              <a:t> intra-</a:t>
            </a:r>
            <a:r>
              <a:rPr lang="en-US" sz="2400" b="1" dirty="0" err="1" smtClean="0"/>
              <a:t>consituent</a:t>
            </a:r>
            <a:r>
              <a:rPr lang="en-US" sz="2400" b="1" dirty="0" smtClean="0"/>
              <a:t> licensing</a:t>
            </a:r>
          </a:p>
          <a:p>
            <a:pPr marL="285750" indent="-285750">
              <a:buFont typeface="Arial" charset="0"/>
              <a:buChar char="•"/>
            </a:pPr>
            <a:endParaRPr lang="en-US" sz="2400" b="1" dirty="0"/>
          </a:p>
          <a:p>
            <a:pPr marL="285750" indent="-285750">
              <a:buFont typeface="Arial" charset="0"/>
              <a:buChar char="•"/>
            </a:pPr>
            <a:r>
              <a:rPr lang="en-US" sz="2400" b="1" dirty="0"/>
              <a:t>The [s] is in the coda of an empty-headed syllable and the patterns we see are consistent with syllable contact across syllables (e.g. </a:t>
            </a:r>
            <a:r>
              <a:rPr lang="en-US" sz="2400" b="1" dirty="0" err="1"/>
              <a:t>Vennemann</a:t>
            </a:r>
            <a:r>
              <a:rPr lang="en-US" sz="2400" b="1" dirty="0"/>
              <a:t>, 1987</a:t>
            </a:r>
            <a:r>
              <a:rPr lang="en-US" sz="2400" b="1" dirty="0" smtClean="0"/>
              <a:t>)</a:t>
            </a:r>
          </a:p>
          <a:p>
            <a:pPr marL="285750" indent="-285750">
              <a:buFont typeface="Arial" charset="0"/>
              <a:buChar char="•"/>
            </a:pPr>
            <a:endParaRPr lang="en-US" sz="2400" b="1" dirty="0"/>
          </a:p>
          <a:p>
            <a:pPr marL="285750" indent="-285750">
              <a:buFont typeface="Arial" charset="0"/>
              <a:buChar char="•"/>
            </a:pPr>
            <a:r>
              <a:rPr lang="en-US" sz="2400" b="1" dirty="0"/>
              <a:t>Accounts for both </a:t>
            </a:r>
            <a:r>
              <a:rPr lang="en-US" sz="2400" b="1" dirty="0" err="1"/>
              <a:t>prothesis</a:t>
            </a:r>
            <a:r>
              <a:rPr lang="en-US" sz="2400" b="1" dirty="0"/>
              <a:t> and epenthesis facts</a:t>
            </a:r>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42635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CodaOns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138" y="1205477"/>
            <a:ext cx="8153400" cy="5080000"/>
          </a:xfrm>
          <a:prstGeom prst="rect">
            <a:avLst/>
          </a:prstGeom>
          <a:effectLst>
            <a:softEdge rad="457200"/>
          </a:effec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483342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1" y="0"/>
            <a:ext cx="6696260" cy="7263527"/>
          </a:xfrm>
          <a:prstGeom prst="rect">
            <a:avLst/>
          </a:prstGeom>
        </p:spPr>
        <p:txBody>
          <a:bodyPr wrap="square">
            <a:spAutoFit/>
          </a:bodyPr>
          <a:lstStyle/>
          <a:p>
            <a:endParaRPr lang="en-US" sz="2800" b="1" dirty="0" smtClean="0"/>
          </a:p>
          <a:p>
            <a:r>
              <a:rPr lang="en-US" sz="2800" b="1" dirty="0" smtClean="0"/>
              <a:t>Epenthesis</a:t>
            </a:r>
          </a:p>
          <a:p>
            <a:endParaRPr lang="en-US" sz="2800" b="1" dirty="0" smtClean="0"/>
          </a:p>
          <a:p>
            <a:pPr marL="285750" indent="-285750">
              <a:buFont typeface="Arial" charset="0"/>
              <a:buChar char="•"/>
            </a:pPr>
            <a:r>
              <a:rPr lang="en-US" sz="2400" b="1" dirty="0"/>
              <a:t>CC clusters are repaired to </a:t>
            </a:r>
            <a:r>
              <a:rPr lang="en-US" sz="2400" b="1" dirty="0" err="1" smtClean="0"/>
              <a:t>CeC</a:t>
            </a:r>
            <a:endParaRPr lang="en-US" sz="2400" b="1" dirty="0" smtClean="0"/>
          </a:p>
          <a:p>
            <a:pPr marL="285750" indent="-285750">
              <a:buFont typeface="Arial" charset="0"/>
              <a:buChar char="•"/>
            </a:pPr>
            <a:endParaRPr lang="en-US" sz="2400" b="1" dirty="0" smtClean="0"/>
          </a:p>
          <a:p>
            <a:r>
              <a:rPr lang="en-US" sz="2800" b="1" dirty="0" err="1"/>
              <a:t>Prothesis</a:t>
            </a:r>
            <a:endParaRPr lang="en-US" sz="2800" b="1" dirty="0"/>
          </a:p>
          <a:p>
            <a:endParaRPr lang="en-US" sz="2800" b="1" dirty="0"/>
          </a:p>
          <a:p>
            <a:pPr marL="285750" indent="-285750">
              <a:buFont typeface="Arial" charset="0"/>
              <a:buChar char="•"/>
            </a:pPr>
            <a:r>
              <a:rPr lang="en-US" sz="2400" b="1" dirty="0" err="1"/>
              <a:t>sC</a:t>
            </a:r>
            <a:r>
              <a:rPr lang="en-US" sz="2400" b="1" dirty="0"/>
              <a:t> clusters are repaired to [</a:t>
            </a:r>
            <a:r>
              <a:rPr lang="en-US" sz="2400" b="1" dirty="0" err="1"/>
              <a:t>esC</a:t>
            </a:r>
            <a:r>
              <a:rPr lang="en-US" sz="2400" b="1" dirty="0" smtClean="0"/>
              <a:t>]</a:t>
            </a:r>
          </a:p>
          <a:p>
            <a:pPr marL="285750" indent="-285750">
              <a:buFont typeface="Arial" charset="0"/>
              <a:buChar char="•"/>
            </a:pPr>
            <a:endParaRPr lang="en-US" sz="2400" b="1" dirty="0" smtClean="0"/>
          </a:p>
          <a:p>
            <a:r>
              <a:rPr lang="en-US" sz="2400" b="1" dirty="0"/>
              <a:t>Persian Perception accuracy</a:t>
            </a:r>
          </a:p>
          <a:p>
            <a:endParaRPr lang="en-US" sz="2000" b="1" dirty="0"/>
          </a:p>
          <a:p>
            <a:pPr marL="285750" indent="-285750">
              <a:buFont typeface="Arial" charset="0"/>
              <a:buChar char="•"/>
            </a:pPr>
            <a:r>
              <a:rPr lang="en-US" sz="2000" b="1" dirty="0" err="1"/>
              <a:t>sn</a:t>
            </a:r>
            <a:r>
              <a:rPr lang="en-US" sz="2000" b="1" dirty="0"/>
              <a:t> = </a:t>
            </a:r>
            <a:r>
              <a:rPr lang="en-US" sz="2000" b="1" dirty="0" err="1"/>
              <a:t>st</a:t>
            </a:r>
            <a:r>
              <a:rPr lang="en-US" sz="2000" b="1" dirty="0"/>
              <a:t> &gt; </a:t>
            </a:r>
            <a:r>
              <a:rPr lang="en-US" sz="2000" b="1" dirty="0" err="1" smtClean="0"/>
              <a:t>sl</a:t>
            </a:r>
            <a:endParaRPr lang="en-US" sz="2000" b="1" dirty="0" smtClean="0"/>
          </a:p>
          <a:p>
            <a:pPr marL="285750" indent="-285750">
              <a:buFont typeface="Arial" charset="0"/>
              <a:buChar char="•"/>
            </a:pPr>
            <a:endParaRPr lang="en-US" sz="2000" b="1" dirty="0" smtClean="0"/>
          </a:p>
          <a:p>
            <a:r>
              <a:rPr lang="en-US" sz="2000" b="1" dirty="0"/>
              <a:t>Syllable Contact</a:t>
            </a:r>
          </a:p>
          <a:p>
            <a:endParaRPr lang="en-US" sz="2000" b="1" dirty="0"/>
          </a:p>
          <a:p>
            <a:pPr marL="285750" indent="-285750">
              <a:buFont typeface="Arial" charset="0"/>
              <a:buChar char="•"/>
            </a:pPr>
            <a:r>
              <a:rPr lang="en-US" sz="2000" b="1" dirty="0"/>
              <a:t>[</a:t>
            </a:r>
            <a:r>
              <a:rPr lang="en-US" sz="2000" b="1" dirty="0" err="1"/>
              <a:t>st</a:t>
            </a:r>
            <a:r>
              <a:rPr lang="en-US" sz="2000" b="1" dirty="0"/>
              <a:t>]&gt; [</a:t>
            </a:r>
            <a:r>
              <a:rPr lang="en-US" sz="2000" b="1" dirty="0" err="1"/>
              <a:t>sn</a:t>
            </a:r>
            <a:r>
              <a:rPr lang="en-US" sz="2000" b="1" dirty="0"/>
              <a:t>] &gt; [</a:t>
            </a:r>
            <a:r>
              <a:rPr lang="en-US" sz="2000" b="1" dirty="0" err="1"/>
              <a:t>sl</a:t>
            </a:r>
            <a:r>
              <a:rPr lang="en-US" sz="2000" b="1" dirty="0"/>
              <a:t>]</a:t>
            </a:r>
          </a:p>
          <a:p>
            <a:pPr marL="285750" indent="-285750">
              <a:buFont typeface="Arial" charset="0"/>
              <a:buChar char="•"/>
            </a:pPr>
            <a:endParaRPr lang="en-US" sz="2000" b="1" dirty="0"/>
          </a:p>
          <a:p>
            <a:pPr marL="285750" indent="-285750">
              <a:buFont typeface="Arial" charset="0"/>
              <a:buChar char="•"/>
            </a:pPr>
            <a:endParaRPr lang="en-US" sz="2400" b="1" dirty="0"/>
          </a:p>
          <a:p>
            <a:pPr marL="285750" indent="-285750">
              <a:buFont typeface="Arial" charset="0"/>
              <a:buChar char="•"/>
            </a:pPr>
            <a:endParaRPr lang="en-US" sz="2400" b="1" dirty="0"/>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26427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0" y="0"/>
            <a:ext cx="6620086" cy="892552"/>
          </a:xfrm>
          <a:prstGeom prst="rect">
            <a:avLst/>
          </a:prstGeom>
        </p:spPr>
        <p:txBody>
          <a:bodyPr wrap="square">
            <a:spAutoFit/>
          </a:bodyPr>
          <a:lstStyle/>
          <a:p>
            <a:endParaRPr lang="en-US" sz="2800" b="1" dirty="0" smtClean="0"/>
          </a:p>
          <a:p>
            <a:endParaRPr lang="en-US" sz="2400" b="1" dirty="0"/>
          </a:p>
        </p:txBody>
      </p:sp>
      <p:sp>
        <p:nvSpPr>
          <p:cNvPr id="4" name="Rectangle 3"/>
          <p:cNvSpPr/>
          <p:nvPr/>
        </p:nvSpPr>
        <p:spPr>
          <a:xfrm>
            <a:off x="0" y="1"/>
            <a:ext cx="9144000" cy="646331"/>
          </a:xfrm>
          <a:prstGeom prst="rect">
            <a:avLst/>
          </a:prstGeom>
        </p:spPr>
        <p:txBody>
          <a:bodyPr wrap="square">
            <a:spAutoFit/>
          </a:bodyPr>
          <a:lstStyle/>
          <a:p>
            <a:r>
              <a:rPr lang="en-US" dirty="0"/>
              <a:t>Why is [</a:t>
            </a:r>
            <a:r>
              <a:rPr lang="en-US" dirty="0" err="1"/>
              <a:t>sl</a:t>
            </a:r>
            <a:r>
              <a:rPr lang="en-US" dirty="0"/>
              <a:t>] the worst for Persian L1 but not for Portuguese or Spanish L1</a:t>
            </a:r>
            <a:r>
              <a:rPr lang="en-US" dirty="0" smtClean="0"/>
              <a:t>?</a:t>
            </a:r>
          </a:p>
          <a:p>
            <a:endParaRPr lang="en-US" dirty="0"/>
          </a:p>
        </p:txBody>
      </p:sp>
      <p:sp>
        <p:nvSpPr>
          <p:cNvPr id="5" name="TextBox 4"/>
          <p:cNvSpPr txBox="1"/>
          <p:nvPr/>
        </p:nvSpPr>
        <p:spPr>
          <a:xfrm>
            <a:off x="0" y="892553"/>
            <a:ext cx="12192000" cy="646331"/>
          </a:xfrm>
          <a:prstGeom prst="rect">
            <a:avLst/>
          </a:prstGeom>
          <a:noFill/>
        </p:spPr>
        <p:txBody>
          <a:bodyPr wrap="square" rtlCol="0">
            <a:spAutoFit/>
          </a:bodyPr>
          <a:lstStyle/>
          <a:p>
            <a:r>
              <a:rPr lang="en-US" dirty="0" smtClean="0"/>
              <a:t>Preliminary thoughts: Spanish and Portuguese are treating the [</a:t>
            </a:r>
            <a:r>
              <a:rPr lang="en-US" dirty="0" err="1" smtClean="0"/>
              <a:t>sC</a:t>
            </a:r>
            <a:r>
              <a:rPr lang="en-US" dirty="0" smtClean="0"/>
              <a:t>] sequences as types of </a:t>
            </a:r>
            <a:r>
              <a:rPr lang="en-US" i="1" dirty="0" smtClean="0"/>
              <a:t>onsets</a:t>
            </a:r>
          </a:p>
          <a:p>
            <a:r>
              <a:rPr lang="en-US" dirty="0" smtClean="0"/>
              <a:t>While the Persian L1ers are treating them as types of </a:t>
            </a:r>
            <a:r>
              <a:rPr lang="en-US" i="1" dirty="0" smtClean="0"/>
              <a:t>codas</a:t>
            </a:r>
            <a:endParaRPr lang="en-US" i="1" dirty="0"/>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682324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0" y="0"/>
            <a:ext cx="7129841" cy="646331"/>
          </a:xfrm>
          <a:prstGeom prst="rect">
            <a:avLst/>
          </a:prstGeom>
        </p:spPr>
        <p:txBody>
          <a:bodyPr wrap="square">
            <a:spAutoFit/>
          </a:bodyPr>
          <a:lstStyle/>
          <a:p>
            <a:endParaRPr lang="en-US" dirty="0" smtClean="0"/>
          </a:p>
          <a:p>
            <a:endParaRPr lang="en-US" dirty="0"/>
          </a:p>
        </p:txBody>
      </p:sp>
      <p:sp>
        <p:nvSpPr>
          <p:cNvPr id="4" name="Rectangle 3"/>
          <p:cNvSpPr/>
          <p:nvPr/>
        </p:nvSpPr>
        <p:spPr>
          <a:xfrm>
            <a:off x="0" y="0"/>
            <a:ext cx="12192000" cy="1490152"/>
          </a:xfrm>
          <a:prstGeom prst="rect">
            <a:avLst/>
          </a:prstGeom>
        </p:spPr>
        <p:txBody>
          <a:bodyPr wrap="square">
            <a:spAutoFit/>
          </a:bodyPr>
          <a:lstStyle/>
          <a:p>
            <a:pPr>
              <a:lnSpc>
                <a:spcPts val="2000"/>
              </a:lnSpc>
              <a:spcAft>
                <a:spcPts val="0"/>
              </a:spcAft>
            </a:pPr>
            <a:r>
              <a:rPr lang="en-US" dirty="0">
                <a:latin typeface="Times New Roman" charset="0"/>
                <a:ea typeface="Calibri" charset="0"/>
                <a:cs typeface="Arial" charset="0"/>
              </a:rPr>
              <a:t>Just for our own information, is there a significant difference between the identification and discrimination perception tasks? N o, see the table below.</a:t>
            </a:r>
            <a:endParaRPr lang="en-US" sz="1600" dirty="0">
              <a:latin typeface="Calibri" charset="0"/>
              <a:ea typeface="Calibri" charset="0"/>
              <a:cs typeface="Arial" charset="0"/>
            </a:endParaRPr>
          </a:p>
          <a:p>
            <a:pPr>
              <a:lnSpc>
                <a:spcPct val="115000"/>
              </a:lnSpc>
              <a:spcAft>
                <a:spcPts val="0"/>
              </a:spcAft>
            </a:pPr>
            <a:r>
              <a:rPr lang="en-US" b="1" dirty="0">
                <a:solidFill>
                  <a:srgbClr val="000000"/>
                </a:solidFill>
                <a:latin typeface="Arial" charset="0"/>
                <a:ea typeface="Calibri" charset="0"/>
                <a:cs typeface="Arial" charset="0"/>
              </a:rPr>
              <a:t> </a:t>
            </a:r>
            <a:endParaRPr lang="en-US" b="1" dirty="0" smtClean="0">
              <a:solidFill>
                <a:srgbClr val="000000"/>
              </a:solidFill>
              <a:latin typeface="Arial" charset="0"/>
              <a:ea typeface="Calibri" charset="0"/>
              <a:cs typeface="Arial" charset="0"/>
            </a:endParaRPr>
          </a:p>
          <a:p>
            <a:pPr>
              <a:lnSpc>
                <a:spcPct val="115000"/>
              </a:lnSpc>
              <a:spcAft>
                <a:spcPts val="0"/>
              </a:spcAft>
            </a:pPr>
            <a:endParaRPr lang="en-US" sz="1600" b="1" dirty="0">
              <a:solidFill>
                <a:srgbClr val="000000"/>
              </a:solidFill>
              <a:effectLst/>
              <a:latin typeface="Arial" charset="0"/>
              <a:ea typeface="Calibri" charset="0"/>
              <a:cs typeface="Arial" charset="0"/>
            </a:endParaRPr>
          </a:p>
          <a:p>
            <a:pPr>
              <a:lnSpc>
                <a:spcPct val="115000"/>
              </a:lnSpc>
              <a:spcAft>
                <a:spcPts val="0"/>
              </a:spcAft>
            </a:pPr>
            <a:endParaRPr lang="en-US" sz="1600" dirty="0">
              <a:effectLst/>
              <a:latin typeface="Calibri" charset="0"/>
              <a:ea typeface="Calibri" charset="0"/>
              <a:cs typeface="Arial" charset="0"/>
            </a:endParaRPr>
          </a:p>
        </p:txBody>
      </p:sp>
      <p:pic>
        <p:nvPicPr>
          <p:cNvPr id="5" name="Picture 4"/>
          <p:cNvPicPr/>
          <p:nvPr/>
        </p:nvPicPr>
        <p:blipFill>
          <a:blip r:embed="rId4" cstate="print"/>
          <a:srcRect/>
          <a:stretch>
            <a:fillRect/>
          </a:stretch>
        </p:blipFill>
        <p:spPr bwMode="auto">
          <a:xfrm>
            <a:off x="277586" y="1012372"/>
            <a:ext cx="10613571" cy="2792185"/>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52143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0" y="0"/>
            <a:ext cx="12192000" cy="1077218"/>
          </a:xfrm>
          <a:prstGeom prst="rect">
            <a:avLst/>
          </a:prstGeom>
        </p:spPr>
        <p:txBody>
          <a:bodyPr wrap="square">
            <a:spAutoFit/>
          </a:bodyPr>
          <a:lstStyle/>
          <a:p>
            <a:endParaRPr lang="en-US" sz="2800" b="1" dirty="0" smtClean="0"/>
          </a:p>
          <a:p>
            <a:endParaRPr lang="en-US" dirty="0"/>
          </a:p>
          <a:p>
            <a:endParaRPr lang="en-US" dirty="0"/>
          </a:p>
        </p:txBody>
      </p:sp>
      <p:sp>
        <p:nvSpPr>
          <p:cNvPr id="4" name="Rectangle 3"/>
          <p:cNvSpPr/>
          <p:nvPr/>
        </p:nvSpPr>
        <p:spPr>
          <a:xfrm>
            <a:off x="-1" y="0"/>
            <a:ext cx="11903529" cy="1047979"/>
          </a:xfrm>
          <a:prstGeom prst="rect">
            <a:avLst/>
          </a:prstGeom>
        </p:spPr>
        <p:txBody>
          <a:bodyPr wrap="square">
            <a:spAutoFit/>
          </a:bodyPr>
          <a:lstStyle/>
          <a:p>
            <a:pPr>
              <a:lnSpc>
                <a:spcPct val="115000"/>
              </a:lnSpc>
              <a:spcAft>
                <a:spcPts val="0"/>
              </a:spcAft>
            </a:pPr>
            <a:r>
              <a:rPr lang="en-US" dirty="0">
                <a:solidFill>
                  <a:srgbClr val="000000"/>
                </a:solidFill>
                <a:latin typeface="Arial" charset="0"/>
                <a:ea typeface="Calibri" charset="0"/>
                <a:cs typeface="Arial" charset="0"/>
              </a:rPr>
              <a:t>Is there a correlation between the two? Yes, see the following </a:t>
            </a:r>
            <a:r>
              <a:rPr lang="en-US" dirty="0" smtClean="0">
                <a:solidFill>
                  <a:srgbClr val="000000"/>
                </a:solidFill>
                <a:latin typeface="Arial" charset="0"/>
                <a:ea typeface="Calibri" charset="0"/>
                <a:cs typeface="Arial" charset="0"/>
              </a:rPr>
              <a:t>table</a:t>
            </a:r>
          </a:p>
          <a:p>
            <a:pPr>
              <a:lnSpc>
                <a:spcPct val="115000"/>
              </a:lnSpc>
              <a:spcAft>
                <a:spcPts val="0"/>
              </a:spcAft>
            </a:pPr>
            <a:endParaRPr lang="en-US" dirty="0" smtClean="0">
              <a:solidFill>
                <a:srgbClr val="000000"/>
              </a:solidFill>
              <a:latin typeface="Arial" charset="0"/>
              <a:ea typeface="Calibri" charset="0"/>
              <a:cs typeface="Arial" charset="0"/>
            </a:endParaRPr>
          </a:p>
          <a:p>
            <a:pPr>
              <a:lnSpc>
                <a:spcPct val="115000"/>
              </a:lnSpc>
              <a:spcAft>
                <a:spcPts val="0"/>
              </a:spcAft>
            </a:pPr>
            <a:r>
              <a:rPr lang="en-US" dirty="0" smtClean="0">
                <a:solidFill>
                  <a:srgbClr val="000000"/>
                </a:solidFill>
                <a:latin typeface="Arial" charset="0"/>
                <a:ea typeface="Calibri" charset="0"/>
                <a:cs typeface="Arial" charset="0"/>
              </a:rPr>
              <a:t>.</a:t>
            </a:r>
            <a:endParaRPr lang="en-US" dirty="0">
              <a:solidFill>
                <a:srgbClr val="000000"/>
              </a:solidFill>
              <a:latin typeface="Arial" charset="0"/>
              <a:ea typeface="Calibri"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57102336"/>
              </p:ext>
            </p:extLst>
          </p:nvPr>
        </p:nvGraphicFramePr>
        <p:xfrm>
          <a:off x="440870" y="1077218"/>
          <a:ext cx="7268030" cy="3528725"/>
        </p:xfrm>
        <a:graphic>
          <a:graphicData uri="http://schemas.openxmlformats.org/drawingml/2006/table">
            <a:tbl>
              <a:tblPr>
                <a:tableStyleId>{5C22544A-7EE6-4342-B048-85BDC9FD1C3A}</a:tableStyleId>
              </a:tblPr>
              <a:tblGrid>
                <a:gridCol w="2398666"/>
                <a:gridCol w="2398666"/>
                <a:gridCol w="1235349"/>
                <a:gridCol w="1235349"/>
              </a:tblGrid>
              <a:tr h="381889">
                <a:tc gridSpan="4">
                  <a:txBody>
                    <a:bodyPr/>
                    <a:lstStyle/>
                    <a:p>
                      <a:pPr marL="38100" marR="38100" algn="ctr">
                        <a:lnSpc>
                          <a:spcPts val="1600"/>
                        </a:lnSpc>
                        <a:spcAft>
                          <a:spcPts val="0"/>
                        </a:spcAft>
                      </a:pPr>
                      <a:r>
                        <a:rPr lang="en-US" sz="1800" b="1">
                          <a:effectLst/>
                        </a:rPr>
                        <a:t>Correlations</a:t>
                      </a:r>
                      <a:endParaRPr lang="en-US" sz="1800" b="1">
                        <a:effectLst/>
                        <a:latin typeface="Calibri" charset="0"/>
                        <a:ea typeface="Calibri" charset="0"/>
                        <a:cs typeface="Arial"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399439">
                <a:tc gridSpan="2">
                  <a:txBody>
                    <a:bodyPr/>
                    <a:lstStyle/>
                    <a:p>
                      <a:pPr>
                        <a:lnSpc>
                          <a:spcPct val="115000"/>
                        </a:lnSpc>
                        <a:spcAft>
                          <a:spcPts val="0"/>
                        </a:spcAft>
                      </a:pPr>
                      <a:r>
                        <a:rPr lang="en-US" sz="1800" b="1">
                          <a:effectLst/>
                        </a:rPr>
                        <a:t> </a:t>
                      </a:r>
                      <a:endParaRPr lang="en-US" sz="1800" b="1">
                        <a:effectLst/>
                        <a:latin typeface="Calibri" charset="0"/>
                        <a:ea typeface="Calibri" charset="0"/>
                        <a:cs typeface="Arial" charset="0"/>
                      </a:endParaRPr>
                    </a:p>
                  </a:txBody>
                  <a:tcPr marL="0" marR="0" marT="0" marB="0" anchor="b"/>
                </a:tc>
                <a:tc hMerge="1">
                  <a:txBody>
                    <a:bodyPr/>
                    <a:lstStyle/>
                    <a:p>
                      <a:endParaRPr lang="en-US"/>
                    </a:p>
                  </a:txBody>
                  <a:tcPr/>
                </a:tc>
                <a:tc>
                  <a:txBody>
                    <a:bodyPr/>
                    <a:lstStyle/>
                    <a:p>
                      <a:pPr marL="38100" marR="38100" algn="ctr">
                        <a:lnSpc>
                          <a:spcPts val="1600"/>
                        </a:lnSpc>
                        <a:spcAft>
                          <a:spcPts val="0"/>
                        </a:spcAft>
                      </a:pPr>
                      <a:r>
                        <a:rPr lang="en-US" sz="1800" b="1">
                          <a:effectLst/>
                        </a:rPr>
                        <a:t>idnperc</a:t>
                      </a:r>
                      <a:endParaRPr lang="en-US" sz="1800" b="1">
                        <a:effectLst/>
                        <a:latin typeface="Calibri" charset="0"/>
                        <a:ea typeface="Calibri" charset="0"/>
                        <a:cs typeface="Arial" charset="0"/>
                      </a:endParaRPr>
                    </a:p>
                  </a:txBody>
                  <a:tcPr marL="0" marR="0" marT="0" marB="0" anchor="b"/>
                </a:tc>
                <a:tc>
                  <a:txBody>
                    <a:bodyPr/>
                    <a:lstStyle/>
                    <a:p>
                      <a:pPr marL="38100" marR="38100" algn="ctr">
                        <a:lnSpc>
                          <a:spcPts val="1600"/>
                        </a:lnSpc>
                        <a:spcAft>
                          <a:spcPts val="0"/>
                        </a:spcAft>
                      </a:pPr>
                      <a:r>
                        <a:rPr lang="en-US" sz="1800" b="1">
                          <a:effectLst/>
                        </a:rPr>
                        <a:t>discperc</a:t>
                      </a:r>
                      <a:endParaRPr lang="en-US" sz="1800" b="1">
                        <a:effectLst/>
                        <a:latin typeface="Calibri" charset="0"/>
                        <a:ea typeface="Calibri" charset="0"/>
                        <a:cs typeface="Arial" charset="0"/>
                      </a:endParaRPr>
                    </a:p>
                  </a:txBody>
                  <a:tcPr marL="0" marR="0" marT="0" marB="0" anchor="b"/>
                </a:tc>
              </a:tr>
              <a:tr h="368310">
                <a:tc rowSpan="3">
                  <a:txBody>
                    <a:bodyPr/>
                    <a:lstStyle/>
                    <a:p>
                      <a:pPr marL="38100" marR="38100">
                        <a:lnSpc>
                          <a:spcPts val="1600"/>
                        </a:lnSpc>
                        <a:spcAft>
                          <a:spcPts val="0"/>
                        </a:spcAft>
                      </a:pPr>
                      <a:r>
                        <a:rPr lang="en-US" sz="1800" b="1">
                          <a:effectLst/>
                        </a:rPr>
                        <a:t>idnperc</a:t>
                      </a:r>
                      <a:endParaRPr lang="en-US" sz="1800" b="1">
                        <a:effectLst/>
                        <a:latin typeface="Calibri" charset="0"/>
                        <a:ea typeface="Calibri" charset="0"/>
                        <a:cs typeface="Arial" charset="0"/>
                      </a:endParaRPr>
                    </a:p>
                  </a:txBody>
                  <a:tcPr marL="0" marR="0" marT="0" marB="0"/>
                </a:tc>
                <a:tc>
                  <a:txBody>
                    <a:bodyPr/>
                    <a:lstStyle/>
                    <a:p>
                      <a:pPr marL="38100" marR="38100">
                        <a:lnSpc>
                          <a:spcPts val="1600"/>
                        </a:lnSpc>
                        <a:spcAft>
                          <a:spcPts val="0"/>
                        </a:spcAft>
                      </a:pPr>
                      <a:r>
                        <a:rPr lang="en-US" sz="1800" b="1">
                          <a:effectLst/>
                        </a:rPr>
                        <a:t>Pearson Correlation</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1</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.660</a:t>
                      </a:r>
                      <a:r>
                        <a:rPr lang="en-US" sz="1800" b="1" baseline="30000">
                          <a:effectLst/>
                        </a:rPr>
                        <a:t>**</a:t>
                      </a:r>
                      <a:endParaRPr lang="en-US" sz="1800" b="1">
                        <a:effectLst/>
                        <a:latin typeface="Calibri" charset="0"/>
                        <a:ea typeface="Calibri" charset="0"/>
                        <a:cs typeface="Arial" charset="0"/>
                      </a:endParaRPr>
                    </a:p>
                  </a:txBody>
                  <a:tcPr marL="0" marR="0" marT="0" marB="0"/>
                </a:tc>
              </a:tr>
              <a:tr h="399439">
                <a:tc vMerge="1">
                  <a:txBody>
                    <a:bodyPr/>
                    <a:lstStyle/>
                    <a:p>
                      <a:endParaRPr lang="en-US"/>
                    </a:p>
                  </a:txBody>
                  <a:tcPr/>
                </a:tc>
                <a:tc>
                  <a:txBody>
                    <a:bodyPr/>
                    <a:lstStyle/>
                    <a:p>
                      <a:pPr marL="38100" marR="38100">
                        <a:lnSpc>
                          <a:spcPts val="1600"/>
                        </a:lnSpc>
                        <a:spcAft>
                          <a:spcPts val="0"/>
                        </a:spcAft>
                      </a:pPr>
                      <a:r>
                        <a:rPr lang="en-US" sz="1800" b="1">
                          <a:effectLst/>
                        </a:rPr>
                        <a:t>Sig. (2-tailed)</a:t>
                      </a:r>
                      <a:endParaRPr lang="en-US" sz="1800" b="1">
                        <a:effectLst/>
                        <a:latin typeface="Calibri" charset="0"/>
                        <a:ea typeface="Calibri" charset="0"/>
                        <a:cs typeface="Arial" charset="0"/>
                      </a:endParaRPr>
                    </a:p>
                  </a:txBody>
                  <a:tcPr marL="0" marR="0" marT="0" marB="0"/>
                </a:tc>
                <a:tc>
                  <a:txBody>
                    <a:bodyPr/>
                    <a:lstStyle/>
                    <a:p>
                      <a:pPr>
                        <a:lnSpc>
                          <a:spcPct val="115000"/>
                        </a:lnSpc>
                        <a:spcAft>
                          <a:spcPts val="0"/>
                        </a:spcAft>
                      </a:pPr>
                      <a:r>
                        <a:rPr lang="en-US" sz="1800" b="1">
                          <a:effectLst/>
                        </a:rPr>
                        <a:t> </a:t>
                      </a:r>
                      <a:endParaRPr lang="en-US" sz="1800" b="1">
                        <a:effectLst/>
                        <a:latin typeface="Calibri" charset="0"/>
                        <a:ea typeface="Calibri" charset="0"/>
                        <a:cs typeface="Arial" charset="0"/>
                      </a:endParaRPr>
                    </a:p>
                  </a:txBody>
                  <a:tcPr marL="0" marR="0" marT="0" marB="0" anchor="ctr"/>
                </a:tc>
                <a:tc>
                  <a:txBody>
                    <a:bodyPr/>
                    <a:lstStyle/>
                    <a:p>
                      <a:pPr marL="38100" marR="38100" algn="r">
                        <a:lnSpc>
                          <a:spcPts val="1600"/>
                        </a:lnSpc>
                        <a:spcAft>
                          <a:spcPts val="0"/>
                        </a:spcAft>
                      </a:pPr>
                      <a:r>
                        <a:rPr lang="en-US" sz="1800" b="1">
                          <a:effectLst/>
                        </a:rPr>
                        <a:t>.007</a:t>
                      </a:r>
                      <a:endParaRPr lang="en-US" sz="1800" b="1">
                        <a:effectLst/>
                        <a:latin typeface="Calibri" charset="0"/>
                        <a:ea typeface="Calibri" charset="0"/>
                        <a:cs typeface="Arial" charset="0"/>
                      </a:endParaRPr>
                    </a:p>
                  </a:txBody>
                  <a:tcPr marL="0" marR="0" marT="0" marB="0"/>
                </a:tc>
              </a:tr>
              <a:tr h="475279">
                <a:tc vMerge="1">
                  <a:txBody>
                    <a:bodyPr/>
                    <a:lstStyle/>
                    <a:p>
                      <a:endParaRPr lang="en-US"/>
                    </a:p>
                  </a:txBody>
                  <a:tcPr/>
                </a:tc>
                <a:tc>
                  <a:txBody>
                    <a:bodyPr/>
                    <a:lstStyle/>
                    <a:p>
                      <a:pPr marL="38100" marR="38100">
                        <a:lnSpc>
                          <a:spcPts val="1600"/>
                        </a:lnSpc>
                        <a:spcAft>
                          <a:spcPts val="0"/>
                        </a:spcAft>
                      </a:pPr>
                      <a:r>
                        <a:rPr lang="en-US" sz="1800" b="1">
                          <a:effectLst/>
                        </a:rPr>
                        <a:t>N</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dirty="0">
                          <a:effectLst/>
                        </a:rPr>
                        <a:t>15</a:t>
                      </a:r>
                      <a:endParaRPr lang="en-US" sz="1800" b="1" dirty="0">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15</a:t>
                      </a:r>
                      <a:endParaRPr lang="en-US" sz="1800" b="1">
                        <a:effectLst/>
                        <a:latin typeface="Calibri" charset="0"/>
                        <a:ea typeface="Calibri" charset="0"/>
                        <a:cs typeface="Arial" charset="0"/>
                      </a:endParaRPr>
                    </a:p>
                  </a:txBody>
                  <a:tcPr marL="0" marR="0" marT="0" marB="0"/>
                </a:tc>
              </a:tr>
              <a:tr h="368310">
                <a:tc rowSpan="3">
                  <a:txBody>
                    <a:bodyPr/>
                    <a:lstStyle/>
                    <a:p>
                      <a:pPr marL="38100" marR="38100">
                        <a:lnSpc>
                          <a:spcPts val="1600"/>
                        </a:lnSpc>
                        <a:spcAft>
                          <a:spcPts val="0"/>
                        </a:spcAft>
                      </a:pPr>
                      <a:r>
                        <a:rPr lang="en-US" sz="1800" b="1">
                          <a:effectLst/>
                        </a:rPr>
                        <a:t>discperc</a:t>
                      </a:r>
                      <a:endParaRPr lang="en-US" sz="1800" b="1">
                        <a:effectLst/>
                        <a:latin typeface="Calibri" charset="0"/>
                        <a:ea typeface="Calibri" charset="0"/>
                        <a:cs typeface="Arial" charset="0"/>
                      </a:endParaRPr>
                    </a:p>
                  </a:txBody>
                  <a:tcPr marL="0" marR="0" marT="0" marB="0"/>
                </a:tc>
                <a:tc>
                  <a:txBody>
                    <a:bodyPr/>
                    <a:lstStyle/>
                    <a:p>
                      <a:pPr marL="38100" marR="38100">
                        <a:lnSpc>
                          <a:spcPts val="1600"/>
                        </a:lnSpc>
                        <a:spcAft>
                          <a:spcPts val="0"/>
                        </a:spcAft>
                      </a:pPr>
                      <a:r>
                        <a:rPr lang="en-US" sz="1800" b="1">
                          <a:effectLst/>
                        </a:rPr>
                        <a:t>Pearson Correlation</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.660</a:t>
                      </a:r>
                      <a:r>
                        <a:rPr lang="en-US" sz="1800" b="1" baseline="30000">
                          <a:effectLst/>
                        </a:rPr>
                        <a:t>**</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1</a:t>
                      </a:r>
                      <a:endParaRPr lang="en-US" sz="1800" b="1">
                        <a:effectLst/>
                        <a:latin typeface="Calibri" charset="0"/>
                        <a:ea typeface="Calibri" charset="0"/>
                        <a:cs typeface="Arial" charset="0"/>
                      </a:endParaRPr>
                    </a:p>
                  </a:txBody>
                  <a:tcPr marL="0" marR="0" marT="0" marB="0"/>
                </a:tc>
              </a:tr>
              <a:tr h="399439">
                <a:tc vMerge="1">
                  <a:txBody>
                    <a:bodyPr/>
                    <a:lstStyle/>
                    <a:p>
                      <a:endParaRPr lang="en-US"/>
                    </a:p>
                  </a:txBody>
                  <a:tcPr/>
                </a:tc>
                <a:tc>
                  <a:txBody>
                    <a:bodyPr/>
                    <a:lstStyle/>
                    <a:p>
                      <a:pPr marL="38100" marR="38100">
                        <a:lnSpc>
                          <a:spcPts val="1600"/>
                        </a:lnSpc>
                        <a:spcAft>
                          <a:spcPts val="0"/>
                        </a:spcAft>
                      </a:pPr>
                      <a:r>
                        <a:rPr lang="en-US" sz="1800" b="1">
                          <a:effectLst/>
                        </a:rPr>
                        <a:t>Sig. (2-tailed)</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.007</a:t>
                      </a:r>
                      <a:endParaRPr lang="en-US" sz="1800" b="1">
                        <a:effectLst/>
                        <a:latin typeface="Calibri" charset="0"/>
                        <a:ea typeface="Calibri" charset="0"/>
                        <a:cs typeface="Arial" charset="0"/>
                      </a:endParaRPr>
                    </a:p>
                  </a:txBody>
                  <a:tcPr marL="0" marR="0" marT="0" marB="0"/>
                </a:tc>
                <a:tc>
                  <a:txBody>
                    <a:bodyPr/>
                    <a:lstStyle/>
                    <a:p>
                      <a:pPr>
                        <a:lnSpc>
                          <a:spcPct val="115000"/>
                        </a:lnSpc>
                        <a:spcAft>
                          <a:spcPts val="0"/>
                        </a:spcAft>
                      </a:pPr>
                      <a:r>
                        <a:rPr lang="en-US" sz="1800" b="1">
                          <a:effectLst/>
                        </a:rPr>
                        <a:t> </a:t>
                      </a:r>
                      <a:endParaRPr lang="en-US" sz="1800" b="1">
                        <a:effectLst/>
                        <a:latin typeface="Calibri" charset="0"/>
                        <a:ea typeface="Calibri" charset="0"/>
                        <a:cs typeface="Arial" charset="0"/>
                      </a:endParaRPr>
                    </a:p>
                  </a:txBody>
                  <a:tcPr marL="0" marR="0" marT="0" marB="0" anchor="ctr"/>
                </a:tc>
              </a:tr>
              <a:tr h="368310">
                <a:tc vMerge="1">
                  <a:txBody>
                    <a:bodyPr/>
                    <a:lstStyle/>
                    <a:p>
                      <a:endParaRPr lang="en-US"/>
                    </a:p>
                  </a:txBody>
                  <a:tcPr/>
                </a:tc>
                <a:tc>
                  <a:txBody>
                    <a:bodyPr/>
                    <a:lstStyle/>
                    <a:p>
                      <a:pPr marL="38100" marR="38100">
                        <a:lnSpc>
                          <a:spcPts val="1600"/>
                        </a:lnSpc>
                        <a:spcAft>
                          <a:spcPts val="0"/>
                        </a:spcAft>
                      </a:pPr>
                      <a:r>
                        <a:rPr lang="en-US" sz="1800" b="1">
                          <a:effectLst/>
                        </a:rPr>
                        <a:t>N</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dirty="0">
                          <a:effectLst/>
                        </a:rPr>
                        <a:t>15</a:t>
                      </a:r>
                      <a:endParaRPr lang="en-US" sz="1800" b="1" dirty="0">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dirty="0">
                          <a:effectLst/>
                        </a:rPr>
                        <a:t>15</a:t>
                      </a:r>
                      <a:endParaRPr lang="en-US" sz="1800" b="1" dirty="0">
                        <a:effectLst/>
                        <a:latin typeface="Calibri" charset="0"/>
                        <a:ea typeface="Calibri" charset="0"/>
                        <a:cs typeface="Arial" charset="0"/>
                      </a:endParaRPr>
                    </a:p>
                  </a:txBody>
                  <a:tcPr marL="0" marR="0" marT="0" marB="0"/>
                </a:tc>
              </a:tr>
              <a:tr h="368310">
                <a:tc gridSpan="4">
                  <a:txBody>
                    <a:bodyPr/>
                    <a:lstStyle/>
                    <a:p>
                      <a:pPr marL="38100" marR="38100">
                        <a:lnSpc>
                          <a:spcPts val="1600"/>
                        </a:lnSpc>
                        <a:spcAft>
                          <a:spcPts val="0"/>
                        </a:spcAft>
                      </a:pPr>
                      <a:r>
                        <a:rPr lang="en-US" sz="1800" b="1" dirty="0">
                          <a:effectLst/>
                        </a:rPr>
                        <a:t>**. Correlation is significant at the 0.01 level (2-tailed).</a:t>
                      </a:r>
                      <a:endParaRPr lang="en-US" sz="1800" b="1" dirty="0">
                        <a:effectLst/>
                        <a:latin typeface="Calibri" charset="0"/>
                        <a:ea typeface="Calibri" charset="0"/>
                        <a:cs typeface="Arial"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38887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1" y="-1"/>
            <a:ext cx="11502189" cy="3847207"/>
          </a:xfrm>
          <a:prstGeom prst="rect">
            <a:avLst/>
          </a:prstGeom>
        </p:spPr>
        <p:txBody>
          <a:bodyPr wrap="square">
            <a:spAutoFit/>
          </a:bodyPr>
          <a:lstStyle/>
          <a:p>
            <a:r>
              <a:rPr lang="en-US" sz="2800" b="1" dirty="0" smtClean="0"/>
              <a:t>Thai</a:t>
            </a:r>
          </a:p>
          <a:p>
            <a:endParaRPr lang="en-US" sz="2400" b="1" dirty="0"/>
          </a:p>
          <a:p>
            <a:pPr marL="342900" indent="-342900">
              <a:buFont typeface="Arial" charset="0"/>
              <a:buChar char="•"/>
            </a:pPr>
            <a:r>
              <a:rPr lang="en-US" sz="2400" b="1" dirty="0" smtClean="0"/>
              <a:t>Thai </a:t>
            </a:r>
            <a:r>
              <a:rPr lang="en-US" sz="2400" b="1" dirty="0"/>
              <a:t>does not allow onset clusters </a:t>
            </a:r>
            <a:r>
              <a:rPr lang="en-US" sz="2400" b="1" dirty="0" smtClean="0"/>
              <a:t>either</a:t>
            </a:r>
          </a:p>
          <a:p>
            <a:pPr marL="342900" indent="-342900">
              <a:buFont typeface="Arial" charset="0"/>
              <a:buChar char="•"/>
            </a:pPr>
            <a:endParaRPr lang="en-US" sz="2400" b="1" dirty="0"/>
          </a:p>
          <a:p>
            <a:pPr marL="342900" indent="-342900">
              <a:buFont typeface="Arial" charset="0"/>
              <a:buChar char="•"/>
            </a:pPr>
            <a:r>
              <a:rPr lang="en-US" sz="2400" b="1" dirty="0"/>
              <a:t>It </a:t>
            </a:r>
            <a:r>
              <a:rPr lang="en-US" sz="2400" b="1" i="1" dirty="0"/>
              <a:t>does</a:t>
            </a:r>
            <a:r>
              <a:rPr lang="en-US" sz="2400" b="1" dirty="0"/>
              <a:t> allow medial clusters (like ‘</a:t>
            </a:r>
            <a:r>
              <a:rPr lang="en-US" sz="2400" b="1" dirty="0" err="1"/>
              <a:t>ac.tor</a:t>
            </a:r>
            <a:r>
              <a:rPr lang="en-US" sz="2400" b="1" dirty="0" smtClean="0"/>
              <a:t>’)</a:t>
            </a:r>
          </a:p>
          <a:p>
            <a:pPr marL="342900" indent="-342900">
              <a:buFont typeface="Arial" charset="0"/>
              <a:buChar char="•"/>
            </a:pPr>
            <a:endParaRPr lang="en-US" sz="2400" b="1" dirty="0"/>
          </a:p>
          <a:p>
            <a:pPr marL="342900" indent="-342900">
              <a:buFont typeface="Arial" charset="0"/>
              <a:buChar char="•"/>
            </a:pPr>
            <a:r>
              <a:rPr lang="en-US" sz="2400" b="1" dirty="0"/>
              <a:t>But Thai (unlike Japanese)  L1 subjects (since Thai allows medial obstruent strings) do NOT hear </a:t>
            </a:r>
            <a:r>
              <a:rPr lang="en-US" sz="2400" b="1" dirty="0" smtClean="0"/>
              <a:t>an illusory </a:t>
            </a:r>
            <a:r>
              <a:rPr lang="en-US" sz="2400" b="1" dirty="0"/>
              <a:t>vowel </a:t>
            </a:r>
            <a:r>
              <a:rPr lang="en-US" sz="2400" b="1" dirty="0" smtClean="0"/>
              <a:t>medially (</a:t>
            </a:r>
            <a:r>
              <a:rPr lang="en-US" sz="2400" b="1" dirty="0"/>
              <a:t>Matthews &amp; Brown</a:t>
            </a:r>
            <a:r>
              <a:rPr lang="en-US" sz="2400" b="1" dirty="0" smtClean="0"/>
              <a:t>)</a:t>
            </a:r>
          </a:p>
          <a:p>
            <a:pPr marL="342900" indent="-342900">
              <a:buFont typeface="Arial" charset="0"/>
              <a:buChar char="•"/>
            </a:pPr>
            <a:endParaRPr lang="en-US" sz="2400" b="1" dirty="0"/>
          </a:p>
          <a:p>
            <a:pPr marL="342900" indent="-342900">
              <a:buFont typeface="Arial" charset="0"/>
              <a:buChar char="•"/>
            </a:pPr>
            <a:r>
              <a:rPr lang="en-US" sz="2400" b="1" dirty="0"/>
              <a:t>When they are presented with [</a:t>
            </a:r>
            <a:r>
              <a:rPr lang="en-US" sz="2400" b="1" dirty="0" err="1"/>
              <a:t>ebzo</a:t>
            </a:r>
            <a:r>
              <a:rPr lang="en-US" sz="2400" b="1" dirty="0"/>
              <a:t>], they hear [</a:t>
            </a:r>
            <a:r>
              <a:rPr lang="en-US" sz="2400" b="1" dirty="0" err="1"/>
              <a:t>ebzo</a:t>
            </a:r>
            <a:r>
              <a:rPr lang="en-US" sz="2400" b="1" dirty="0"/>
              <a:t>]</a:t>
            </a:r>
          </a:p>
        </p:txBody>
      </p:sp>
      <p:sp>
        <p:nvSpPr>
          <p:cNvPr id="5" name="Footer Placeholder 4"/>
          <p:cNvSpPr>
            <a:spLocks noGrp="1"/>
          </p:cNvSpPr>
          <p:nvPr>
            <p:ph type="ftr" sz="quarter" idx="11"/>
          </p:nvPr>
        </p:nvSpPr>
        <p:spPr/>
        <p:txBody>
          <a:bodyPr/>
          <a:lstStyle/>
          <a:p>
            <a:r>
              <a:rPr lang="en-US" b="1" dirty="0" smtClean="0">
                <a:solidFill>
                  <a:schemeClr val="tx1"/>
                </a:solidFill>
              </a:rPr>
              <a:t>6</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63287" y="212271"/>
            <a:ext cx="6969728" cy="646331"/>
          </a:xfrm>
          <a:prstGeom prst="rect">
            <a:avLst/>
          </a:prstGeom>
        </p:spPr>
        <p:txBody>
          <a:bodyPr wrap="square">
            <a:spAutoFit/>
          </a:bodyPr>
          <a:lstStyle/>
          <a:p>
            <a:r>
              <a:rPr lang="en-US" dirty="0"/>
              <a:t>Inter-rater </a:t>
            </a:r>
            <a:r>
              <a:rPr lang="en-US" dirty="0" smtClean="0"/>
              <a:t>reliability</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627453"/>
              </p:ext>
            </p:extLst>
          </p:nvPr>
        </p:nvGraphicFramePr>
        <p:xfrm>
          <a:off x="440870" y="1306286"/>
          <a:ext cx="6384472" cy="2971798"/>
        </p:xfrm>
        <a:graphic>
          <a:graphicData uri="http://schemas.openxmlformats.org/drawingml/2006/table">
            <a:tbl>
              <a:tblPr>
                <a:tableStyleId>{5C22544A-7EE6-4342-B048-85BDC9FD1C3A}</a:tableStyleId>
              </a:tblPr>
              <a:tblGrid>
                <a:gridCol w="2107066"/>
                <a:gridCol w="2107066"/>
                <a:gridCol w="1085170"/>
                <a:gridCol w="1085170"/>
              </a:tblGrid>
              <a:tr h="331671">
                <a:tc gridSpan="4">
                  <a:txBody>
                    <a:bodyPr/>
                    <a:lstStyle/>
                    <a:p>
                      <a:pPr marL="38100" marR="38100" algn="ctr">
                        <a:lnSpc>
                          <a:spcPts val="1600"/>
                        </a:lnSpc>
                        <a:spcAft>
                          <a:spcPts val="0"/>
                        </a:spcAft>
                      </a:pPr>
                      <a:r>
                        <a:rPr lang="en-US" sz="1800" b="1">
                          <a:effectLst/>
                        </a:rPr>
                        <a:t>Correlations</a:t>
                      </a:r>
                      <a:endParaRPr lang="en-US" sz="1800" b="1">
                        <a:effectLst/>
                        <a:latin typeface="Calibri" charset="0"/>
                        <a:ea typeface="Calibri" charset="0"/>
                        <a:cs typeface="Arial"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346914">
                <a:tc gridSpan="2">
                  <a:txBody>
                    <a:bodyPr/>
                    <a:lstStyle/>
                    <a:p>
                      <a:pPr>
                        <a:lnSpc>
                          <a:spcPct val="115000"/>
                        </a:lnSpc>
                        <a:spcAft>
                          <a:spcPts val="0"/>
                        </a:spcAft>
                      </a:pPr>
                      <a:r>
                        <a:rPr lang="en-US" sz="1800" b="1">
                          <a:effectLst/>
                        </a:rPr>
                        <a:t> </a:t>
                      </a:r>
                      <a:endParaRPr lang="en-US" sz="1800" b="1">
                        <a:effectLst/>
                        <a:latin typeface="Calibri" charset="0"/>
                        <a:ea typeface="Calibri" charset="0"/>
                        <a:cs typeface="Arial" charset="0"/>
                      </a:endParaRPr>
                    </a:p>
                  </a:txBody>
                  <a:tcPr marL="0" marR="0" marT="0" marB="0" anchor="b"/>
                </a:tc>
                <a:tc hMerge="1">
                  <a:txBody>
                    <a:bodyPr/>
                    <a:lstStyle/>
                    <a:p>
                      <a:endParaRPr lang="en-US"/>
                    </a:p>
                  </a:txBody>
                  <a:tcPr/>
                </a:tc>
                <a:tc>
                  <a:txBody>
                    <a:bodyPr/>
                    <a:lstStyle/>
                    <a:p>
                      <a:pPr marL="38100" marR="38100" algn="ctr">
                        <a:lnSpc>
                          <a:spcPts val="1600"/>
                        </a:lnSpc>
                        <a:spcAft>
                          <a:spcPts val="0"/>
                        </a:spcAft>
                      </a:pPr>
                      <a:r>
                        <a:rPr lang="en-US" sz="1800" b="1">
                          <a:effectLst/>
                        </a:rPr>
                        <a:t>me</a:t>
                      </a:r>
                      <a:endParaRPr lang="en-US" sz="1800" b="1">
                        <a:effectLst/>
                        <a:latin typeface="Calibri" charset="0"/>
                        <a:ea typeface="Calibri" charset="0"/>
                        <a:cs typeface="Arial" charset="0"/>
                      </a:endParaRPr>
                    </a:p>
                  </a:txBody>
                  <a:tcPr marL="0" marR="0" marT="0" marB="0" anchor="b"/>
                </a:tc>
                <a:tc>
                  <a:txBody>
                    <a:bodyPr/>
                    <a:lstStyle/>
                    <a:p>
                      <a:pPr marL="38100" marR="38100" algn="ctr">
                        <a:lnSpc>
                          <a:spcPts val="1600"/>
                        </a:lnSpc>
                        <a:spcAft>
                          <a:spcPts val="0"/>
                        </a:spcAft>
                      </a:pPr>
                      <a:r>
                        <a:rPr lang="en-US" sz="1800" b="1">
                          <a:effectLst/>
                        </a:rPr>
                        <a:t>tess</a:t>
                      </a:r>
                      <a:endParaRPr lang="en-US" sz="1800" b="1">
                        <a:effectLst/>
                        <a:latin typeface="Calibri" charset="0"/>
                        <a:ea typeface="Calibri" charset="0"/>
                        <a:cs typeface="Arial" charset="0"/>
                      </a:endParaRPr>
                    </a:p>
                  </a:txBody>
                  <a:tcPr marL="0" marR="0" marT="0" marB="0" anchor="b"/>
                </a:tc>
              </a:tr>
              <a:tr h="319877">
                <a:tc rowSpan="3">
                  <a:txBody>
                    <a:bodyPr/>
                    <a:lstStyle/>
                    <a:p>
                      <a:pPr marL="38100" marR="38100">
                        <a:lnSpc>
                          <a:spcPts val="1600"/>
                        </a:lnSpc>
                        <a:spcAft>
                          <a:spcPts val="0"/>
                        </a:spcAft>
                      </a:pPr>
                      <a:r>
                        <a:rPr lang="en-US" sz="1800" b="1">
                          <a:effectLst/>
                        </a:rPr>
                        <a:t>me</a:t>
                      </a:r>
                      <a:endParaRPr lang="en-US" sz="1800" b="1">
                        <a:effectLst/>
                        <a:latin typeface="Calibri" charset="0"/>
                        <a:ea typeface="Calibri" charset="0"/>
                        <a:cs typeface="Arial" charset="0"/>
                      </a:endParaRPr>
                    </a:p>
                  </a:txBody>
                  <a:tcPr marL="0" marR="0" marT="0" marB="0"/>
                </a:tc>
                <a:tc>
                  <a:txBody>
                    <a:bodyPr/>
                    <a:lstStyle/>
                    <a:p>
                      <a:pPr marL="38100" marR="38100">
                        <a:lnSpc>
                          <a:spcPts val="1600"/>
                        </a:lnSpc>
                        <a:spcAft>
                          <a:spcPts val="0"/>
                        </a:spcAft>
                      </a:pPr>
                      <a:r>
                        <a:rPr lang="en-US" sz="1800" b="1">
                          <a:effectLst/>
                        </a:rPr>
                        <a:t>Pearson Correlation</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1</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.999</a:t>
                      </a:r>
                      <a:r>
                        <a:rPr lang="en-US" sz="1800" b="1" baseline="30000">
                          <a:effectLst/>
                        </a:rPr>
                        <a:t>*</a:t>
                      </a:r>
                      <a:endParaRPr lang="en-US" sz="1800" b="1">
                        <a:effectLst/>
                        <a:latin typeface="Calibri" charset="0"/>
                        <a:ea typeface="Calibri" charset="0"/>
                        <a:cs typeface="Arial" charset="0"/>
                      </a:endParaRPr>
                    </a:p>
                  </a:txBody>
                  <a:tcPr marL="0" marR="0" marT="0" marB="0"/>
                </a:tc>
              </a:tr>
              <a:tr h="346914">
                <a:tc vMerge="1">
                  <a:txBody>
                    <a:bodyPr/>
                    <a:lstStyle/>
                    <a:p>
                      <a:endParaRPr lang="en-US"/>
                    </a:p>
                  </a:txBody>
                  <a:tcPr/>
                </a:tc>
                <a:tc>
                  <a:txBody>
                    <a:bodyPr/>
                    <a:lstStyle/>
                    <a:p>
                      <a:pPr marL="38100" marR="38100">
                        <a:lnSpc>
                          <a:spcPts val="1600"/>
                        </a:lnSpc>
                        <a:spcAft>
                          <a:spcPts val="0"/>
                        </a:spcAft>
                      </a:pPr>
                      <a:r>
                        <a:rPr lang="en-US" sz="1800" b="1">
                          <a:effectLst/>
                        </a:rPr>
                        <a:t>Sig. (2-tailed)</a:t>
                      </a:r>
                      <a:endParaRPr lang="en-US" sz="1800" b="1">
                        <a:effectLst/>
                        <a:latin typeface="Calibri" charset="0"/>
                        <a:ea typeface="Calibri" charset="0"/>
                        <a:cs typeface="Arial" charset="0"/>
                      </a:endParaRPr>
                    </a:p>
                  </a:txBody>
                  <a:tcPr marL="0" marR="0" marT="0" marB="0"/>
                </a:tc>
                <a:tc>
                  <a:txBody>
                    <a:bodyPr/>
                    <a:lstStyle/>
                    <a:p>
                      <a:pPr>
                        <a:lnSpc>
                          <a:spcPct val="115000"/>
                        </a:lnSpc>
                        <a:spcAft>
                          <a:spcPts val="0"/>
                        </a:spcAft>
                      </a:pPr>
                      <a:r>
                        <a:rPr lang="en-US" sz="1800" b="1">
                          <a:effectLst/>
                        </a:rPr>
                        <a:t> </a:t>
                      </a:r>
                      <a:endParaRPr lang="en-US" sz="1800" b="1">
                        <a:effectLst/>
                        <a:latin typeface="Calibri" charset="0"/>
                        <a:ea typeface="Calibri" charset="0"/>
                        <a:cs typeface="Arial" charset="0"/>
                      </a:endParaRPr>
                    </a:p>
                  </a:txBody>
                  <a:tcPr marL="0" marR="0" marT="0" marB="0" anchor="ctr"/>
                </a:tc>
                <a:tc>
                  <a:txBody>
                    <a:bodyPr/>
                    <a:lstStyle/>
                    <a:p>
                      <a:pPr marL="38100" marR="38100" algn="r">
                        <a:lnSpc>
                          <a:spcPts val="1600"/>
                        </a:lnSpc>
                        <a:spcAft>
                          <a:spcPts val="0"/>
                        </a:spcAft>
                      </a:pPr>
                      <a:r>
                        <a:rPr lang="en-US" sz="1800" b="1">
                          <a:effectLst/>
                        </a:rPr>
                        <a:t>.029</a:t>
                      </a:r>
                      <a:endParaRPr lang="en-US" sz="1800" b="1">
                        <a:effectLst/>
                        <a:latin typeface="Calibri" charset="0"/>
                        <a:ea typeface="Calibri" charset="0"/>
                        <a:cs typeface="Arial" charset="0"/>
                      </a:endParaRPr>
                    </a:p>
                  </a:txBody>
                  <a:tcPr marL="0" marR="0" marT="0" marB="0"/>
                </a:tc>
              </a:tr>
              <a:tr h="319877">
                <a:tc vMerge="1">
                  <a:txBody>
                    <a:bodyPr/>
                    <a:lstStyle/>
                    <a:p>
                      <a:endParaRPr lang="en-US"/>
                    </a:p>
                  </a:txBody>
                  <a:tcPr/>
                </a:tc>
                <a:tc>
                  <a:txBody>
                    <a:bodyPr/>
                    <a:lstStyle/>
                    <a:p>
                      <a:pPr marL="38100" marR="38100">
                        <a:lnSpc>
                          <a:spcPts val="1600"/>
                        </a:lnSpc>
                        <a:spcAft>
                          <a:spcPts val="0"/>
                        </a:spcAft>
                      </a:pPr>
                      <a:r>
                        <a:rPr lang="en-US" sz="1800" b="1">
                          <a:effectLst/>
                        </a:rPr>
                        <a:t>N</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3</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3</a:t>
                      </a:r>
                      <a:endParaRPr lang="en-US" sz="1800" b="1">
                        <a:effectLst/>
                        <a:latin typeface="Calibri" charset="0"/>
                        <a:ea typeface="Calibri" charset="0"/>
                        <a:cs typeface="Arial" charset="0"/>
                      </a:endParaRPr>
                    </a:p>
                  </a:txBody>
                  <a:tcPr marL="0" marR="0" marT="0" marB="0"/>
                </a:tc>
              </a:tr>
              <a:tr h="319877">
                <a:tc rowSpan="3">
                  <a:txBody>
                    <a:bodyPr/>
                    <a:lstStyle/>
                    <a:p>
                      <a:pPr marL="38100" marR="38100">
                        <a:lnSpc>
                          <a:spcPts val="1600"/>
                        </a:lnSpc>
                        <a:spcAft>
                          <a:spcPts val="0"/>
                        </a:spcAft>
                      </a:pPr>
                      <a:r>
                        <a:rPr lang="en-US" sz="1800" b="1">
                          <a:effectLst/>
                        </a:rPr>
                        <a:t>tess</a:t>
                      </a:r>
                      <a:endParaRPr lang="en-US" sz="1800" b="1">
                        <a:effectLst/>
                        <a:latin typeface="Calibri" charset="0"/>
                        <a:ea typeface="Calibri" charset="0"/>
                        <a:cs typeface="Arial" charset="0"/>
                      </a:endParaRPr>
                    </a:p>
                  </a:txBody>
                  <a:tcPr marL="0" marR="0" marT="0" marB="0"/>
                </a:tc>
                <a:tc>
                  <a:txBody>
                    <a:bodyPr/>
                    <a:lstStyle/>
                    <a:p>
                      <a:pPr marL="38100" marR="38100">
                        <a:lnSpc>
                          <a:spcPts val="1600"/>
                        </a:lnSpc>
                        <a:spcAft>
                          <a:spcPts val="0"/>
                        </a:spcAft>
                      </a:pPr>
                      <a:r>
                        <a:rPr lang="en-US" sz="1800" b="1">
                          <a:effectLst/>
                        </a:rPr>
                        <a:t>Pearson Correlation</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.999</a:t>
                      </a:r>
                      <a:r>
                        <a:rPr lang="en-US" sz="1800" b="1" baseline="30000">
                          <a:effectLst/>
                        </a:rPr>
                        <a:t>*</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1</a:t>
                      </a:r>
                      <a:endParaRPr lang="en-US" sz="1800" b="1">
                        <a:effectLst/>
                        <a:latin typeface="Calibri" charset="0"/>
                        <a:ea typeface="Calibri" charset="0"/>
                        <a:cs typeface="Arial" charset="0"/>
                      </a:endParaRPr>
                    </a:p>
                  </a:txBody>
                  <a:tcPr marL="0" marR="0" marT="0" marB="0"/>
                </a:tc>
              </a:tr>
              <a:tr h="346914">
                <a:tc vMerge="1">
                  <a:txBody>
                    <a:bodyPr/>
                    <a:lstStyle/>
                    <a:p>
                      <a:endParaRPr lang="en-US"/>
                    </a:p>
                  </a:txBody>
                  <a:tcPr/>
                </a:tc>
                <a:tc>
                  <a:txBody>
                    <a:bodyPr/>
                    <a:lstStyle/>
                    <a:p>
                      <a:pPr marL="38100" marR="38100">
                        <a:lnSpc>
                          <a:spcPts val="1600"/>
                        </a:lnSpc>
                        <a:spcAft>
                          <a:spcPts val="0"/>
                        </a:spcAft>
                      </a:pPr>
                      <a:r>
                        <a:rPr lang="en-US" sz="1800" b="1">
                          <a:effectLst/>
                        </a:rPr>
                        <a:t>Sig. (2-tailed)</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a:effectLst/>
                        </a:rPr>
                        <a:t>.029</a:t>
                      </a:r>
                      <a:endParaRPr lang="en-US" sz="1800" b="1">
                        <a:effectLst/>
                        <a:latin typeface="Calibri" charset="0"/>
                        <a:ea typeface="Calibri" charset="0"/>
                        <a:cs typeface="Arial" charset="0"/>
                      </a:endParaRPr>
                    </a:p>
                  </a:txBody>
                  <a:tcPr marL="0" marR="0" marT="0" marB="0"/>
                </a:tc>
                <a:tc>
                  <a:txBody>
                    <a:bodyPr/>
                    <a:lstStyle/>
                    <a:p>
                      <a:pPr>
                        <a:lnSpc>
                          <a:spcPct val="115000"/>
                        </a:lnSpc>
                        <a:spcAft>
                          <a:spcPts val="0"/>
                        </a:spcAft>
                      </a:pPr>
                      <a:r>
                        <a:rPr lang="en-US" sz="1800" b="1">
                          <a:effectLst/>
                        </a:rPr>
                        <a:t> </a:t>
                      </a:r>
                      <a:endParaRPr lang="en-US" sz="1800" b="1">
                        <a:effectLst/>
                        <a:latin typeface="Calibri" charset="0"/>
                        <a:ea typeface="Calibri" charset="0"/>
                        <a:cs typeface="Arial" charset="0"/>
                      </a:endParaRPr>
                    </a:p>
                  </a:txBody>
                  <a:tcPr marL="0" marR="0" marT="0" marB="0" anchor="ctr"/>
                </a:tc>
              </a:tr>
              <a:tr h="319877">
                <a:tc vMerge="1">
                  <a:txBody>
                    <a:bodyPr/>
                    <a:lstStyle/>
                    <a:p>
                      <a:endParaRPr lang="en-US"/>
                    </a:p>
                  </a:txBody>
                  <a:tcPr/>
                </a:tc>
                <a:tc>
                  <a:txBody>
                    <a:bodyPr/>
                    <a:lstStyle/>
                    <a:p>
                      <a:pPr marL="38100" marR="38100">
                        <a:lnSpc>
                          <a:spcPts val="1600"/>
                        </a:lnSpc>
                        <a:spcAft>
                          <a:spcPts val="0"/>
                        </a:spcAft>
                      </a:pPr>
                      <a:r>
                        <a:rPr lang="en-US" sz="1800" b="1">
                          <a:effectLst/>
                        </a:rPr>
                        <a:t>N</a:t>
                      </a:r>
                      <a:endParaRPr lang="en-US" sz="1800" b="1">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dirty="0">
                          <a:effectLst/>
                        </a:rPr>
                        <a:t>3</a:t>
                      </a:r>
                      <a:endParaRPr lang="en-US" sz="1800" b="1" dirty="0">
                        <a:effectLst/>
                        <a:latin typeface="Calibri" charset="0"/>
                        <a:ea typeface="Calibri" charset="0"/>
                        <a:cs typeface="Arial" charset="0"/>
                      </a:endParaRPr>
                    </a:p>
                  </a:txBody>
                  <a:tcPr marL="0" marR="0" marT="0" marB="0"/>
                </a:tc>
                <a:tc>
                  <a:txBody>
                    <a:bodyPr/>
                    <a:lstStyle/>
                    <a:p>
                      <a:pPr marL="38100" marR="38100" algn="r">
                        <a:lnSpc>
                          <a:spcPts val="1600"/>
                        </a:lnSpc>
                        <a:spcAft>
                          <a:spcPts val="0"/>
                        </a:spcAft>
                      </a:pPr>
                      <a:r>
                        <a:rPr lang="en-US" sz="1800" b="1" dirty="0">
                          <a:effectLst/>
                        </a:rPr>
                        <a:t>3</a:t>
                      </a:r>
                      <a:endParaRPr lang="en-US" sz="1800" b="1" dirty="0">
                        <a:effectLst/>
                        <a:latin typeface="Calibri" charset="0"/>
                        <a:ea typeface="Calibri" charset="0"/>
                        <a:cs typeface="Arial" charset="0"/>
                      </a:endParaRPr>
                    </a:p>
                  </a:txBody>
                  <a:tcPr marL="0" marR="0" marT="0" marB="0"/>
                </a:tc>
              </a:tr>
              <a:tr h="319877">
                <a:tc gridSpan="4">
                  <a:txBody>
                    <a:bodyPr/>
                    <a:lstStyle/>
                    <a:p>
                      <a:pPr marL="38100" marR="38100">
                        <a:lnSpc>
                          <a:spcPts val="1600"/>
                        </a:lnSpc>
                        <a:spcAft>
                          <a:spcPts val="0"/>
                        </a:spcAft>
                      </a:pPr>
                      <a:r>
                        <a:rPr lang="en-US" sz="1800" b="1" dirty="0">
                          <a:effectLst/>
                        </a:rPr>
                        <a:t>*. Correlation is significant at the 0.05 level (2-tailed).</a:t>
                      </a:r>
                      <a:endParaRPr lang="en-US" sz="1800" b="1" dirty="0">
                        <a:effectLst/>
                        <a:latin typeface="Calibri" charset="0"/>
                        <a:ea typeface="Calibri" charset="0"/>
                        <a:cs typeface="Arial"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351222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p:nvPr/>
        </p:nvPicPr>
        <p:blipFill>
          <a:blip r:embed="rId3" cstate="print"/>
          <a:srcRect/>
          <a:stretch>
            <a:fillRect/>
          </a:stretch>
        </p:blipFill>
        <p:spPr bwMode="auto">
          <a:xfrm>
            <a:off x="3108325" y="1313180"/>
            <a:ext cx="5975350" cy="423164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32140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Rectangle 2"/>
          <p:cNvSpPr/>
          <p:nvPr/>
        </p:nvSpPr>
        <p:spPr>
          <a:xfrm>
            <a:off x="433137" y="224590"/>
            <a:ext cx="10964206" cy="1015663"/>
          </a:xfrm>
          <a:prstGeom prst="rect">
            <a:avLst/>
          </a:prstGeom>
        </p:spPr>
        <p:txBody>
          <a:bodyPr wrap="square">
            <a:spAutoFit/>
          </a:bodyPr>
          <a:lstStyle/>
          <a:p>
            <a:pPr marL="342900" indent="-342900">
              <a:buFont typeface="Arial" charset="0"/>
              <a:buChar char="•"/>
            </a:pPr>
            <a:endParaRPr lang="en-US" sz="2400" b="1" dirty="0"/>
          </a:p>
          <a:p>
            <a:endParaRPr lang="en-US" dirty="0"/>
          </a:p>
          <a:p>
            <a:endParaRPr lang="en-US" dirty="0"/>
          </a:p>
        </p:txBody>
      </p:sp>
      <p:sp>
        <p:nvSpPr>
          <p:cNvPr id="4" name="Footer Placeholder 3"/>
          <p:cNvSpPr>
            <a:spLocks noGrp="1"/>
          </p:cNvSpPr>
          <p:nvPr>
            <p:ph type="ftr" sz="quarter" idx="11"/>
          </p:nvPr>
        </p:nvSpPr>
        <p:spPr/>
        <p:txBody>
          <a:bodyPr/>
          <a:lstStyle/>
          <a:p>
            <a:endParaRPr lang="en-US"/>
          </a:p>
        </p:txBody>
      </p:sp>
      <p:sp>
        <p:nvSpPr>
          <p:cNvPr id="7" name="Rectangle 6"/>
          <p:cNvSpPr/>
          <p:nvPr/>
        </p:nvSpPr>
        <p:spPr>
          <a:xfrm>
            <a:off x="-1" y="0"/>
            <a:ext cx="12191999" cy="1477328"/>
          </a:xfrm>
          <a:prstGeom prst="rect">
            <a:avLst/>
          </a:prstGeom>
        </p:spPr>
        <p:txBody>
          <a:bodyPr wrap="square">
            <a:spAutoFit/>
          </a:bodyPr>
          <a:lstStyle/>
          <a:p>
            <a:r>
              <a:rPr lang="en-US" dirty="0"/>
              <a:t>Production gets better; perception doesn’t? Perception doesn’t cause they start out so good (because of L1 transfer of marked MSD) and production gets better which is good news for learners and teachers (and is consistent with this being under executive control)</a:t>
            </a:r>
          </a:p>
          <a:p>
            <a:r>
              <a:rPr lang="en-US" dirty="0"/>
              <a:t>You </a:t>
            </a:r>
            <a:r>
              <a:rPr lang="en-US" dirty="0" err="1"/>
              <a:t>gonna</a:t>
            </a:r>
            <a:r>
              <a:rPr lang="en-US" dirty="0"/>
              <a:t> have anything to say about the lack of task effects?</a:t>
            </a:r>
          </a:p>
          <a:p>
            <a:r>
              <a:rPr lang="en-US" dirty="0"/>
              <a:t>Raises the intriguing question of “which clusters to start with”? Beyond our concern today</a:t>
            </a:r>
            <a:r>
              <a:rPr lang="mr-IN" dirty="0"/>
              <a:t>…</a:t>
            </a:r>
            <a:r>
              <a:rPr lang="en-CA" dirty="0"/>
              <a:t>.</a:t>
            </a:r>
            <a:endParaRPr lang="en-US" dirty="0"/>
          </a:p>
        </p:txBody>
      </p:sp>
    </p:spTree>
    <p:extLst>
      <p:ext uri="{BB962C8B-B14F-4D97-AF65-F5344CB8AC3E}">
        <p14:creationId xmlns:p14="http://schemas.microsoft.com/office/powerpoint/2010/main" val="697828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76464" y="0"/>
            <a:ext cx="11177336" cy="5878532"/>
          </a:xfrm>
          <a:prstGeom prst="rect">
            <a:avLst/>
          </a:prstGeom>
        </p:spPr>
        <p:txBody>
          <a:bodyPr wrap="square">
            <a:spAutoFit/>
          </a:bodyPr>
          <a:lstStyle/>
          <a:p>
            <a:endParaRPr lang="en-US" sz="2400" b="1" dirty="0" smtClean="0"/>
          </a:p>
          <a:p>
            <a:r>
              <a:rPr lang="en-US" sz="2800" b="1" dirty="0" smtClean="0"/>
              <a:t>sC </a:t>
            </a:r>
            <a:r>
              <a:rPr lang="en-US" sz="2800" b="1" dirty="0"/>
              <a:t>Onset </a:t>
            </a:r>
            <a:r>
              <a:rPr lang="en-US" sz="2800" b="1" dirty="0" smtClean="0"/>
              <a:t>Perception</a:t>
            </a:r>
          </a:p>
          <a:p>
            <a:endParaRPr lang="en-US" sz="2400" b="1" dirty="0" smtClean="0"/>
          </a:p>
          <a:p>
            <a:pPr marL="285750" indent="-285750">
              <a:buFont typeface="Arial" charset="0"/>
              <a:buChar char="•"/>
            </a:pPr>
            <a:r>
              <a:rPr lang="en-CA" sz="2400" b="1" dirty="0"/>
              <a:t>There is a cottage industry looking at </a:t>
            </a:r>
            <a:r>
              <a:rPr lang="en-CA" sz="2400" b="1" dirty="0" err="1"/>
              <a:t>sC</a:t>
            </a:r>
            <a:r>
              <a:rPr lang="en-CA" sz="2400" b="1" dirty="0"/>
              <a:t> clusters in </a:t>
            </a:r>
            <a:r>
              <a:rPr lang="en-CA" sz="2400" b="1" dirty="0" smtClean="0"/>
              <a:t>SLA</a:t>
            </a:r>
          </a:p>
          <a:p>
            <a:pPr marL="285750" indent="-285750">
              <a:buFont typeface="Arial" charset="0"/>
              <a:buChar char="•"/>
            </a:pPr>
            <a:endParaRPr lang="en-CA" sz="2400" b="1" dirty="0"/>
          </a:p>
          <a:p>
            <a:pPr marL="285750" indent="-285750">
              <a:buFont typeface="Arial" charset="0"/>
              <a:buChar char="•"/>
            </a:pPr>
            <a:r>
              <a:rPr lang="en-CA" sz="2400" b="1" dirty="0"/>
              <a:t>Brazilian Portuguese (Cardoso): </a:t>
            </a:r>
          </a:p>
          <a:p>
            <a:pPr marL="742950" lvl="1" indent="-285750">
              <a:buFont typeface="Arial" charset="0"/>
              <a:buChar char="•"/>
            </a:pPr>
            <a:r>
              <a:rPr lang="en-CA" sz="2400" b="1" dirty="0"/>
              <a:t>Does not allow </a:t>
            </a:r>
            <a:r>
              <a:rPr lang="en-CA" sz="2400" b="1" dirty="0" err="1"/>
              <a:t>sC</a:t>
            </a:r>
            <a:r>
              <a:rPr lang="en-CA" sz="2400" b="1" dirty="0"/>
              <a:t> clusters</a:t>
            </a:r>
          </a:p>
          <a:p>
            <a:pPr marL="742950" lvl="1" indent="-285750">
              <a:buFont typeface="Arial" charset="0"/>
              <a:buChar char="•"/>
            </a:pPr>
            <a:r>
              <a:rPr lang="en-CA" sz="2400" b="1" dirty="0"/>
              <a:t>Allows </a:t>
            </a:r>
            <a:r>
              <a:rPr lang="en-CA" sz="2400" b="1" dirty="0" smtClean="0"/>
              <a:t>Obstruent </a:t>
            </a:r>
            <a:r>
              <a:rPr lang="en-CA" sz="2400" b="1" dirty="0"/>
              <a:t>+ Liquid clusters (e.g. [</a:t>
            </a:r>
            <a:r>
              <a:rPr lang="en-CA" sz="2400" b="1" dirty="0" err="1"/>
              <a:t>br</a:t>
            </a:r>
            <a:r>
              <a:rPr lang="en-CA" sz="2400" b="1" dirty="0"/>
              <a:t>])</a:t>
            </a:r>
          </a:p>
          <a:p>
            <a:pPr marL="742950" lvl="1" indent="-285750">
              <a:buFont typeface="Arial" charset="0"/>
              <a:buChar char="•"/>
            </a:pPr>
            <a:r>
              <a:rPr lang="en-CA" sz="2400" b="1" dirty="0"/>
              <a:t>Allows maximally single C </a:t>
            </a:r>
            <a:r>
              <a:rPr lang="en-CA" sz="2400" b="1" dirty="0" smtClean="0"/>
              <a:t>codas</a:t>
            </a:r>
          </a:p>
          <a:p>
            <a:pPr marL="742950" lvl="1" indent="-285750">
              <a:buFont typeface="Arial" charset="0"/>
              <a:buChar char="•"/>
            </a:pPr>
            <a:endParaRPr lang="en-CA" sz="2400" b="1" dirty="0"/>
          </a:p>
          <a:p>
            <a:pPr marL="285750" indent="-285750">
              <a:buFont typeface="Arial" charset="0"/>
              <a:buChar char="•"/>
            </a:pPr>
            <a:r>
              <a:rPr lang="en-CA" sz="2400" b="1" dirty="0"/>
              <a:t>Both production and perception studies showed definite differential accuracy effects (and no ceiling effects):</a:t>
            </a:r>
          </a:p>
          <a:p>
            <a:pPr marL="742950" lvl="1" indent="-285750">
              <a:buFont typeface="Arial" charset="0"/>
              <a:buChar char="•"/>
            </a:pPr>
            <a:r>
              <a:rPr lang="en-CA" sz="2400" b="1" dirty="0"/>
              <a:t>Production: </a:t>
            </a:r>
            <a:r>
              <a:rPr lang="en-CA" sz="2400" b="1" dirty="0" err="1"/>
              <a:t>sl</a:t>
            </a:r>
            <a:r>
              <a:rPr lang="en-CA" sz="2400" b="1" dirty="0"/>
              <a:t> &gt; </a:t>
            </a:r>
            <a:r>
              <a:rPr lang="en-CA" sz="2400" b="1" dirty="0" err="1"/>
              <a:t>sn</a:t>
            </a:r>
            <a:r>
              <a:rPr lang="en-CA" sz="2400" b="1" dirty="0"/>
              <a:t> &gt; </a:t>
            </a:r>
            <a:r>
              <a:rPr lang="en-CA" sz="2400" b="1" dirty="0" err="1"/>
              <a:t>st</a:t>
            </a:r>
            <a:endParaRPr lang="en-CA" sz="2400" b="1" dirty="0"/>
          </a:p>
          <a:p>
            <a:pPr marL="742950" lvl="1" indent="-285750">
              <a:buFont typeface="Arial" charset="0"/>
              <a:buChar char="•"/>
            </a:pPr>
            <a:r>
              <a:rPr lang="en-CA" sz="2400" b="1" dirty="0"/>
              <a:t>Perception: </a:t>
            </a:r>
            <a:r>
              <a:rPr lang="en-CA" sz="2400" b="1" dirty="0" err="1"/>
              <a:t>st</a:t>
            </a:r>
            <a:r>
              <a:rPr lang="en-CA" sz="2400" b="1" dirty="0"/>
              <a:t> &gt; </a:t>
            </a:r>
            <a:r>
              <a:rPr lang="en-CA" sz="2400" b="1" dirty="0" err="1" smtClean="0"/>
              <a:t>sl</a:t>
            </a:r>
            <a:r>
              <a:rPr lang="en-CA" sz="2400" b="1" dirty="0" smtClean="0"/>
              <a:t> </a:t>
            </a:r>
            <a:r>
              <a:rPr lang="en-CA" sz="2400" b="1" dirty="0"/>
              <a:t>&gt; </a:t>
            </a:r>
            <a:r>
              <a:rPr lang="en-CA" sz="2400" b="1" dirty="0" err="1" smtClean="0"/>
              <a:t>sn</a:t>
            </a:r>
            <a:r>
              <a:rPr lang="en-CA" sz="2400" b="1" dirty="0" smtClean="0"/>
              <a:t> </a:t>
            </a:r>
            <a:endParaRPr lang="en-CA" sz="2400" b="1" dirty="0"/>
          </a:p>
          <a:p>
            <a:endParaRPr lang="en-US" dirty="0"/>
          </a:p>
          <a:p>
            <a:endParaRPr lang="en-US" dirty="0"/>
          </a:p>
        </p:txBody>
      </p:sp>
      <p:sp>
        <p:nvSpPr>
          <p:cNvPr id="3" name="Footer Placeholder 2"/>
          <p:cNvSpPr>
            <a:spLocks noGrp="1"/>
          </p:cNvSpPr>
          <p:nvPr>
            <p:ph type="ftr" sz="quarter" idx="11"/>
          </p:nvPr>
        </p:nvSpPr>
        <p:spPr/>
        <p:txBody>
          <a:bodyPr/>
          <a:lstStyle/>
          <a:p>
            <a:r>
              <a:rPr lang="en-US" b="1" dirty="0" smtClean="0">
                <a:solidFill>
                  <a:schemeClr val="tx1"/>
                </a:solidFill>
              </a:rPr>
              <a:t>7</a:t>
            </a:r>
            <a:endParaRPr lang="en-US" b="1" dirty="0">
              <a:solidFill>
                <a:schemeClr val="tx1"/>
              </a:solidFill>
            </a:endParaRPr>
          </a:p>
        </p:txBody>
      </p:sp>
    </p:spTree>
    <p:extLst>
      <p:ext uri="{BB962C8B-B14F-4D97-AF65-F5344CB8AC3E}">
        <p14:creationId xmlns:p14="http://schemas.microsoft.com/office/powerpoint/2010/main" val="14094970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24589" y="0"/>
            <a:ext cx="10764540" cy="2308324"/>
          </a:xfrm>
          <a:prstGeom prst="rect">
            <a:avLst/>
          </a:prstGeom>
        </p:spPr>
        <p:txBody>
          <a:bodyPr wrap="square">
            <a:spAutoFit/>
          </a:bodyPr>
          <a:lstStyle/>
          <a:p>
            <a:pPr marL="285750" indent="-285750">
              <a:buFont typeface="Arial" charset="0"/>
              <a:buChar char="•"/>
            </a:pPr>
            <a:endParaRPr lang="en-US" sz="2400" b="1" dirty="0" smtClean="0"/>
          </a:p>
          <a:p>
            <a:pPr marL="285750" indent="-285750">
              <a:buFont typeface="Arial" charset="0"/>
              <a:buChar char="•"/>
            </a:pPr>
            <a:r>
              <a:rPr lang="en-US" sz="2400" b="1" dirty="0" smtClean="0"/>
              <a:t>The </a:t>
            </a:r>
            <a:r>
              <a:rPr lang="en-US" sz="2400" b="1" dirty="0"/>
              <a:t>BP L1 subjects had difficulty (performing at chance) discriminating accurately between forms which began with:</a:t>
            </a:r>
          </a:p>
          <a:p>
            <a:pPr marL="742950" lvl="1" indent="-285750">
              <a:buFont typeface="Arial" charset="0"/>
              <a:buChar char="•"/>
            </a:pPr>
            <a:r>
              <a:rPr lang="en-US" sz="2400" b="1" dirty="0"/>
              <a:t>sC and </a:t>
            </a:r>
            <a:r>
              <a:rPr lang="en-US" sz="2400" b="1" dirty="0" err="1"/>
              <a:t>isC</a:t>
            </a:r>
            <a:endParaRPr lang="en-US" sz="2400" b="1" dirty="0"/>
          </a:p>
          <a:p>
            <a:pPr lvl="1"/>
            <a:endParaRPr lang="en-US" sz="2400" b="1" dirty="0"/>
          </a:p>
          <a:p>
            <a:pPr marL="285750" indent="-285750">
              <a:buFont typeface="Arial" charset="0"/>
              <a:buChar char="•"/>
            </a:pPr>
            <a:r>
              <a:rPr lang="en-US" sz="2400" b="1" dirty="0"/>
              <a:t>(where [</a:t>
            </a:r>
            <a:r>
              <a:rPr lang="en-US" sz="2400" b="1" dirty="0" err="1"/>
              <a:t>i</a:t>
            </a:r>
            <a:r>
              <a:rPr lang="en-US" sz="2400" b="1" dirty="0"/>
              <a:t>] is the BP epenthetic vowel)</a:t>
            </a:r>
          </a:p>
        </p:txBody>
      </p:sp>
      <p:sp>
        <p:nvSpPr>
          <p:cNvPr id="3" name="Footer Placeholder 2"/>
          <p:cNvSpPr>
            <a:spLocks noGrp="1"/>
          </p:cNvSpPr>
          <p:nvPr>
            <p:ph type="ftr" sz="quarter" idx="11"/>
          </p:nvPr>
        </p:nvSpPr>
        <p:spPr/>
        <p:txBody>
          <a:bodyPr/>
          <a:lstStyle/>
          <a:p>
            <a:r>
              <a:rPr lang="en-US" b="1" dirty="0" smtClean="0">
                <a:solidFill>
                  <a:schemeClr val="tx1"/>
                </a:solidFill>
              </a:rPr>
              <a:t>8</a:t>
            </a:r>
            <a:endParaRPr lang="en-US" b="1" dirty="0">
              <a:solidFill>
                <a:schemeClr val="tx1"/>
              </a:solidFill>
            </a:endParaRPr>
          </a:p>
        </p:txBody>
      </p:sp>
    </p:spTree>
    <p:extLst>
      <p:ext uri="{BB962C8B-B14F-4D97-AF65-F5344CB8AC3E}">
        <p14:creationId xmlns:p14="http://schemas.microsoft.com/office/powerpoint/2010/main" val="15253690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2365</TotalTime>
  <Words>4528</Words>
  <Application>Microsoft Macintosh PowerPoint</Application>
  <PresentationFormat>Widescreen</PresentationFormat>
  <Paragraphs>1197</Paragraphs>
  <Slides>72</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Arial</vt:lpstr>
      <vt:lpstr>Calibri</vt:lpstr>
      <vt:lpstr>Calibri Light</vt:lpstr>
      <vt:lpstr>Cambria</vt:lpstr>
      <vt:lpstr>Mangal</vt:lpstr>
      <vt:lpstr>Times New Roman</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209</cp:revision>
  <dcterms:created xsi:type="dcterms:W3CDTF">2017-03-06T19:03:08Z</dcterms:created>
  <dcterms:modified xsi:type="dcterms:W3CDTF">2017-04-26T17:58:29Z</dcterms:modified>
</cp:coreProperties>
</file>