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6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6F6DE-7A1C-B24C-AF6F-E1CB5D0D273E}" type="datetimeFigureOut">
              <a:rPr lang="en-US" smtClean="0"/>
              <a:t>17-04-22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3FD13-F2F5-F349-92DE-A6A78FA21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631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53656-AAEA-DE4D-9346-50C3F1CB6850}" type="datetimeFigureOut">
              <a:rPr lang="en-US" smtClean="0"/>
              <a:t>17-04-22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72E41-B514-544A-814D-45C9B5F21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961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0AC1FC43-05FD-004B-8012-63DB5DA4047E}" type="datetime1">
              <a:rPr lang="en-CA" smtClean="0"/>
              <a:t>17-04-22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CA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5BB8C-7C35-B742-BB2E-89B0DB54DF2A}" type="datetime1">
              <a:rPr lang="en-CA" smtClean="0"/>
              <a:t>17-04-22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CA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70EC-E9D5-9A4F-91E4-B0CC7A0FF3ED}" type="datetime1">
              <a:rPr lang="en-CA" smtClean="0"/>
              <a:t>17-04-22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CA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64FB-09C5-CC45-986A-DC2B6E1B0C47}" type="datetime1">
              <a:rPr lang="en-CA" smtClean="0"/>
              <a:t>17-04-22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A256-63D6-9D40-89D6-BAFB044FAF70}" type="datetime1">
              <a:rPr lang="en-CA" smtClean="0"/>
              <a:t>17-04-22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DCB00-E966-C441-884D-37E4F8C9E06C}" type="datetime1">
              <a:rPr lang="en-CA" smtClean="0"/>
              <a:t>17-04-22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ECFC-C793-074F-AEDB-04DFD8233C85}" type="datetime1">
              <a:rPr lang="en-CA" smtClean="0"/>
              <a:t>17-04-22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4EEE967-34FE-4642-A36C-929A20C9E1F1}" type="datetime1">
              <a:rPr lang="en-CA" smtClean="0"/>
              <a:t>17-04-22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CA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67693-CF4B-7145-BC16-9AEAE274F853}" type="datetime1">
              <a:rPr lang="en-CA" smtClean="0"/>
              <a:t>17-04-22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E6D0-355F-3D45-B035-369D8FA3AEB1}" type="datetime1">
              <a:rPr lang="en-CA" smtClean="0"/>
              <a:t>17-04-22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AA63-BF3F-D64A-BEB7-411F5B19A811}" type="datetime1">
              <a:rPr lang="en-CA" smtClean="0"/>
              <a:t>17-04-22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CFC2-76E7-1D47-8017-35E32087939A}" type="datetime1">
              <a:rPr lang="en-CA" smtClean="0"/>
              <a:t>17-04-22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41E68-1270-6F4A-B64C-CA341930D7B3}" type="datetime1">
              <a:rPr lang="en-CA" smtClean="0"/>
              <a:t>17-04-22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CA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25B4C-6D34-4743-92CE-1B08D9690AAA}" type="datetime1">
              <a:rPr lang="en-CA" smtClean="0"/>
              <a:t>17-04-22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58785E4C-54B9-C246-81DD-A2B24AE31A0B}" type="datetime1">
              <a:rPr lang="en-CA" smtClean="0"/>
              <a:t>17-04-22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49"/>
            <a:ext cx="7342188" cy="2586563"/>
          </a:xfrm>
        </p:spPr>
        <p:txBody>
          <a:bodyPr/>
          <a:lstStyle/>
          <a:p>
            <a:r>
              <a:rPr lang="en-CA" b="1" dirty="0"/>
              <a:t>Why experimental studies?</a:t>
            </a:r>
            <a:r>
              <a:rPr lang="en-CA" dirty="0"/>
              <a:t/>
            </a:r>
            <a:br>
              <a:rPr lang="en-CA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Pouneh Shabani-Jadidi</a:t>
            </a:r>
          </a:p>
          <a:p>
            <a:r>
              <a:rPr lang="en-US" b="1" dirty="0" smtClean="0"/>
              <a:t>McGill University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55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Table 4: Priming of head/word-final position</a:t>
            </a:r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179114"/>
              </p:ext>
            </p:extLst>
          </p:nvPr>
        </p:nvGraphicFramePr>
        <p:xfrm>
          <a:off x="322519" y="1584009"/>
          <a:ext cx="8546832" cy="4922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708"/>
                <a:gridCol w="2136708"/>
                <a:gridCol w="2136708"/>
                <a:gridCol w="2136708"/>
              </a:tblGrid>
              <a:tr h="6817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  <a:endParaRPr lang="en-CA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Response time in milliseconds</a:t>
                      </a:r>
                      <a:endParaRPr lang="en-CA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Mean difference</a:t>
                      </a:r>
                      <a:endParaRPr lang="en-CA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4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Condition</a:t>
                      </a:r>
                      <a:endParaRPr lang="en-CA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Target</a:t>
                      </a:r>
                      <a:endParaRPr lang="en-CA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Control</a:t>
                      </a:r>
                      <a:endParaRPr lang="en-CA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(Priming)</a:t>
                      </a:r>
                      <a:endParaRPr lang="en-CA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17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  <a:endParaRPr lang="en-CA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Mean (SE)-Accuracy</a:t>
                      </a:r>
                      <a:endParaRPr lang="en-CA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Mean (SE)-Accuracy</a:t>
                      </a:r>
                      <a:endParaRPr lang="en-CA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6817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Transparent compound primes</a:t>
                      </a:r>
                      <a:endParaRPr lang="en-CA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515 (6.10) – 98%     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532 (6.14) – 97%     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-17*</a:t>
                      </a:r>
                    </a:p>
                  </a:txBody>
                  <a:tcPr marL="68580" marR="68580" marT="0" marB="0"/>
                </a:tc>
              </a:tr>
              <a:tr h="6817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Opaque compound primes</a:t>
                      </a:r>
                      <a:endParaRPr lang="en-CA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507 (5.59) – 98%     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532 (6.15) – 97%     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-25*</a:t>
                      </a:r>
                    </a:p>
                  </a:txBody>
                  <a:tcPr marL="68580" marR="68580" marT="0" marB="0"/>
                </a:tc>
              </a:tr>
              <a:tr h="1139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Orthographic overlapping primes</a:t>
                      </a:r>
                      <a:endParaRPr lang="en-CA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526 (6.40) – 96%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551 (6.64) – 93%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-25*</a:t>
                      </a:r>
                    </a:p>
                  </a:txBody>
                  <a:tcPr marL="68580" marR="68580" marT="0" marB="0"/>
                </a:tc>
              </a:tr>
              <a:tr h="681763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* p &lt; .005        ** p &lt; .001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444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2" y="300308"/>
            <a:ext cx="7345362" cy="1339850"/>
          </a:xfrm>
        </p:spPr>
        <p:txBody>
          <a:bodyPr>
            <a:normAutofit/>
          </a:bodyPr>
          <a:lstStyle/>
          <a:p>
            <a:r>
              <a:rPr lang="en-CA" sz="3200" b="1" dirty="0"/>
              <a:t>S</a:t>
            </a:r>
            <a:r>
              <a:rPr lang="en-CA" sz="3200" b="1" dirty="0" smtClean="0"/>
              <a:t>ome </a:t>
            </a:r>
            <a:r>
              <a:rPr lang="en-CA" sz="3200" b="1" dirty="0"/>
              <a:t>evidence for the autonomy of the nominal element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z="2600" dirty="0"/>
              <a:t>Nominal element can be modified, scrambled, relativized and focused (</a:t>
            </a:r>
            <a:r>
              <a:rPr lang="en-CA" sz="2600" dirty="0" err="1"/>
              <a:t>Karimi</a:t>
            </a:r>
            <a:r>
              <a:rPr lang="en-CA" sz="2600" dirty="0"/>
              <a:t>, 1997; </a:t>
            </a:r>
            <a:r>
              <a:rPr lang="en-CA" sz="2600" dirty="0" err="1"/>
              <a:t>Karimi-Doostan</a:t>
            </a:r>
            <a:r>
              <a:rPr lang="en-CA" sz="2600" dirty="0"/>
              <a:t>, 2011)</a:t>
            </a:r>
          </a:p>
          <a:p>
            <a:pPr lvl="0"/>
            <a:r>
              <a:rPr lang="en-CA" sz="2600" dirty="0"/>
              <a:t>Nominal element give an atelic (activity, rather than accomplishment) interpretation of the complex predicate (Folly, </a:t>
            </a:r>
            <a:r>
              <a:rPr lang="en-CA" sz="2600" dirty="0" err="1"/>
              <a:t>Harly</a:t>
            </a:r>
            <a:r>
              <a:rPr lang="en-CA" sz="2600" dirty="0"/>
              <a:t>, and </a:t>
            </a:r>
            <a:r>
              <a:rPr lang="en-CA" sz="2600" dirty="0" err="1"/>
              <a:t>Karimi</a:t>
            </a:r>
            <a:r>
              <a:rPr lang="en-CA" sz="2600" dirty="0"/>
              <a:t>, 2005)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49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Studies on Aphasia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726281"/>
            <a:ext cx="7345363" cy="4643102"/>
          </a:xfrm>
        </p:spPr>
        <p:txBody>
          <a:bodyPr>
            <a:normAutofit/>
          </a:bodyPr>
          <a:lstStyle/>
          <a:p>
            <a:r>
              <a:rPr lang="en-CA" b="1" dirty="0"/>
              <a:t>a. deletion of a bound morpheme (the noun is prominent)</a:t>
            </a:r>
          </a:p>
          <a:p>
            <a:pPr marL="579438" lvl="2" indent="0">
              <a:buNone/>
            </a:pPr>
            <a:r>
              <a:rPr lang="en-CA" dirty="0" err="1"/>
              <a:t>mardom</a:t>
            </a:r>
            <a:r>
              <a:rPr lang="en-CA" dirty="0"/>
              <a:t> 	do 	</a:t>
            </a:r>
            <a:r>
              <a:rPr lang="en-CA" dirty="0" err="1"/>
              <a:t>nafar</a:t>
            </a:r>
            <a:r>
              <a:rPr lang="en-CA" dirty="0"/>
              <a:t> 	</a:t>
            </a:r>
            <a:r>
              <a:rPr lang="en-CA" dirty="0" smtClean="0"/>
              <a:t>[</a:t>
            </a:r>
            <a:r>
              <a:rPr lang="en-CA" dirty="0" err="1"/>
              <a:t>ra</a:t>
            </a:r>
            <a:r>
              <a:rPr lang="en-CA" dirty="0"/>
              <a:t>] 	</a:t>
            </a:r>
            <a:r>
              <a:rPr lang="en-CA" dirty="0" err="1"/>
              <a:t>bord</a:t>
            </a:r>
            <a:r>
              <a:rPr lang="en-CA" dirty="0"/>
              <a:t>-and</a:t>
            </a:r>
          </a:p>
          <a:p>
            <a:pPr marL="579438" lvl="2" indent="0">
              <a:buNone/>
            </a:pPr>
            <a:r>
              <a:rPr lang="en-CA" dirty="0"/>
              <a:t>People 	</a:t>
            </a:r>
            <a:r>
              <a:rPr lang="en-CA" dirty="0" smtClean="0"/>
              <a:t>two </a:t>
            </a:r>
            <a:r>
              <a:rPr lang="en-CA" dirty="0"/>
              <a:t>	persons 	[OM] 	took-3PL</a:t>
            </a:r>
          </a:p>
          <a:p>
            <a:pPr marL="579438" lvl="2" indent="0">
              <a:buNone/>
            </a:pPr>
            <a:r>
              <a:rPr lang="en-CA" dirty="0"/>
              <a:t>‘People took two persons.’ </a:t>
            </a:r>
          </a:p>
          <a:p>
            <a:r>
              <a:rPr lang="en-CA" b="1" dirty="0"/>
              <a:t>b. substitution of the verb (the nonverbal is more prominent)</a:t>
            </a:r>
          </a:p>
          <a:p>
            <a:pPr marL="579438" lvl="2" indent="0">
              <a:buNone/>
            </a:pPr>
            <a:r>
              <a:rPr lang="en-CA" dirty="0" err="1"/>
              <a:t>yedafe</a:t>
            </a:r>
            <a:r>
              <a:rPr lang="en-CA" dirty="0"/>
              <a:t> 	</a:t>
            </a:r>
            <a:r>
              <a:rPr lang="en-CA" dirty="0" smtClean="0"/>
              <a:t>pare </a:t>
            </a:r>
            <a:r>
              <a:rPr lang="en-CA" dirty="0"/>
              <a:t>	–od (shod)</a:t>
            </a:r>
          </a:p>
          <a:p>
            <a:pPr marL="579438" lvl="2" indent="0">
              <a:buNone/>
            </a:pPr>
            <a:r>
              <a:rPr lang="en-CA" dirty="0"/>
              <a:t>suddenly 	tore 	was-3SG</a:t>
            </a:r>
          </a:p>
          <a:p>
            <a:pPr marL="579438" lvl="2" indent="0">
              <a:buNone/>
            </a:pPr>
            <a:r>
              <a:rPr lang="en-CA" dirty="0"/>
              <a:t>‘It suddenly tore off.’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72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b="1" dirty="0"/>
              <a:t>At the idiom level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000" dirty="0"/>
              <a:t>Sadat </a:t>
            </a:r>
            <a:r>
              <a:rPr lang="en-CA" sz="3000" dirty="0" err="1"/>
              <a:t>Safavi</a:t>
            </a:r>
            <a:r>
              <a:rPr lang="en-CA" sz="3000" dirty="0"/>
              <a:t> (2013</a:t>
            </a:r>
            <a:r>
              <a:rPr lang="en-CA" sz="3000" dirty="0" smtClean="0"/>
              <a:t>)</a:t>
            </a:r>
          </a:p>
          <a:p>
            <a:pPr lvl="1"/>
            <a:r>
              <a:rPr lang="en-CA" sz="3000" dirty="0" smtClean="0"/>
              <a:t>Processing of idioms</a:t>
            </a:r>
          </a:p>
          <a:p>
            <a:pPr lvl="1"/>
            <a:r>
              <a:rPr lang="en-CA" sz="3000" dirty="0" smtClean="0"/>
              <a:t>Processing of non-idioms 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88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Some questions to ponder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CA" sz="3000" dirty="0" smtClean="0"/>
              <a:t>How </a:t>
            </a:r>
            <a:r>
              <a:rPr lang="en-CA" sz="3000" dirty="0"/>
              <a:t>do these experimental studies contribute to the debates in Persian morphology, syntax, and semantics? </a:t>
            </a:r>
            <a:endParaRPr lang="en-CA" sz="3000" dirty="0" smtClean="0"/>
          </a:p>
          <a:p>
            <a:pPr>
              <a:buFont typeface="Arial"/>
              <a:buChar char="•"/>
            </a:pPr>
            <a:r>
              <a:rPr lang="en-CA" sz="3000" dirty="0" smtClean="0"/>
              <a:t>How </a:t>
            </a:r>
            <a:r>
              <a:rPr lang="en-CA" sz="3000" dirty="0"/>
              <a:t>can the debates and theories of core linguistic fields be ascertained through experimental studies? 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62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584008"/>
            <a:ext cx="7345363" cy="448151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b="1" dirty="0" smtClean="0"/>
              <a:t>THANK YOU </a:t>
            </a:r>
          </a:p>
          <a:p>
            <a:pPr marL="0" indent="0" algn="ctr">
              <a:buNone/>
            </a:pPr>
            <a:r>
              <a:rPr lang="en-US" sz="4000" b="1" dirty="0" smtClean="0"/>
              <a:t>FOR </a:t>
            </a:r>
          </a:p>
          <a:p>
            <a:pPr marL="0" indent="0" algn="ctr">
              <a:buNone/>
            </a:pPr>
            <a:r>
              <a:rPr lang="en-US" sz="4000" b="1" dirty="0" smtClean="0"/>
              <a:t>YOUR ATTENTION!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91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Introduction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Mental lexicon</a:t>
            </a:r>
          </a:p>
          <a:p>
            <a:r>
              <a:rPr lang="en-US" sz="3200" dirty="0" smtClean="0"/>
              <a:t>Linguistic theories and approaches</a:t>
            </a:r>
          </a:p>
          <a:p>
            <a:pPr lvl="1"/>
            <a:r>
              <a:rPr lang="en-US" sz="3000" dirty="0" err="1"/>
              <a:t>Lexicalist</a:t>
            </a:r>
            <a:r>
              <a:rPr lang="en-US" sz="3000" dirty="0"/>
              <a:t> </a:t>
            </a:r>
            <a:r>
              <a:rPr lang="en-CA" sz="3000" dirty="0"/>
              <a:t>(e.g. Pinker, 1989)</a:t>
            </a:r>
            <a:endParaRPr lang="en-US" sz="3000" dirty="0"/>
          </a:p>
          <a:p>
            <a:pPr lvl="1"/>
            <a:r>
              <a:rPr lang="en-US" sz="3000" dirty="0"/>
              <a:t>Constructionist </a:t>
            </a:r>
            <a:r>
              <a:rPr lang="en-CA" sz="3000" dirty="0"/>
              <a:t>(e.g. Marantz, 1997) </a:t>
            </a:r>
            <a:endParaRPr lang="en-US" sz="3000" dirty="0"/>
          </a:p>
          <a:p>
            <a:pPr lvl="1"/>
            <a:r>
              <a:rPr lang="en-US" sz="3000" dirty="0"/>
              <a:t>Dynamic approach </a:t>
            </a:r>
            <a:r>
              <a:rPr lang="en-CA" sz="3000" dirty="0"/>
              <a:t>(e.g. Elman, 2009) </a:t>
            </a:r>
            <a:endParaRPr lang="en-US" sz="3000" dirty="0"/>
          </a:p>
          <a:p>
            <a:pPr lvl="1"/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28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Some linguistic theories for Persian Complex Predicates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000" dirty="0" err="1" smtClean="0"/>
              <a:t>Folli</a:t>
            </a:r>
            <a:r>
              <a:rPr lang="en-CA" sz="3000" dirty="0" smtClean="0"/>
              <a:t>, Harley</a:t>
            </a:r>
            <a:r>
              <a:rPr lang="en-CA" sz="3000" dirty="0"/>
              <a:t>, and </a:t>
            </a:r>
            <a:r>
              <a:rPr lang="en-CA" sz="3000" dirty="0" err="1" smtClean="0"/>
              <a:t>Karimi</a:t>
            </a:r>
            <a:r>
              <a:rPr lang="en-CA" sz="3000" dirty="0"/>
              <a:t> </a:t>
            </a:r>
            <a:r>
              <a:rPr lang="en-CA" sz="3000" dirty="0" smtClean="0"/>
              <a:t>(2005</a:t>
            </a:r>
            <a:r>
              <a:rPr lang="en-CA" sz="3000" dirty="0"/>
              <a:t>) </a:t>
            </a:r>
            <a:endParaRPr lang="en-CA" sz="3000" dirty="0" smtClean="0"/>
          </a:p>
          <a:p>
            <a:r>
              <a:rPr lang="en-CA" sz="3000" dirty="0" err="1" smtClean="0"/>
              <a:t>Megerdoomian</a:t>
            </a:r>
            <a:r>
              <a:rPr lang="en-CA" sz="3000" dirty="0" smtClean="0"/>
              <a:t> (2001</a:t>
            </a:r>
            <a:r>
              <a:rPr lang="en-CA" sz="3000" dirty="0"/>
              <a:t>, </a:t>
            </a:r>
            <a:r>
              <a:rPr lang="en-CA" sz="3000" dirty="0" smtClean="0"/>
              <a:t>2012)</a:t>
            </a:r>
          </a:p>
          <a:p>
            <a:r>
              <a:rPr lang="en-CA" sz="3000" dirty="0" err="1"/>
              <a:t>Samvelian</a:t>
            </a:r>
            <a:r>
              <a:rPr lang="en-CA" sz="3000" dirty="0"/>
              <a:t> and </a:t>
            </a:r>
            <a:r>
              <a:rPr lang="en-CA" sz="3000" dirty="0" err="1"/>
              <a:t>Faghiri</a:t>
            </a:r>
            <a:r>
              <a:rPr lang="en-CA" sz="3000" dirty="0"/>
              <a:t> (2014) 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04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Some kinds of relatedness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3000" dirty="0" smtClean="0"/>
              <a:t>Morphological (</a:t>
            </a:r>
            <a:r>
              <a:rPr lang="en-CA" sz="3000" i="1" dirty="0" err="1"/>
              <a:t>kārgar-kār</a:t>
            </a:r>
            <a:r>
              <a:rPr lang="en-CA" sz="3000" dirty="0"/>
              <a:t> ‘worker-work’</a:t>
            </a:r>
            <a:r>
              <a:rPr lang="en-CA" sz="3000" dirty="0" smtClean="0"/>
              <a:t>)</a:t>
            </a:r>
          </a:p>
          <a:p>
            <a:r>
              <a:rPr lang="en-CA" sz="3000" dirty="0" smtClean="0"/>
              <a:t>Semantic (</a:t>
            </a:r>
            <a:r>
              <a:rPr lang="en-CA" sz="3000" i="1" dirty="0" err="1"/>
              <a:t>kārgar-ra’is</a:t>
            </a:r>
            <a:r>
              <a:rPr lang="en-CA" sz="3000" dirty="0"/>
              <a:t> ‘worker-boss’) </a:t>
            </a:r>
            <a:endParaRPr lang="en-CA" sz="3000" dirty="0" smtClean="0"/>
          </a:p>
          <a:p>
            <a:r>
              <a:rPr lang="en-CA" sz="3000" dirty="0" smtClean="0"/>
              <a:t>Syntactic (</a:t>
            </a:r>
            <a:r>
              <a:rPr lang="en-CA" sz="3000" i="1" dirty="0" err="1"/>
              <a:t>mādarāne-barādarāne</a:t>
            </a:r>
            <a:r>
              <a:rPr lang="en-CA" sz="3000" dirty="0"/>
              <a:t> ‘motherly-brotherly’</a:t>
            </a:r>
            <a:r>
              <a:rPr lang="en-CA" sz="3000" dirty="0" smtClean="0"/>
              <a:t>)</a:t>
            </a:r>
          </a:p>
          <a:p>
            <a:r>
              <a:rPr lang="en-CA" sz="3000" dirty="0" smtClean="0"/>
              <a:t>Orthographic </a:t>
            </a:r>
            <a:r>
              <a:rPr lang="en-CA" sz="3000" dirty="0"/>
              <a:t>or </a:t>
            </a:r>
            <a:r>
              <a:rPr lang="en-CA" sz="3000" dirty="0" smtClean="0"/>
              <a:t>phonological (</a:t>
            </a:r>
            <a:r>
              <a:rPr lang="en-CA" sz="3000" i="1" dirty="0" err="1"/>
              <a:t>shenidan-shen</a:t>
            </a:r>
            <a:r>
              <a:rPr lang="en-CA" sz="3000" dirty="0"/>
              <a:t> ‘to hear-sand</a:t>
            </a:r>
            <a:r>
              <a:rPr lang="en-CA" sz="3000" dirty="0" smtClean="0"/>
              <a:t>’</a:t>
            </a:r>
            <a:r>
              <a:rPr lang="en-CA" sz="3000" dirty="0"/>
              <a:t>)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6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b="1" dirty="0"/>
              <a:t>At the segmental level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000" dirty="0"/>
              <a:t>Timmer, </a:t>
            </a:r>
            <a:r>
              <a:rPr lang="en-CA" sz="3000" dirty="0" err="1"/>
              <a:t>Vahid-Gharavi</a:t>
            </a:r>
            <a:r>
              <a:rPr lang="en-CA" sz="3000" dirty="0"/>
              <a:t> &amp; Schiller (2012) </a:t>
            </a:r>
            <a:endParaRPr lang="en-CA" sz="3000" dirty="0" smtClean="0"/>
          </a:p>
          <a:p>
            <a:pPr lvl="1"/>
            <a:r>
              <a:rPr lang="en-CA" sz="3000" dirty="0" smtClean="0"/>
              <a:t>(</a:t>
            </a:r>
            <a:r>
              <a:rPr lang="en-CA" sz="3000" i="1" dirty="0" err="1" smtClean="0"/>
              <a:t>sāl</a:t>
            </a:r>
            <a:r>
              <a:rPr lang="en-CA" sz="3000" dirty="0" smtClean="0"/>
              <a:t> </a:t>
            </a:r>
            <a:r>
              <a:rPr lang="en-CA" sz="3000" dirty="0"/>
              <a:t>‘year’- </a:t>
            </a:r>
            <a:r>
              <a:rPr lang="en-CA" sz="3000" i="1" dirty="0"/>
              <a:t>SOT</a:t>
            </a:r>
            <a:r>
              <a:rPr lang="en-CA" sz="3000" dirty="0"/>
              <a:t> ‘voice’; </a:t>
            </a:r>
            <a:r>
              <a:rPr lang="en-CA" sz="3000" i="1" dirty="0"/>
              <a:t>SOLH</a:t>
            </a:r>
            <a:r>
              <a:rPr lang="en-CA" sz="3000" dirty="0"/>
              <a:t> ‘peace’) </a:t>
            </a:r>
            <a:endParaRPr lang="en-CA" sz="3000" dirty="0" smtClean="0"/>
          </a:p>
          <a:p>
            <a:pPr lvl="1"/>
            <a:r>
              <a:rPr lang="en-CA" sz="3000" dirty="0" smtClean="0"/>
              <a:t>(</a:t>
            </a:r>
            <a:r>
              <a:rPr lang="en-CA" sz="3000" i="1" dirty="0" err="1" smtClean="0"/>
              <a:t>tāb</a:t>
            </a:r>
            <a:r>
              <a:rPr lang="en-CA" sz="3000" dirty="0" smtClean="0"/>
              <a:t> </a:t>
            </a:r>
            <a:r>
              <a:rPr lang="en-CA" sz="3000" dirty="0"/>
              <a:t>‘swing’ - </a:t>
            </a:r>
            <a:r>
              <a:rPr lang="en-CA" sz="3000" i="1" dirty="0"/>
              <a:t>SOT</a:t>
            </a:r>
            <a:r>
              <a:rPr lang="en-CA" sz="3000" dirty="0"/>
              <a:t> ‘voice’; </a:t>
            </a:r>
            <a:r>
              <a:rPr lang="en-CA" sz="3000" i="1" dirty="0"/>
              <a:t>SOLH</a:t>
            </a:r>
            <a:r>
              <a:rPr lang="en-CA" sz="3000" dirty="0"/>
              <a:t> ‘peace’</a:t>
            </a:r>
            <a:r>
              <a:rPr lang="en-CA" sz="3000" dirty="0" smtClean="0"/>
              <a:t>)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59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b="1" dirty="0"/>
              <a:t>At the word </a:t>
            </a:r>
            <a:r>
              <a:rPr lang="en-CA" sz="4000" b="1" dirty="0" smtClean="0"/>
              <a:t>level and </a:t>
            </a:r>
            <a:r>
              <a:rPr lang="en-CA" sz="4000" b="1" dirty="0"/>
              <a:t>beyond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000" dirty="0"/>
              <a:t>Raghibdoost and </a:t>
            </a:r>
            <a:r>
              <a:rPr lang="en-CA" sz="3000" dirty="0" err="1"/>
              <a:t>Mehrabi</a:t>
            </a:r>
            <a:r>
              <a:rPr lang="en-CA" sz="3000" dirty="0"/>
              <a:t> (2010</a:t>
            </a:r>
            <a:r>
              <a:rPr lang="en-CA" sz="3000" dirty="0" smtClean="0"/>
              <a:t>)</a:t>
            </a:r>
          </a:p>
          <a:p>
            <a:r>
              <a:rPr lang="en-CA" sz="3000" dirty="0" smtClean="0"/>
              <a:t>Verb type</a:t>
            </a:r>
          </a:p>
          <a:p>
            <a:pPr lvl="2"/>
            <a:r>
              <a:rPr lang="en-CA" sz="2800" dirty="0" smtClean="0"/>
              <a:t>(transitive </a:t>
            </a:r>
            <a:r>
              <a:rPr lang="en-CA" sz="2800" dirty="0"/>
              <a:t>versus </a:t>
            </a:r>
            <a:r>
              <a:rPr lang="en-CA" sz="2800" dirty="0" smtClean="0"/>
              <a:t>intransitive) </a:t>
            </a:r>
          </a:p>
          <a:p>
            <a:pPr marL="342900" lvl="2" indent="-342900">
              <a:spcBef>
                <a:spcPts val="2000"/>
              </a:spcBef>
            </a:pPr>
            <a:r>
              <a:rPr lang="en-CA" sz="3000" dirty="0"/>
              <a:t>Sentence syntactic </a:t>
            </a:r>
            <a:r>
              <a:rPr lang="en-CA" sz="3000" dirty="0" smtClean="0"/>
              <a:t>structure</a:t>
            </a:r>
            <a:endParaRPr lang="en-CA" sz="2800" dirty="0"/>
          </a:p>
          <a:p>
            <a:pPr lvl="2"/>
            <a:r>
              <a:rPr lang="en-CA" sz="2800" dirty="0" smtClean="0"/>
              <a:t>(simple </a:t>
            </a:r>
            <a:r>
              <a:rPr lang="en-CA" sz="2800" dirty="0"/>
              <a:t>versus </a:t>
            </a:r>
            <a:r>
              <a:rPr lang="en-CA" sz="2800" dirty="0" smtClean="0"/>
              <a:t>complex)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17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Table 1: Examples of stimuli for nominal constituent in non-head/word-initial position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3294066"/>
              </p:ext>
            </p:extLst>
          </p:nvPr>
        </p:nvGraphicFramePr>
        <p:xfrm>
          <a:off x="900113" y="1584008"/>
          <a:ext cx="7574088" cy="4320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3522"/>
                <a:gridCol w="1893522"/>
                <a:gridCol w="1893522"/>
                <a:gridCol w="1893522"/>
              </a:tblGrid>
              <a:tr h="653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Condition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Test prime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Control prime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Target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04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Transparent compound prime</a:t>
                      </a:r>
                      <a:endParaRPr lang="en-CA" sz="2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i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chaai-rixtan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tea-to pour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‘to pour tea’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i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davaa-xordan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medicine-to eat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‘to take medicine’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CHAAI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tea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‘tea’</a:t>
                      </a:r>
                    </a:p>
                  </a:txBody>
                  <a:tcPr marL="68580" marR="68580" marT="0" marB="0"/>
                </a:tc>
              </a:tr>
              <a:tr h="1304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Opaque compound prime</a:t>
                      </a:r>
                      <a:endParaRPr lang="en-CA" sz="2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i="1" dirty="0" err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zabaan-rixtan</a:t>
                      </a:r>
                      <a:endParaRPr lang="en-CA" sz="2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tongue-to pour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‘to flatter’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i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zur-zadan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strength-to hit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‘to try very hard’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i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ZABAAN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tongue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‘tongue’</a:t>
                      </a:r>
                    </a:p>
                  </a:txBody>
                  <a:tcPr marL="68580" marR="68580" marT="0" marB="0"/>
                </a:tc>
              </a:tr>
              <a:tr h="10582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Orthographic form overlap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i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shenaaxtan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‘to recognize’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i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resaandan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‘to give sb a ride’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i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SHENAA</a:t>
                      </a:r>
                      <a:endParaRPr lang="en-CA" sz="2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‘swimming’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20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Table 2: Priming of nominal constituent in non-head/word-initial position</a:t>
            </a:r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394672"/>
              </p:ext>
            </p:extLst>
          </p:nvPr>
        </p:nvGraphicFramePr>
        <p:xfrm>
          <a:off x="302363" y="1584008"/>
          <a:ext cx="8708093" cy="4973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778"/>
                <a:gridCol w="1985778"/>
                <a:gridCol w="1985778"/>
                <a:gridCol w="2750759"/>
              </a:tblGrid>
              <a:tr h="6721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  <a:endParaRPr lang="en-CA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Response time in milliseconds</a:t>
                      </a:r>
                      <a:endParaRPr lang="en-CA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Mean difference</a:t>
                      </a:r>
                      <a:endParaRPr lang="en-CA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Condition</a:t>
                      </a:r>
                      <a:endParaRPr lang="en-CA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Target</a:t>
                      </a:r>
                      <a:endParaRPr lang="en-CA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Control</a:t>
                      </a:r>
                      <a:endParaRPr lang="en-CA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(Priming)</a:t>
                      </a:r>
                      <a:endParaRPr lang="en-CA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85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Mean (SE)-Accuracy</a:t>
                      </a:r>
                      <a:endParaRPr lang="en-CA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Mean (SE)-Accuracy</a:t>
                      </a:r>
                      <a:endParaRPr lang="en-CA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6721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Transparent compound primes</a:t>
                      </a:r>
                      <a:endParaRPr lang="en-CA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519 (5.04) – 98%     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559 (5.41) – 96%     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-40**</a:t>
                      </a:r>
                    </a:p>
                  </a:txBody>
                  <a:tcPr marL="68580" marR="68580" marT="0" marB="0"/>
                </a:tc>
              </a:tr>
              <a:tr h="6721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Opaque compound primes</a:t>
                      </a:r>
                      <a:endParaRPr lang="en-CA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513 (5.3) – 98%     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538 (5.59) – 96%     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-25*</a:t>
                      </a:r>
                    </a:p>
                  </a:txBody>
                  <a:tcPr marL="68580" marR="68580" marT="0" marB="0"/>
                </a:tc>
              </a:tr>
              <a:tr h="10303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Orthographic overlapping primes</a:t>
                      </a:r>
                      <a:endParaRPr lang="en-CA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542 (6.43) – 97%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568 (5.61) – 95%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-26*</a:t>
                      </a:r>
                    </a:p>
                  </a:txBody>
                  <a:tcPr marL="68580" marR="68580" marT="0" marB="0"/>
                </a:tc>
              </a:tr>
              <a:tr h="672107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* p &lt; .005        ** p &lt; .001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682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Table 3: Examples of stimuli in  priming of head/word-final position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45120"/>
              </p:ext>
            </p:extLst>
          </p:nvPr>
        </p:nvGraphicFramePr>
        <p:xfrm>
          <a:off x="900113" y="1683219"/>
          <a:ext cx="7514548" cy="4359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8637"/>
                <a:gridCol w="1878637"/>
                <a:gridCol w="1878637"/>
                <a:gridCol w="1878637"/>
              </a:tblGrid>
              <a:tr h="6951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Condition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Test prime</a:t>
                      </a:r>
                      <a:endParaRPr lang="en-CA" sz="2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Control prime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Target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658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Transparent compound prime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i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kaado-daadan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gift-to give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‘to give gifts’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i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lebaas-pushidan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clothes-to put on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‘to put on’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DAADAN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to give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‘to give’</a:t>
                      </a:r>
                    </a:p>
                  </a:txBody>
                  <a:tcPr marL="68580" marR="68580" marT="0" marB="0"/>
                </a:tc>
              </a:tr>
              <a:tr h="10993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Opaque compound prime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i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del-daadan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heart-to give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‘to fall in love’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i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lab-duxtan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lip-to sew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‘to be silent’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i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DAADAN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to give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‘to give’</a:t>
                      </a:r>
                    </a:p>
                  </a:txBody>
                  <a:tcPr marL="68580" marR="68580" marT="0" marB="0"/>
                </a:tc>
              </a:tr>
              <a:tr h="10993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Orthographic form overlap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i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xandidan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‘to laugh’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i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xaabaandan</a:t>
                      </a:r>
                      <a:endParaRPr lang="en-CA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‘to make sb sleep’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i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DIDAN</a:t>
                      </a:r>
                      <a:endParaRPr lang="en-CA" sz="2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68400" algn="l"/>
                        </a:tabLst>
                      </a:pPr>
                      <a:r>
                        <a:rPr lang="en-CA" sz="20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‘to see’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4675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114</TotalTime>
  <Words>782</Words>
  <Application>Microsoft Macintosh PowerPoint</Application>
  <PresentationFormat>On-screen Show (4:3)</PresentationFormat>
  <Paragraphs>183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Capital</vt:lpstr>
      <vt:lpstr>Why experimental studies? </vt:lpstr>
      <vt:lpstr>Introduction</vt:lpstr>
      <vt:lpstr>Some linguistic theories for Persian Complex Predicates</vt:lpstr>
      <vt:lpstr>Some kinds of relatedness </vt:lpstr>
      <vt:lpstr>At the segmental level </vt:lpstr>
      <vt:lpstr>At the word level and beyond </vt:lpstr>
      <vt:lpstr>Table 1: Examples of stimuli for nominal constituent in non-head/word-initial position</vt:lpstr>
      <vt:lpstr>Table 2: Priming of nominal constituent in non-head/word-initial position</vt:lpstr>
      <vt:lpstr>Table 3: Examples of stimuli in  priming of head/word-final position</vt:lpstr>
      <vt:lpstr>Table 4: Priming of head/word-final position</vt:lpstr>
      <vt:lpstr>Some evidence for the autonomy of the nominal element </vt:lpstr>
      <vt:lpstr>Studies on Aphasia</vt:lpstr>
      <vt:lpstr>At the idiom level </vt:lpstr>
      <vt:lpstr>Some questions to ponder</vt:lpstr>
      <vt:lpstr>PowerPoint Presentation</vt:lpstr>
    </vt:vector>
  </TitlesOfParts>
  <Company>McGill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experimental studies? </dc:title>
  <dc:creator>pouneh shabani jadidi</dc:creator>
  <cp:lastModifiedBy>pouneh shabani jadidi</cp:lastModifiedBy>
  <cp:revision>27</cp:revision>
  <dcterms:created xsi:type="dcterms:W3CDTF">2017-04-19T19:19:11Z</dcterms:created>
  <dcterms:modified xsi:type="dcterms:W3CDTF">2017-04-22T20:09:09Z</dcterms:modified>
</cp:coreProperties>
</file>