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3" d="100"/>
          <a:sy n="63" d="100"/>
        </p:scale>
        <p:origin x="-68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handoutMaster" Target="handoutMasters/handoutMaster1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B6F6DE-7A1C-B24C-AF6F-E1CB5D0D273E}" type="datetimeFigureOut">
              <a:rPr lang="en-US" smtClean="0"/>
              <a:t>17-04-22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D3FD13-F2F5-F349-92DE-A6A78FA214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76317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853656-AAEA-DE4D-9346-50C3F1CB6850}" type="datetimeFigureOut">
              <a:rPr lang="en-US" smtClean="0"/>
              <a:t>17-04-22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772E41-B514-544A-814D-45C9B5F213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109610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486873" y="411480"/>
            <a:ext cx="8170254" cy="6035040"/>
            <a:chOff x="486873" y="411480"/>
            <a:chExt cx="8170254" cy="6035040"/>
          </a:xfrm>
        </p:grpSpPr>
        <p:sp>
          <p:nvSpPr>
            <p:cNvPr id="8" name="Rectangle 7"/>
            <p:cNvSpPr/>
            <p:nvPr/>
          </p:nvSpPr>
          <p:spPr>
            <a:xfrm>
              <a:off x="486873" y="411480"/>
              <a:ext cx="8170254" cy="60350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>
              <a:spLocks/>
            </p:cNvSpPr>
            <p:nvPr/>
          </p:nvSpPr>
          <p:spPr>
            <a:xfrm>
              <a:off x="562843" y="475488"/>
              <a:ext cx="7982712" cy="5888736"/>
            </a:xfrm>
            <a:prstGeom prst="rect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562842" y="6133646"/>
              <a:ext cx="7982712" cy="1472"/>
            </a:xfrm>
            <a:prstGeom prst="line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17" name="Rectangle 16"/>
            <p:cNvSpPr/>
            <p:nvPr/>
          </p:nvSpPr>
          <p:spPr>
            <a:xfrm>
              <a:off x="562843" y="457200"/>
              <a:ext cx="7982712" cy="25786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3950"/>
            <a:ext cx="7342188" cy="1924050"/>
          </a:xfrm>
        </p:spPr>
        <p:txBody>
          <a:bodyPr anchor="b" anchorCtr="0">
            <a:noAutofit/>
          </a:bodyPr>
          <a:lstStyle>
            <a:lvl1pPr>
              <a:defRPr sz="540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CA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429000"/>
            <a:ext cx="7342188" cy="1752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73741" y="6122894"/>
            <a:ext cx="2133600" cy="259317"/>
          </a:xfrm>
        </p:spPr>
        <p:txBody>
          <a:bodyPr/>
          <a:lstStyle/>
          <a:p>
            <a:fld id="{0AC1FC43-05FD-004B-8012-63DB5DA4047E}" type="datetime1">
              <a:rPr lang="en-CA" smtClean="0"/>
              <a:t>17-04-22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2894"/>
            <a:ext cx="2895600" cy="25781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191000" y="6122894"/>
            <a:ext cx="762000" cy="271463"/>
          </a:xfrm>
        </p:spPr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, Picture,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26" name="Group 2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grpSp>
            <p:nvGrpSpPr>
              <p:cNvPr id="27" name="Group 26"/>
              <p:cNvGrpSpPr/>
              <p:nvPr/>
            </p:nvGrpSpPr>
            <p:grpSpPr>
              <a:xfrm>
                <a:off x="182880" y="173699"/>
                <a:ext cx="8778240" cy="6510602"/>
                <a:chOff x="182880" y="173699"/>
                <a:chExt cx="8778240" cy="6510602"/>
              </a:xfrm>
            </p:grpSpPr>
            <p:sp>
              <p:nvSpPr>
                <p:cNvPr id="29" name="Rectangle 28"/>
                <p:cNvSpPr/>
                <p:nvPr/>
              </p:nvSpPr>
              <p:spPr>
                <a:xfrm>
                  <a:off x="182880" y="173699"/>
                  <a:ext cx="8778240" cy="6510602"/>
                </a:xfrm>
                <a:prstGeom prst="rect">
                  <a:avLst/>
                </a:prstGeom>
                <a:solidFill>
                  <a:schemeClr val="bg1">
                    <a:lumMod val="95000"/>
                  </a:schemeClr>
                </a:solidFill>
                <a:ln w="12700">
                  <a:noFill/>
                </a:ln>
                <a:effectLst>
                  <a:outerShdw blurRad="63500" sx="101000" sy="101000" algn="ctr" rotWithShape="0">
                    <a:prstClr val="black">
                      <a:alpha val="40000"/>
                    </a:prstClr>
                  </a:outerShdw>
                </a:effectLst>
                <a:scene3d>
                  <a:camera prst="perspectiveFront" fov="4800000"/>
                  <a:lightRig rig="threePt" dir="t"/>
                </a:scene3d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30" name="Group 10"/>
                <p:cNvGrpSpPr/>
                <p:nvPr/>
              </p:nvGrpSpPr>
              <p:grpSpPr>
                <a:xfrm>
                  <a:off x="256032" y="237744"/>
                  <a:ext cx="8622792" cy="6364224"/>
                  <a:chOff x="247157" y="247430"/>
                  <a:chExt cx="8622792" cy="6364224"/>
                </a:xfrm>
              </p:grpSpPr>
              <p:sp>
                <p:nvSpPr>
                  <p:cNvPr id="31" name="Rectangle 30"/>
                  <p:cNvSpPr>
                    <a:spLocks/>
                  </p:cNvSpPr>
                  <p:nvPr/>
                </p:nvSpPr>
                <p:spPr>
                  <a:xfrm>
                    <a:off x="247157" y="247430"/>
                    <a:ext cx="8622792" cy="6364224"/>
                  </a:xfrm>
                  <a:prstGeom prst="rect">
                    <a:avLst/>
                  </a:prstGeom>
                  <a:noFill/>
                  <a:ln w="12700">
                    <a:solidFill>
                      <a:schemeClr val="tx2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/>
                  </a:p>
                </p:txBody>
              </p:sp>
              <p:cxnSp>
                <p:nvCxnSpPr>
                  <p:cNvPr id="32" name="Straight Connector 31"/>
                  <p:cNvCxnSpPr/>
                  <p:nvPr/>
                </p:nvCxnSpPr>
                <p:spPr>
                  <a:xfrm>
                    <a:off x="247157" y="6389024"/>
                    <a:ext cx="8622792" cy="1588"/>
                  </a:xfrm>
                  <a:prstGeom prst="line">
                    <a:avLst/>
                  </a:prstGeom>
                  <a:noFill/>
                  <a:ln w="12700">
                    <a:solidFill>
                      <a:schemeClr val="tx2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</p:cxnSp>
            </p:grpSp>
          </p:grpSp>
          <p:sp>
            <p:nvSpPr>
              <p:cNvPr id="28" name="Rectangle 27"/>
              <p:cNvSpPr/>
              <p:nvPr/>
            </p:nvSpPr>
            <p:spPr>
              <a:xfrm rot="5400000">
                <a:off x="801086" y="3274090"/>
                <a:ext cx="6135624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  <p:sp>
          <p:nvSpPr>
            <p:cNvPr id="25" name="Rectangle 24"/>
            <p:cNvSpPr/>
            <p:nvPr/>
          </p:nvSpPr>
          <p:spPr>
            <a:xfrm rot="10800000">
              <a:off x="258763" y="1594462"/>
              <a:ext cx="357530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694329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CA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672323"/>
            <a:ext cx="3008313" cy="3403040"/>
          </a:xfrm>
        </p:spPr>
        <p:txBody>
          <a:bodyPr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5BB8C-7C35-B742-BB2E-89B0DB54DF2A}" type="datetime1">
              <a:rPr lang="en-CA" smtClean="0"/>
              <a:t>17-04-22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3"/>
          </p:nvPr>
        </p:nvSpPr>
        <p:spPr>
          <a:xfrm>
            <a:off x="352892" y="310123"/>
            <a:ext cx="3398837" cy="1204912"/>
          </a:xfrm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en-CA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6" name="Group 1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8" name="Rectangle 17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9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0" name="Rectangle 19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1" name="Straight Connector 20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17" name="Rectangle 16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691640"/>
            <a:ext cx="3008376" cy="914400"/>
          </a:xfrm>
        </p:spPr>
        <p:txBody>
          <a:bodyPr anchor="b">
            <a:noAutofit/>
          </a:bodyPr>
          <a:lstStyle>
            <a:lvl1pPr algn="l">
              <a:defRPr sz="2800" b="0"/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38559" y="612775"/>
            <a:ext cx="4114800" cy="5468112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2" y="2670048"/>
            <a:ext cx="3008376" cy="3401568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570EC-E9D5-9A4F-91E4-B0CC7A0FF3ED}" type="datetime1">
              <a:rPr lang="en-CA" smtClean="0"/>
              <a:t>17-04-22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7" name="Group 16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9" name="Rectangle 18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1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2" name="Rectangle 21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3" name="Straight Connector 22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20" name="Rectangle 19"/>
            <p:cNvSpPr/>
            <p:nvPr/>
          </p:nvSpPr>
          <p:spPr>
            <a:xfrm>
              <a:off x="256032" y="4203192"/>
              <a:ext cx="8622792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1" y="4287819"/>
            <a:ext cx="8021977" cy="916193"/>
          </a:xfrm>
        </p:spPr>
        <p:txBody>
          <a:bodyPr anchor="b">
            <a:noAutofit/>
          </a:bodyPr>
          <a:lstStyle>
            <a:lvl1pPr algn="l">
              <a:defRPr sz="3600" b="0"/>
            </a:lvl1pPr>
          </a:lstStyle>
          <a:p>
            <a:r>
              <a:rPr lang="en-CA" smtClean="0"/>
              <a:t>Click to edit Master title style</a:t>
            </a:r>
            <a:endParaRPr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56347" y="331694"/>
            <a:ext cx="8421624" cy="3783106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1" y="5271247"/>
            <a:ext cx="8021977" cy="1013011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spcBef>
                <a:spcPts val="0"/>
              </a:spcBef>
              <a:buNone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664FB-09C5-CC45-986A-DC2B6E1B0C47}" type="datetime1">
              <a:rPr lang="en-CA" smtClean="0"/>
              <a:t>17-04-22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4" name="Rectangle 13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5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6" name="Rectangle 15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7" name="Straight Connector 16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8" name="Rectangle 17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EA256-63D6-9D40-89D6-BAFB044FAF70}" type="datetime1">
              <a:rPr lang="en-CA" smtClean="0"/>
              <a:t>17-04-22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4" name="Group 13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6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17" name="Rectangle 16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19" name="Straight Connector 18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18" name="Rectangle 17"/>
            <p:cNvSpPr/>
            <p:nvPr/>
          </p:nvSpPr>
          <p:spPr>
            <a:xfrm rot="5400000">
              <a:off x="4242277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399" y="609600"/>
            <a:ext cx="1416423" cy="5516563"/>
          </a:xfrm>
        </p:spPr>
        <p:txBody>
          <a:bodyPr vert="eaVert">
            <a:normAutofit/>
          </a:bodyPr>
          <a:lstStyle>
            <a:lvl1pPr>
              <a:defRPr sz="3600"/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222" y="609600"/>
            <a:ext cx="6279777" cy="5516563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DCB00-E966-C441-884D-37E4F8C9E06C}" type="datetime1">
              <a:rPr lang="en-CA" smtClean="0"/>
              <a:t>17-04-22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3" name="Rectangle 12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9" name="Rectangle 18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0" name="Straight Connector 19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1" name="Rectangle 20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2ECFC-C793-074F-AEDB-04DFD8233C85}" type="datetime1">
              <a:rPr lang="en-CA" smtClean="0"/>
              <a:t>17-04-22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486873" y="411480"/>
            <a:ext cx="8170254" cy="6035040"/>
            <a:chOff x="486873" y="411480"/>
            <a:chExt cx="8170254" cy="6035040"/>
          </a:xfrm>
        </p:grpSpPr>
        <p:sp>
          <p:nvSpPr>
            <p:cNvPr id="12" name="Rectangle 11"/>
            <p:cNvSpPr/>
            <p:nvPr/>
          </p:nvSpPr>
          <p:spPr>
            <a:xfrm>
              <a:off x="486873" y="411480"/>
              <a:ext cx="8170254" cy="60350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" name="Group 11"/>
            <p:cNvGrpSpPr/>
            <p:nvPr/>
          </p:nvGrpSpPr>
          <p:grpSpPr>
            <a:xfrm>
              <a:off x="562842" y="475488"/>
              <a:ext cx="7982713" cy="5888736"/>
              <a:chOff x="562842" y="475488"/>
              <a:chExt cx="7982713" cy="5888736"/>
            </a:xfrm>
          </p:grpSpPr>
          <p:sp>
            <p:nvSpPr>
              <p:cNvPr id="8" name="Rectangle 7"/>
              <p:cNvSpPr>
                <a:spLocks/>
              </p:cNvSpPr>
              <p:nvPr/>
            </p:nvSpPr>
            <p:spPr>
              <a:xfrm>
                <a:off x="562843" y="475488"/>
                <a:ext cx="7982712" cy="5888736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9" name="Straight Connector 8"/>
              <p:cNvCxnSpPr/>
              <p:nvPr/>
            </p:nvCxnSpPr>
            <p:spPr>
              <a:xfrm>
                <a:off x="562842" y="6133646"/>
                <a:ext cx="7982712" cy="1472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>
                <a:off x="562842" y="3427528"/>
                <a:ext cx="7982712" cy="1472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0113" y="3442447"/>
            <a:ext cx="7345362" cy="1532965"/>
          </a:xfrm>
        </p:spPr>
        <p:txBody>
          <a:bodyPr anchor="b" anchorCtr="0">
            <a:normAutofit/>
          </a:bodyPr>
          <a:lstStyle>
            <a:lvl1pPr>
              <a:defRPr sz="5400"/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00113" y="5029200"/>
            <a:ext cx="7345362" cy="990600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9259" y="6122894"/>
            <a:ext cx="2133600" cy="259317"/>
          </a:xfrm>
        </p:spPr>
        <p:txBody>
          <a:bodyPr/>
          <a:lstStyle/>
          <a:p>
            <a:fld id="{74EEE967-34FE-4642-A36C-929A20C9E1F1}" type="datetime1">
              <a:rPr lang="en-CA" smtClean="0"/>
              <a:t>17-04-22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4401"/>
            <a:ext cx="2895600" cy="257810"/>
          </a:xfrm>
        </p:spPr>
        <p:txBody>
          <a:bodyPr/>
          <a:lstStyle/>
          <a:p>
            <a:endParaRPr lang="en-US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636493" y="533400"/>
            <a:ext cx="7836408" cy="2828925"/>
          </a:xfrm>
        </p:spPr>
        <p:txBody>
          <a:bodyPr>
            <a:normAutofit/>
          </a:bodyPr>
          <a:lstStyle>
            <a:lvl1pPr>
              <a:buNone/>
              <a:defRPr sz="2000"/>
            </a:lvl1pPr>
          </a:lstStyle>
          <a:p>
            <a:r>
              <a:rPr lang="en-CA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2" name="Rectangle 11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7" name="Rectangle 26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8" name="Straight Connector 27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3" y="1371600"/>
            <a:ext cx="7345362" cy="1676400"/>
          </a:xfrm>
        </p:spPr>
        <p:txBody>
          <a:bodyPr anchor="b" anchorCtr="0">
            <a:noAutofit/>
          </a:bodyPr>
          <a:lstStyle>
            <a:lvl1pPr algn="ctr">
              <a:defRPr sz="5400" b="0" i="0" cap="none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CA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3" y="3134566"/>
            <a:ext cx="7345362" cy="1500187"/>
          </a:xfrm>
        </p:spPr>
        <p:txBody>
          <a:bodyPr anchor="t" anchorCtr="0"/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67693-CF4B-7145-BC16-9AEAE274F853}" type="datetime1">
              <a:rPr lang="en-CA" smtClean="0"/>
              <a:t>17-04-22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21" name="Rectangle 20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2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3" name="Rectangle 2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4" name="Straight Connector 2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5" name="Rectangle 24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0111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6E6D0-355F-3D45-B035-369D8FA3AEB1}" type="datetime1">
              <a:rPr lang="en-CA" smtClean="0"/>
              <a:t>17-04-22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26" name="Group 2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27" name="Rectangle 26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9" name="Rectangle 28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31" name="Straight Connector 30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  <p:sp>
              <p:nvSpPr>
                <p:cNvPr id="32" name="Rectangle 31"/>
                <p:cNvSpPr/>
                <p:nvPr/>
              </p:nvSpPr>
              <p:spPr>
                <a:xfrm>
                  <a:off x="247157" y="1612392"/>
                  <a:ext cx="8622792" cy="64008"/>
                </a:xfrm>
                <a:prstGeom prst="rect">
                  <a:avLst/>
                </a:prstGeom>
                <a:solidFill>
                  <a:schemeClr val="bg2">
                    <a:lumMod val="40000"/>
                    <a:lumOff val="60000"/>
                  </a:schemeClr>
                </a:solidFill>
                <a:ln w="3175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</p:grpSp>
        </p:grpSp>
        <p:cxnSp>
          <p:nvCxnSpPr>
            <p:cNvPr id="23" name="Straight Connector 22"/>
            <p:cNvCxnSpPr/>
            <p:nvPr/>
          </p:nvCxnSpPr>
          <p:spPr>
            <a:xfrm rot="16200000" flipH="1">
              <a:off x="2217480" y="4026438"/>
              <a:ext cx="4711326" cy="2286"/>
            </a:xfrm>
            <a:prstGeom prst="line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301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301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45539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45539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0AA63-BF3F-D64A-BEB7-411F5B19A811}" type="datetime1">
              <a:rPr lang="en-CA" smtClean="0"/>
              <a:t>17-04-22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3" name="Rectangle 12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4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5" name="Rectangle 14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6" name="Straight Connector 15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7" name="Rectangle 16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6CFC2-76E7-1D47-8017-35E32087939A}" type="datetime1">
              <a:rPr lang="en-CA" smtClean="0"/>
              <a:t>17-04-22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1" name="Rectangle 10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3" name="Rectangle 1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4" name="Straight Connector 1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41E68-1270-6F4A-B64C-CA341930D7B3}" type="datetime1">
              <a:rPr lang="en-CA" smtClean="0"/>
              <a:t>17-04-22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6" name="Group 1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7" name="Rectangle 16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8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19" name="Rectangle 18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0" name="Straight Connector 19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33" name="Rectangle 32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169892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CA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147888"/>
            <a:ext cx="3008313" cy="3262313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1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25B4C-6D34-4743-92CE-1B08D9690AAA}" type="datetime1">
              <a:rPr lang="en-CA" smtClean="0"/>
              <a:t>17-04-22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00113" y="244158"/>
            <a:ext cx="7345362" cy="13398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CA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2" y="2133601"/>
            <a:ext cx="7345363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43840" y="6371591"/>
            <a:ext cx="2133600" cy="2593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</a:defRPr>
            </a:lvl1pPr>
          </a:lstStyle>
          <a:p>
            <a:fld id="{58785E4C-54B9-C246-81DD-A2B24AE31A0B}" type="datetime1">
              <a:rPr lang="en-CA" smtClean="0"/>
              <a:t>17-04-22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58840" y="6371591"/>
            <a:ext cx="2895600" cy="25781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91000" y="6356350"/>
            <a:ext cx="762000" cy="2714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794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080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366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2652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485900" indent="-22860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712913" indent="-228600" algn="l" defTabSz="9144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947863" indent="-22860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174875" indent="-228600" algn="l" defTabSz="9144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lang="en-US" sz="1800" kern="1200" dirty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3949"/>
            <a:ext cx="7342188" cy="2586563"/>
          </a:xfrm>
        </p:spPr>
        <p:txBody>
          <a:bodyPr/>
          <a:lstStyle/>
          <a:p>
            <a:r>
              <a:rPr lang="en-CA" b="1" dirty="0"/>
              <a:t>Why experimental studies?</a:t>
            </a:r>
            <a:r>
              <a:rPr lang="en-CA" dirty="0"/>
              <a:t/>
            </a:r>
            <a:br>
              <a:rPr lang="en-CA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b="1" dirty="0" smtClean="0"/>
              <a:t>Pouneh Shabani-Jadidi</a:t>
            </a:r>
          </a:p>
          <a:p>
            <a:r>
              <a:rPr lang="en-US" b="1" dirty="0" smtClean="0"/>
              <a:t>McGill University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8552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Table 4: Priming of head/word-final position</a:t>
            </a:r>
            <a:endParaRPr lang="en-US" sz="2800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10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79179114"/>
              </p:ext>
            </p:extLst>
          </p:nvPr>
        </p:nvGraphicFramePr>
        <p:xfrm>
          <a:off x="322519" y="1584009"/>
          <a:ext cx="8546832" cy="49227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6708"/>
                <a:gridCol w="2136708"/>
                <a:gridCol w="2136708"/>
                <a:gridCol w="2136708"/>
              </a:tblGrid>
              <a:tr h="68176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168400" algn="l"/>
                        </a:tabLst>
                      </a:pPr>
                      <a:r>
                        <a:rPr lang="en-CA" sz="1800" b="1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 </a:t>
                      </a:r>
                      <a:endParaRPr lang="en-CA" sz="18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168400" algn="l"/>
                        </a:tabLst>
                      </a:pPr>
                      <a:r>
                        <a:rPr lang="en-CA" sz="1800" b="1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Response time in milliseconds</a:t>
                      </a:r>
                      <a:endParaRPr lang="en-CA" sz="18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168400" algn="l"/>
                        </a:tabLst>
                      </a:pPr>
                      <a:r>
                        <a:rPr lang="en-CA" sz="1800" b="1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Mean difference</a:t>
                      </a:r>
                      <a:endParaRPr lang="en-CA" sz="18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463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168400" algn="l"/>
                        </a:tabLst>
                      </a:pPr>
                      <a:r>
                        <a:rPr lang="en-CA" sz="1800" b="1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Condition</a:t>
                      </a:r>
                      <a:endParaRPr lang="en-CA" sz="18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168400" algn="l"/>
                        </a:tabLst>
                      </a:pPr>
                      <a:r>
                        <a:rPr lang="en-CA" sz="1800" b="1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Target</a:t>
                      </a:r>
                      <a:endParaRPr lang="en-CA" sz="18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168400" algn="l"/>
                        </a:tabLst>
                      </a:pPr>
                      <a:r>
                        <a:rPr lang="en-CA" sz="1800" b="1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Control</a:t>
                      </a:r>
                      <a:endParaRPr lang="en-CA" sz="18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168400" algn="l"/>
                        </a:tabLst>
                      </a:pPr>
                      <a:r>
                        <a:rPr lang="en-CA" sz="1800" b="1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(Priming)</a:t>
                      </a:r>
                      <a:endParaRPr lang="en-CA" sz="18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8176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168400" algn="l"/>
                        </a:tabLst>
                      </a:pPr>
                      <a:r>
                        <a:rPr lang="en-CA" sz="1800" b="1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 </a:t>
                      </a:r>
                      <a:endParaRPr lang="en-CA" sz="18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168400" algn="l"/>
                        </a:tabLst>
                      </a:pPr>
                      <a:r>
                        <a:rPr lang="en-CA" sz="1800" b="1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Mean (SE)-Accuracy</a:t>
                      </a:r>
                      <a:endParaRPr lang="en-CA" sz="18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168400" algn="l"/>
                        </a:tabLst>
                      </a:pPr>
                      <a:r>
                        <a:rPr lang="en-CA" sz="1800" b="1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Mean (SE)-Accuracy</a:t>
                      </a:r>
                      <a:endParaRPr lang="en-CA" sz="18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168400" algn="l"/>
                        </a:tabLst>
                      </a:pPr>
                      <a:r>
                        <a:rPr lang="en-CA" sz="180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</a:tr>
              <a:tr h="68176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168400" algn="l"/>
                        </a:tabLst>
                      </a:pPr>
                      <a:r>
                        <a:rPr lang="en-CA" sz="1800" b="1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Transparent compound primes</a:t>
                      </a:r>
                      <a:endParaRPr lang="en-CA" sz="18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168400" algn="l"/>
                        </a:tabLst>
                      </a:pPr>
                      <a:r>
                        <a:rPr lang="en-CA" sz="18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515 (6.10) – 98%        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168400" algn="l"/>
                        </a:tabLst>
                      </a:pPr>
                      <a:r>
                        <a:rPr lang="en-CA" sz="18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532 (6.14) – 97%        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168400" algn="l"/>
                        </a:tabLst>
                      </a:pPr>
                      <a:r>
                        <a:rPr lang="en-CA" sz="18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-17*</a:t>
                      </a:r>
                    </a:p>
                  </a:txBody>
                  <a:tcPr marL="68580" marR="68580" marT="0" marB="0"/>
                </a:tc>
              </a:tr>
              <a:tr h="68176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168400" algn="l"/>
                        </a:tabLst>
                      </a:pPr>
                      <a:r>
                        <a:rPr lang="en-CA" sz="1800" b="1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Opaque compound primes</a:t>
                      </a:r>
                      <a:endParaRPr lang="en-CA" sz="18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168400" algn="l"/>
                        </a:tabLst>
                      </a:pPr>
                      <a:r>
                        <a:rPr lang="en-CA" sz="180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507 (5.59) – 98%        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168400" algn="l"/>
                        </a:tabLst>
                      </a:pPr>
                      <a:r>
                        <a:rPr lang="en-CA" sz="180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532 (6.15) – 97%        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168400" algn="l"/>
                        </a:tabLst>
                      </a:pPr>
                      <a:r>
                        <a:rPr lang="en-CA" sz="18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-25*</a:t>
                      </a:r>
                    </a:p>
                  </a:txBody>
                  <a:tcPr marL="68580" marR="68580" marT="0" marB="0"/>
                </a:tc>
              </a:tr>
              <a:tr h="113932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168400" algn="l"/>
                        </a:tabLst>
                      </a:pPr>
                      <a:r>
                        <a:rPr lang="en-CA" sz="1800" b="1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Orthographic overlapping primes</a:t>
                      </a:r>
                      <a:endParaRPr lang="en-CA" sz="18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168400" algn="l"/>
                        </a:tabLst>
                      </a:pPr>
                      <a:r>
                        <a:rPr lang="en-CA" sz="180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526 (6.40) – 96%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168400" algn="l"/>
                        </a:tabLst>
                      </a:pPr>
                      <a:r>
                        <a:rPr lang="en-CA" sz="180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551 (6.64) – 93%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168400" algn="l"/>
                        </a:tabLst>
                      </a:pPr>
                      <a:r>
                        <a:rPr lang="en-CA" sz="18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-25*</a:t>
                      </a:r>
                    </a:p>
                  </a:txBody>
                  <a:tcPr marL="68580" marR="68580" marT="0" marB="0"/>
                </a:tc>
              </a:tr>
              <a:tr h="681763">
                <a:tc grid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168400" algn="l"/>
                        </a:tabLst>
                      </a:pPr>
                      <a:r>
                        <a:rPr lang="en-CA" sz="18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* p &lt; .005        ** p &lt; .001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84443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2" y="300308"/>
            <a:ext cx="7345362" cy="1339850"/>
          </a:xfrm>
        </p:spPr>
        <p:txBody>
          <a:bodyPr>
            <a:normAutofit/>
          </a:bodyPr>
          <a:lstStyle/>
          <a:p>
            <a:r>
              <a:rPr lang="en-CA" sz="3200" b="1" dirty="0"/>
              <a:t>S</a:t>
            </a:r>
            <a:r>
              <a:rPr lang="en-CA" sz="3200" b="1" dirty="0" smtClean="0"/>
              <a:t>ome </a:t>
            </a:r>
            <a:r>
              <a:rPr lang="en-CA" sz="3200" b="1" dirty="0"/>
              <a:t>evidence for the autonomy of the nominal element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z="2600" dirty="0"/>
              <a:t>Nominal element can be modified, scrambled, relativized and focused (</a:t>
            </a:r>
            <a:r>
              <a:rPr lang="en-CA" sz="2600" dirty="0" err="1"/>
              <a:t>Karimi</a:t>
            </a:r>
            <a:r>
              <a:rPr lang="en-CA" sz="2600" dirty="0"/>
              <a:t>, 1997; </a:t>
            </a:r>
            <a:r>
              <a:rPr lang="en-CA" sz="2600" dirty="0" err="1"/>
              <a:t>Karimi-Doostan</a:t>
            </a:r>
            <a:r>
              <a:rPr lang="en-CA" sz="2600" dirty="0"/>
              <a:t>, 2011)</a:t>
            </a:r>
          </a:p>
          <a:p>
            <a:pPr lvl="0"/>
            <a:r>
              <a:rPr lang="en-CA" sz="2600" dirty="0"/>
              <a:t>Nominal element give an atelic (activity, rather than accomplishment) interpretation of the complex predicate (Folly, </a:t>
            </a:r>
            <a:r>
              <a:rPr lang="en-CA" sz="2600" dirty="0" err="1"/>
              <a:t>Harly</a:t>
            </a:r>
            <a:r>
              <a:rPr lang="en-CA" sz="2600" dirty="0"/>
              <a:t>, and </a:t>
            </a:r>
            <a:r>
              <a:rPr lang="en-CA" sz="2600" dirty="0" err="1"/>
              <a:t>Karimi</a:t>
            </a:r>
            <a:r>
              <a:rPr lang="en-CA" sz="2600" dirty="0"/>
              <a:t>, 2005)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8495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Studies on Aphasia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0112" y="1726281"/>
            <a:ext cx="7345363" cy="4643102"/>
          </a:xfrm>
        </p:spPr>
        <p:txBody>
          <a:bodyPr>
            <a:normAutofit/>
          </a:bodyPr>
          <a:lstStyle/>
          <a:p>
            <a:r>
              <a:rPr lang="en-CA" b="1" dirty="0"/>
              <a:t>a. deletion of a bound morpheme (the noun is prominent)</a:t>
            </a:r>
          </a:p>
          <a:p>
            <a:pPr marL="579438" lvl="2" indent="0">
              <a:buNone/>
            </a:pPr>
            <a:r>
              <a:rPr lang="en-CA" dirty="0" err="1"/>
              <a:t>mardom</a:t>
            </a:r>
            <a:r>
              <a:rPr lang="en-CA" dirty="0"/>
              <a:t> 	do 	</a:t>
            </a:r>
            <a:r>
              <a:rPr lang="en-CA" dirty="0" err="1"/>
              <a:t>nafar</a:t>
            </a:r>
            <a:r>
              <a:rPr lang="en-CA" dirty="0"/>
              <a:t> 	</a:t>
            </a:r>
            <a:r>
              <a:rPr lang="en-CA" dirty="0" smtClean="0"/>
              <a:t>[</a:t>
            </a:r>
            <a:r>
              <a:rPr lang="en-CA" dirty="0" err="1"/>
              <a:t>ra</a:t>
            </a:r>
            <a:r>
              <a:rPr lang="en-CA" dirty="0"/>
              <a:t>] 	</a:t>
            </a:r>
            <a:r>
              <a:rPr lang="en-CA" dirty="0" err="1"/>
              <a:t>bord</a:t>
            </a:r>
            <a:r>
              <a:rPr lang="en-CA" dirty="0"/>
              <a:t>-and</a:t>
            </a:r>
          </a:p>
          <a:p>
            <a:pPr marL="579438" lvl="2" indent="0">
              <a:buNone/>
            </a:pPr>
            <a:r>
              <a:rPr lang="en-CA" dirty="0"/>
              <a:t>People 	</a:t>
            </a:r>
            <a:r>
              <a:rPr lang="en-CA" dirty="0" smtClean="0"/>
              <a:t>two </a:t>
            </a:r>
            <a:r>
              <a:rPr lang="en-CA" dirty="0"/>
              <a:t>	persons 	[OM] 	took-3PL</a:t>
            </a:r>
          </a:p>
          <a:p>
            <a:pPr marL="579438" lvl="2" indent="0">
              <a:buNone/>
            </a:pPr>
            <a:r>
              <a:rPr lang="en-CA" dirty="0"/>
              <a:t>‘People took two persons.’ </a:t>
            </a:r>
          </a:p>
          <a:p>
            <a:r>
              <a:rPr lang="en-CA" b="1" dirty="0"/>
              <a:t>b. substitution of the verb (the nonverbal is more prominent)</a:t>
            </a:r>
          </a:p>
          <a:p>
            <a:pPr marL="579438" lvl="2" indent="0">
              <a:buNone/>
            </a:pPr>
            <a:r>
              <a:rPr lang="en-CA" dirty="0" err="1"/>
              <a:t>yedafe</a:t>
            </a:r>
            <a:r>
              <a:rPr lang="en-CA" dirty="0"/>
              <a:t> 	</a:t>
            </a:r>
            <a:r>
              <a:rPr lang="en-CA" dirty="0" smtClean="0"/>
              <a:t>pare </a:t>
            </a:r>
            <a:r>
              <a:rPr lang="en-CA" dirty="0"/>
              <a:t>	–od (shod)</a:t>
            </a:r>
          </a:p>
          <a:p>
            <a:pPr marL="579438" lvl="2" indent="0">
              <a:buNone/>
            </a:pPr>
            <a:r>
              <a:rPr lang="en-CA" dirty="0"/>
              <a:t>suddenly 	tore 	was-3SG</a:t>
            </a:r>
          </a:p>
          <a:p>
            <a:pPr marL="579438" lvl="2" indent="0">
              <a:buNone/>
            </a:pPr>
            <a:r>
              <a:rPr lang="en-CA" dirty="0"/>
              <a:t>‘It suddenly tore off.’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0725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4000" b="1" dirty="0"/>
              <a:t>At the idiom level 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3000" dirty="0"/>
              <a:t>Sadat </a:t>
            </a:r>
            <a:r>
              <a:rPr lang="en-CA" sz="3000" dirty="0" err="1"/>
              <a:t>Safavi</a:t>
            </a:r>
            <a:r>
              <a:rPr lang="en-CA" sz="3000" dirty="0"/>
              <a:t> (2013</a:t>
            </a:r>
            <a:r>
              <a:rPr lang="en-CA" sz="3000" dirty="0" smtClean="0"/>
              <a:t>)</a:t>
            </a:r>
          </a:p>
          <a:p>
            <a:pPr lvl="1"/>
            <a:r>
              <a:rPr lang="en-CA" sz="3000" dirty="0" smtClean="0"/>
              <a:t>Processing of idioms</a:t>
            </a:r>
          </a:p>
          <a:p>
            <a:pPr lvl="1"/>
            <a:r>
              <a:rPr lang="en-CA" sz="3000" dirty="0" smtClean="0"/>
              <a:t>Processing of non-idioms </a:t>
            </a:r>
            <a:endParaRPr lang="en-US" sz="3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883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Some questions to ponder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/>
              <a:buChar char="•"/>
            </a:pPr>
            <a:r>
              <a:rPr lang="en-CA" sz="3000" dirty="0" smtClean="0"/>
              <a:t>How </a:t>
            </a:r>
            <a:r>
              <a:rPr lang="en-CA" sz="3000" dirty="0"/>
              <a:t>do these experimental studies contribute to the debates in Persian morphology, syntax, and semantics? </a:t>
            </a:r>
            <a:endParaRPr lang="en-CA" sz="3000" dirty="0" smtClean="0"/>
          </a:p>
          <a:p>
            <a:pPr>
              <a:buFont typeface="Arial"/>
              <a:buChar char="•"/>
            </a:pPr>
            <a:r>
              <a:rPr lang="en-CA" sz="3000" dirty="0" smtClean="0"/>
              <a:t>How </a:t>
            </a:r>
            <a:r>
              <a:rPr lang="en-CA" sz="3000" dirty="0"/>
              <a:t>can the debates and theories of core linguistic fields be ascertained through experimental studies? </a:t>
            </a:r>
            <a:endParaRPr lang="en-US" sz="3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6628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0112" y="1584008"/>
            <a:ext cx="7345363" cy="4481513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4000" b="1" dirty="0" smtClean="0"/>
              <a:t>THANK YOU </a:t>
            </a:r>
          </a:p>
          <a:p>
            <a:pPr marL="0" indent="0" algn="ctr">
              <a:buNone/>
            </a:pPr>
            <a:r>
              <a:rPr lang="en-US" sz="4000" b="1" dirty="0" smtClean="0"/>
              <a:t>FOR </a:t>
            </a:r>
          </a:p>
          <a:p>
            <a:pPr marL="0" indent="0" algn="ctr">
              <a:buNone/>
            </a:pPr>
            <a:r>
              <a:rPr lang="en-US" sz="4000" b="1" dirty="0" smtClean="0"/>
              <a:t>YOUR ATTENTION!</a:t>
            </a:r>
            <a:endParaRPr lang="en-US" sz="40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8917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Introduction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Mental lexicon</a:t>
            </a:r>
          </a:p>
          <a:p>
            <a:r>
              <a:rPr lang="en-US" sz="3200" dirty="0" smtClean="0"/>
              <a:t>Linguistic theories and approaches</a:t>
            </a:r>
          </a:p>
          <a:p>
            <a:pPr lvl="1"/>
            <a:r>
              <a:rPr lang="en-US" sz="3000" dirty="0" err="1"/>
              <a:t>Lexicalist</a:t>
            </a:r>
            <a:r>
              <a:rPr lang="en-US" sz="3000" dirty="0"/>
              <a:t> </a:t>
            </a:r>
            <a:r>
              <a:rPr lang="en-CA" sz="3000" dirty="0"/>
              <a:t>(e.g. Pinker, 1989)</a:t>
            </a:r>
            <a:endParaRPr lang="en-US" sz="3000" dirty="0"/>
          </a:p>
          <a:p>
            <a:pPr lvl="1"/>
            <a:r>
              <a:rPr lang="en-US" sz="3000" dirty="0"/>
              <a:t>Constructionist </a:t>
            </a:r>
            <a:r>
              <a:rPr lang="en-CA" sz="3000" dirty="0"/>
              <a:t>(e.g. Marantz, 1997) </a:t>
            </a:r>
            <a:endParaRPr lang="en-US" sz="3000" dirty="0"/>
          </a:p>
          <a:p>
            <a:pPr lvl="1"/>
            <a:r>
              <a:rPr lang="en-US" sz="3000" dirty="0"/>
              <a:t>Dynamic approach </a:t>
            </a:r>
            <a:r>
              <a:rPr lang="en-CA" sz="3000" dirty="0"/>
              <a:t>(e.g. Elman, 2009) </a:t>
            </a:r>
            <a:endParaRPr lang="en-US" sz="3000" dirty="0"/>
          </a:p>
          <a:p>
            <a:pPr lvl="1"/>
            <a:endParaRPr lang="en-US" sz="3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2286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Some linguistic theories for Persian Complex Predicates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3000" dirty="0" err="1" smtClean="0"/>
              <a:t>Folli</a:t>
            </a:r>
            <a:r>
              <a:rPr lang="en-CA" sz="3000" dirty="0" smtClean="0"/>
              <a:t>, Harley</a:t>
            </a:r>
            <a:r>
              <a:rPr lang="en-CA" sz="3000" dirty="0"/>
              <a:t>, and </a:t>
            </a:r>
            <a:r>
              <a:rPr lang="en-CA" sz="3000" dirty="0" err="1" smtClean="0"/>
              <a:t>Karimi</a:t>
            </a:r>
            <a:r>
              <a:rPr lang="en-CA" sz="3000" dirty="0"/>
              <a:t> </a:t>
            </a:r>
            <a:r>
              <a:rPr lang="en-CA" sz="3000" dirty="0" smtClean="0"/>
              <a:t>(2005</a:t>
            </a:r>
            <a:r>
              <a:rPr lang="en-CA" sz="3000" dirty="0"/>
              <a:t>) </a:t>
            </a:r>
            <a:endParaRPr lang="en-CA" sz="3000" dirty="0" smtClean="0"/>
          </a:p>
          <a:p>
            <a:r>
              <a:rPr lang="en-CA" sz="3000" dirty="0" err="1" smtClean="0"/>
              <a:t>Megerdoomian</a:t>
            </a:r>
            <a:r>
              <a:rPr lang="en-CA" sz="3000" dirty="0" smtClean="0"/>
              <a:t> (2001</a:t>
            </a:r>
            <a:r>
              <a:rPr lang="en-CA" sz="3000" dirty="0"/>
              <a:t>, </a:t>
            </a:r>
            <a:r>
              <a:rPr lang="en-CA" sz="3000" dirty="0" smtClean="0"/>
              <a:t>2012)</a:t>
            </a:r>
          </a:p>
          <a:p>
            <a:r>
              <a:rPr lang="en-CA" sz="3000" dirty="0" err="1"/>
              <a:t>Samvelian</a:t>
            </a:r>
            <a:r>
              <a:rPr lang="en-CA" sz="3000" dirty="0"/>
              <a:t> and </a:t>
            </a:r>
            <a:r>
              <a:rPr lang="en-CA" sz="3000" dirty="0" err="1"/>
              <a:t>Faghiri</a:t>
            </a:r>
            <a:r>
              <a:rPr lang="en-CA" sz="3000" dirty="0"/>
              <a:t> (2014) </a:t>
            </a:r>
            <a:endParaRPr lang="en-US" sz="3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5049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Some kinds of relatedness 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CA" sz="3000" dirty="0" smtClean="0"/>
              <a:t>Morphological (</a:t>
            </a:r>
            <a:r>
              <a:rPr lang="en-CA" sz="3000" i="1" dirty="0" err="1"/>
              <a:t>kārgar-kār</a:t>
            </a:r>
            <a:r>
              <a:rPr lang="en-CA" sz="3000" dirty="0"/>
              <a:t> ‘worker-work’</a:t>
            </a:r>
            <a:r>
              <a:rPr lang="en-CA" sz="3000" dirty="0" smtClean="0"/>
              <a:t>)</a:t>
            </a:r>
          </a:p>
          <a:p>
            <a:r>
              <a:rPr lang="en-CA" sz="3000" dirty="0" smtClean="0"/>
              <a:t>Semantic (</a:t>
            </a:r>
            <a:r>
              <a:rPr lang="en-CA" sz="3000" i="1" dirty="0" err="1"/>
              <a:t>kārgar-ra’is</a:t>
            </a:r>
            <a:r>
              <a:rPr lang="en-CA" sz="3000" dirty="0"/>
              <a:t> ‘worker-boss’) </a:t>
            </a:r>
            <a:endParaRPr lang="en-CA" sz="3000" dirty="0" smtClean="0"/>
          </a:p>
          <a:p>
            <a:r>
              <a:rPr lang="en-CA" sz="3000" dirty="0" smtClean="0"/>
              <a:t>Syntactic (</a:t>
            </a:r>
            <a:r>
              <a:rPr lang="en-CA" sz="3000" i="1" dirty="0" err="1"/>
              <a:t>mādarāne-barādarāne</a:t>
            </a:r>
            <a:r>
              <a:rPr lang="en-CA" sz="3000" dirty="0"/>
              <a:t> ‘motherly-brotherly’</a:t>
            </a:r>
            <a:r>
              <a:rPr lang="en-CA" sz="3000" dirty="0" smtClean="0"/>
              <a:t>)</a:t>
            </a:r>
          </a:p>
          <a:p>
            <a:r>
              <a:rPr lang="en-CA" sz="3000" dirty="0" smtClean="0"/>
              <a:t>Orthographic </a:t>
            </a:r>
            <a:r>
              <a:rPr lang="en-CA" sz="3000" dirty="0"/>
              <a:t>or </a:t>
            </a:r>
            <a:r>
              <a:rPr lang="en-CA" sz="3000" dirty="0" smtClean="0"/>
              <a:t>phonological (</a:t>
            </a:r>
            <a:r>
              <a:rPr lang="en-CA" sz="3000" i="1" dirty="0" err="1"/>
              <a:t>shenidan-shen</a:t>
            </a:r>
            <a:r>
              <a:rPr lang="en-CA" sz="3000" dirty="0"/>
              <a:t> ‘to hear-sand</a:t>
            </a:r>
            <a:r>
              <a:rPr lang="en-CA" sz="3000" dirty="0" smtClean="0"/>
              <a:t>’</a:t>
            </a:r>
            <a:r>
              <a:rPr lang="en-CA" sz="3000" dirty="0"/>
              <a:t>)</a:t>
            </a:r>
            <a:endParaRPr lang="en-US" sz="3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9468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4000" b="1" dirty="0"/>
              <a:t>At the segmental level 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3000" dirty="0"/>
              <a:t>Timmer, </a:t>
            </a:r>
            <a:r>
              <a:rPr lang="en-CA" sz="3000" dirty="0" err="1"/>
              <a:t>Vahid-Gharavi</a:t>
            </a:r>
            <a:r>
              <a:rPr lang="en-CA" sz="3000" dirty="0"/>
              <a:t> &amp; Schiller (2012) </a:t>
            </a:r>
            <a:endParaRPr lang="en-CA" sz="3000" dirty="0" smtClean="0"/>
          </a:p>
          <a:p>
            <a:pPr lvl="1"/>
            <a:r>
              <a:rPr lang="en-CA" sz="3000" dirty="0" smtClean="0"/>
              <a:t>(</a:t>
            </a:r>
            <a:r>
              <a:rPr lang="en-CA" sz="3000" i="1" dirty="0" err="1" smtClean="0"/>
              <a:t>sāl</a:t>
            </a:r>
            <a:r>
              <a:rPr lang="en-CA" sz="3000" dirty="0" smtClean="0"/>
              <a:t> </a:t>
            </a:r>
            <a:r>
              <a:rPr lang="en-CA" sz="3000" dirty="0"/>
              <a:t>‘year’- </a:t>
            </a:r>
            <a:r>
              <a:rPr lang="en-CA" sz="3000" i="1" dirty="0"/>
              <a:t>SOT</a:t>
            </a:r>
            <a:r>
              <a:rPr lang="en-CA" sz="3000" dirty="0"/>
              <a:t> ‘voice’; </a:t>
            </a:r>
            <a:r>
              <a:rPr lang="en-CA" sz="3000" i="1" dirty="0"/>
              <a:t>SOLH</a:t>
            </a:r>
            <a:r>
              <a:rPr lang="en-CA" sz="3000" dirty="0"/>
              <a:t> ‘peace’) </a:t>
            </a:r>
            <a:endParaRPr lang="en-CA" sz="3000" dirty="0" smtClean="0"/>
          </a:p>
          <a:p>
            <a:pPr lvl="1"/>
            <a:r>
              <a:rPr lang="en-CA" sz="3000" dirty="0" smtClean="0"/>
              <a:t>(</a:t>
            </a:r>
            <a:r>
              <a:rPr lang="en-CA" sz="3000" i="1" dirty="0" err="1" smtClean="0"/>
              <a:t>tāb</a:t>
            </a:r>
            <a:r>
              <a:rPr lang="en-CA" sz="3000" dirty="0" smtClean="0"/>
              <a:t> </a:t>
            </a:r>
            <a:r>
              <a:rPr lang="en-CA" sz="3000" dirty="0"/>
              <a:t>‘swing’ - </a:t>
            </a:r>
            <a:r>
              <a:rPr lang="en-CA" sz="3000" i="1" dirty="0"/>
              <a:t>SOT</a:t>
            </a:r>
            <a:r>
              <a:rPr lang="en-CA" sz="3000" dirty="0"/>
              <a:t> ‘voice’; </a:t>
            </a:r>
            <a:r>
              <a:rPr lang="en-CA" sz="3000" i="1" dirty="0"/>
              <a:t>SOLH</a:t>
            </a:r>
            <a:r>
              <a:rPr lang="en-CA" sz="3000" dirty="0"/>
              <a:t> ‘peace’</a:t>
            </a:r>
            <a:r>
              <a:rPr lang="en-CA" sz="3000" dirty="0" smtClean="0"/>
              <a:t>)</a:t>
            </a:r>
            <a:endParaRPr lang="en-US" sz="3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595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4000" b="1" dirty="0"/>
              <a:t>At the word </a:t>
            </a:r>
            <a:r>
              <a:rPr lang="en-CA" sz="4000" b="1" dirty="0" smtClean="0"/>
              <a:t>level and </a:t>
            </a:r>
            <a:r>
              <a:rPr lang="en-CA" sz="4000" b="1" dirty="0"/>
              <a:t>beyond 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3000" dirty="0"/>
              <a:t>Raghibdoost and </a:t>
            </a:r>
            <a:r>
              <a:rPr lang="en-CA" sz="3000" dirty="0" err="1"/>
              <a:t>Mehrabi</a:t>
            </a:r>
            <a:r>
              <a:rPr lang="en-CA" sz="3000" dirty="0"/>
              <a:t> (2010</a:t>
            </a:r>
            <a:r>
              <a:rPr lang="en-CA" sz="3000" dirty="0" smtClean="0"/>
              <a:t>)</a:t>
            </a:r>
          </a:p>
          <a:p>
            <a:r>
              <a:rPr lang="en-CA" sz="3000" dirty="0" smtClean="0"/>
              <a:t>Verb type</a:t>
            </a:r>
          </a:p>
          <a:p>
            <a:pPr lvl="2"/>
            <a:r>
              <a:rPr lang="en-CA" sz="2800" dirty="0" smtClean="0"/>
              <a:t>(transitive </a:t>
            </a:r>
            <a:r>
              <a:rPr lang="en-CA" sz="2800" dirty="0"/>
              <a:t>versus </a:t>
            </a:r>
            <a:r>
              <a:rPr lang="en-CA" sz="2800" dirty="0" smtClean="0"/>
              <a:t>intransitive) </a:t>
            </a:r>
          </a:p>
          <a:p>
            <a:pPr marL="342900" lvl="2" indent="-342900">
              <a:spcBef>
                <a:spcPts val="2000"/>
              </a:spcBef>
            </a:pPr>
            <a:r>
              <a:rPr lang="en-CA" sz="3000" dirty="0"/>
              <a:t>Sentence syntactic </a:t>
            </a:r>
            <a:r>
              <a:rPr lang="en-CA" sz="3000" dirty="0" smtClean="0"/>
              <a:t>structure</a:t>
            </a:r>
            <a:endParaRPr lang="en-CA" sz="2800" dirty="0"/>
          </a:p>
          <a:p>
            <a:pPr lvl="2"/>
            <a:r>
              <a:rPr lang="en-CA" sz="2800" dirty="0" smtClean="0"/>
              <a:t>(simple </a:t>
            </a:r>
            <a:r>
              <a:rPr lang="en-CA" sz="2800" dirty="0"/>
              <a:t>versus </a:t>
            </a:r>
            <a:r>
              <a:rPr lang="en-CA" sz="2800" dirty="0" smtClean="0"/>
              <a:t>complex) 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8173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Table 1: Examples of stimuli for nominal constituent in non-head/word-initial position</a:t>
            </a:r>
            <a:endParaRPr lang="en-US" sz="28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03294066"/>
              </p:ext>
            </p:extLst>
          </p:nvPr>
        </p:nvGraphicFramePr>
        <p:xfrm>
          <a:off x="900113" y="1584008"/>
          <a:ext cx="7574088" cy="43208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93522"/>
                <a:gridCol w="1893522"/>
                <a:gridCol w="1893522"/>
                <a:gridCol w="1893522"/>
              </a:tblGrid>
              <a:tr h="6532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168400" algn="l"/>
                        </a:tabLst>
                      </a:pPr>
                      <a:r>
                        <a:rPr lang="en-CA" sz="2000" b="1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Condition</a:t>
                      </a:r>
                      <a:endParaRPr lang="en-CA" sz="20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168400" algn="l"/>
                        </a:tabLst>
                      </a:pPr>
                      <a:r>
                        <a:rPr lang="en-CA" sz="2000" b="1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Test prime</a:t>
                      </a:r>
                      <a:endParaRPr lang="en-CA" sz="20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168400" algn="l"/>
                        </a:tabLst>
                      </a:pPr>
                      <a:r>
                        <a:rPr lang="en-CA" sz="2000" b="1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Control prime</a:t>
                      </a:r>
                      <a:endParaRPr lang="en-CA" sz="20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168400" algn="l"/>
                        </a:tabLst>
                      </a:pPr>
                      <a:r>
                        <a:rPr lang="en-CA" sz="2000" b="1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Target</a:t>
                      </a:r>
                      <a:endParaRPr lang="en-CA" sz="20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304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168400" algn="l"/>
                        </a:tabLst>
                      </a:pPr>
                      <a:r>
                        <a:rPr lang="en-CA" sz="2000" b="1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Transparent compound prime</a:t>
                      </a:r>
                      <a:endParaRPr lang="en-CA" sz="20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168400" algn="l"/>
                        </a:tabLst>
                      </a:pPr>
                      <a:r>
                        <a:rPr lang="en-CA" sz="2000" i="1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chaai-rixtan</a:t>
                      </a:r>
                      <a:endParaRPr lang="en-CA" sz="20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1168400" algn="l"/>
                        </a:tabLst>
                      </a:pPr>
                      <a:r>
                        <a:rPr lang="en-CA" sz="200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tea-to pour</a:t>
                      </a:r>
                    </a:p>
                    <a:p>
                      <a:pPr>
                        <a:spcAft>
                          <a:spcPts val="0"/>
                        </a:spcAft>
                        <a:tabLst>
                          <a:tab pos="1168400" algn="l"/>
                        </a:tabLst>
                      </a:pPr>
                      <a:r>
                        <a:rPr lang="en-CA" sz="200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‘to pour tea’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168400" algn="l"/>
                        </a:tabLst>
                      </a:pPr>
                      <a:r>
                        <a:rPr lang="en-CA" sz="2000" i="1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davaa-xordan</a:t>
                      </a:r>
                      <a:endParaRPr lang="en-CA" sz="20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1168400" algn="l"/>
                        </a:tabLst>
                      </a:pPr>
                      <a:r>
                        <a:rPr lang="en-CA" sz="200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medicine-to eat</a:t>
                      </a:r>
                    </a:p>
                    <a:p>
                      <a:pPr>
                        <a:spcAft>
                          <a:spcPts val="0"/>
                        </a:spcAft>
                        <a:tabLst>
                          <a:tab pos="1168400" algn="l"/>
                        </a:tabLst>
                      </a:pPr>
                      <a:r>
                        <a:rPr lang="en-CA" sz="200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‘to take medicine’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168400" algn="l"/>
                        </a:tabLst>
                      </a:pPr>
                      <a:r>
                        <a:rPr lang="en-CA" sz="200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CHAAI</a:t>
                      </a:r>
                    </a:p>
                    <a:p>
                      <a:pPr>
                        <a:spcAft>
                          <a:spcPts val="0"/>
                        </a:spcAft>
                        <a:tabLst>
                          <a:tab pos="1168400" algn="l"/>
                        </a:tabLst>
                      </a:pPr>
                      <a:r>
                        <a:rPr lang="en-CA" sz="200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tea</a:t>
                      </a:r>
                    </a:p>
                    <a:p>
                      <a:pPr>
                        <a:spcAft>
                          <a:spcPts val="0"/>
                        </a:spcAft>
                        <a:tabLst>
                          <a:tab pos="1168400" algn="l"/>
                        </a:tabLst>
                      </a:pPr>
                      <a:r>
                        <a:rPr lang="en-CA" sz="200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‘tea’</a:t>
                      </a:r>
                    </a:p>
                  </a:txBody>
                  <a:tcPr marL="68580" marR="68580" marT="0" marB="0"/>
                </a:tc>
              </a:tr>
              <a:tr h="1304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168400" algn="l"/>
                        </a:tabLst>
                      </a:pPr>
                      <a:r>
                        <a:rPr lang="en-CA" sz="2000" b="1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Opaque compound prime</a:t>
                      </a:r>
                      <a:endParaRPr lang="en-CA" sz="20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168400" algn="l"/>
                        </a:tabLst>
                      </a:pPr>
                      <a:r>
                        <a:rPr lang="en-CA" sz="2000" i="1" dirty="0" err="1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zabaan-rixtan</a:t>
                      </a:r>
                      <a:endParaRPr lang="en-CA" sz="20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1168400" algn="l"/>
                        </a:tabLst>
                      </a:pPr>
                      <a:r>
                        <a:rPr lang="en-CA" sz="20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tongue-to pour</a:t>
                      </a:r>
                    </a:p>
                    <a:p>
                      <a:pPr>
                        <a:spcAft>
                          <a:spcPts val="0"/>
                        </a:spcAft>
                        <a:tabLst>
                          <a:tab pos="1168400" algn="l"/>
                        </a:tabLst>
                      </a:pPr>
                      <a:r>
                        <a:rPr lang="en-CA" sz="20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‘to flatter’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168400" algn="l"/>
                        </a:tabLst>
                      </a:pPr>
                      <a:r>
                        <a:rPr lang="en-CA" sz="2000" i="1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zur-zadan</a:t>
                      </a:r>
                      <a:endParaRPr lang="en-CA" sz="20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1168400" algn="l"/>
                        </a:tabLst>
                      </a:pPr>
                      <a:r>
                        <a:rPr lang="en-CA" sz="200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strength-to hit</a:t>
                      </a:r>
                    </a:p>
                    <a:p>
                      <a:pPr>
                        <a:spcAft>
                          <a:spcPts val="0"/>
                        </a:spcAft>
                        <a:tabLst>
                          <a:tab pos="1168400" algn="l"/>
                        </a:tabLst>
                      </a:pPr>
                      <a:r>
                        <a:rPr lang="en-CA" sz="200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‘to try very hard’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168400" algn="l"/>
                        </a:tabLst>
                      </a:pPr>
                      <a:r>
                        <a:rPr lang="en-CA" sz="2000" i="1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ZABAAN</a:t>
                      </a:r>
                      <a:endParaRPr lang="en-CA" sz="20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1168400" algn="l"/>
                        </a:tabLst>
                      </a:pPr>
                      <a:r>
                        <a:rPr lang="en-CA" sz="200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tongue</a:t>
                      </a:r>
                    </a:p>
                    <a:p>
                      <a:pPr>
                        <a:spcAft>
                          <a:spcPts val="0"/>
                        </a:spcAft>
                        <a:tabLst>
                          <a:tab pos="1168400" algn="l"/>
                        </a:tabLst>
                      </a:pPr>
                      <a:r>
                        <a:rPr lang="en-CA" sz="200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‘tongue’</a:t>
                      </a:r>
                    </a:p>
                  </a:txBody>
                  <a:tcPr marL="68580" marR="68580" marT="0" marB="0"/>
                </a:tc>
              </a:tr>
              <a:tr h="105824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168400" algn="l"/>
                        </a:tabLst>
                      </a:pPr>
                      <a:r>
                        <a:rPr lang="en-CA" sz="2000" b="1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Orthographic form overlap</a:t>
                      </a:r>
                      <a:endParaRPr lang="en-CA" sz="20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168400" algn="l"/>
                        </a:tabLst>
                      </a:pPr>
                      <a:r>
                        <a:rPr lang="en-CA" sz="2000" i="1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shenaaxtan</a:t>
                      </a:r>
                      <a:endParaRPr lang="en-CA" sz="20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1168400" algn="l"/>
                        </a:tabLst>
                      </a:pPr>
                      <a:r>
                        <a:rPr lang="en-CA" sz="200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‘to recognize’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168400" algn="l"/>
                        </a:tabLst>
                      </a:pPr>
                      <a:r>
                        <a:rPr lang="en-CA" sz="2000" i="1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resaandan</a:t>
                      </a:r>
                      <a:endParaRPr lang="en-CA" sz="20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1168400" algn="l"/>
                        </a:tabLst>
                      </a:pPr>
                      <a:r>
                        <a:rPr lang="en-CA" sz="200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‘to give sb a ride’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168400" algn="l"/>
                        </a:tabLst>
                      </a:pPr>
                      <a:r>
                        <a:rPr lang="en-CA" sz="2000" i="1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SHENAA</a:t>
                      </a:r>
                      <a:endParaRPr lang="en-CA" sz="20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1168400" algn="l"/>
                        </a:tabLst>
                      </a:pPr>
                      <a:r>
                        <a:rPr lang="en-CA" sz="20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‘swimming’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8202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Table 2: Priming of nominal constituent in non-head/word-initial position</a:t>
            </a:r>
            <a:endParaRPr lang="en-US" sz="2800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8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27394672"/>
              </p:ext>
            </p:extLst>
          </p:nvPr>
        </p:nvGraphicFramePr>
        <p:xfrm>
          <a:off x="302363" y="1584008"/>
          <a:ext cx="8708093" cy="49735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5778"/>
                <a:gridCol w="1985778"/>
                <a:gridCol w="1985778"/>
                <a:gridCol w="2750759"/>
              </a:tblGrid>
              <a:tr h="67210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168400" algn="l"/>
                        </a:tabLst>
                      </a:pPr>
                      <a:r>
                        <a:rPr lang="en-CA" sz="1800" b="1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 </a:t>
                      </a:r>
                      <a:endParaRPr lang="en-CA" sz="18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168400" algn="l"/>
                        </a:tabLst>
                      </a:pPr>
                      <a:r>
                        <a:rPr lang="en-CA" sz="1800" b="1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Response time in milliseconds</a:t>
                      </a:r>
                      <a:endParaRPr lang="en-CA" sz="18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168400" algn="l"/>
                        </a:tabLst>
                      </a:pPr>
                      <a:r>
                        <a:rPr lang="en-CA" sz="1800" b="1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Mean difference</a:t>
                      </a:r>
                      <a:endParaRPr lang="en-CA" sz="18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0444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168400" algn="l"/>
                        </a:tabLst>
                      </a:pPr>
                      <a:r>
                        <a:rPr lang="en-CA" sz="1800" b="1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Condition</a:t>
                      </a:r>
                      <a:endParaRPr lang="en-CA" sz="18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168400" algn="l"/>
                        </a:tabLst>
                      </a:pPr>
                      <a:r>
                        <a:rPr lang="en-CA" sz="1800" b="1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Target</a:t>
                      </a:r>
                      <a:endParaRPr lang="en-CA" sz="18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168400" algn="l"/>
                        </a:tabLst>
                      </a:pPr>
                      <a:r>
                        <a:rPr lang="en-CA" sz="1800" b="1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Control</a:t>
                      </a:r>
                      <a:endParaRPr lang="en-CA" sz="18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168400" algn="l"/>
                        </a:tabLst>
                      </a:pPr>
                      <a:r>
                        <a:rPr lang="en-CA" sz="1800" b="1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(Priming)</a:t>
                      </a:r>
                      <a:endParaRPr lang="en-CA" sz="18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385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168400" algn="l"/>
                        </a:tabLst>
                      </a:pPr>
                      <a:r>
                        <a:rPr lang="en-CA" sz="180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168400" algn="l"/>
                        </a:tabLst>
                      </a:pPr>
                      <a:r>
                        <a:rPr lang="en-CA" sz="1800" b="1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Mean (SE)-Accuracy</a:t>
                      </a:r>
                      <a:endParaRPr lang="en-CA" sz="18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168400" algn="l"/>
                        </a:tabLst>
                      </a:pPr>
                      <a:r>
                        <a:rPr lang="en-CA" sz="1800" b="1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Mean (SE)-Accuracy</a:t>
                      </a:r>
                      <a:endParaRPr lang="en-CA" sz="18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168400" algn="l"/>
                        </a:tabLst>
                      </a:pPr>
                      <a:r>
                        <a:rPr lang="en-CA" sz="18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</a:tr>
              <a:tr h="67210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168400" algn="l"/>
                        </a:tabLst>
                      </a:pPr>
                      <a:r>
                        <a:rPr lang="en-CA" sz="1800" b="1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Transparent compound primes</a:t>
                      </a:r>
                      <a:endParaRPr lang="en-CA" sz="18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168400" algn="l"/>
                        </a:tabLst>
                      </a:pPr>
                      <a:r>
                        <a:rPr lang="en-CA" sz="180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519 (5.04) – 98%        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168400" algn="l"/>
                        </a:tabLst>
                      </a:pPr>
                      <a:r>
                        <a:rPr lang="en-CA" sz="180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559 (5.41) – 96%        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168400" algn="l"/>
                        </a:tabLst>
                      </a:pPr>
                      <a:r>
                        <a:rPr lang="en-CA" sz="18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-40**</a:t>
                      </a:r>
                    </a:p>
                  </a:txBody>
                  <a:tcPr marL="68580" marR="68580" marT="0" marB="0"/>
                </a:tc>
              </a:tr>
              <a:tr h="67210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168400" algn="l"/>
                        </a:tabLst>
                      </a:pPr>
                      <a:r>
                        <a:rPr lang="en-CA" sz="1800" b="1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Opaque compound primes</a:t>
                      </a:r>
                      <a:endParaRPr lang="en-CA" sz="18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168400" algn="l"/>
                        </a:tabLst>
                      </a:pPr>
                      <a:r>
                        <a:rPr lang="en-CA" sz="180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513 (5.3) – 98%        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168400" algn="l"/>
                        </a:tabLst>
                      </a:pPr>
                      <a:r>
                        <a:rPr lang="en-CA" sz="180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538 (5.59) – 96%        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168400" algn="l"/>
                        </a:tabLst>
                      </a:pPr>
                      <a:r>
                        <a:rPr lang="en-CA" sz="18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-25*</a:t>
                      </a:r>
                    </a:p>
                  </a:txBody>
                  <a:tcPr marL="68580" marR="68580" marT="0" marB="0"/>
                </a:tc>
              </a:tr>
              <a:tr h="103036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168400" algn="l"/>
                        </a:tabLst>
                      </a:pPr>
                      <a:r>
                        <a:rPr lang="en-CA" sz="1800" b="1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Orthographic overlapping primes</a:t>
                      </a:r>
                      <a:endParaRPr lang="en-CA" sz="18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168400" algn="l"/>
                        </a:tabLst>
                      </a:pPr>
                      <a:r>
                        <a:rPr lang="en-CA" sz="180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542 (6.43) – 97%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168400" algn="l"/>
                        </a:tabLst>
                      </a:pPr>
                      <a:r>
                        <a:rPr lang="en-CA" sz="18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568 (5.61) – 95%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168400" algn="l"/>
                        </a:tabLst>
                      </a:pPr>
                      <a:r>
                        <a:rPr lang="en-CA" sz="18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-26*</a:t>
                      </a:r>
                    </a:p>
                  </a:txBody>
                  <a:tcPr marL="68580" marR="68580" marT="0" marB="0"/>
                </a:tc>
              </a:tr>
              <a:tr h="672107">
                <a:tc grid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168400" algn="l"/>
                        </a:tabLst>
                      </a:pPr>
                      <a:r>
                        <a:rPr lang="en-CA" sz="18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* p &lt; .005        ** p &lt; .001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568252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Table 3: Examples of stimuli in  priming of head/word-final position</a:t>
            </a:r>
            <a:endParaRPr lang="en-US" sz="28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3245120"/>
              </p:ext>
            </p:extLst>
          </p:nvPr>
        </p:nvGraphicFramePr>
        <p:xfrm>
          <a:off x="900113" y="1683219"/>
          <a:ext cx="7514548" cy="43597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8637"/>
                <a:gridCol w="1878637"/>
                <a:gridCol w="1878637"/>
                <a:gridCol w="1878637"/>
              </a:tblGrid>
              <a:tr h="69516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168400" algn="l"/>
                        </a:tabLst>
                      </a:pPr>
                      <a:r>
                        <a:rPr lang="en-CA" sz="2000" b="1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Condition</a:t>
                      </a:r>
                      <a:endParaRPr lang="en-CA" sz="20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168400" algn="l"/>
                        </a:tabLst>
                      </a:pPr>
                      <a:r>
                        <a:rPr lang="en-CA" sz="2000" b="1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Test prime</a:t>
                      </a:r>
                      <a:endParaRPr lang="en-CA" sz="20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168400" algn="l"/>
                        </a:tabLst>
                      </a:pPr>
                      <a:r>
                        <a:rPr lang="en-CA" sz="2000" b="1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Control prime</a:t>
                      </a:r>
                      <a:endParaRPr lang="en-CA" sz="20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168400" algn="l"/>
                        </a:tabLst>
                      </a:pPr>
                      <a:r>
                        <a:rPr lang="en-CA" sz="2000" b="1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Target</a:t>
                      </a:r>
                      <a:endParaRPr lang="en-CA" sz="20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46584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168400" algn="l"/>
                        </a:tabLst>
                      </a:pPr>
                      <a:r>
                        <a:rPr lang="en-CA" sz="2000" b="1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Transparent compound prime</a:t>
                      </a:r>
                      <a:endParaRPr lang="en-CA" sz="20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168400" algn="l"/>
                        </a:tabLst>
                      </a:pPr>
                      <a:r>
                        <a:rPr lang="en-CA" sz="2000" i="1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kaado-daadan</a:t>
                      </a:r>
                      <a:endParaRPr lang="en-CA" sz="20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1168400" algn="l"/>
                        </a:tabLst>
                      </a:pPr>
                      <a:r>
                        <a:rPr lang="en-CA" sz="200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gift-to give</a:t>
                      </a:r>
                    </a:p>
                    <a:p>
                      <a:pPr>
                        <a:spcAft>
                          <a:spcPts val="0"/>
                        </a:spcAft>
                        <a:tabLst>
                          <a:tab pos="1168400" algn="l"/>
                        </a:tabLst>
                      </a:pPr>
                      <a:r>
                        <a:rPr lang="en-CA" sz="200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‘to give gifts’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168400" algn="l"/>
                        </a:tabLst>
                      </a:pPr>
                      <a:r>
                        <a:rPr lang="en-CA" sz="2000" i="1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lebaas-pushidan</a:t>
                      </a:r>
                      <a:endParaRPr lang="en-CA" sz="20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1168400" algn="l"/>
                        </a:tabLst>
                      </a:pPr>
                      <a:r>
                        <a:rPr lang="en-CA" sz="200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clothes-to put on</a:t>
                      </a:r>
                    </a:p>
                    <a:p>
                      <a:pPr>
                        <a:spcAft>
                          <a:spcPts val="0"/>
                        </a:spcAft>
                        <a:tabLst>
                          <a:tab pos="1168400" algn="l"/>
                        </a:tabLst>
                      </a:pPr>
                      <a:r>
                        <a:rPr lang="en-CA" sz="200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‘to put on’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168400" algn="l"/>
                        </a:tabLst>
                      </a:pPr>
                      <a:r>
                        <a:rPr lang="en-CA" sz="200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DAADAN</a:t>
                      </a:r>
                    </a:p>
                    <a:p>
                      <a:pPr>
                        <a:spcAft>
                          <a:spcPts val="0"/>
                        </a:spcAft>
                        <a:tabLst>
                          <a:tab pos="1168400" algn="l"/>
                        </a:tabLst>
                      </a:pPr>
                      <a:r>
                        <a:rPr lang="en-CA" sz="200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to give</a:t>
                      </a:r>
                    </a:p>
                    <a:p>
                      <a:pPr>
                        <a:spcAft>
                          <a:spcPts val="0"/>
                        </a:spcAft>
                        <a:tabLst>
                          <a:tab pos="1168400" algn="l"/>
                        </a:tabLst>
                      </a:pPr>
                      <a:r>
                        <a:rPr lang="en-CA" sz="200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‘to give’</a:t>
                      </a:r>
                    </a:p>
                  </a:txBody>
                  <a:tcPr marL="68580" marR="68580" marT="0" marB="0"/>
                </a:tc>
              </a:tr>
              <a:tr h="109938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168400" algn="l"/>
                        </a:tabLst>
                      </a:pPr>
                      <a:r>
                        <a:rPr lang="en-CA" sz="2000" b="1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Opaque compound prime</a:t>
                      </a:r>
                      <a:endParaRPr lang="en-CA" sz="20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168400" algn="l"/>
                        </a:tabLst>
                      </a:pPr>
                      <a:r>
                        <a:rPr lang="en-CA" sz="2000" i="1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del-daadan</a:t>
                      </a:r>
                      <a:endParaRPr lang="en-CA" sz="20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1168400" algn="l"/>
                        </a:tabLst>
                      </a:pPr>
                      <a:r>
                        <a:rPr lang="en-CA" sz="200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heart-to give</a:t>
                      </a:r>
                    </a:p>
                    <a:p>
                      <a:pPr>
                        <a:spcAft>
                          <a:spcPts val="0"/>
                        </a:spcAft>
                        <a:tabLst>
                          <a:tab pos="1168400" algn="l"/>
                        </a:tabLst>
                      </a:pPr>
                      <a:r>
                        <a:rPr lang="en-CA" sz="200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‘to fall in love’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168400" algn="l"/>
                        </a:tabLst>
                      </a:pPr>
                      <a:r>
                        <a:rPr lang="en-CA" sz="2000" i="1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lab-duxtan</a:t>
                      </a:r>
                      <a:endParaRPr lang="en-CA" sz="20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1168400" algn="l"/>
                        </a:tabLst>
                      </a:pPr>
                      <a:r>
                        <a:rPr lang="en-CA" sz="200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lip-to sew</a:t>
                      </a:r>
                    </a:p>
                    <a:p>
                      <a:pPr>
                        <a:spcAft>
                          <a:spcPts val="0"/>
                        </a:spcAft>
                        <a:tabLst>
                          <a:tab pos="1168400" algn="l"/>
                        </a:tabLst>
                      </a:pPr>
                      <a:r>
                        <a:rPr lang="en-CA" sz="200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‘to be silent’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168400" algn="l"/>
                        </a:tabLst>
                      </a:pPr>
                      <a:r>
                        <a:rPr lang="en-CA" sz="2000" i="1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DAADAN</a:t>
                      </a:r>
                      <a:endParaRPr lang="en-CA" sz="20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1168400" algn="l"/>
                        </a:tabLst>
                      </a:pPr>
                      <a:r>
                        <a:rPr lang="en-CA" sz="200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to give</a:t>
                      </a:r>
                    </a:p>
                    <a:p>
                      <a:pPr>
                        <a:spcAft>
                          <a:spcPts val="0"/>
                        </a:spcAft>
                        <a:tabLst>
                          <a:tab pos="1168400" algn="l"/>
                        </a:tabLst>
                      </a:pPr>
                      <a:r>
                        <a:rPr lang="en-CA" sz="200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‘to give’</a:t>
                      </a:r>
                    </a:p>
                  </a:txBody>
                  <a:tcPr marL="68580" marR="68580" marT="0" marB="0"/>
                </a:tc>
              </a:tr>
              <a:tr h="109938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168400" algn="l"/>
                        </a:tabLst>
                      </a:pPr>
                      <a:r>
                        <a:rPr lang="en-CA" sz="2000" b="1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Orthographic form overlap</a:t>
                      </a:r>
                      <a:endParaRPr lang="en-CA" sz="20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168400" algn="l"/>
                        </a:tabLst>
                      </a:pPr>
                      <a:r>
                        <a:rPr lang="en-CA" sz="2000" i="1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xandidan</a:t>
                      </a:r>
                      <a:endParaRPr lang="en-CA" sz="20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1168400" algn="l"/>
                        </a:tabLst>
                      </a:pPr>
                      <a:r>
                        <a:rPr lang="en-CA" sz="200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‘to laugh’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168400" algn="l"/>
                        </a:tabLst>
                      </a:pPr>
                      <a:r>
                        <a:rPr lang="en-CA" sz="2000" i="1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xaabaandan</a:t>
                      </a:r>
                      <a:endParaRPr lang="en-CA" sz="20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1168400" algn="l"/>
                        </a:tabLst>
                      </a:pPr>
                      <a:r>
                        <a:rPr lang="en-CA" sz="200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‘to make sb sleep’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168400" algn="l"/>
                        </a:tabLst>
                      </a:pPr>
                      <a:r>
                        <a:rPr lang="en-CA" sz="2000" i="1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DIDAN</a:t>
                      </a:r>
                      <a:endParaRPr lang="en-CA" sz="20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1168400" algn="l"/>
                        </a:tabLst>
                      </a:pPr>
                      <a:r>
                        <a:rPr lang="en-CA" sz="20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‘to see’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46759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Capital">
  <a:themeElements>
    <a:clrScheme name="Capital">
      <a:dk1>
        <a:srgbClr val="000000"/>
      </a:dk1>
      <a:lt1>
        <a:srgbClr val="FFFFFF"/>
      </a:lt1>
      <a:dk2>
        <a:srgbClr val="6F6D5D"/>
      </a:dk2>
      <a:lt2>
        <a:srgbClr val="7C8F97"/>
      </a:lt2>
      <a:accent1>
        <a:srgbClr val="4B5A60"/>
      </a:accent1>
      <a:accent2>
        <a:srgbClr val="9C5238"/>
      </a:accent2>
      <a:accent3>
        <a:srgbClr val="504539"/>
      </a:accent3>
      <a:accent4>
        <a:srgbClr val="C1AD79"/>
      </a:accent4>
      <a:accent5>
        <a:srgbClr val="667559"/>
      </a:accent5>
      <a:accent6>
        <a:srgbClr val="BAD6AD"/>
      </a:accent6>
      <a:hlink>
        <a:srgbClr val="524A82"/>
      </a:hlink>
      <a:folHlink>
        <a:srgbClr val="8F9954"/>
      </a:folHlink>
    </a:clrScheme>
    <a:fontScheme name="Capital">
      <a:majorFont>
        <a:latin typeface="Calisto MT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Capita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atMod val="150000"/>
                <a:lumMod val="50000"/>
              </a:schemeClr>
              <a:schemeClr val="phClr">
                <a:satMod val="300000"/>
                <a:lumMod val="125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atMod val="135000"/>
                <a:lumMod val="80000"/>
              </a:schemeClr>
              <a:schemeClr val="phClr">
                <a:satMod val="250000"/>
                <a:lumMod val="15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>
              <a:shade val="90000"/>
            </a:schemeClr>
          </a:solidFill>
          <a:prstDash val="solid"/>
        </a:ln>
        <a:ln w="44450" cap="flat" cmpd="sng" algn="ctr">
          <a:solidFill>
            <a:schemeClr val="phClr">
              <a:shade val="85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sx="101000" sy="101000" algn="ctr" rotWithShape="0">
              <a:srgbClr val="000000">
                <a:alpha val="40000"/>
              </a:srgbClr>
            </a:outerShdw>
          </a:effectLst>
          <a:scene3d>
            <a:camera prst="perspectiveFront" fov="3000000"/>
            <a:lightRig rig="threePt" dir="tl"/>
          </a:scene3d>
          <a:sp3d>
            <a:bevelT w="0" h="0"/>
          </a:sp3d>
        </a:effectStyle>
        <a:effectStyle>
          <a:effectLst>
            <a:innerShdw blurRad="190500">
              <a:srgbClr val="000000">
                <a:alpha val="50000"/>
              </a:srgbClr>
            </a:innerShdw>
          </a:effectLst>
          <a:scene3d>
            <a:camera prst="perspectiveFront" fov="4800000"/>
            <a:lightRig rig="twoPt" dir="t">
              <a:rot lat="0" lon="0" rev="4800000"/>
            </a:lightRig>
          </a:scene3d>
          <a:sp3d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3">
            <a:duotone>
              <a:schemeClr val="phClr">
                <a:satMod val="150000"/>
                <a:lumMod val="50000"/>
              </a:schemeClr>
              <a:schemeClr val="phClr">
                <a:satMod val="400000"/>
                <a:lumMod val="16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Capital.thmx</Template>
  <TotalTime>114</TotalTime>
  <Words>782</Words>
  <Application>Microsoft Macintosh PowerPoint</Application>
  <PresentationFormat>On-screen Show (4:3)</PresentationFormat>
  <Paragraphs>183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Capital</vt:lpstr>
      <vt:lpstr>Why experimental studies? </vt:lpstr>
      <vt:lpstr>Introduction</vt:lpstr>
      <vt:lpstr>Some linguistic theories for Persian Complex Predicates</vt:lpstr>
      <vt:lpstr>Some kinds of relatedness </vt:lpstr>
      <vt:lpstr>At the segmental level </vt:lpstr>
      <vt:lpstr>At the word level and beyond </vt:lpstr>
      <vt:lpstr>Table 1: Examples of stimuli for nominal constituent in non-head/word-initial position</vt:lpstr>
      <vt:lpstr>Table 2: Priming of nominal constituent in non-head/word-initial position</vt:lpstr>
      <vt:lpstr>Table 3: Examples of stimuli in  priming of head/word-final position</vt:lpstr>
      <vt:lpstr>Table 4: Priming of head/word-final position</vt:lpstr>
      <vt:lpstr>Some evidence for the autonomy of the nominal element </vt:lpstr>
      <vt:lpstr>Studies on Aphasia</vt:lpstr>
      <vt:lpstr>At the idiom level </vt:lpstr>
      <vt:lpstr>Some questions to ponder</vt:lpstr>
      <vt:lpstr>PowerPoint Presentation</vt:lpstr>
    </vt:vector>
  </TitlesOfParts>
  <Company>McGill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Why experimental studies? </dc:title>
  <dc:creator>pouneh shabani jadidi</dc:creator>
  <cp:lastModifiedBy>pouneh shabani jadidi</cp:lastModifiedBy>
  <cp:revision>27</cp:revision>
  <dcterms:created xsi:type="dcterms:W3CDTF">2017-04-19T19:19:11Z</dcterms:created>
  <dcterms:modified xsi:type="dcterms:W3CDTF">2017-04-22T20:09:09Z</dcterms:modified>
</cp:coreProperties>
</file>