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434" r:id="rId2"/>
    <p:sldId id="513" r:id="rId3"/>
    <p:sldId id="514" r:id="rId4"/>
    <p:sldId id="515" r:id="rId5"/>
    <p:sldId id="523" r:id="rId6"/>
    <p:sldId id="522" r:id="rId7"/>
    <p:sldId id="516" r:id="rId8"/>
    <p:sldId id="521" r:id="rId9"/>
    <p:sldId id="524" r:id="rId10"/>
    <p:sldId id="518" r:id="rId11"/>
    <p:sldId id="519" r:id="rId12"/>
    <p:sldId id="5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31" autoAdjust="0"/>
    <p:restoredTop sz="94660"/>
  </p:normalViewPr>
  <p:slideViewPr>
    <p:cSldViewPr>
      <p:cViewPr varScale="1">
        <p:scale>
          <a:sx n="70" d="100"/>
          <a:sy n="70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B386-5E0F-4149-AE31-BDFF0EA471A0}" type="datetimeFigureOut">
              <a:rPr lang="en-CA" smtClean="0"/>
              <a:t>2017-04-24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63D8-FEA0-4738-BFD5-A2AA40A535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1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69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12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27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04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10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61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76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9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25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52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65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7407-6AD9-4D1D-8EB6-4C762C8DEFB7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8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672-A7E4-4BEA-9069-6C2A1530FF0D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5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EF88-D98A-4922-B2E1-95B37C6CCBAC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77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54DC-2BC1-47A4-8230-2193F97DF149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8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8770-D7A8-4C9C-868B-5A988D2CA0D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798C-78B7-43E0-AD23-DCB1907682D7}" type="datetime1">
              <a:rPr lang="en-CA" smtClean="0"/>
              <a:t>2017-04-24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59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3D7-511A-4402-8A56-03B002E86481}" type="datetime1">
              <a:rPr lang="en-CA" smtClean="0"/>
              <a:t>2017-04-24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26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95C1-0C94-4CBE-9F39-3ABBB8B6EE17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6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0704-28DA-4458-8CD2-2A9568F8323D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0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2EF9-3094-41A4-94C4-4F6A14C26AB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3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2A6A-C11D-4E95-9555-1F2E6425D4E9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3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E00F-C603-4CA0-84AD-CBB957A2DFD0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917B-B864-4E89-90EA-19224E95B3E4}" type="datetime1">
              <a:rPr lang="en-CA" smtClean="0"/>
              <a:t>2017-04-24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7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775-966C-440E-930B-94C862F3D2A4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72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A0CA-56A7-4E43-BD15-B648E7D3ACF2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8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009-F024-480E-853E-8B414004EBB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2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549-037E-43E4-8ACB-46E972596F63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8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BAF311-498D-4933-9E71-08BB2A56985E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20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nunaliit.org/" TargetMode="External"/><Relationship Id="rId4" Type="http://schemas.openxmlformats.org/officeDocument/2006/relationships/hyperlink" Target="http://iranatlas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anatlas.net/index.html?module=module.language-distribution.cbtest" TargetMode="External"/><Relationship Id="rId5" Type="http://schemas.openxmlformats.org/officeDocument/2006/relationships/hyperlink" Target="http://iranatlas.net/index.html?module=module.language-distribution.chahar_mahal_va_bakhtiari" TargetMode="External"/><Relationship Id="rId4" Type="http://schemas.openxmlformats.org/officeDocument/2006/relationships/hyperlink" Target="http://iranatla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2190" y="5477796"/>
            <a:ext cx="1022298" cy="1191564"/>
          </a:xfrm>
          <a:prstGeom prst="rect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8784976" cy="1636610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CA" sz="28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NACIL 2017 Stony Brook</a:t>
            </a:r>
            <a:br>
              <a:rPr lang="en-CA" sz="28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8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CA" sz="28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28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3200" cap="small" dirty="0" smtClean="0">
                <a:solidFill>
                  <a:schemeClr val="tx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Chahar Mahal </a:t>
            </a:r>
            <a:r>
              <a:rPr lang="en-CA" sz="3200" cap="small" dirty="0" err="1" smtClean="0">
                <a:solidFill>
                  <a:schemeClr val="tx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va</a:t>
            </a:r>
            <a:r>
              <a:rPr lang="en-CA" sz="3200" cap="small" dirty="0" smtClean="0">
                <a:solidFill>
                  <a:schemeClr val="tx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Bakhtiari Province</a:t>
            </a:r>
            <a: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3200" cap="smal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 the Atlas </a:t>
            </a:r>
            <a: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of the Languages of Iran</a:t>
            </a:r>
            <a:endParaRPr lang="fr-FR" sz="3200" i="1" cap="smal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586800"/>
            <a:ext cx="8550696" cy="99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Erik Anonby, Carleton University</a:t>
            </a:r>
            <a:r>
              <a:rPr lang="en-CA" sz="2200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&amp; </a:t>
            </a:r>
            <a:r>
              <a:rPr lang="en-CA" sz="2200" dirty="0" err="1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Universität</a:t>
            </a:r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Bamberg</a:t>
            </a:r>
          </a:p>
          <a:p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Mortaza Taheri-Ardali, Shahrekord University</a:t>
            </a:r>
          </a:p>
        </p:txBody>
      </p:sp>
      <p:pic>
        <p:nvPicPr>
          <p:cNvPr id="1026" name="Picture 2" descr="http://newsroom.carleton.ca/logos/CarletonWide_K_1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14580"/>
            <a:ext cx="2088232" cy="82375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324544" y="1844824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s://encrypted-tbn3.gstatic.com/images?q=tbn:ANd9GcRk5n3nhIgCcau8slrV2nIUBBR1GmX6Di93fTJvCzcusmMZhH11uYF86Q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89240"/>
            <a:ext cx="901792" cy="105049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academicpositions.eu/uploads/2013/08/University-of-Bamber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17" y="5263490"/>
            <a:ext cx="1477899" cy="14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Geographic distribution of language varieties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Nature of the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situation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Major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groupings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Bakhti</a:t>
            </a:r>
            <a:r>
              <a:rPr lang="fr-FR" dirty="0">
                <a:latin typeface="Gisha" panose="020B0502040204020203" pitchFamily="34" charset="-79"/>
                <a:cs typeface="Gisha" panose="020B0502040204020203" pitchFamily="34" charset="-79"/>
              </a:rPr>
              <a:t>ā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ri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Rural </a:t>
            </a:r>
            <a:r>
              <a:rPr lang="fr-FR" dirty="0">
                <a:latin typeface="Gisha" panose="020B0502040204020203" pitchFamily="34" charset="-79"/>
                <a:cs typeface="Gisha" panose="020B0502040204020203" pitchFamily="34" charset="-79"/>
              </a:rPr>
              <a:t>Chārmahāli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fr-F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Urban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Chārmahāli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Turkic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Persian</a:t>
            </a:r>
            <a:endParaRPr lang="en-CA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Toward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an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account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geographic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b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distribution of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linguistic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features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Results and challenges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3" descr="C:\Users\Taheri\Desktop\IMG_40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8" y="2049976"/>
            <a:ext cx="3059832" cy="40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irst detailed picture of language distribution in C&amp;B Province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Initial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understanding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dialect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situation has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guided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choice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of sites for collection of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data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Atlas questionnaire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carried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out in 25 of 35 locations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Currently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analysing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data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Next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steps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Return to research sites to collect and analyze longer texts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Prepare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Atlas for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submissions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by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scholars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and Atlas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users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Generate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data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maps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Apply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research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process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to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other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areas of Iran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Conclusion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4" descr="C:\Users\Taheri\Desktop\IMG_4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92516"/>
            <a:ext cx="3430118" cy="21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8784976" cy="1636610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endParaRPr lang="fr-FR" sz="3200" i="1" cap="smal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324544" y="1955713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1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517910"/>
            <a:ext cx="8352928" cy="50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need for a language atlas for Iran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project: </a:t>
            </a:r>
            <a:r>
              <a:rPr lang="en-CA" sz="2400" i="1" dirty="0"/>
              <a:t>Atlas of the Languages of </a:t>
            </a:r>
            <a:r>
              <a:rPr lang="en-CA" sz="2400" i="1" dirty="0" smtClean="0"/>
              <a:t>Iran</a:t>
            </a:r>
            <a:r>
              <a:rPr lang="en-CA" sz="2400" dirty="0" smtClean="0"/>
              <a:t> (ALI) 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(test 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version: 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http://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iranatlas.net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)  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Choice 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of Nunaliit Atlas Framework (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  <a:hlinkClick r:id="rId5"/>
              </a:rPr>
              <a:t>http://nunaliit.org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)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Introduction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6" descr="C:\Users\Erik\Documents\Carleton\Recherches et carriere\Atlas\Atlas team and team meetings\Atlas project header 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324544" y="2924944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8530" t="13579" r="6102" b="7673"/>
          <a:stretch/>
        </p:blipFill>
        <p:spPr>
          <a:xfrm>
            <a:off x="484710" y="3206699"/>
            <a:ext cx="8064897" cy="41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Chahar Mahal </a:t>
            </a:r>
            <a:r>
              <a:rPr lang="en-CA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va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Bakhtiari Province in its general 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goal: detailed, systematic study of language situation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Research team</a:t>
            </a: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Erik Anonby (Carleton/GCRC/Bamberg)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Project leader, Atlas editor, language data analysis</a:t>
            </a:r>
            <a:endParaRPr lang="en-CA" sz="15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>
                <a:latin typeface="Gisha" panose="020B0502040204020203" pitchFamily="34" charset="-79"/>
                <a:cs typeface="Gisha" panose="020B0502040204020203" pitchFamily="34" charset="-79"/>
              </a:rPr>
              <a:t>Mortaza Taheri-Ardali </a:t>
            </a: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(Shahrekord</a:t>
            </a:r>
            <a:r>
              <a:rPr lang="en-CA" sz="1500" dirty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Atlas team coordinator,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C&amp;B Province team leader, settlement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localization, language data collection and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analysis, </a:t>
            </a:r>
            <a:r>
              <a:rPr lang="fr-FR" sz="1500" i="1" dirty="0">
                <a:latin typeface="Gisha" panose="020B0502040204020203" pitchFamily="34" charset="-79"/>
                <a:cs typeface="Gisha" panose="020B0502040204020203" pitchFamily="34" charset="-79"/>
              </a:rPr>
              <a:t>Atlas </a:t>
            </a:r>
            <a:r>
              <a:rPr lang="fr-FR" sz="1500" i="1" dirty="0" err="1">
                <a:latin typeface="Gisha" panose="020B0502040204020203" pitchFamily="34" charset="-79"/>
                <a:cs typeface="Gisha" panose="020B0502040204020203" pitchFamily="34" charset="-79"/>
              </a:rPr>
              <a:t>bibliography</a:t>
            </a:r>
            <a:endParaRPr lang="en-CA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Fraser Taylor (Carleton/GCRC)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Project co-investigator</a:t>
            </a:r>
            <a:endParaRPr lang="en-CA" sz="15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Amos </a:t>
            </a:r>
            <a:r>
              <a:rPr lang="en-CA" sz="1500" dirty="0">
                <a:latin typeface="Gisha" panose="020B0502040204020203" pitchFamily="34" charset="-79"/>
                <a:cs typeface="Gisha" panose="020B0502040204020203" pitchFamily="34" charset="-79"/>
              </a:rPr>
              <a:t>Hayes (GCRC</a:t>
            </a: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Geographic information technologist</a:t>
            </a:r>
            <a:endParaRPr lang="en-CA" sz="15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J.-P. Fiset (GCRC)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Atlas programming</a:t>
            </a:r>
            <a:endParaRPr lang="en-CA" sz="15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Rob </a:t>
            </a:r>
            <a:r>
              <a:rPr lang="en-CA" sz="1500" dirty="0">
                <a:latin typeface="Gisha" panose="020B0502040204020203" pitchFamily="34" charset="-79"/>
                <a:cs typeface="Gisha" panose="020B0502040204020203" pitchFamily="34" charset="-79"/>
              </a:rPr>
              <a:t>Oikle (Carleton/GCRC)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Atlas design, map construction</a:t>
            </a: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Laura </a:t>
            </a:r>
            <a:r>
              <a:rPr lang="en-CA" sz="1500" dirty="0">
                <a:latin typeface="Gisha" panose="020B0502040204020203" pitchFamily="34" charset="-79"/>
                <a:cs typeface="Gisha" panose="020B0502040204020203" pitchFamily="34" charset="-79"/>
              </a:rPr>
              <a:t>Salisbury (Carleton/GCRC)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Background map construction</a:t>
            </a: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Mahnaz Talebi-</a:t>
            </a:r>
            <a:r>
              <a:rPr lang="en-CA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Dastenaee</a:t>
            </a: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 (</a:t>
            </a:r>
            <a:r>
              <a:rPr lang="en-CA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Alzahra</a:t>
            </a: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Settlement localization, language data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collection</a:t>
            </a:r>
            <a:endParaRPr lang="en-CA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CA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Maryam Amani-Babadi (Payam-e Noor)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CA" sz="1500" i="1" dirty="0">
                <a:latin typeface="Gisha" panose="020B0502040204020203" pitchFamily="34" charset="-79"/>
                <a:cs typeface="Gisha" panose="020B0502040204020203" pitchFamily="34" charset="-79"/>
              </a:rPr>
              <a:t>Settlement </a:t>
            </a:r>
            <a:r>
              <a:rPr lang="en-CA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localization, </a:t>
            </a:r>
            <a:r>
              <a:rPr lang="fr-FR" sz="1500" i="1" dirty="0">
                <a:latin typeface="Gisha" panose="020B0502040204020203" pitchFamily="34" charset="-79"/>
                <a:cs typeface="Gisha" panose="020B0502040204020203" pitchFamily="34" charset="-79"/>
              </a:rPr>
              <a:t>Atlas </a:t>
            </a:r>
            <a:r>
              <a:rPr lang="fr-FR" sz="1500" i="1" dirty="0" err="1">
                <a:latin typeface="Gisha" panose="020B0502040204020203" pitchFamily="34" charset="-79"/>
                <a:cs typeface="Gisha" panose="020B0502040204020203" pitchFamily="34" charset="-79"/>
              </a:rPr>
              <a:t>bibliography</a:t>
            </a:r>
            <a:endParaRPr lang="en-CA" sz="1500" i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500" dirty="0">
                <a:latin typeface="Gisha" panose="020B0502040204020203" pitchFamily="34" charset="-79"/>
                <a:cs typeface="Gisha" panose="020B0502040204020203" pitchFamily="34" charset="-79"/>
              </a:rPr>
              <a:t>Peyman Pishyar (</a:t>
            </a:r>
            <a:r>
              <a:rPr lang="fr-FR" sz="1500" dirty="0" err="1">
                <a:latin typeface="Gisha" panose="020B0502040204020203" pitchFamily="34" charset="-79"/>
                <a:cs typeface="Gisha" panose="020B0502040204020203" pitchFamily="34" charset="-79"/>
              </a:rPr>
              <a:t>Allameh</a:t>
            </a:r>
            <a:r>
              <a:rPr lang="fr-FR" sz="15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Tabataba’i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fr-FR" sz="1500" i="1" dirty="0">
                <a:latin typeface="Gisha" panose="020B0502040204020203" pitchFamily="34" charset="-79"/>
                <a:cs typeface="Gisha" panose="020B0502040204020203" pitchFamily="34" charset="-79"/>
              </a:rPr>
              <a:t>Language data collection</a:t>
            </a: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Fatemeh Shahverdi (Tarbiat 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Modarres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fr-FR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Language data collection</a:t>
            </a: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500" dirty="0">
                <a:latin typeface="Gisha" panose="020B0502040204020203" pitchFamily="34" charset="-79"/>
                <a:cs typeface="Gisha" panose="020B0502040204020203" pitchFamily="34" charset="-79"/>
              </a:rPr>
              <a:t>Reza Rezvani-</a:t>
            </a:r>
            <a:r>
              <a:rPr lang="fr-FR" sz="1500" dirty="0" err="1">
                <a:latin typeface="Gisha" panose="020B0502040204020203" pitchFamily="34" charset="-79"/>
                <a:cs typeface="Gisha" panose="020B0502040204020203" pitchFamily="34" charset="-79"/>
              </a:rPr>
              <a:t>Borujeni</a:t>
            </a:r>
            <a:r>
              <a:rPr lang="fr-FR" sz="15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Khomein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Azad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fr-FR" sz="1500" i="1" dirty="0">
                <a:latin typeface="Gisha" panose="020B0502040204020203" pitchFamily="34" charset="-79"/>
                <a:cs typeface="Gisha" panose="020B0502040204020203" pitchFamily="34" charset="-79"/>
              </a:rPr>
              <a:t>Language data </a:t>
            </a:r>
            <a:r>
              <a:rPr lang="fr-FR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collection</a:t>
            </a:r>
          </a:p>
          <a:p>
            <a:pPr lvl="1">
              <a:lnSpc>
                <a:spcPct val="87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Elham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Hasanpour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Esfahan-Khorasgan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15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Azad</a:t>
            </a:r>
            <a:r>
              <a:rPr lang="fr-FR" sz="15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fr-FR" sz="15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Atlas </a:t>
            </a:r>
            <a:r>
              <a:rPr lang="fr-FR" sz="1500" i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bibliography</a:t>
            </a: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CA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endParaRPr lang="en-CA" sz="1500" i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C:\Users\Taheri\Desktop\www.chaharmahalmet.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33" y="1988841"/>
            <a:ext cx="42757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heri\Desktop\04oYE14921526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" y="1988840"/>
            <a:ext cx="4416980" cy="32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Chahar Mahal </a:t>
            </a:r>
            <a:r>
              <a:rPr lang="en-CA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va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Bakhtiari Province 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in its general 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goal: detailed, systematic study of language situation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team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Bringing together existing data sources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C:\Users\Taheri\Desktop\Chahar-mahal-o-bakhtiy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-5416"/>
            <a:ext cx="9142548" cy="63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" y="2708919"/>
            <a:ext cx="4351041" cy="359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1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Chahar Mahal </a:t>
            </a:r>
            <a:r>
              <a:rPr lang="en-CA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va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Bakhtiari Province 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in its general 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goal: detailed, systematic study of language situation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team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Bringing together existing data sources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Collecting new data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13" name="Picture 2" descr="C:\Users\Taheri\Desktop\Chahar-mahal-o-bakhtiy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-22142"/>
            <a:ext cx="9142548" cy="63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" y="2633672"/>
            <a:ext cx="45148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289826"/>
            <a:ext cx="7776865" cy="474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4190" r="46679" b="5703"/>
          <a:stretch/>
        </p:blipFill>
        <p:spPr>
          <a:xfrm>
            <a:off x="4442656" y="3223592"/>
            <a:ext cx="5385928" cy="45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7752" y="1517910"/>
            <a:ext cx="8352928" cy="58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Chahar Mahal </a:t>
            </a:r>
            <a:r>
              <a:rPr lang="en-CA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va</a:t>
            </a: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 Bakhtiari Province in its general 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goal: detailed, systematic study of language situation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Research team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Bringing together existing data sources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Collecting new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Language distribution in each settlement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Local pronunciations of place names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Sources for data collection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Displaying the data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http://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iranatlas.net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  <a:hlinkClick r:id="rId5"/>
              </a:rPr>
              <a:t>http://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  <a:hlinkClick r:id="rId5"/>
              </a:rPr>
              <a:t>iranatlas.net/index.html?module=module.language-distribution.chahar_mahal_va_bakhtiari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http://iranatlas.net/index.html?module=module.language-distribution.cbtest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#</a:t>
            </a:r>
            <a:r>
              <a:rPr lang="en-CA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6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2594" r="32761" b="6689"/>
          <a:stretch/>
        </p:blipFill>
        <p:spPr>
          <a:xfrm>
            <a:off x="0" y="44624"/>
            <a:ext cx="10159956" cy="68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362" t="12594" r="38378" b="6688"/>
          <a:stretch/>
        </p:blipFill>
        <p:spPr>
          <a:xfrm>
            <a:off x="-108520" y="-1667"/>
            <a:ext cx="9505056" cy="69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610" r="32844" b="6716"/>
          <a:stretch/>
        </p:blipFill>
        <p:spPr>
          <a:xfrm>
            <a:off x="-36512" y="-76907"/>
            <a:ext cx="10287541" cy="70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36058</TotalTime>
  <Words>450</Words>
  <Application>Microsoft Office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Gisha</vt:lpstr>
      <vt:lpstr>Wingdings</vt:lpstr>
      <vt:lpstr>Wingdings 3</vt:lpstr>
      <vt:lpstr>Ion</vt:lpstr>
      <vt:lpstr>NACIL 2017 Stony Brook   Chahar Mahal va Bakhtiari Province in the Atlas of the Languages of Iran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Erik</cp:lastModifiedBy>
  <cp:revision>482</cp:revision>
  <dcterms:created xsi:type="dcterms:W3CDTF">2011-12-14T19:07:14Z</dcterms:created>
  <dcterms:modified xsi:type="dcterms:W3CDTF">2017-04-24T12:26:20Z</dcterms:modified>
</cp:coreProperties>
</file>