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handoutMasterIdLst>
    <p:handoutMasterId r:id="rId18"/>
  </p:handoutMasterIdLst>
  <p:sldIdLst>
    <p:sldId id="415" r:id="rId2"/>
    <p:sldId id="498" r:id="rId3"/>
    <p:sldId id="442" r:id="rId4"/>
    <p:sldId id="453" r:id="rId5"/>
    <p:sldId id="499" r:id="rId6"/>
    <p:sldId id="500" r:id="rId7"/>
    <p:sldId id="452" r:id="rId8"/>
    <p:sldId id="379" r:id="rId9"/>
    <p:sldId id="428" r:id="rId10"/>
    <p:sldId id="475" r:id="rId11"/>
    <p:sldId id="260" r:id="rId12"/>
    <p:sldId id="258" r:id="rId13"/>
    <p:sldId id="259" r:id="rId14"/>
    <p:sldId id="262" r:id="rId15"/>
    <p:sldId id="474"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locci, Rachel G." initials="VRG" lastIdx="39" clrIdx="0">
    <p:extLst>
      <p:ext uri="{19B8F6BF-5375-455C-9EA6-DF929625EA0E}">
        <p15:presenceInfo xmlns:p15="http://schemas.microsoft.com/office/powerpoint/2012/main" userId="S::rachel.velocci@stonybrookmedicine.edu::bf13c323-25ec-4d9d-8cd7-3e21e4796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1E23"/>
    <a:srgbClr val="C0C0C0"/>
    <a:srgbClr val="828383"/>
    <a:srgbClr val="359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69924"/>
  </p:normalViewPr>
  <p:slideViewPr>
    <p:cSldViewPr snapToObjects="1">
      <p:cViewPr varScale="1">
        <p:scale>
          <a:sx n="103" d="100"/>
          <a:sy n="103" d="100"/>
        </p:scale>
        <p:origin x="1680" y="176"/>
      </p:cViewPr>
      <p:guideLst/>
    </p:cSldViewPr>
  </p:slideViewPr>
  <p:outlineViewPr>
    <p:cViewPr>
      <p:scale>
        <a:sx n="33" d="100"/>
        <a:sy n="33" d="100"/>
      </p:scale>
      <p:origin x="0" y="-20944"/>
    </p:cViewPr>
  </p:outlineViewPr>
  <p:notesTextViewPr>
    <p:cViewPr>
      <p:scale>
        <a:sx n="1" d="1"/>
        <a:sy n="1" d="1"/>
      </p:scale>
      <p:origin x="0" y="0"/>
    </p:cViewPr>
  </p:notesTextViewPr>
  <p:notesViewPr>
    <p:cSldViewPr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0056498779652056E-2"/>
          <c:w val="1"/>
          <c:h val="0.81148685338858273"/>
        </c:manualLayout>
      </c:layout>
      <c:barChart>
        <c:barDir val="col"/>
        <c:grouping val="clustered"/>
        <c:varyColors val="0"/>
        <c:ser>
          <c:idx val="0"/>
          <c:order val="0"/>
          <c:tx>
            <c:strRef>
              <c:f>Sheet1!$B$1</c:f>
              <c:strCache>
                <c:ptCount val="1"/>
                <c:pt idx="0">
                  <c:v>Column1</c:v>
                </c:pt>
              </c:strCache>
            </c:strRef>
          </c:tx>
          <c:spPr>
            <a:solidFill>
              <a:srgbClr val="BE1C37"/>
            </a:solidFill>
            <a:ln w="28575" cap="rnd">
              <a:noFill/>
              <a:round/>
            </a:ln>
            <a:effectLst/>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1-63EB-4225-A870-1E10C5F4D8E9}"/>
              </c:ext>
            </c:extLst>
          </c:dPt>
          <c:dPt>
            <c:idx val="1"/>
            <c:invertIfNegative val="0"/>
            <c:bubble3D val="0"/>
            <c:extLst>
              <c:ext xmlns:c16="http://schemas.microsoft.com/office/drawing/2014/chart" uri="{C3380CC4-5D6E-409C-BE32-E72D297353CC}">
                <c16:uniqueId val="{00000003-63EB-4225-A870-1E10C5F4D8E9}"/>
              </c:ext>
            </c:extLst>
          </c:dPt>
          <c:dPt>
            <c:idx val="2"/>
            <c:invertIfNegative val="0"/>
            <c:bubble3D val="0"/>
            <c:extLst>
              <c:ext xmlns:c16="http://schemas.microsoft.com/office/drawing/2014/chart" uri="{C3380CC4-5D6E-409C-BE32-E72D297353CC}">
                <c16:uniqueId val="{00000005-63EB-4225-A870-1E10C5F4D8E9}"/>
              </c:ext>
            </c:extLst>
          </c:dPt>
          <c:dPt>
            <c:idx val="3"/>
            <c:invertIfNegative val="0"/>
            <c:bubble3D val="0"/>
            <c:extLst>
              <c:ext xmlns:c16="http://schemas.microsoft.com/office/drawing/2014/chart" uri="{C3380CC4-5D6E-409C-BE32-E72D297353CC}">
                <c16:uniqueId val="{00000007-63EB-4225-A870-1E10C5F4D8E9}"/>
              </c:ext>
            </c:extLst>
          </c:dPt>
          <c:dPt>
            <c:idx val="4"/>
            <c:invertIfNegative val="0"/>
            <c:bubble3D val="0"/>
            <c:extLst>
              <c:ext xmlns:c16="http://schemas.microsoft.com/office/drawing/2014/chart" uri="{C3380CC4-5D6E-409C-BE32-E72D297353CC}">
                <c16:uniqueId val="{00000009-63EB-4225-A870-1E10C5F4D8E9}"/>
              </c:ext>
            </c:extLst>
          </c:dPt>
          <c:dPt>
            <c:idx val="5"/>
            <c:invertIfNegative val="0"/>
            <c:bubble3D val="0"/>
            <c:extLst>
              <c:ext xmlns:c16="http://schemas.microsoft.com/office/drawing/2014/chart" uri="{C3380CC4-5D6E-409C-BE32-E72D297353CC}">
                <c16:uniqueId val="{0000000A-63EB-4225-A870-1E10C5F4D8E9}"/>
              </c:ext>
            </c:extLst>
          </c:dPt>
          <c:dPt>
            <c:idx val="6"/>
            <c:invertIfNegative val="0"/>
            <c:bubble3D val="0"/>
            <c:extLst>
              <c:ext xmlns:c16="http://schemas.microsoft.com/office/drawing/2014/chart" uri="{C3380CC4-5D6E-409C-BE32-E72D297353CC}">
                <c16:uniqueId val="{0000000B-63EB-4225-A870-1E10C5F4D8E9}"/>
              </c:ext>
            </c:extLst>
          </c:dPt>
          <c:dLbls>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Fair/Poor 
Mental Health</c:v>
                </c:pt>
                <c:pt idx="1">
                  <c:v>Moderate to Severe Anxiety/Depression</c:v>
                </c:pt>
                <c:pt idx="2">
                  <c:v>Thoughts of Self-
Harm in Past 3 Yrs</c:v>
                </c:pt>
                <c:pt idx="3">
                  <c:v>Seriously Considered Suicide in Past 3 Yrs</c:v>
                </c:pt>
                <c:pt idx="4">
                  <c:v>Currently Being Treated for 
Mental Health</c:v>
                </c:pt>
              </c:strCache>
            </c:strRef>
          </c:cat>
          <c:val>
            <c:numRef>
              <c:f>Sheet1!$B$2:$B$6</c:f>
              <c:numCache>
                <c:formatCode>General</c:formatCode>
                <c:ptCount val="5"/>
                <c:pt idx="0">
                  <c:v>43.6</c:v>
                </c:pt>
                <c:pt idx="1">
                  <c:v>37.5</c:v>
                </c:pt>
                <c:pt idx="2">
                  <c:v>33.5</c:v>
                </c:pt>
                <c:pt idx="3">
                  <c:v>23.9</c:v>
                </c:pt>
                <c:pt idx="4">
                  <c:v>35.200000000000003</c:v>
                </c:pt>
              </c:numCache>
            </c:numRef>
          </c:val>
          <c:extLst>
            <c:ext xmlns:c16="http://schemas.microsoft.com/office/drawing/2014/chart" uri="{C3380CC4-5D6E-409C-BE32-E72D297353CC}">
              <c16:uniqueId val="{0000000C-63EB-4225-A870-1E10C5F4D8E9}"/>
            </c:ext>
          </c:extLst>
        </c:ser>
        <c:dLbls>
          <c:showLegendKey val="0"/>
          <c:showVal val="0"/>
          <c:showCatName val="0"/>
          <c:showSerName val="0"/>
          <c:showPercent val="0"/>
          <c:showBubbleSize val="0"/>
        </c:dLbls>
        <c:gapWidth val="25"/>
        <c:axId val="104042880"/>
        <c:axId val="104041088"/>
      </c:barChart>
      <c:valAx>
        <c:axId val="104041088"/>
        <c:scaling>
          <c:orientation val="minMax"/>
          <c:max val="100"/>
          <c:min val="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800">
                <a:latin typeface="Verdana" panose="020B0604030504040204" pitchFamily="34" charset="0"/>
                <a:ea typeface="Verdana" panose="020B0604030504040204" pitchFamily="34" charset="0"/>
                <a:cs typeface="Verdana" panose="020B0604030504040204" pitchFamily="34" charset="0"/>
              </a:defRPr>
            </a:pPr>
            <a:endParaRPr lang="en-US"/>
          </a:p>
        </c:txPr>
        <c:crossAx val="104041088"/>
        <c:crosses val="autoZero"/>
        <c:auto val="1"/>
        <c:lblAlgn val="ctr"/>
        <c:lblOffset val="100"/>
        <c:noMultiLvlLbl val="0"/>
      </c:catAx>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052128900554096E-2"/>
          <c:y val="0"/>
          <c:w val="0.9599478710994459"/>
          <c:h val="0.75369934581016695"/>
        </c:manualLayout>
      </c:layout>
      <c:barChart>
        <c:barDir val="col"/>
        <c:grouping val="clustered"/>
        <c:varyColors val="0"/>
        <c:ser>
          <c:idx val="0"/>
          <c:order val="0"/>
          <c:tx>
            <c:strRef>
              <c:f>Sheet1!$B$1</c:f>
              <c:strCache>
                <c:ptCount val="1"/>
                <c:pt idx="0">
                  <c:v>Column1</c:v>
                </c:pt>
              </c:strCache>
            </c:strRef>
          </c:tx>
          <c:spPr>
            <a:solidFill>
              <a:srgbClr val="93509E"/>
            </a:solidFill>
            <a:ln cap="rnd">
              <a:noFill/>
              <a:round/>
            </a:ln>
            <a:effectLst/>
            <a:scene3d>
              <a:camera prst="orthographicFront"/>
              <a:lightRig rig="threePt" dir="t"/>
            </a:scene3d>
          </c:spPr>
          <c:invertIfNegative val="0"/>
          <c:dPt>
            <c:idx val="0"/>
            <c:invertIfNegative val="0"/>
            <c:bubble3D val="0"/>
            <c:extLst>
              <c:ext xmlns:c16="http://schemas.microsoft.com/office/drawing/2014/chart" uri="{C3380CC4-5D6E-409C-BE32-E72D297353CC}">
                <c16:uniqueId val="{00000001-5442-421A-800A-BFD91D13447B}"/>
              </c:ext>
            </c:extLst>
          </c:dPt>
          <c:dPt>
            <c:idx val="1"/>
            <c:invertIfNegative val="0"/>
            <c:bubble3D val="0"/>
            <c:extLst>
              <c:ext xmlns:c16="http://schemas.microsoft.com/office/drawing/2014/chart" uri="{C3380CC4-5D6E-409C-BE32-E72D297353CC}">
                <c16:uniqueId val="{00000003-5442-421A-800A-BFD91D13447B}"/>
              </c:ext>
            </c:extLst>
          </c:dPt>
          <c:dPt>
            <c:idx val="2"/>
            <c:invertIfNegative val="0"/>
            <c:bubble3D val="0"/>
            <c:extLst>
              <c:ext xmlns:c16="http://schemas.microsoft.com/office/drawing/2014/chart" uri="{C3380CC4-5D6E-409C-BE32-E72D297353CC}">
                <c16:uniqueId val="{00000005-5442-421A-800A-BFD91D13447B}"/>
              </c:ext>
            </c:extLst>
          </c:dPt>
          <c:dPt>
            <c:idx val="3"/>
            <c:invertIfNegative val="0"/>
            <c:bubble3D val="0"/>
            <c:extLst>
              <c:ext xmlns:c16="http://schemas.microsoft.com/office/drawing/2014/chart" uri="{C3380CC4-5D6E-409C-BE32-E72D297353CC}">
                <c16:uniqueId val="{00000007-5442-421A-800A-BFD91D13447B}"/>
              </c:ext>
            </c:extLst>
          </c:dPt>
          <c:dPt>
            <c:idx val="4"/>
            <c:invertIfNegative val="0"/>
            <c:bubble3D val="0"/>
            <c:extLst>
              <c:ext xmlns:c16="http://schemas.microsoft.com/office/drawing/2014/chart" uri="{C3380CC4-5D6E-409C-BE32-E72D297353CC}">
                <c16:uniqueId val="{00000009-5442-421A-800A-BFD91D13447B}"/>
              </c:ext>
            </c:extLst>
          </c:dPt>
          <c:dPt>
            <c:idx val="5"/>
            <c:invertIfNegative val="0"/>
            <c:bubble3D val="0"/>
            <c:extLst>
              <c:ext xmlns:c16="http://schemas.microsoft.com/office/drawing/2014/chart" uri="{C3380CC4-5D6E-409C-BE32-E72D297353CC}">
                <c16:uniqueId val="{0000000B-5442-421A-800A-BFD91D13447B}"/>
              </c:ext>
            </c:extLst>
          </c:dPt>
          <c:dPt>
            <c:idx val="6"/>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D-5442-421A-800A-BFD91D13447B}"/>
              </c:ext>
            </c:extLst>
          </c:dPt>
          <c:dPt>
            <c:idx val="7"/>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0F-5442-421A-800A-BFD91D13447B}"/>
              </c:ext>
            </c:extLst>
          </c:dPt>
          <c:dPt>
            <c:idx val="8"/>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1-5442-421A-800A-BFD91D13447B}"/>
              </c:ext>
            </c:extLst>
          </c:dPt>
          <c:dPt>
            <c:idx val="9"/>
            <c:invertIfNegative val="0"/>
            <c:bubble3D val="0"/>
            <c:extLst>
              <c:ext xmlns:c16="http://schemas.microsoft.com/office/drawing/2014/chart" uri="{C3380CC4-5D6E-409C-BE32-E72D297353CC}">
                <c16:uniqueId val="{00000013-5442-421A-800A-BFD91D13447B}"/>
              </c:ext>
            </c:extLst>
          </c:dPt>
          <c:dPt>
            <c:idx val="10"/>
            <c:invertIfNegative val="0"/>
            <c:bubble3D val="0"/>
            <c:extLst>
              <c:ext xmlns:c16="http://schemas.microsoft.com/office/drawing/2014/chart" uri="{C3380CC4-5D6E-409C-BE32-E72D297353CC}">
                <c16:uniqueId val="{00000015-5442-421A-800A-BFD91D13447B}"/>
              </c:ext>
            </c:extLst>
          </c:dPt>
          <c:dPt>
            <c:idx val="11"/>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7-5442-421A-800A-BFD91D13447B}"/>
              </c:ext>
            </c:extLst>
          </c:dPt>
          <c:dPt>
            <c:idx val="12"/>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D-0564-449C-BE57-8F956796268F}"/>
              </c:ext>
            </c:extLst>
          </c:dPt>
          <c:dPt>
            <c:idx val="13"/>
            <c:invertIfNegative val="0"/>
            <c:bubble3D val="0"/>
            <c:extLst>
              <c:ext xmlns:c16="http://schemas.microsoft.com/office/drawing/2014/chart" uri="{C3380CC4-5D6E-409C-BE32-E72D297353CC}">
                <c16:uniqueId val="{0000001A-5F78-47F1-9169-5487FEC50367}"/>
              </c:ext>
            </c:extLst>
          </c:dPt>
          <c:dPt>
            <c:idx val="14"/>
            <c:invertIfNegative val="0"/>
            <c:bubble3D val="0"/>
            <c:extLst>
              <c:ext xmlns:c16="http://schemas.microsoft.com/office/drawing/2014/chart" uri="{C3380CC4-5D6E-409C-BE32-E72D297353CC}">
                <c16:uniqueId val="{00000003-4AD6-4ED1-AFFB-59A2562786DE}"/>
              </c:ext>
            </c:extLst>
          </c:dPt>
          <c:dPt>
            <c:idx val="15"/>
            <c:invertIfNegative val="0"/>
            <c:bubble3D val="0"/>
            <c:extLst>
              <c:ext xmlns:c16="http://schemas.microsoft.com/office/drawing/2014/chart" uri="{C3380CC4-5D6E-409C-BE32-E72D297353CC}">
                <c16:uniqueId val="{00000001-4AD6-4ED1-AFFB-59A2562786DE}"/>
              </c:ext>
            </c:extLst>
          </c:dPt>
          <c:dPt>
            <c:idx val="16"/>
            <c:invertIfNegative val="0"/>
            <c:bubble3D val="0"/>
            <c:extLst>
              <c:ext xmlns:c16="http://schemas.microsoft.com/office/drawing/2014/chart" uri="{C3380CC4-5D6E-409C-BE32-E72D297353CC}">
                <c16:uniqueId val="{00000002-4AD6-4ED1-AFFB-59A2562786DE}"/>
              </c:ext>
            </c:extLst>
          </c:dPt>
          <c:dPt>
            <c:idx val="17"/>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21-147D-483E-9C1D-83344DE45DCA}"/>
              </c:ext>
            </c:extLst>
          </c:dPt>
          <c:dPt>
            <c:idx val="18"/>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E-0564-449C-BE57-8F956796268F}"/>
              </c:ext>
            </c:extLst>
          </c:dPt>
          <c:dPt>
            <c:idx val="19"/>
            <c:invertIfNegative val="0"/>
            <c:bubble3D val="0"/>
            <c:spPr>
              <a:solidFill>
                <a:srgbClr val="D9E8EC">
                  <a:lumMod val="75000"/>
                </a:srgbClr>
              </a:solidFill>
              <a:ln cap="rnd">
                <a:noFill/>
                <a:round/>
              </a:ln>
              <a:effectLst/>
              <a:scene3d>
                <a:camera prst="orthographicFront"/>
                <a:lightRig rig="threePt" dir="t"/>
              </a:scene3d>
            </c:spPr>
            <c:extLst>
              <c:ext xmlns:c16="http://schemas.microsoft.com/office/drawing/2014/chart" uri="{C3380CC4-5D6E-409C-BE32-E72D297353CC}">
                <c16:uniqueId val="{0000001F-0564-449C-BE57-8F956796268F}"/>
              </c:ext>
            </c:extLst>
          </c:dPt>
          <c:dPt>
            <c:idx val="20"/>
            <c:invertIfNegative val="0"/>
            <c:bubble3D val="0"/>
            <c:extLst>
              <c:ext xmlns:c16="http://schemas.microsoft.com/office/drawing/2014/chart" uri="{C3380CC4-5D6E-409C-BE32-E72D297353CC}">
                <c16:uniqueId val="{0000001D-A188-4911-8D2F-3B9D7EF08F4D}"/>
              </c:ext>
            </c:extLst>
          </c:dPt>
          <c:dPt>
            <c:idx val="22"/>
            <c:invertIfNegative val="0"/>
            <c:bubble3D val="0"/>
            <c:extLst>
              <c:ext xmlns:c16="http://schemas.microsoft.com/office/drawing/2014/chart" uri="{C3380CC4-5D6E-409C-BE32-E72D297353CC}">
                <c16:uniqueId val="{0000001B-2355-42D3-8BE6-02B5F4C23F06}"/>
              </c:ext>
            </c:extLst>
          </c:dPt>
          <c:dPt>
            <c:idx val="25"/>
            <c:invertIfNegative val="0"/>
            <c:bubble3D val="0"/>
            <c:spPr>
              <a:solidFill>
                <a:srgbClr val="BE1C37"/>
              </a:solidFill>
              <a:ln cap="rnd">
                <a:noFill/>
                <a:round/>
              </a:ln>
              <a:effectLst/>
              <a:scene3d>
                <a:camera prst="orthographicFront"/>
                <a:lightRig rig="threePt" dir="t"/>
              </a:scene3d>
            </c:spPr>
            <c:extLst>
              <c:ext xmlns:c16="http://schemas.microsoft.com/office/drawing/2014/chart" uri="{C3380CC4-5D6E-409C-BE32-E72D297353CC}">
                <c16:uniqueId val="{00000020-0564-449C-BE57-8F956796268F}"/>
              </c:ext>
            </c:extLst>
          </c:dPt>
          <c:dLbls>
            <c:dLbl>
              <c:idx val="0"/>
              <c:numFmt formatCode="0.0&quot;%&quot;" sourceLinked="0"/>
              <c:spPr>
                <a:ln w="28575">
                  <a:noFill/>
                </a:ln>
              </c:spPr>
              <c:txPr>
                <a:bodyPr rot="0" vert="horz"/>
                <a:lstStyle/>
                <a:p>
                  <a:pPr algn="ctr">
                    <a:defRPr sz="900" b="1" i="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442-421A-800A-BFD91D13447B}"/>
                </c:ext>
              </c:extLst>
            </c:dLbl>
            <c:numFmt formatCode="0.0&quot;%&quot;" sourceLinked="0"/>
            <c:spPr>
              <a:noFill/>
              <a:ln w="28575">
                <a:noFill/>
              </a:ln>
              <a:effectLst/>
            </c:spPr>
            <c:txPr>
              <a:bodyPr rot="0" vert="horz"/>
              <a:lstStyle/>
              <a:p>
                <a:pPr>
                  <a:defRPr sz="900" b="1"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Sheet1!$A$2:$A$27</c:f>
              <c:strCache>
                <c:ptCount val="26"/>
                <c:pt idx="0">
                  <c:v>Gay Man</c:v>
                </c:pt>
                <c:pt idx="1">
                  <c:v>Lesbian</c:v>
                </c:pt>
                <c:pt idx="2">
                  <c:v>Bisexual/Bicurious</c:v>
                </c:pt>
                <c:pt idx="3">
                  <c:v>Pansexual</c:v>
                </c:pt>
                <c:pt idx="4">
                  <c:v>Queer</c:v>
                </c:pt>
                <c:pt idx="5">
                  <c:v>Identities &lt;50</c:v>
                </c:pt>
                <c:pt idx="6">
                  <c:v>Identify Male</c:v>
                </c:pt>
                <c:pt idx="7">
                  <c:v>Identify Female</c:v>
                </c:pt>
                <c:pt idx="8">
                  <c:v>Nonconforming</c:v>
                </c:pt>
                <c:pt idx="9">
                  <c:v>Transgender</c:v>
                </c:pt>
                <c:pt idx="10">
                  <c:v>Not Trans</c:v>
                </c:pt>
                <c:pt idx="11">
                  <c:v>Student</c:v>
                </c:pt>
                <c:pt idx="12">
                  <c:v>Non-Student</c:v>
                </c:pt>
                <c:pt idx="13">
                  <c:v>18 to 25</c:v>
                </c:pt>
                <c:pt idx="14">
                  <c:v>26 to 39</c:v>
                </c:pt>
                <c:pt idx="15">
                  <c:v>40 to 64</c:v>
                </c:pt>
                <c:pt idx="16">
                  <c:v>65+</c:v>
                </c:pt>
                <c:pt idx="17">
                  <c:v>Very Low Income</c:v>
                </c:pt>
                <c:pt idx="18">
                  <c:v>Low Income</c:v>
                </c:pt>
                <c:pt idx="19">
                  <c:v>Mid/High Income</c:v>
                </c:pt>
                <c:pt idx="20">
                  <c:v>White</c:v>
                </c:pt>
                <c:pt idx="21">
                  <c:v>Hispanic</c:v>
                </c:pt>
                <c:pt idx="22">
                  <c:v>Asian</c:v>
                </c:pt>
                <c:pt idx="23">
                  <c:v>Black</c:v>
                </c:pt>
                <c:pt idx="24">
                  <c:v>Multiracial</c:v>
                </c:pt>
                <c:pt idx="25">
                  <c:v>Overall</c:v>
                </c:pt>
              </c:strCache>
            </c:strRef>
          </c:cat>
          <c:val>
            <c:numRef>
              <c:f>Sheet1!$B$2:$B$27</c:f>
              <c:numCache>
                <c:formatCode>General</c:formatCode>
                <c:ptCount val="26"/>
                <c:pt idx="0">
                  <c:v>38.200000000000003</c:v>
                </c:pt>
                <c:pt idx="1">
                  <c:v>35.1</c:v>
                </c:pt>
                <c:pt idx="2">
                  <c:v>28</c:v>
                </c:pt>
                <c:pt idx="3">
                  <c:v>42.3</c:v>
                </c:pt>
                <c:pt idx="4">
                  <c:v>52.400000000000006</c:v>
                </c:pt>
                <c:pt idx="5">
                  <c:v>39.1</c:v>
                </c:pt>
                <c:pt idx="6">
                  <c:v>37.299999999999997</c:v>
                </c:pt>
                <c:pt idx="7">
                  <c:v>32.1</c:v>
                </c:pt>
                <c:pt idx="8">
                  <c:v>50.3</c:v>
                </c:pt>
                <c:pt idx="9">
                  <c:v>60.3</c:v>
                </c:pt>
                <c:pt idx="10">
                  <c:v>33.5</c:v>
                </c:pt>
                <c:pt idx="11">
                  <c:v>29.1</c:v>
                </c:pt>
                <c:pt idx="12">
                  <c:v>40.9</c:v>
                </c:pt>
                <c:pt idx="13">
                  <c:v>29.3</c:v>
                </c:pt>
                <c:pt idx="14">
                  <c:v>44.2</c:v>
                </c:pt>
                <c:pt idx="15">
                  <c:v>40.9</c:v>
                </c:pt>
                <c:pt idx="16">
                  <c:v>24</c:v>
                </c:pt>
                <c:pt idx="17">
                  <c:v>41.9</c:v>
                </c:pt>
                <c:pt idx="18">
                  <c:v>42.3</c:v>
                </c:pt>
                <c:pt idx="19">
                  <c:v>33.400000000000006</c:v>
                </c:pt>
                <c:pt idx="20">
                  <c:v>36.1</c:v>
                </c:pt>
                <c:pt idx="21">
                  <c:v>47.199999999999996</c:v>
                </c:pt>
                <c:pt idx="22">
                  <c:v>24.1</c:v>
                </c:pt>
                <c:pt idx="23">
                  <c:v>23.400000000000002</c:v>
                </c:pt>
                <c:pt idx="24">
                  <c:v>52.5</c:v>
                </c:pt>
                <c:pt idx="25">
                  <c:v>37</c:v>
                </c:pt>
              </c:numCache>
            </c:numRef>
          </c:val>
          <c:extLst>
            <c:ext xmlns:c16="http://schemas.microsoft.com/office/drawing/2014/chart" uri="{C3380CC4-5D6E-409C-BE32-E72D297353CC}">
              <c16:uniqueId val="{00000018-5442-421A-800A-BFD91D13447B}"/>
            </c:ext>
          </c:extLst>
        </c:ser>
        <c:dLbls>
          <c:showLegendKey val="0"/>
          <c:showVal val="0"/>
          <c:showCatName val="0"/>
          <c:showSerName val="0"/>
          <c:showPercent val="0"/>
          <c:showBubbleSize val="0"/>
        </c:dLbls>
        <c:gapWidth val="25"/>
        <c:axId val="227121792"/>
        <c:axId val="227120256"/>
      </c:barChart>
      <c:valAx>
        <c:axId val="227120256"/>
        <c:scaling>
          <c:orientation val="minMax"/>
          <c:max val="100"/>
          <c:min val="0"/>
        </c:scaling>
        <c:delete val="1"/>
        <c:axPos val="l"/>
        <c:numFmt formatCode="0&quot;%&quot;" sourceLinked="0"/>
        <c:majorTickMark val="out"/>
        <c:minorTickMark val="none"/>
        <c:tickLblPos val="nextTo"/>
        <c:crossAx val="227121792"/>
        <c:crosses val="autoZero"/>
        <c:crossBetween val="between"/>
        <c:majorUnit val="20"/>
      </c:valAx>
      <c:catAx>
        <c:axId val="227121792"/>
        <c:scaling>
          <c:orientation val="minMax"/>
        </c:scaling>
        <c:delete val="0"/>
        <c:axPos val="b"/>
        <c:numFmt formatCode="General" sourceLinked="0"/>
        <c:majorTickMark val="none"/>
        <c:minorTickMark val="none"/>
        <c:tickLblPos val="nextTo"/>
        <c:spPr>
          <a:ln>
            <a:noFill/>
          </a:ln>
        </c:spPr>
        <c:txPr>
          <a:bodyPr/>
          <a:lstStyle/>
          <a:p>
            <a:pPr algn="ctr">
              <a:defRPr sz="1050"/>
            </a:pPr>
            <a:endParaRPr lang="en-US"/>
          </a:p>
        </c:txPr>
        <c:crossAx val="227120256"/>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562749100806846"/>
          <c:y val="0"/>
          <c:w val="0.51424139690871973"/>
          <c:h val="0.99842623167915212"/>
        </c:manualLayout>
      </c:layout>
      <c:barChart>
        <c:barDir val="bar"/>
        <c:grouping val="clustered"/>
        <c:varyColors val="0"/>
        <c:ser>
          <c:idx val="0"/>
          <c:order val="0"/>
          <c:tx>
            <c:strRef>
              <c:f>Sheet1!$B$1</c:f>
              <c:strCache>
                <c:ptCount val="1"/>
                <c:pt idx="0">
                  <c:v>Series 1</c:v>
                </c:pt>
              </c:strCache>
            </c:strRef>
          </c:tx>
          <c:spPr>
            <a:solidFill>
              <a:schemeClr val="accent2"/>
            </a:solidFill>
            <a:ln w="28575">
              <a:solidFill>
                <a:schemeClr val="bg1"/>
              </a:solidFill>
            </a:ln>
          </c:spPr>
          <c:invertIfNegative val="0"/>
          <c:dLbls>
            <c:numFmt formatCode="0.0&quot;%&quot;" sourceLinked="0"/>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Behavioral Health</c:v>
                </c:pt>
                <c:pt idx="1">
                  <c:v>Training Providers About LGBTQ+ Health</c:v>
                </c:pt>
                <c:pt idx="2">
                  <c:v>Insurance Coverage for LGBTQ+ Care</c:v>
                </c:pt>
                <c:pt idx="3">
                  <c:v>Access to Affirming Care</c:v>
                </c:pt>
                <c:pt idx="4">
                  <c:v>Suicide/Self-Harm</c:v>
                </c:pt>
                <c:pt idx="5">
                  <c:v>Violence/Emotional Abuse in Families/Relationships</c:v>
                </c:pt>
                <c:pt idx="6">
                  <c:v>Bullying/Harassment</c:v>
                </c:pt>
                <c:pt idx="7">
                  <c:v>Violence - Hate Crimes</c:v>
                </c:pt>
                <c:pt idx="8">
                  <c:v>Racism</c:v>
                </c:pt>
                <c:pt idx="9">
                  <c:v>STIs (Including HIV/AIDS)</c:v>
                </c:pt>
                <c:pt idx="10">
                  <c:v>Housing/Homelessness</c:v>
                </c:pt>
                <c:pt idx="11">
                  <c:v>Mistreatment in Criminal Justice</c:v>
                </c:pt>
              </c:strCache>
            </c:strRef>
          </c:cat>
          <c:val>
            <c:numRef>
              <c:f>Sheet1!$B$2:$B$13</c:f>
              <c:numCache>
                <c:formatCode>General</c:formatCode>
                <c:ptCount val="12"/>
                <c:pt idx="0">
                  <c:v>95.9</c:v>
                </c:pt>
                <c:pt idx="1">
                  <c:v>94.9</c:v>
                </c:pt>
                <c:pt idx="2">
                  <c:v>93.3</c:v>
                </c:pt>
                <c:pt idx="3">
                  <c:v>93.1</c:v>
                </c:pt>
                <c:pt idx="4">
                  <c:v>91.5</c:v>
                </c:pt>
                <c:pt idx="5">
                  <c:v>91.3</c:v>
                </c:pt>
                <c:pt idx="6">
                  <c:v>88.2</c:v>
                </c:pt>
                <c:pt idx="7">
                  <c:v>87.3</c:v>
                </c:pt>
                <c:pt idx="8">
                  <c:v>87</c:v>
                </c:pt>
                <c:pt idx="9">
                  <c:v>86.5</c:v>
                </c:pt>
                <c:pt idx="10">
                  <c:v>83.4</c:v>
                </c:pt>
                <c:pt idx="11">
                  <c:v>83.2</c:v>
                </c:pt>
              </c:numCache>
            </c:numRef>
          </c:val>
          <c:extLst>
            <c:ext xmlns:c16="http://schemas.microsoft.com/office/drawing/2014/chart" uri="{C3380CC4-5D6E-409C-BE32-E72D297353CC}">
              <c16:uniqueId val="{00000000-1862-42EF-B728-571187EA755B}"/>
            </c:ext>
          </c:extLst>
        </c:ser>
        <c:dLbls>
          <c:showLegendKey val="0"/>
          <c:showVal val="0"/>
          <c:showCatName val="0"/>
          <c:showSerName val="0"/>
          <c:showPercent val="0"/>
          <c:showBubbleSize val="0"/>
        </c:dLbls>
        <c:gapWidth val="29"/>
        <c:axId val="73070464"/>
        <c:axId val="73072000"/>
      </c:barChart>
      <c:catAx>
        <c:axId val="73070464"/>
        <c:scaling>
          <c:orientation val="maxMin"/>
        </c:scaling>
        <c:delete val="0"/>
        <c:axPos val="l"/>
        <c:numFmt formatCode="General" sourceLinked="0"/>
        <c:majorTickMark val="out"/>
        <c:minorTickMark val="none"/>
        <c:tickLblPos val="nextTo"/>
        <c:spPr>
          <a:ln>
            <a:noFill/>
          </a:ln>
        </c:spPr>
        <c:txPr>
          <a:bodyPr/>
          <a:lstStyle/>
          <a:p>
            <a:pPr>
              <a:defRPr b="1">
                <a:solidFill>
                  <a:schemeClr val="tx1"/>
                </a:solidFill>
                <a:latin typeface="Arial" panose="020B0604020202020204" pitchFamily="34" charset="0"/>
                <a:cs typeface="Arial" panose="020B0604020202020204" pitchFamily="34" charset="0"/>
              </a:defRPr>
            </a:pPr>
            <a:endParaRPr lang="en-US"/>
          </a:p>
        </c:txPr>
        <c:crossAx val="73072000"/>
        <c:crosses val="autoZero"/>
        <c:auto val="1"/>
        <c:lblAlgn val="ctr"/>
        <c:lblOffset val="100"/>
        <c:noMultiLvlLbl val="0"/>
      </c:catAx>
      <c:valAx>
        <c:axId val="73072000"/>
        <c:scaling>
          <c:orientation val="minMax"/>
          <c:max val="100"/>
          <c:min val="0"/>
        </c:scaling>
        <c:delete val="1"/>
        <c:axPos val="b"/>
        <c:numFmt formatCode="0&quot;%&quot;" sourceLinked="0"/>
        <c:majorTickMark val="out"/>
        <c:minorTickMark val="none"/>
        <c:tickLblPos val="nextTo"/>
        <c:crossAx val="73070464"/>
        <c:crosses val="max"/>
        <c:crossBetween val="between"/>
      </c:valAx>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Verdana" panose="020B060403050404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06CF33-8FBF-4B4C-A62C-C7FCEE2F205E}" type="datetimeFigureOut">
              <a:rPr lang="en-US" smtClean="0">
                <a:latin typeface="Verdana" panose="020B0604030504040204" pitchFamily="34" charset="0"/>
              </a:rPr>
              <a:t>9/24/22</a:t>
            </a:fld>
            <a:endParaRPr lang="en-US" dirty="0">
              <a:latin typeface="Verdana" panose="020B060403050404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Verdana" panose="020B060403050404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2B81D4-C81F-2846-A8B2-30C4B23FE648}" type="slidenum">
              <a:rPr lang="en-US" smtClean="0">
                <a:latin typeface="Verdana" panose="020B0604030504040204" pitchFamily="34" charset="0"/>
              </a:rPr>
              <a:t>‹#›</a:t>
            </a:fld>
            <a:endParaRPr lang="en-US" dirty="0">
              <a:latin typeface="Verdana" panose="020B0604030504040204" pitchFamily="34" charset="0"/>
            </a:endParaRPr>
          </a:p>
        </p:txBody>
      </p:sp>
    </p:spTree>
    <p:extLst>
      <p:ext uri="{BB962C8B-B14F-4D97-AF65-F5344CB8AC3E}">
        <p14:creationId xmlns:p14="http://schemas.microsoft.com/office/powerpoint/2010/main" val="399469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68D938DB-7AC2-8B49-96CB-F4713922A74B}" type="datetimeFigureOut">
              <a:rPr lang="en-US" smtClean="0"/>
              <a:pPr/>
              <a:t>9/24/22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06818A80-324C-A94A-A288-E8B5ECC90687}" type="slidenum">
              <a:rPr lang="en-US" smtClean="0"/>
              <a:pPr/>
              <a:t>‹#›</a:t>
            </a:fld>
            <a:endParaRPr lang="en-US" dirty="0"/>
          </a:p>
        </p:txBody>
      </p:sp>
    </p:spTree>
    <p:extLst>
      <p:ext uri="{BB962C8B-B14F-4D97-AF65-F5344CB8AC3E}">
        <p14:creationId xmlns:p14="http://schemas.microsoft.com/office/powerpoint/2010/main" val="181955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046E8-5000-4DCC-B86F-0347867D5E3F}" type="slidenum">
              <a:rPr lang="en-US" smtClean="0"/>
              <a:t>3</a:t>
            </a:fld>
            <a:endParaRPr lang="en-US"/>
          </a:p>
        </p:txBody>
      </p:sp>
    </p:spTree>
    <p:extLst>
      <p:ext uri="{BB962C8B-B14F-4D97-AF65-F5344CB8AC3E}">
        <p14:creationId xmlns:p14="http://schemas.microsoft.com/office/powerpoint/2010/main" val="117151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EA563-407F-4242-A6CE-5C65BCA20ECC}" type="slidenum">
              <a:rPr lang="en-US" smtClean="0"/>
              <a:t>7</a:t>
            </a:fld>
            <a:endParaRPr lang="en-US"/>
          </a:p>
        </p:txBody>
      </p:sp>
    </p:spTree>
    <p:extLst>
      <p:ext uri="{BB962C8B-B14F-4D97-AF65-F5344CB8AC3E}">
        <p14:creationId xmlns:p14="http://schemas.microsoft.com/office/powerpoint/2010/main" val="78569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EA563-407F-4242-A6CE-5C65BCA20ECC}" type="slidenum">
              <a:rPr lang="en-US" smtClean="0"/>
              <a:t>8</a:t>
            </a:fld>
            <a:endParaRPr lang="en-US"/>
          </a:p>
        </p:txBody>
      </p:sp>
    </p:spTree>
    <p:extLst>
      <p:ext uri="{BB962C8B-B14F-4D97-AF65-F5344CB8AC3E}">
        <p14:creationId xmlns:p14="http://schemas.microsoft.com/office/powerpoint/2010/main" val="141684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1" dirty="0">
              <a:ea typeface="Arial" charset="0"/>
              <a:cs typeface="Arial"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8E3EA563-407F-4242-A6CE-5C65BCA20ECC}" type="slidenum">
              <a:rPr lang="en-US" smtClean="0"/>
              <a:t>9</a:t>
            </a:fld>
            <a:endParaRPr lang="en-US"/>
          </a:p>
        </p:txBody>
      </p:sp>
    </p:spTree>
    <p:extLst>
      <p:ext uri="{BB962C8B-B14F-4D97-AF65-F5344CB8AC3E}">
        <p14:creationId xmlns:p14="http://schemas.microsoft.com/office/powerpoint/2010/main" val="1292376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7929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M Logo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4818882"/>
            <a:ext cx="2057400" cy="273844"/>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dirty="0">
              <a:solidFill>
                <a:schemeClr val="bg1"/>
              </a:solidFill>
            </a:endParaRPr>
          </a:p>
        </p:txBody>
      </p:sp>
      <p:cxnSp>
        <p:nvCxnSpPr>
          <p:cNvPr id="19" name="Straight Connector 18"/>
          <p:cNvCxnSpPr/>
          <p:nvPr userDrawn="1"/>
        </p:nvCxnSpPr>
        <p:spPr>
          <a:xfrm>
            <a:off x="628653" y="4680900"/>
            <a:ext cx="7890681"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7D2EFC3-4B76-1F43-BFD2-E6E9E9E6C48D}"/>
              </a:ext>
            </a:extLst>
          </p:cNvPr>
          <p:cNvPicPr>
            <a:picLocks noChangeAspect="1"/>
          </p:cNvPicPr>
          <p:nvPr userDrawn="1"/>
        </p:nvPicPr>
        <p:blipFill>
          <a:blip r:embed="rId2"/>
          <a:srcRect/>
          <a:stretch/>
        </p:blipFill>
        <p:spPr>
          <a:xfrm>
            <a:off x="3023578" y="1885951"/>
            <a:ext cx="3096845" cy="996686"/>
          </a:xfrm>
          <a:prstGeom prst="rect">
            <a:avLst/>
          </a:prstGeom>
        </p:spPr>
      </p:pic>
    </p:spTree>
    <p:extLst>
      <p:ext uri="{BB962C8B-B14F-4D97-AF65-F5344CB8AC3E}">
        <p14:creationId xmlns:p14="http://schemas.microsoft.com/office/powerpoint/2010/main" val="5094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Subhead, Bulleted List,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1219200" y="4276998"/>
            <a:ext cx="7772400" cy="147016"/>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7028" y="313267"/>
            <a:ext cx="8074572" cy="1039283"/>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7543800" y="142830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7543800" y="2800350"/>
            <a:ext cx="1447800" cy="16298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23" name="Content Placeholder 11">
            <a:extLst>
              <a:ext uri="{FF2B5EF4-FFF2-40B4-BE49-F238E27FC236}">
                <a16:creationId xmlns:a16="http://schemas.microsoft.com/office/drawing/2014/main" id="{ECFB8DE8-EB4B-1141-81A0-74A3B684F4E5}"/>
              </a:ext>
            </a:extLst>
          </p:cNvPr>
          <p:cNvSpPr>
            <a:spLocks noGrp="1"/>
          </p:cNvSpPr>
          <p:nvPr>
            <p:ph sz="quarter" idx="38" hasCustomPrompt="1"/>
          </p:nvPr>
        </p:nvSpPr>
        <p:spPr>
          <a:xfrm>
            <a:off x="9343800" y="615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24" name="Content Placeholder 11">
            <a:extLst>
              <a:ext uri="{FF2B5EF4-FFF2-40B4-BE49-F238E27FC236}">
                <a16:creationId xmlns:a16="http://schemas.microsoft.com/office/drawing/2014/main" id="{462699FE-8CF3-B147-AE69-3FCE1F0A7D59}"/>
              </a:ext>
            </a:extLst>
          </p:cNvPr>
          <p:cNvSpPr>
            <a:spLocks noGrp="1"/>
          </p:cNvSpPr>
          <p:nvPr>
            <p:ph sz="quarter" idx="39" hasCustomPrompt="1"/>
          </p:nvPr>
        </p:nvSpPr>
        <p:spPr>
          <a:xfrm>
            <a:off x="9343800" y="135255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25" name="Content Placeholder 11">
            <a:extLst>
              <a:ext uri="{FF2B5EF4-FFF2-40B4-BE49-F238E27FC236}">
                <a16:creationId xmlns:a16="http://schemas.microsoft.com/office/drawing/2014/main" id="{6A6916DC-3821-0E49-B26E-5BF44A92EE7C}"/>
              </a:ext>
            </a:extLst>
          </p:cNvPr>
          <p:cNvSpPr>
            <a:spLocks noGrp="1"/>
          </p:cNvSpPr>
          <p:nvPr>
            <p:ph sz="quarter" idx="40" hasCustomPrompt="1"/>
          </p:nvPr>
        </p:nvSpPr>
        <p:spPr>
          <a:xfrm>
            <a:off x="9343800" y="2691750"/>
            <a:ext cx="1447800"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9" name="Text Placeholder 8">
            <a:extLst>
              <a:ext uri="{FF2B5EF4-FFF2-40B4-BE49-F238E27FC236}">
                <a16:creationId xmlns:a16="http://schemas.microsoft.com/office/drawing/2014/main" id="{F7D8A821-7DE7-0F4D-98F3-41126883D12C}"/>
              </a:ext>
            </a:extLst>
          </p:cNvPr>
          <p:cNvSpPr>
            <a:spLocks noGrp="1"/>
          </p:cNvSpPr>
          <p:nvPr>
            <p:ph type="body" sz="quarter" idx="42" hasCustomPrompt="1"/>
          </p:nvPr>
        </p:nvSpPr>
        <p:spPr>
          <a:xfrm>
            <a:off x="914400" y="1434639"/>
            <a:ext cx="6477000" cy="623827"/>
          </a:xfrm>
          <a:prstGeom prst="rect">
            <a:avLst/>
          </a:prstGeom>
        </p:spPr>
        <p:txBody>
          <a:bodyPr lIns="0" tIns="0" rIns="0" bIns="0"/>
          <a:lstStyle>
            <a:lvl1pPr marL="0">
              <a:lnSpc>
                <a:spcPct val="110000"/>
              </a:lnSpc>
              <a:spcBef>
                <a:spcPts val="0"/>
              </a:spcBef>
              <a:spcAft>
                <a:spcPts val="600"/>
              </a:spcAf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nSpc>
                <a:spcPct val="110000"/>
              </a:lnSpc>
              <a:spcBef>
                <a:spcPts val="0"/>
              </a:spcBef>
              <a:spcAft>
                <a:spcPts val="4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2"/>
            <a:r>
              <a:rPr lang="en-US" dirty="0"/>
              <a:t>Type subhead here. Use “Shift return” within paragraph. Use “Return” to make paragraph two.</a:t>
            </a:r>
          </a:p>
        </p:txBody>
      </p:sp>
      <p:sp>
        <p:nvSpPr>
          <p:cNvPr id="13" name="Text Placeholder 3">
            <a:extLst>
              <a:ext uri="{FF2B5EF4-FFF2-40B4-BE49-F238E27FC236}">
                <a16:creationId xmlns:a16="http://schemas.microsoft.com/office/drawing/2014/main" id="{DBF31065-7A8E-1041-924C-C851DC2C5936}"/>
              </a:ext>
            </a:extLst>
          </p:cNvPr>
          <p:cNvSpPr>
            <a:spLocks noGrp="1"/>
          </p:cNvSpPr>
          <p:nvPr>
            <p:ph type="body" sz="quarter" idx="35" hasCustomPrompt="1"/>
          </p:nvPr>
        </p:nvSpPr>
        <p:spPr>
          <a:xfrm>
            <a:off x="935566" y="2167457"/>
            <a:ext cx="6455833" cy="1928293"/>
          </a:xfrm>
          <a:prstGeom prst="rect">
            <a:avLst/>
          </a:prstGeom>
        </p:spPr>
        <p:txBody>
          <a:bodyPr lIns="0" tIns="0" rIns="0" bIns="0"/>
          <a:lstStyle>
            <a:lvl1pPr marL="119063" indent="-119063">
              <a:lnSpc>
                <a:spcPct val="110000"/>
              </a:lnSpc>
              <a:spcBef>
                <a:spcPts val="0"/>
              </a:spcBef>
              <a:spcAft>
                <a:spcPts val="4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90513" indent="-171450">
              <a:lnSpc>
                <a:spcPct val="110000"/>
              </a:lnSpc>
              <a:spcBef>
                <a:spcPts val="0"/>
              </a:spcBef>
              <a:spcAft>
                <a:spcPts val="4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61963" indent="-171450">
              <a:lnSpc>
                <a:spcPct val="110000"/>
              </a:lnSpc>
              <a:spcBef>
                <a:spcPts val="0"/>
              </a:spcBef>
              <a:spcAft>
                <a:spcPts val="400"/>
              </a:spcAft>
              <a:buFont typeface="Courier New" panose="02070309020205020404" pitchFamily="49" charset="0"/>
              <a:buChar char="o"/>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bulleted list here</a:t>
            </a:r>
          </a:p>
          <a:p>
            <a:pPr lvl="3"/>
            <a:r>
              <a:rPr lang="en-US" dirty="0"/>
              <a:t>Second level</a:t>
            </a:r>
          </a:p>
          <a:p>
            <a:pPr lvl="4"/>
            <a:r>
              <a:rPr lang="en-US" dirty="0"/>
              <a:t>Third level</a:t>
            </a:r>
          </a:p>
          <a:p>
            <a:pPr lvl="4"/>
            <a:r>
              <a:rPr lang="en-US" dirty="0"/>
              <a:t>Fourth level</a:t>
            </a:r>
          </a:p>
          <a:p>
            <a:pPr lvl="4"/>
            <a:r>
              <a:rPr lang="en-US" dirty="0"/>
              <a:t>Fifth level</a:t>
            </a:r>
          </a:p>
        </p:txBody>
      </p:sp>
    </p:spTree>
    <p:extLst>
      <p:ext uri="{BB962C8B-B14F-4D97-AF65-F5344CB8AC3E}">
        <p14:creationId xmlns:p14="http://schemas.microsoft.com/office/powerpoint/2010/main" val="185955802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Bulleted List, 6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08561" y="304800"/>
            <a:ext cx="8083039" cy="1047750"/>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775575" y="1428750"/>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775575" y="2865884"/>
            <a:ext cx="1216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448800" y="1868798"/>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4" name="Text Placeholder 3">
            <a:extLst>
              <a:ext uri="{FF2B5EF4-FFF2-40B4-BE49-F238E27FC236}">
                <a16:creationId xmlns:a16="http://schemas.microsoft.com/office/drawing/2014/main" id="{CC002275-5B5A-5945-96B9-11C4642822C4}"/>
              </a:ext>
            </a:extLst>
          </p:cNvPr>
          <p:cNvSpPr>
            <a:spLocks noGrp="1"/>
          </p:cNvSpPr>
          <p:nvPr>
            <p:ph type="body" sz="quarter" idx="35" hasCustomPrompt="1"/>
          </p:nvPr>
        </p:nvSpPr>
        <p:spPr>
          <a:xfrm>
            <a:off x="914400" y="1428750"/>
            <a:ext cx="5257800" cy="2895600"/>
          </a:xfrm>
          <a:prstGeom prst="rect">
            <a:avLst/>
          </a:prstGeom>
        </p:spPr>
        <p:txBody>
          <a:bodyPr lIns="0" tIns="0" rIns="0" bIns="0"/>
          <a:lstStyle>
            <a:lvl1pPr marL="119063" indent="-11906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90513" indent="-171450">
              <a:lnSpc>
                <a:spcPct val="110000"/>
              </a:lnSpc>
              <a:spcBef>
                <a:spcPts val="0"/>
              </a:spcBef>
              <a:spcAft>
                <a:spcPts val="3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61963" indent="-171450">
              <a:lnSpc>
                <a:spcPct val="110000"/>
              </a:lnSpc>
              <a:spcBef>
                <a:spcPts val="0"/>
              </a:spcBef>
              <a:spcAft>
                <a:spcPts val="300"/>
              </a:spcAft>
              <a:buFont typeface="Courier New" panose="02070309020205020404" pitchFamily="49" charset="0"/>
              <a:buChar char="o"/>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bulleted list here</a:t>
            </a:r>
          </a:p>
          <a:p>
            <a:pPr lvl="3"/>
            <a:r>
              <a:rPr lang="en-US" dirty="0"/>
              <a:t>Second level</a:t>
            </a:r>
          </a:p>
          <a:p>
            <a:pPr lvl="4"/>
            <a:r>
              <a:rPr lang="en-US" dirty="0"/>
              <a:t>Third level</a:t>
            </a:r>
          </a:p>
          <a:p>
            <a:pPr lvl="4"/>
            <a:r>
              <a:rPr lang="en-US" dirty="0"/>
              <a:t>Fourth level</a:t>
            </a:r>
          </a:p>
          <a:p>
            <a:pPr lvl="4"/>
            <a:r>
              <a:rPr lang="en-US" dirty="0"/>
              <a:t>Fifth level</a:t>
            </a:r>
          </a:p>
        </p:txBody>
      </p:sp>
      <p:sp>
        <p:nvSpPr>
          <p:cNvPr id="11" name="Content Placeholder 11">
            <a:extLst>
              <a:ext uri="{FF2B5EF4-FFF2-40B4-BE49-F238E27FC236}">
                <a16:creationId xmlns:a16="http://schemas.microsoft.com/office/drawing/2014/main" id="{140D01CB-423A-804B-99C0-D6A84F953CDE}"/>
              </a:ext>
            </a:extLst>
          </p:cNvPr>
          <p:cNvSpPr>
            <a:spLocks noGrp="1"/>
          </p:cNvSpPr>
          <p:nvPr>
            <p:ph sz="quarter" idx="36" hasCustomPrompt="1"/>
          </p:nvPr>
        </p:nvSpPr>
        <p:spPr>
          <a:xfrm>
            <a:off x="7775575" y="9024"/>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2" name="Content Placeholder 11">
            <a:extLst>
              <a:ext uri="{FF2B5EF4-FFF2-40B4-BE49-F238E27FC236}">
                <a16:creationId xmlns:a16="http://schemas.microsoft.com/office/drawing/2014/main" id="{A01EE183-E07D-3C4B-9D8B-5EDD9015D00C}"/>
              </a:ext>
            </a:extLst>
          </p:cNvPr>
          <p:cNvSpPr>
            <a:spLocks noGrp="1"/>
          </p:cNvSpPr>
          <p:nvPr>
            <p:ph sz="quarter" idx="37" hasCustomPrompt="1"/>
          </p:nvPr>
        </p:nvSpPr>
        <p:spPr>
          <a:xfrm>
            <a:off x="6500228" y="1428750"/>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5" name="Content Placeholder 11">
            <a:extLst>
              <a:ext uri="{FF2B5EF4-FFF2-40B4-BE49-F238E27FC236}">
                <a16:creationId xmlns:a16="http://schemas.microsoft.com/office/drawing/2014/main" id="{29A5EA2B-37D3-8848-94E3-7F94F1BB5E60}"/>
              </a:ext>
            </a:extLst>
          </p:cNvPr>
          <p:cNvSpPr>
            <a:spLocks noGrp="1"/>
          </p:cNvSpPr>
          <p:nvPr>
            <p:ph sz="quarter" idx="38" hasCustomPrompt="1"/>
          </p:nvPr>
        </p:nvSpPr>
        <p:spPr>
          <a:xfrm>
            <a:off x="6500228" y="2865884"/>
            <a:ext cx="1216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8" name="Content Placeholder 11">
            <a:extLst>
              <a:ext uri="{FF2B5EF4-FFF2-40B4-BE49-F238E27FC236}">
                <a16:creationId xmlns:a16="http://schemas.microsoft.com/office/drawing/2014/main" id="{9F57FFA1-C476-A843-A071-86DE7B5A5570}"/>
              </a:ext>
            </a:extLst>
          </p:cNvPr>
          <p:cNvSpPr>
            <a:spLocks noGrp="1"/>
          </p:cNvSpPr>
          <p:nvPr>
            <p:ph sz="quarter" idx="39" hasCustomPrompt="1"/>
          </p:nvPr>
        </p:nvSpPr>
        <p:spPr>
          <a:xfrm>
            <a:off x="6500228" y="9024"/>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9" name="Text Placeholder 6">
            <a:extLst>
              <a:ext uri="{FF2B5EF4-FFF2-40B4-BE49-F238E27FC236}">
                <a16:creationId xmlns:a16="http://schemas.microsoft.com/office/drawing/2014/main" id="{34B77DAA-EC62-884E-B8EA-23AF4BC0954A}"/>
              </a:ext>
            </a:extLst>
          </p:cNvPr>
          <p:cNvSpPr>
            <a:spLocks noGrp="1"/>
          </p:cNvSpPr>
          <p:nvPr>
            <p:ph type="body" sz="quarter" idx="40" hasCustomPrompt="1"/>
          </p:nvPr>
        </p:nvSpPr>
        <p:spPr>
          <a:xfrm>
            <a:off x="914400" y="4248150"/>
            <a:ext cx="3581400"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800600" y="4234357"/>
            <a:ext cx="4191000" cy="189657"/>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228510534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Subhead, Number List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48150"/>
            <a:ext cx="8077200"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21733"/>
            <a:ext cx="8077200" cy="1030817"/>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2066475"/>
            <a:ext cx="6477000" cy="1866085"/>
          </a:xfrm>
          <a:prstGeom prst="rect">
            <a:avLst/>
          </a:prstGeom>
        </p:spPr>
        <p:txBody>
          <a:bodyPr lIns="0" tIns="0" rIns="0" bIns="0"/>
          <a:lstStyle>
            <a:lvl1pPr marL="230188" indent="-230188">
              <a:lnSpc>
                <a:spcPct val="110000"/>
              </a:lnSpc>
              <a:spcAft>
                <a:spcPts val="400"/>
              </a:spcAft>
              <a:buFont typeface="+mj-lt"/>
              <a:buAutoNum type="arabicPeriod"/>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100"/>
              </a:lnSpc>
              <a:spcBef>
                <a:spcPts val="900"/>
              </a:spcBef>
              <a:tabLst/>
              <a:defRPr sz="14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marL="230188" indent="-223838">
              <a:spcBef>
                <a:spcPts val="300"/>
              </a:spcBef>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30188" indent="-223838">
              <a:spcBef>
                <a:spcPts val="300"/>
              </a:spcBef>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30188" indent="-223838">
              <a:spcBef>
                <a:spcPts val="300"/>
              </a:spcBef>
              <a:buFont typeface="System Font Regular"/>
              <a:buChar char="–"/>
              <a:tabLst/>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numbered list here</a:t>
            </a:r>
          </a:p>
          <a:p>
            <a:pPr lvl="0"/>
            <a:r>
              <a:rPr lang="en-US" dirty="0"/>
              <a:t>Third level</a:t>
            </a:r>
          </a:p>
          <a:p>
            <a:pPr lvl="0"/>
            <a:r>
              <a:rPr lang="en-US" dirty="0"/>
              <a:t>Fourth level</a:t>
            </a:r>
          </a:p>
          <a:p>
            <a:pPr lvl="0"/>
            <a:r>
              <a:rPr lang="en-US" dirty="0"/>
              <a:t>Fifth level</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7543800" y="142830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7543800" y="2800350"/>
            <a:ext cx="1447800" cy="16298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23" name="Content Placeholder 11">
            <a:extLst>
              <a:ext uri="{FF2B5EF4-FFF2-40B4-BE49-F238E27FC236}">
                <a16:creationId xmlns:a16="http://schemas.microsoft.com/office/drawing/2014/main" id="{ECFB8DE8-EB4B-1141-81A0-74A3B684F4E5}"/>
              </a:ext>
            </a:extLst>
          </p:cNvPr>
          <p:cNvSpPr>
            <a:spLocks noGrp="1"/>
          </p:cNvSpPr>
          <p:nvPr>
            <p:ph sz="quarter" idx="38" hasCustomPrompt="1"/>
          </p:nvPr>
        </p:nvSpPr>
        <p:spPr>
          <a:xfrm>
            <a:off x="9343800" y="6150"/>
            <a:ext cx="1447800"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24" name="Content Placeholder 11">
            <a:extLst>
              <a:ext uri="{FF2B5EF4-FFF2-40B4-BE49-F238E27FC236}">
                <a16:creationId xmlns:a16="http://schemas.microsoft.com/office/drawing/2014/main" id="{462699FE-8CF3-B147-AE69-3FCE1F0A7D59}"/>
              </a:ext>
            </a:extLst>
          </p:cNvPr>
          <p:cNvSpPr>
            <a:spLocks noGrp="1"/>
          </p:cNvSpPr>
          <p:nvPr>
            <p:ph sz="quarter" idx="39" hasCustomPrompt="1"/>
          </p:nvPr>
        </p:nvSpPr>
        <p:spPr>
          <a:xfrm>
            <a:off x="9343800" y="1352550"/>
            <a:ext cx="1447800"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25" name="Content Placeholder 11">
            <a:extLst>
              <a:ext uri="{FF2B5EF4-FFF2-40B4-BE49-F238E27FC236}">
                <a16:creationId xmlns:a16="http://schemas.microsoft.com/office/drawing/2014/main" id="{6A6916DC-3821-0E49-B26E-5BF44A92EE7C}"/>
              </a:ext>
            </a:extLst>
          </p:cNvPr>
          <p:cNvSpPr>
            <a:spLocks noGrp="1"/>
          </p:cNvSpPr>
          <p:nvPr>
            <p:ph sz="quarter" idx="40" hasCustomPrompt="1"/>
          </p:nvPr>
        </p:nvSpPr>
        <p:spPr>
          <a:xfrm>
            <a:off x="9343800" y="2691750"/>
            <a:ext cx="1447800" cy="1738414"/>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4" name="Text Placeholder 3">
            <a:extLst>
              <a:ext uri="{FF2B5EF4-FFF2-40B4-BE49-F238E27FC236}">
                <a16:creationId xmlns:a16="http://schemas.microsoft.com/office/drawing/2014/main" id="{74225F94-B9CC-7B4C-AE2F-CAD9F4D05579}"/>
              </a:ext>
            </a:extLst>
          </p:cNvPr>
          <p:cNvSpPr>
            <a:spLocks noGrp="1"/>
          </p:cNvSpPr>
          <p:nvPr>
            <p:ph type="body" sz="quarter" idx="42" hasCustomPrompt="1"/>
          </p:nvPr>
        </p:nvSpPr>
        <p:spPr>
          <a:xfrm>
            <a:off x="914400" y="1419225"/>
            <a:ext cx="6477000" cy="670832"/>
          </a:xfrm>
          <a:prstGeom prst="rect">
            <a:avLst/>
          </a:prstGeom>
        </p:spPr>
        <p:txBody>
          <a:bodyPr lIns="0" tIns="0" rIns="0" bIns="0"/>
          <a:lstStyle>
            <a:lvl1pPr marL="0" indent="0">
              <a:lnSpc>
                <a:spcPct val="110000"/>
              </a:lnSpc>
              <a:spcAft>
                <a:spcPts val="4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subhead here. Use “Shift return” within paragraph. Use “Return” to make paragraph two.</a:t>
            </a:r>
          </a:p>
        </p:txBody>
      </p:sp>
    </p:spTree>
    <p:extLst>
      <p:ext uri="{BB962C8B-B14F-4D97-AF65-F5344CB8AC3E}">
        <p14:creationId xmlns:p14="http://schemas.microsoft.com/office/powerpoint/2010/main" val="154345028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Number List w Flush Left Lis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06304"/>
            <a:ext cx="7772400" cy="217710"/>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13267"/>
            <a:ext cx="8077200" cy="1039283"/>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7386662" y="13350"/>
            <a:ext cx="1597572" cy="13170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7382785" y="1448554"/>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7394028" y="2843108"/>
            <a:ext cx="1597572" cy="158090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6" name="Content Placeholder 11">
            <a:extLst>
              <a:ext uri="{FF2B5EF4-FFF2-40B4-BE49-F238E27FC236}">
                <a16:creationId xmlns:a16="http://schemas.microsoft.com/office/drawing/2014/main" id="{AA015EA6-70CC-9D48-B834-0929D5233353}"/>
              </a:ext>
            </a:extLst>
          </p:cNvPr>
          <p:cNvSpPr>
            <a:spLocks noGrp="1"/>
          </p:cNvSpPr>
          <p:nvPr>
            <p:ph sz="quarter" idx="35" hasCustomPrompt="1"/>
          </p:nvPr>
        </p:nvSpPr>
        <p:spPr>
          <a:xfrm>
            <a:off x="9255547" y="-8850"/>
            <a:ext cx="2359025"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711A20A0-68F5-4F45-850A-783C8C3B05F6}"/>
              </a:ext>
            </a:extLst>
          </p:cNvPr>
          <p:cNvSpPr>
            <a:spLocks noGrp="1"/>
          </p:cNvSpPr>
          <p:nvPr>
            <p:ph sz="quarter" idx="36" hasCustomPrompt="1"/>
          </p:nvPr>
        </p:nvSpPr>
        <p:spPr>
          <a:xfrm>
            <a:off x="9255547" y="1330350"/>
            <a:ext cx="2359025"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8" name="Content Placeholder 11">
            <a:extLst>
              <a:ext uri="{FF2B5EF4-FFF2-40B4-BE49-F238E27FC236}">
                <a16:creationId xmlns:a16="http://schemas.microsoft.com/office/drawing/2014/main" id="{409EA7D2-68E1-564C-A98F-F3125A011DB0}"/>
              </a:ext>
            </a:extLst>
          </p:cNvPr>
          <p:cNvSpPr>
            <a:spLocks noGrp="1"/>
          </p:cNvSpPr>
          <p:nvPr>
            <p:ph sz="quarter" idx="37" hasCustomPrompt="1"/>
          </p:nvPr>
        </p:nvSpPr>
        <p:spPr>
          <a:xfrm>
            <a:off x="9255547" y="266955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9" name="Text Placeholder 3">
            <a:extLst>
              <a:ext uri="{FF2B5EF4-FFF2-40B4-BE49-F238E27FC236}">
                <a16:creationId xmlns:a16="http://schemas.microsoft.com/office/drawing/2014/main" id="{1AB26EDB-A02F-DA44-BA80-3D0E9EAFE247}"/>
              </a:ext>
            </a:extLst>
          </p:cNvPr>
          <p:cNvSpPr>
            <a:spLocks noGrp="1"/>
          </p:cNvSpPr>
          <p:nvPr>
            <p:ph type="body" sz="quarter" idx="39" hasCustomPrompt="1"/>
          </p:nvPr>
        </p:nvSpPr>
        <p:spPr>
          <a:xfrm>
            <a:off x="914400" y="1441370"/>
            <a:ext cx="6019800" cy="2514600"/>
          </a:xfrm>
          <a:prstGeom prst="rect">
            <a:avLst/>
          </a:prstGeom>
        </p:spPr>
        <p:txBody>
          <a:bodyPr lIns="0" tIns="0" rIns="0" bIns="0"/>
          <a:lstStyle>
            <a:lvl1pPr marL="230188" indent="-222250" algn="l">
              <a:lnSpc>
                <a:spcPct val="110000"/>
              </a:lnSpc>
              <a:spcAft>
                <a:spcPts val="400"/>
              </a:spcAft>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30188" indent="0" algn="l">
              <a:lnSpc>
                <a:spcPct val="110000"/>
              </a:lnSpc>
              <a:spcBef>
                <a:spcPts val="0"/>
              </a:spcBef>
              <a:spcAft>
                <a:spcPts val="4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03225" indent="-168275" algn="l">
              <a:lnSpc>
                <a:spcPct val="110000"/>
              </a:lnSpc>
              <a:spcBef>
                <a:spcPts val="0"/>
              </a:spcBef>
              <a:spcAft>
                <a:spcPts val="400"/>
              </a:spcAft>
              <a:buFont typeface="System Font Regular"/>
              <a:buChar char="–"/>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30188" indent="0" algn="l">
              <a:lnSpc>
                <a:spcPct val="110000"/>
              </a:lnSpc>
              <a:spcBef>
                <a:spcPts val="0"/>
              </a:spcBef>
              <a:spcAft>
                <a:spcPts val="4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30188" indent="0" algn="l">
              <a:lnSpc>
                <a:spcPct val="110000"/>
              </a:lnSpc>
              <a:spcBef>
                <a:spcPts val="0"/>
              </a:spcBef>
              <a:spcAft>
                <a:spcPts val="3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numbered list here</a:t>
            </a:r>
          </a:p>
          <a:p>
            <a:pPr lvl="0"/>
            <a:r>
              <a:rPr lang="en-US" dirty="0"/>
              <a:t>Second level</a:t>
            </a:r>
          </a:p>
          <a:p>
            <a:pPr lvl="1"/>
            <a:r>
              <a:rPr lang="en-US" dirty="0"/>
              <a:t>Third level</a:t>
            </a:r>
          </a:p>
          <a:p>
            <a:pPr lvl="3"/>
            <a:r>
              <a:rPr lang="en-US" dirty="0"/>
              <a:t>Fourth level</a:t>
            </a:r>
          </a:p>
          <a:p>
            <a:pPr lvl="2"/>
            <a:r>
              <a:rPr lang="en-US" dirty="0"/>
              <a:t>Fifth level</a:t>
            </a:r>
          </a:p>
        </p:txBody>
      </p:sp>
    </p:spTree>
    <p:extLst>
      <p:ext uri="{BB962C8B-B14F-4D97-AF65-F5344CB8AC3E}">
        <p14:creationId xmlns:p14="http://schemas.microsoft.com/office/powerpoint/2010/main" val="32471202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Number List w Bullet, 3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15154"/>
            <a:ext cx="8077200" cy="208860"/>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22421" y="305000"/>
            <a:ext cx="8069179" cy="1030817"/>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7394028" y="1335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7394028" y="135255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7394028" y="2691750"/>
            <a:ext cx="1597572"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6" name="Content Placeholder 11">
            <a:extLst>
              <a:ext uri="{FF2B5EF4-FFF2-40B4-BE49-F238E27FC236}">
                <a16:creationId xmlns:a16="http://schemas.microsoft.com/office/drawing/2014/main" id="{AA015EA6-70CC-9D48-B834-0929D5233353}"/>
              </a:ext>
            </a:extLst>
          </p:cNvPr>
          <p:cNvSpPr>
            <a:spLocks noGrp="1"/>
          </p:cNvSpPr>
          <p:nvPr>
            <p:ph sz="quarter" idx="35" hasCustomPrompt="1"/>
          </p:nvPr>
        </p:nvSpPr>
        <p:spPr>
          <a:xfrm>
            <a:off x="9255547" y="-8850"/>
            <a:ext cx="2359025"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711A20A0-68F5-4F45-850A-783C8C3B05F6}"/>
              </a:ext>
            </a:extLst>
          </p:cNvPr>
          <p:cNvSpPr>
            <a:spLocks noGrp="1"/>
          </p:cNvSpPr>
          <p:nvPr>
            <p:ph sz="quarter" idx="36" hasCustomPrompt="1"/>
          </p:nvPr>
        </p:nvSpPr>
        <p:spPr>
          <a:xfrm>
            <a:off x="9255547" y="1330350"/>
            <a:ext cx="2359025"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8" name="Content Placeholder 11">
            <a:extLst>
              <a:ext uri="{FF2B5EF4-FFF2-40B4-BE49-F238E27FC236}">
                <a16:creationId xmlns:a16="http://schemas.microsoft.com/office/drawing/2014/main" id="{409EA7D2-68E1-564C-A98F-F3125A011DB0}"/>
              </a:ext>
            </a:extLst>
          </p:cNvPr>
          <p:cNvSpPr>
            <a:spLocks noGrp="1"/>
          </p:cNvSpPr>
          <p:nvPr>
            <p:ph sz="quarter" idx="37" hasCustomPrompt="1"/>
          </p:nvPr>
        </p:nvSpPr>
        <p:spPr>
          <a:xfrm>
            <a:off x="9255547" y="266955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4" name="Text Placeholder 3">
            <a:extLst>
              <a:ext uri="{FF2B5EF4-FFF2-40B4-BE49-F238E27FC236}">
                <a16:creationId xmlns:a16="http://schemas.microsoft.com/office/drawing/2014/main" id="{C1189FFF-12D0-C14D-92C0-632FA4892FBA}"/>
              </a:ext>
            </a:extLst>
          </p:cNvPr>
          <p:cNvSpPr>
            <a:spLocks noGrp="1"/>
          </p:cNvSpPr>
          <p:nvPr>
            <p:ph type="body" sz="quarter" idx="38" hasCustomPrompt="1"/>
          </p:nvPr>
        </p:nvSpPr>
        <p:spPr>
          <a:xfrm>
            <a:off x="922421" y="1441370"/>
            <a:ext cx="6316579" cy="2514600"/>
          </a:xfrm>
          <a:prstGeom prst="rect">
            <a:avLst/>
          </a:prstGeom>
        </p:spPr>
        <p:txBody>
          <a:bodyPr lIns="0" tIns="0" rIns="0" bIns="0"/>
          <a:lstStyle>
            <a:lvl1pPr marL="230188" indent="-222250" algn="l">
              <a:lnSpc>
                <a:spcPct val="110000"/>
              </a:lnSpc>
              <a:spcAft>
                <a:spcPts val="400"/>
              </a:spcAft>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06400" indent="-176213" algn="l">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2713" algn="l">
              <a:lnSpc>
                <a:spcPct val="110000"/>
              </a:lnSpc>
              <a:spcBef>
                <a:spcPts val="0"/>
              </a:spcBef>
              <a:spcAft>
                <a:spcPts val="4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42900" indent="-112713" algn="l">
              <a:lnSpc>
                <a:spcPct val="110000"/>
              </a:lnSpc>
              <a:spcBef>
                <a:spcPts val="0"/>
              </a:spcBef>
              <a:spcAft>
                <a:spcPts val="4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00050" indent="-169863" algn="l">
              <a:spcBef>
                <a:spcPts val="0"/>
              </a:spcBef>
              <a:spcAft>
                <a:spcPts val="300"/>
              </a:spcAft>
              <a:buFont typeface="Arial" panose="020B0604020202020204" pitchFamily="34" charset="0"/>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 numbered list followed by sub bulleted list</a:t>
            </a:r>
          </a:p>
          <a:p>
            <a:pPr lvl="2"/>
            <a:r>
              <a:rPr lang="en-US" dirty="0"/>
              <a:t>Bullet</a:t>
            </a:r>
          </a:p>
          <a:p>
            <a:pPr lvl="3"/>
            <a:r>
              <a:rPr lang="en-US" dirty="0"/>
              <a:t>Third level</a:t>
            </a:r>
          </a:p>
          <a:p>
            <a:pPr lvl="3"/>
            <a:r>
              <a:rPr lang="en-US" dirty="0"/>
              <a:t>Fourth level</a:t>
            </a:r>
          </a:p>
          <a:p>
            <a:pPr lvl="3"/>
            <a:r>
              <a:rPr lang="en-US" dirty="0"/>
              <a:t>Fifth level</a:t>
            </a:r>
          </a:p>
        </p:txBody>
      </p:sp>
    </p:spTree>
    <p:extLst>
      <p:ext uri="{BB962C8B-B14F-4D97-AF65-F5344CB8AC3E}">
        <p14:creationId xmlns:p14="http://schemas.microsoft.com/office/powerpoint/2010/main" val="3022865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Head, 3 Photos with copy">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8763000" y="4683569"/>
            <a:ext cx="228600" cy="273843"/>
          </a:xfrm>
          <a:prstGeom prst="rect">
            <a:avLst/>
          </a:prstGeom>
        </p:spPr>
        <p:txBody>
          <a:bodyP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18" name="Picture Placeholder 2"/>
          <p:cNvSpPr>
            <a:spLocks noGrp="1"/>
          </p:cNvSpPr>
          <p:nvPr>
            <p:ph type="pic" idx="13" hasCustomPrompt="1"/>
          </p:nvPr>
        </p:nvSpPr>
        <p:spPr>
          <a:xfrm>
            <a:off x="1295400" y="1447800"/>
            <a:ext cx="1676400"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2" name="Footer Placeholder 1">
            <a:extLst>
              <a:ext uri="{FF2B5EF4-FFF2-40B4-BE49-F238E27FC236}">
                <a16:creationId xmlns:a16="http://schemas.microsoft.com/office/drawing/2014/main" id="{C10408AA-895A-4746-9428-2BC81E280508}"/>
              </a:ext>
            </a:extLst>
          </p:cNvPr>
          <p:cNvSpPr>
            <a:spLocks noGrp="1"/>
          </p:cNvSpPr>
          <p:nvPr>
            <p:ph type="ftr" sz="quarter" idx="24"/>
          </p:nvPr>
        </p:nvSpPr>
        <p:spPr>
          <a:xfrm>
            <a:off x="3285066" y="4656666"/>
            <a:ext cx="5401733" cy="300747"/>
          </a:xfrm>
        </p:spPr>
        <p:txBody>
          <a:bodyPr/>
          <a:lstStyle/>
          <a:p>
            <a:endParaRPr lang="en-US" dirty="0"/>
          </a:p>
        </p:txBody>
      </p:sp>
      <p:sp>
        <p:nvSpPr>
          <p:cNvPr id="3" name="Title 2">
            <a:extLst>
              <a:ext uri="{FF2B5EF4-FFF2-40B4-BE49-F238E27FC236}">
                <a16:creationId xmlns:a16="http://schemas.microsoft.com/office/drawing/2014/main" id="{C2474DFE-EB57-0D47-84BF-D368EB2265C7}"/>
              </a:ext>
            </a:extLst>
          </p:cNvPr>
          <p:cNvSpPr>
            <a:spLocks noGrp="1"/>
          </p:cNvSpPr>
          <p:nvPr>
            <p:ph type="title" hasCustomPrompt="1"/>
          </p:nvPr>
        </p:nvSpPr>
        <p:spPr>
          <a:xfrm>
            <a:off x="914400" y="304801"/>
            <a:ext cx="8077200" cy="1123950"/>
          </a:xfrm>
        </p:spPr>
        <p:txBody>
          <a:bodyPr/>
          <a:lstStyle>
            <a:lvl1pPr>
              <a:lnSpc>
                <a:spcPts val="3500"/>
              </a:lnSpc>
              <a:defRPr>
                <a:solidFill>
                  <a:schemeClr val="tx1"/>
                </a:solidFill>
              </a:defRPr>
            </a:lvl1pPr>
          </a:lstStyle>
          <a:p>
            <a:r>
              <a:rPr lang="en-US" dirty="0"/>
              <a:t>2-Line Headline Here</a:t>
            </a:r>
            <a:br>
              <a:rPr lang="en-US" dirty="0"/>
            </a:br>
            <a:r>
              <a:rPr lang="en-US" dirty="0"/>
              <a:t>2-Line Headline Here</a:t>
            </a:r>
          </a:p>
        </p:txBody>
      </p:sp>
      <p:sp>
        <p:nvSpPr>
          <p:cNvPr id="8" name="Picture Placeholder 2">
            <a:extLst>
              <a:ext uri="{FF2B5EF4-FFF2-40B4-BE49-F238E27FC236}">
                <a16:creationId xmlns:a16="http://schemas.microsoft.com/office/drawing/2014/main" id="{90FC2D00-2063-3C4A-BD65-4F9CB7698E37}"/>
              </a:ext>
            </a:extLst>
          </p:cNvPr>
          <p:cNvSpPr>
            <a:spLocks noGrp="1"/>
          </p:cNvSpPr>
          <p:nvPr>
            <p:ph type="pic" idx="26" hasCustomPrompt="1"/>
          </p:nvPr>
        </p:nvSpPr>
        <p:spPr>
          <a:xfrm>
            <a:off x="3924299" y="1447800"/>
            <a:ext cx="1676401"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9" name="Picture Placeholder 2">
            <a:extLst>
              <a:ext uri="{FF2B5EF4-FFF2-40B4-BE49-F238E27FC236}">
                <a16:creationId xmlns:a16="http://schemas.microsoft.com/office/drawing/2014/main" id="{7C21382B-2E59-934A-A502-8E6EA6341BD3}"/>
              </a:ext>
            </a:extLst>
          </p:cNvPr>
          <p:cNvSpPr>
            <a:spLocks noGrp="1"/>
          </p:cNvSpPr>
          <p:nvPr>
            <p:ph type="pic" idx="27" hasCustomPrompt="1"/>
          </p:nvPr>
        </p:nvSpPr>
        <p:spPr>
          <a:xfrm>
            <a:off x="6553199" y="1447800"/>
            <a:ext cx="1719742"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6" name="Text Placeholder 5">
            <a:extLst>
              <a:ext uri="{FF2B5EF4-FFF2-40B4-BE49-F238E27FC236}">
                <a16:creationId xmlns:a16="http://schemas.microsoft.com/office/drawing/2014/main" id="{411E241E-7371-7040-B4AB-8D70B191F5AD}"/>
              </a:ext>
            </a:extLst>
          </p:cNvPr>
          <p:cNvSpPr>
            <a:spLocks noGrp="1"/>
          </p:cNvSpPr>
          <p:nvPr>
            <p:ph type="body" sz="quarter" idx="30" hasCustomPrompt="1"/>
          </p:nvPr>
        </p:nvSpPr>
        <p:spPr>
          <a:xfrm>
            <a:off x="914400" y="3886200"/>
            <a:ext cx="2514600"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
        <p:nvSpPr>
          <p:cNvPr id="13" name="Text Placeholder 5">
            <a:extLst>
              <a:ext uri="{FF2B5EF4-FFF2-40B4-BE49-F238E27FC236}">
                <a16:creationId xmlns:a16="http://schemas.microsoft.com/office/drawing/2014/main" id="{856B997F-6A58-7A40-9DB1-1422EB8AE7C1}"/>
              </a:ext>
            </a:extLst>
          </p:cNvPr>
          <p:cNvSpPr>
            <a:spLocks noGrp="1"/>
          </p:cNvSpPr>
          <p:nvPr>
            <p:ph type="body" sz="quarter" idx="31" hasCustomPrompt="1"/>
          </p:nvPr>
        </p:nvSpPr>
        <p:spPr>
          <a:xfrm>
            <a:off x="3505200" y="3886200"/>
            <a:ext cx="2514599"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
        <p:nvSpPr>
          <p:cNvPr id="14" name="Text Placeholder 5">
            <a:extLst>
              <a:ext uri="{FF2B5EF4-FFF2-40B4-BE49-F238E27FC236}">
                <a16:creationId xmlns:a16="http://schemas.microsoft.com/office/drawing/2014/main" id="{036308A8-64DE-E94D-BBD3-AEAB0685DFE2}"/>
              </a:ext>
            </a:extLst>
          </p:cNvPr>
          <p:cNvSpPr>
            <a:spLocks noGrp="1"/>
          </p:cNvSpPr>
          <p:nvPr>
            <p:ph type="body" sz="quarter" idx="32" hasCustomPrompt="1"/>
          </p:nvPr>
        </p:nvSpPr>
        <p:spPr>
          <a:xfrm>
            <a:off x="6172200" y="3886200"/>
            <a:ext cx="2514599"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Tree>
    <p:extLst>
      <p:ext uri="{BB962C8B-B14F-4D97-AF65-F5344CB8AC3E}">
        <p14:creationId xmlns:p14="http://schemas.microsoft.com/office/powerpoint/2010/main" val="1452854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Head, Color block, 2 paragraph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FDDFD-BE8F-084F-B081-F706687C7E63}"/>
              </a:ext>
            </a:extLst>
          </p:cNvPr>
          <p:cNvSpPr/>
          <p:nvPr userDrawn="1"/>
        </p:nvSpPr>
        <p:spPr>
          <a:xfrm>
            <a:off x="1600200" y="257177"/>
            <a:ext cx="7200900" cy="411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350" b="0" i="0" dirty="0">
                <a:latin typeface="Verdana" panose="020B0604030504040204" pitchFamily="34" charset="0"/>
              </a:rPr>
              <a:t>‘</a:t>
            </a:r>
          </a:p>
        </p:txBody>
      </p:sp>
      <p:sp>
        <p:nvSpPr>
          <p:cNvPr id="15" name="Slide Number Placeholder 5"/>
          <p:cNvSpPr>
            <a:spLocks noGrp="1"/>
          </p:cNvSpPr>
          <p:nvPr>
            <p:ph type="sldNum" sz="quarter" idx="12"/>
          </p:nvPr>
        </p:nvSpPr>
        <p:spPr>
          <a:xfrm>
            <a:off x="8763000" y="4668932"/>
            <a:ext cx="228600" cy="288482"/>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 Placeholder 2"/>
          <p:cNvSpPr>
            <a:spLocks noGrp="1"/>
          </p:cNvSpPr>
          <p:nvPr>
            <p:ph type="body" idx="1" hasCustomPrompt="1"/>
          </p:nvPr>
        </p:nvSpPr>
        <p:spPr>
          <a:xfrm>
            <a:off x="914401" y="1972636"/>
            <a:ext cx="3733800" cy="2242210"/>
          </a:xfrm>
          <a:prstGeom prst="rect">
            <a:avLst/>
          </a:prstGeom>
        </p:spPr>
        <p:txBody>
          <a:bodyPr lIns="0" tIns="0" rIns="0" bIns="0" anchor="t">
            <a:normAutofit/>
          </a:bodyPr>
          <a:lstStyle>
            <a:lvl1pPr marL="0" indent="0" algn="l">
              <a:lnSpc>
                <a:spcPct val="110000"/>
              </a:lnSpc>
              <a:spcBef>
                <a:spcPts val="0"/>
              </a:spcBef>
              <a:spcAft>
                <a:spcPts val="600"/>
              </a:spcAft>
              <a:buNone/>
              <a:defRPr sz="12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laet</a:t>
            </a:r>
            <a:r>
              <a:rPr lang="en-US" dirty="0"/>
              <a:t> vel, porta </a:t>
            </a:r>
            <a:r>
              <a:rPr lang="en-US" dirty="0" err="1"/>
              <a:t>eget</a:t>
            </a:r>
            <a:r>
              <a:rPr lang="en-US" dirty="0"/>
              <a:t> ipsum. </a:t>
            </a:r>
          </a:p>
          <a:p>
            <a:pPr lvl="0"/>
            <a:endParaRPr lang="en-US" dirty="0"/>
          </a:p>
        </p:txBody>
      </p:sp>
      <p:sp>
        <p:nvSpPr>
          <p:cNvPr id="9" name="Footer Placeholder 8">
            <a:extLst>
              <a:ext uri="{FF2B5EF4-FFF2-40B4-BE49-F238E27FC236}">
                <a16:creationId xmlns:a16="http://schemas.microsoft.com/office/drawing/2014/main" id="{64627516-0D1A-BB4C-8EB2-DA68D605439F}"/>
              </a:ext>
            </a:extLst>
          </p:cNvPr>
          <p:cNvSpPr>
            <a:spLocks noGrp="1"/>
          </p:cNvSpPr>
          <p:nvPr>
            <p:ph type="ftr" sz="quarter" idx="14"/>
          </p:nvPr>
        </p:nvSpPr>
        <p:spPr>
          <a:xfrm>
            <a:off x="3293532" y="4648200"/>
            <a:ext cx="5393267" cy="309214"/>
          </a:xfrm>
        </p:spPr>
        <p:txBody>
          <a:bodyPr/>
          <a:lstStyle/>
          <a:p>
            <a:endParaRPr lang="en-US" dirty="0"/>
          </a:p>
        </p:txBody>
      </p:sp>
      <p:sp>
        <p:nvSpPr>
          <p:cNvPr id="11" name="Title 10">
            <a:extLst>
              <a:ext uri="{FF2B5EF4-FFF2-40B4-BE49-F238E27FC236}">
                <a16:creationId xmlns:a16="http://schemas.microsoft.com/office/drawing/2014/main" id="{E5D73719-7201-3745-82C6-AC35B6605ACA}"/>
              </a:ext>
            </a:extLst>
          </p:cNvPr>
          <p:cNvSpPr>
            <a:spLocks noGrp="1"/>
          </p:cNvSpPr>
          <p:nvPr>
            <p:ph type="title" hasCustomPrompt="1"/>
          </p:nvPr>
        </p:nvSpPr>
        <p:spPr>
          <a:xfrm>
            <a:off x="914400" y="313268"/>
            <a:ext cx="8077200" cy="903358"/>
          </a:xfrm>
        </p:spPr>
        <p:txBody>
          <a:bodyPr/>
          <a:lstStyle>
            <a:lvl1pPr>
              <a:lnSpc>
                <a:spcPts val="3500"/>
              </a:lnSpc>
              <a:defRPr>
                <a:solidFill>
                  <a:schemeClr val="tx1"/>
                </a:solidFill>
              </a:defRPr>
            </a:lvl1pPr>
          </a:lstStyle>
          <a:p>
            <a:r>
              <a:rPr lang="en-US" dirty="0"/>
              <a:t>2-Line Headline Here</a:t>
            </a:r>
            <a:br>
              <a:rPr lang="en-US" dirty="0"/>
            </a:br>
            <a:r>
              <a:rPr lang="en-US" dirty="0"/>
              <a:t>2-Line Headline Here</a:t>
            </a:r>
          </a:p>
        </p:txBody>
      </p:sp>
      <p:sp>
        <p:nvSpPr>
          <p:cNvPr id="4" name="Text Placeholder 3">
            <a:extLst>
              <a:ext uri="{FF2B5EF4-FFF2-40B4-BE49-F238E27FC236}">
                <a16:creationId xmlns:a16="http://schemas.microsoft.com/office/drawing/2014/main" id="{A76BF2FD-101D-1942-8639-A867883DF342}"/>
              </a:ext>
            </a:extLst>
          </p:cNvPr>
          <p:cNvSpPr>
            <a:spLocks noGrp="1"/>
          </p:cNvSpPr>
          <p:nvPr>
            <p:ph type="body" sz="quarter" idx="16" hasCustomPrompt="1"/>
          </p:nvPr>
        </p:nvSpPr>
        <p:spPr>
          <a:xfrm>
            <a:off x="914400" y="1428750"/>
            <a:ext cx="3732222" cy="363030"/>
          </a:xfrm>
          <a:prstGeom prst="rect">
            <a:avLst/>
          </a:prstGeom>
          <a:solidFill>
            <a:srgbClr val="A71E23"/>
          </a:solidFill>
        </p:spPr>
        <p:txBody>
          <a:bodyPr anchor="ctr"/>
          <a:lstStyle>
            <a:lvl1pPr algn="ctr">
              <a:defRPr sz="1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Text Here</a:t>
            </a:r>
          </a:p>
        </p:txBody>
      </p:sp>
      <p:sp>
        <p:nvSpPr>
          <p:cNvPr id="17" name="Text Placeholder 3">
            <a:extLst>
              <a:ext uri="{FF2B5EF4-FFF2-40B4-BE49-F238E27FC236}">
                <a16:creationId xmlns:a16="http://schemas.microsoft.com/office/drawing/2014/main" id="{F6449AB0-1B91-B04B-87DF-D2E09F6D5846}"/>
              </a:ext>
            </a:extLst>
          </p:cNvPr>
          <p:cNvSpPr>
            <a:spLocks noGrp="1"/>
          </p:cNvSpPr>
          <p:nvPr>
            <p:ph type="body" sz="quarter" idx="17" hasCustomPrompt="1"/>
          </p:nvPr>
        </p:nvSpPr>
        <p:spPr>
          <a:xfrm>
            <a:off x="4952198" y="1428329"/>
            <a:ext cx="3732222" cy="363030"/>
          </a:xfrm>
          <a:prstGeom prst="rect">
            <a:avLst/>
          </a:prstGeom>
          <a:solidFill>
            <a:srgbClr val="A71E23"/>
          </a:solidFill>
        </p:spPr>
        <p:txBody>
          <a:bodyPr anchor="ctr"/>
          <a:lstStyle>
            <a:lvl1pPr algn="ctr">
              <a:defRPr sz="1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Text Here</a:t>
            </a:r>
          </a:p>
        </p:txBody>
      </p:sp>
      <p:sp>
        <p:nvSpPr>
          <p:cNvPr id="10" name="Text Placeholder 2">
            <a:extLst>
              <a:ext uri="{FF2B5EF4-FFF2-40B4-BE49-F238E27FC236}">
                <a16:creationId xmlns:a16="http://schemas.microsoft.com/office/drawing/2014/main" id="{9BB5687E-1726-2A45-A9A3-54461932D940}"/>
              </a:ext>
            </a:extLst>
          </p:cNvPr>
          <p:cNvSpPr>
            <a:spLocks noGrp="1"/>
          </p:cNvSpPr>
          <p:nvPr>
            <p:ph type="body" idx="18" hasCustomPrompt="1"/>
          </p:nvPr>
        </p:nvSpPr>
        <p:spPr>
          <a:xfrm>
            <a:off x="4967289" y="1962150"/>
            <a:ext cx="3733800" cy="2242210"/>
          </a:xfrm>
          <a:prstGeom prst="rect">
            <a:avLst/>
          </a:prstGeom>
        </p:spPr>
        <p:txBody>
          <a:bodyPr lIns="0" tIns="0" rIns="0" bIns="0" anchor="t">
            <a:normAutofit/>
          </a:bodyPr>
          <a:lstStyle>
            <a:lvl1pPr marL="0" indent="0" algn="l">
              <a:lnSpc>
                <a:spcPct val="110000"/>
              </a:lnSpc>
              <a:spcBef>
                <a:spcPts val="0"/>
              </a:spcBef>
              <a:spcAft>
                <a:spcPts val="600"/>
              </a:spcAft>
              <a:buNone/>
              <a:defRPr sz="12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laet</a:t>
            </a:r>
            <a:r>
              <a:rPr lang="en-US" dirty="0"/>
              <a:t> vel, porta </a:t>
            </a:r>
            <a:r>
              <a:rPr lang="en-US" dirty="0" err="1"/>
              <a:t>eget</a:t>
            </a:r>
            <a:r>
              <a:rPr lang="en-US" dirty="0"/>
              <a:t> ipsum. </a:t>
            </a:r>
          </a:p>
          <a:p>
            <a:pPr lvl="0"/>
            <a:endParaRPr lang="en-US" dirty="0"/>
          </a:p>
        </p:txBody>
      </p:sp>
    </p:spTree>
    <p:extLst>
      <p:ext uri="{BB962C8B-B14F-4D97-AF65-F5344CB8AC3E}">
        <p14:creationId xmlns:p14="http://schemas.microsoft.com/office/powerpoint/2010/main" val="128387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and Large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4322F-E818-4945-81B0-6948B21995E4}"/>
              </a:ext>
            </a:extLst>
          </p:cNvPr>
          <p:cNvSpPr>
            <a:spLocks noGrp="1"/>
          </p:cNvSpPr>
          <p:nvPr>
            <p:ph type="title" hasCustomPrompt="1"/>
          </p:nvPr>
        </p:nvSpPr>
        <p:spPr>
          <a:xfrm>
            <a:off x="880533" y="313267"/>
            <a:ext cx="8111067" cy="1096433"/>
          </a:xfrm>
        </p:spPr>
        <p:txBody>
          <a:bodyPr anchor="t">
            <a:normAutofit/>
          </a:bodyPr>
          <a:lstStyle>
            <a:lvl1pPr algn="l">
              <a:lnSpc>
                <a:spcPts val="3500"/>
              </a:lnSpc>
              <a:defRPr sz="3200">
                <a:solidFill>
                  <a:schemeClr val="tx1"/>
                </a:solidFill>
              </a:defRPr>
            </a:lvl1pPr>
          </a:lstStyle>
          <a:p>
            <a:r>
              <a:rPr lang="en-US" dirty="0"/>
              <a:t>2-Line Headline</a:t>
            </a:r>
            <a:br>
              <a:rPr lang="en-US" dirty="0"/>
            </a:br>
            <a:r>
              <a:rPr lang="en-US" dirty="0"/>
              <a:t>2-Line Headline</a:t>
            </a:r>
          </a:p>
        </p:txBody>
      </p:sp>
      <p:sp>
        <p:nvSpPr>
          <p:cNvPr id="2" name="Footer Placeholder 1">
            <a:extLst>
              <a:ext uri="{FF2B5EF4-FFF2-40B4-BE49-F238E27FC236}">
                <a16:creationId xmlns:a16="http://schemas.microsoft.com/office/drawing/2014/main" id="{4CED1CA7-C5D9-FA4F-A474-9A54BEE09FB0}"/>
              </a:ext>
            </a:extLst>
          </p:cNvPr>
          <p:cNvSpPr>
            <a:spLocks noGrp="1"/>
          </p:cNvSpPr>
          <p:nvPr>
            <p:ph type="ftr" sz="quarter" idx="20"/>
          </p:nvPr>
        </p:nvSpPr>
        <p:spPr>
          <a:xfrm>
            <a:off x="3302000" y="4656666"/>
            <a:ext cx="5384800" cy="300747"/>
          </a:xfrm>
        </p:spPr>
        <p:txBody>
          <a:bodyPr/>
          <a:lstStyle/>
          <a:p>
            <a:endParaRPr lang="en-US" dirty="0"/>
          </a:p>
        </p:txBody>
      </p:sp>
      <p:sp>
        <p:nvSpPr>
          <p:cNvPr id="5" name="Slide Number Placeholder 4">
            <a:extLst>
              <a:ext uri="{FF2B5EF4-FFF2-40B4-BE49-F238E27FC236}">
                <a16:creationId xmlns:a16="http://schemas.microsoft.com/office/drawing/2014/main" id="{0B4CD550-90FA-8449-829C-FFDF581533BA}"/>
              </a:ext>
            </a:extLst>
          </p:cNvPr>
          <p:cNvSpPr>
            <a:spLocks noGrp="1"/>
          </p:cNvSpPr>
          <p:nvPr>
            <p:ph type="sldNum" sz="quarter" idx="21"/>
          </p:nvPr>
        </p:nvSpPr>
        <p:spPr>
          <a:xfrm>
            <a:off x="8686800" y="4476750"/>
            <a:ext cx="304800" cy="666750"/>
          </a:xfrm>
        </p:spPr>
        <p:txBody>
          <a:bodyPr/>
          <a:lstStyle>
            <a:lvl1pPr>
              <a:defRPr sz="900">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7" name="Content Placeholder 6">
            <a:extLst>
              <a:ext uri="{FF2B5EF4-FFF2-40B4-BE49-F238E27FC236}">
                <a16:creationId xmlns:a16="http://schemas.microsoft.com/office/drawing/2014/main" id="{D229B8B9-9324-294D-8B61-720472168CE3}"/>
              </a:ext>
            </a:extLst>
          </p:cNvPr>
          <p:cNvSpPr>
            <a:spLocks noGrp="1"/>
          </p:cNvSpPr>
          <p:nvPr>
            <p:ph sz="quarter" idx="22" hasCustomPrompt="1"/>
          </p:nvPr>
        </p:nvSpPr>
        <p:spPr>
          <a:xfrm>
            <a:off x="914400" y="1428750"/>
            <a:ext cx="7772400" cy="302895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Drag picture to placeholder or click icon to add</a:t>
            </a:r>
          </a:p>
        </p:txBody>
      </p:sp>
      <p:sp>
        <p:nvSpPr>
          <p:cNvPr id="6" name="Text Placeholder 6">
            <a:extLst>
              <a:ext uri="{FF2B5EF4-FFF2-40B4-BE49-F238E27FC236}">
                <a16:creationId xmlns:a16="http://schemas.microsoft.com/office/drawing/2014/main" id="{6B3B5ACB-24EA-BF4B-9D1D-15016C4127E9}"/>
              </a:ext>
            </a:extLst>
          </p:cNvPr>
          <p:cNvSpPr>
            <a:spLocks noGrp="1"/>
          </p:cNvSpPr>
          <p:nvPr>
            <p:ph type="body" sz="quarter" idx="26" hasCustomPrompt="1"/>
          </p:nvPr>
        </p:nvSpPr>
        <p:spPr>
          <a:xfrm>
            <a:off x="5029200" y="4095750"/>
            <a:ext cx="3962400" cy="3282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8" name="Text Placeholder 6">
            <a:extLst>
              <a:ext uri="{FF2B5EF4-FFF2-40B4-BE49-F238E27FC236}">
                <a16:creationId xmlns:a16="http://schemas.microsoft.com/office/drawing/2014/main" id="{A01E036E-99E1-824C-96A1-D4F0EF84F640}"/>
              </a:ext>
            </a:extLst>
          </p:cNvPr>
          <p:cNvSpPr>
            <a:spLocks noGrp="1"/>
          </p:cNvSpPr>
          <p:nvPr>
            <p:ph type="body" sz="quarter" idx="27" hasCustomPrompt="1"/>
          </p:nvPr>
        </p:nvSpPr>
        <p:spPr>
          <a:xfrm>
            <a:off x="914400" y="4096295"/>
            <a:ext cx="3581400" cy="3282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3712895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Graph-Chart or Photo">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763000" y="4683569"/>
            <a:ext cx="228600" cy="273843"/>
          </a:xfrm>
          <a:prstGeom prst="rect">
            <a:avLst/>
          </a:prstGeom>
        </p:spPr>
        <p:txBody>
          <a:bodyPr anchor="ctr" anchorCtr="0"/>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4" name="Footer Placeholder 3">
            <a:extLst>
              <a:ext uri="{FF2B5EF4-FFF2-40B4-BE49-F238E27FC236}">
                <a16:creationId xmlns:a16="http://schemas.microsoft.com/office/drawing/2014/main" id="{66911BAD-6F27-9F49-B39E-3C82EE00A927}"/>
              </a:ext>
            </a:extLst>
          </p:cNvPr>
          <p:cNvSpPr>
            <a:spLocks noGrp="1"/>
          </p:cNvSpPr>
          <p:nvPr>
            <p:ph type="ftr" sz="quarter" idx="13"/>
          </p:nvPr>
        </p:nvSpPr>
        <p:spPr>
          <a:xfrm>
            <a:off x="5410200" y="4667146"/>
            <a:ext cx="3276600" cy="273844"/>
          </a:xfrm>
        </p:spPr>
        <p:txBody>
          <a:bodyPr/>
          <a:lstStyle/>
          <a:p>
            <a:endParaRPr lang="en-US" dirty="0"/>
          </a:p>
        </p:txBody>
      </p:sp>
      <p:sp>
        <p:nvSpPr>
          <p:cNvPr id="3" name="Content Placeholder 2">
            <a:extLst>
              <a:ext uri="{FF2B5EF4-FFF2-40B4-BE49-F238E27FC236}">
                <a16:creationId xmlns:a16="http://schemas.microsoft.com/office/drawing/2014/main" id="{0E19D712-14A9-B64B-A378-C1CA980C0FF9}"/>
              </a:ext>
            </a:extLst>
          </p:cNvPr>
          <p:cNvSpPr>
            <a:spLocks noGrp="1"/>
          </p:cNvSpPr>
          <p:nvPr>
            <p:ph sz="quarter" idx="16" hasCustomPrompt="1"/>
          </p:nvPr>
        </p:nvSpPr>
        <p:spPr>
          <a:xfrm>
            <a:off x="930584" y="0"/>
            <a:ext cx="8077200" cy="44577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Drag picture to placeholder or click icon to add</a:t>
            </a:r>
          </a:p>
        </p:txBody>
      </p:sp>
    </p:spTree>
    <p:extLst>
      <p:ext uri="{BB962C8B-B14F-4D97-AF65-F5344CB8AC3E}">
        <p14:creationId xmlns:p14="http://schemas.microsoft.com/office/powerpoint/2010/main" val="891107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Photo W Callout Text Box">
    <p:spTree>
      <p:nvGrpSpPr>
        <p:cNvPr id="1" name=""/>
        <p:cNvGrpSpPr/>
        <p:nvPr/>
      </p:nvGrpSpPr>
      <p:grpSpPr>
        <a:xfrm>
          <a:off x="0" y="0"/>
          <a:ext cx="0" cy="0"/>
          <a:chOff x="0" y="0"/>
          <a:chExt cx="0" cy="0"/>
        </a:xfrm>
      </p:grpSpPr>
      <p:sp>
        <p:nvSpPr>
          <p:cNvPr id="18" name="Picture Placeholder 2"/>
          <p:cNvSpPr>
            <a:spLocks noGrp="1" noChangeAspect="1"/>
          </p:cNvSpPr>
          <p:nvPr>
            <p:ph type="pic" idx="13" hasCustomPrompt="1"/>
          </p:nvPr>
        </p:nvSpPr>
        <p:spPr>
          <a:xfrm>
            <a:off x="0" y="0"/>
            <a:ext cx="9144000" cy="5143500"/>
          </a:xfrm>
          <a:prstGeom prst="rect">
            <a:avLst/>
          </a:prstGeom>
          <a:no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17" name="Slide Number Placeholder 5"/>
          <p:cNvSpPr>
            <a:spLocks noGrp="1"/>
          </p:cNvSpPr>
          <p:nvPr>
            <p:ph type="sldNum" sz="quarter" idx="12"/>
          </p:nvPr>
        </p:nvSpPr>
        <p:spPr>
          <a:xfrm>
            <a:off x="8719166" y="4683570"/>
            <a:ext cx="272434" cy="288482"/>
          </a:xfrm>
          <a:prstGeom prst="rect">
            <a:avLst/>
          </a:prstGeom>
        </p:spPr>
        <p:txBody>
          <a:bodyPr/>
          <a:lstStyle>
            <a:lvl1pPr algn="r">
              <a:defRPr sz="9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900" dirty="0"/>
          </a:p>
        </p:txBody>
      </p:sp>
      <p:sp>
        <p:nvSpPr>
          <p:cNvPr id="10" name="Text Placeholder 3">
            <a:extLst>
              <a:ext uri="{FF2B5EF4-FFF2-40B4-BE49-F238E27FC236}">
                <a16:creationId xmlns:a16="http://schemas.microsoft.com/office/drawing/2014/main" id="{874DA25E-2CBD-104F-BA19-34708B7A0A3F}"/>
              </a:ext>
            </a:extLst>
          </p:cNvPr>
          <p:cNvSpPr>
            <a:spLocks noGrp="1"/>
          </p:cNvSpPr>
          <p:nvPr>
            <p:ph type="body" sz="half" idx="23" hasCustomPrompt="1"/>
          </p:nvPr>
        </p:nvSpPr>
        <p:spPr>
          <a:xfrm>
            <a:off x="7086600" y="0"/>
            <a:ext cx="1905000" cy="2800350"/>
          </a:xfrm>
          <a:prstGeom prst="rect">
            <a:avLst/>
          </a:prstGeom>
          <a:solidFill>
            <a:srgbClr val="A71E23"/>
          </a:solidFill>
        </p:spPr>
        <p:txBody>
          <a:bodyPr lIns="91440" tIns="274320" rIns="91440" bIns="274320" anchor="ctr">
            <a:noAutofit/>
          </a:bodyPr>
          <a:lstStyle>
            <a:lvl1pPr marL="0" indent="0" algn="ctr">
              <a:lnSpc>
                <a:spcPct val="110000"/>
              </a:lnSpc>
              <a:spcAft>
                <a:spcPts val="400"/>
              </a:spcAft>
              <a:buNone/>
              <a:defRPr sz="14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endParaRPr lang="en-US" dirty="0"/>
          </a:p>
        </p:txBody>
      </p:sp>
    </p:spTree>
    <p:extLst>
      <p:ext uri="{BB962C8B-B14F-4D97-AF65-F5344CB8AC3E}">
        <p14:creationId xmlns:p14="http://schemas.microsoft.com/office/powerpoint/2010/main" val="140725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BM Title Slide-1 Present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663226" y="666750"/>
            <a:ext cx="8480774" cy="4476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panose="020B0604030504040204" pitchFamily="34" charset="0"/>
            </a:endParaRPr>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184986" y="1094969"/>
            <a:ext cx="5825413" cy="1829347"/>
          </a:xfrm>
          <a:prstGeom prst="rect">
            <a:avLst/>
          </a:prstGeom>
        </p:spPr>
        <p:txBody>
          <a:bodyPr lIns="0" tIns="0" rIns="0" bIns="0"/>
          <a:lstStyle>
            <a:lvl1pPr>
              <a:lnSpc>
                <a:spcPts val="3700"/>
              </a:lnSpc>
              <a:defRPr sz="3600"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Place Your Presentation Name Here</a:t>
            </a:r>
          </a:p>
          <a:p>
            <a:pPr lvl="0"/>
            <a:endParaRPr lang="en-US" dirty="0"/>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219199" y="3072367"/>
            <a:ext cx="7467601" cy="1251980"/>
          </a:xfrm>
          <a:prstGeom prst="rect">
            <a:avLst/>
          </a:prstGeom>
        </p:spPr>
        <p:txBody>
          <a:bodyPr lIns="0" tIns="0" rIns="0" bIns="0"/>
          <a:lstStyle>
            <a:lvl1pPr>
              <a:lnSpc>
                <a:spcPct val="100000"/>
              </a:lnSpc>
              <a:spcAft>
                <a:spcPts val="300"/>
              </a:spcAft>
              <a:defRPr sz="1600" b="1" i="0" spc="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Presenter’s Title</a:t>
            </a:r>
          </a:p>
          <a:p>
            <a:pPr lvl="1"/>
            <a:r>
              <a:rPr lang="en-US" dirty="0"/>
              <a:t>Presenter’s Title</a:t>
            </a:r>
          </a:p>
          <a:p>
            <a:pPr lvl="1"/>
            <a:r>
              <a:rPr lang="en-US" dirty="0"/>
              <a:t>Presenter’s Title</a:t>
            </a:r>
          </a:p>
          <a:p>
            <a:pPr lvl="1"/>
            <a:endParaRPr lang="en-US" dirty="0"/>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219202" y="2914650"/>
            <a:ext cx="6096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2"/>
          <a:srcRect/>
          <a:stretch/>
        </p:blipFill>
        <p:spPr>
          <a:xfrm>
            <a:off x="-973" y="-762"/>
            <a:ext cx="667512" cy="667512"/>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5026914"/>
            <a:ext cx="9144000" cy="116586"/>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panose="020B0604030504040204" pitchFamily="34" charset="0"/>
            </a:endParaRPr>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3"/>
          <a:srcRect/>
          <a:stretch/>
        </p:blipFill>
        <p:spPr>
          <a:xfrm>
            <a:off x="1219199" y="4400550"/>
            <a:ext cx="2581275" cy="457200"/>
          </a:xfrm>
          <a:prstGeom prst="rect">
            <a:avLst/>
          </a:prstGeom>
        </p:spPr>
      </p:pic>
    </p:spTree>
    <p:extLst>
      <p:ext uri="{BB962C8B-B14F-4D97-AF65-F5344CB8AC3E}">
        <p14:creationId xmlns:p14="http://schemas.microsoft.com/office/powerpoint/2010/main" val="3291039828"/>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ide-Head shot, contact inf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45A33-74C8-A947-A1A9-3D1DCFD41549}"/>
              </a:ext>
            </a:extLst>
          </p:cNvPr>
          <p:cNvSpPr>
            <a:spLocks noGrp="1"/>
          </p:cNvSpPr>
          <p:nvPr>
            <p:ph type="sldNum" sz="quarter"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1000" dirty="0"/>
          </a:p>
        </p:txBody>
      </p:sp>
      <p:sp>
        <p:nvSpPr>
          <p:cNvPr id="4" name="Footer Placeholder 3">
            <a:extLst>
              <a:ext uri="{FF2B5EF4-FFF2-40B4-BE49-F238E27FC236}">
                <a16:creationId xmlns:a16="http://schemas.microsoft.com/office/drawing/2014/main" id="{EC4BE01C-ED99-5D44-AC97-481488FA151E}"/>
              </a:ext>
            </a:extLst>
          </p:cNvPr>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Footer</a:t>
            </a:r>
            <a:endParaRPr lang="en-US" sz="1300" dirty="0"/>
          </a:p>
        </p:txBody>
      </p:sp>
      <p:sp>
        <p:nvSpPr>
          <p:cNvPr id="9" name="Content Placeholder 8">
            <a:extLst>
              <a:ext uri="{FF2B5EF4-FFF2-40B4-BE49-F238E27FC236}">
                <a16:creationId xmlns:a16="http://schemas.microsoft.com/office/drawing/2014/main" id="{68937D4F-CDA2-6945-86CE-AAC75F404B41}"/>
              </a:ext>
            </a:extLst>
          </p:cNvPr>
          <p:cNvSpPr>
            <a:spLocks noGrp="1"/>
          </p:cNvSpPr>
          <p:nvPr>
            <p:ph sz="quarter" idx="12" hasCustomPrompt="1"/>
          </p:nvPr>
        </p:nvSpPr>
        <p:spPr>
          <a:xfrm>
            <a:off x="914400" y="666750"/>
            <a:ext cx="1874520" cy="25146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Place Headshot here</a:t>
            </a:r>
          </a:p>
        </p:txBody>
      </p:sp>
      <p:sp>
        <p:nvSpPr>
          <p:cNvPr id="6" name="Text Placeholder 5">
            <a:extLst>
              <a:ext uri="{FF2B5EF4-FFF2-40B4-BE49-F238E27FC236}">
                <a16:creationId xmlns:a16="http://schemas.microsoft.com/office/drawing/2014/main" id="{E803BBDA-8B26-8347-BAC2-238296BA867F}"/>
              </a:ext>
            </a:extLst>
          </p:cNvPr>
          <p:cNvSpPr>
            <a:spLocks noGrp="1"/>
          </p:cNvSpPr>
          <p:nvPr>
            <p:ph type="body" sz="quarter" idx="13" hasCustomPrompt="1"/>
          </p:nvPr>
        </p:nvSpPr>
        <p:spPr>
          <a:xfrm>
            <a:off x="2813301" y="1045606"/>
            <a:ext cx="6330699" cy="651505"/>
          </a:xfrm>
          <a:prstGeom prst="rect">
            <a:avLst/>
          </a:prstGeom>
        </p:spPr>
        <p:txBody>
          <a:bodyPr lIns="0" tIns="0" rIns="0" bIns="0"/>
          <a:lstStyle>
            <a:lvl1pPr algn="ctr">
              <a:defRPr sz="32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gn="ctr">
              <a:tabLst/>
              <a:defRPr sz="3600">
                <a:solidFill>
                  <a:schemeClr val="tx1"/>
                </a:solidFill>
              </a:defRPr>
            </a:lvl2pPr>
          </a:lstStyle>
          <a:p>
            <a:pPr lvl="0"/>
            <a:r>
              <a:rPr lang="en-US" dirty="0"/>
              <a:t>Thank you!</a:t>
            </a:r>
          </a:p>
        </p:txBody>
      </p:sp>
      <p:sp>
        <p:nvSpPr>
          <p:cNvPr id="10" name="Text Placeholder 9">
            <a:extLst>
              <a:ext uri="{FF2B5EF4-FFF2-40B4-BE49-F238E27FC236}">
                <a16:creationId xmlns:a16="http://schemas.microsoft.com/office/drawing/2014/main" id="{AF9410A1-D009-EE43-8C79-9A4A3AC2B861}"/>
              </a:ext>
            </a:extLst>
          </p:cNvPr>
          <p:cNvSpPr>
            <a:spLocks noGrp="1"/>
          </p:cNvSpPr>
          <p:nvPr>
            <p:ph type="body" sz="quarter" idx="14" hasCustomPrompt="1"/>
          </p:nvPr>
        </p:nvSpPr>
        <p:spPr>
          <a:xfrm>
            <a:off x="2813300" y="1752036"/>
            <a:ext cx="6330699" cy="1384616"/>
          </a:xfrm>
          <a:prstGeom prst="rect">
            <a:avLst/>
          </a:prstGeom>
        </p:spPr>
        <p:txBody>
          <a:bodyPr/>
          <a:lstStyle>
            <a:lvl1pPr marL="0" marR="0" indent="0" algn="ctr" defTabSz="685800" rtl="0" eaLnBrk="1" fontAlgn="auto" latinLnBrk="0" hangingPunct="1">
              <a:lnSpc>
                <a:spcPct val="110000"/>
              </a:lnSpc>
              <a:spcBef>
                <a:spcPts val="0"/>
              </a:spcBef>
              <a:spcAft>
                <a:spcPts val="400"/>
              </a:spcAft>
              <a:buClrTx/>
              <a:buSzTx/>
              <a:buFontTx/>
              <a:buNone/>
              <a:tabLst/>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Type in below</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Please submit your question to </a:t>
            </a:r>
            <a:br>
              <a:rPr lang="en-US" dirty="0"/>
            </a:br>
            <a:r>
              <a:rPr lang="en-US" dirty="0"/>
              <a:t>(place your email address here).</a:t>
            </a:r>
          </a:p>
        </p:txBody>
      </p:sp>
      <p:sp>
        <p:nvSpPr>
          <p:cNvPr id="12" name="Text Placeholder 11">
            <a:extLst>
              <a:ext uri="{FF2B5EF4-FFF2-40B4-BE49-F238E27FC236}">
                <a16:creationId xmlns:a16="http://schemas.microsoft.com/office/drawing/2014/main" id="{46ECEBF5-C822-6948-BAE2-9D8DA1738427}"/>
              </a:ext>
            </a:extLst>
          </p:cNvPr>
          <p:cNvSpPr>
            <a:spLocks noGrp="1"/>
          </p:cNvSpPr>
          <p:nvPr>
            <p:ph type="body" sz="quarter" idx="15" hasCustomPrompt="1"/>
          </p:nvPr>
        </p:nvSpPr>
        <p:spPr>
          <a:xfrm>
            <a:off x="914400" y="3276519"/>
            <a:ext cx="7772400" cy="246607"/>
          </a:xfrm>
          <a:prstGeom prst="rect">
            <a:avLst/>
          </a:prstGeom>
        </p:spPr>
        <p:txBody>
          <a:bodyPr lIns="0" tIns="0" rIns="0" bIns="0"/>
          <a:lstStyle>
            <a:lvl1pPr>
              <a:spcAft>
                <a:spcPts val="300"/>
              </a:spcAft>
              <a:defRPr sz="14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400" b="0" i="0">
                <a:latin typeface="Effra Light" panose="020B0403020203020204" pitchFamily="34" charset="0"/>
              </a:defRPr>
            </a:lvl2pPr>
            <a:lvl3pPr marL="0" indent="0">
              <a:spcBef>
                <a:spcPts val="0"/>
              </a:spcBef>
              <a:buFontTx/>
              <a:buNone/>
              <a:tabLst/>
              <a:defRPr sz="1400" b="0" i="0">
                <a:latin typeface="Effra Light" panose="020B0403020203020204" pitchFamily="34" charset="0"/>
              </a:defRPr>
            </a:lvl3pPr>
            <a:lvl4pPr marL="0" indent="0">
              <a:spcBef>
                <a:spcPts val="0"/>
              </a:spcBef>
              <a:buFontTx/>
              <a:buNone/>
              <a:tabLst/>
              <a:defRPr sz="1400" b="0" i="0">
                <a:latin typeface="Effra Light" panose="020B0403020203020204" pitchFamily="34" charset="0"/>
              </a:defRPr>
            </a:lvl4pPr>
            <a:lvl5pPr marL="0" indent="0">
              <a:spcBef>
                <a:spcPts val="0"/>
              </a:spcBef>
              <a:buFontTx/>
              <a:buNone/>
              <a:tabLst/>
              <a:defRPr sz="1400" b="0" i="0">
                <a:latin typeface="Effra Light" panose="020B0403020203020204" pitchFamily="34" charset="0"/>
              </a:defRPr>
            </a:lvl5pPr>
          </a:lstStyle>
          <a:p>
            <a:pPr lvl="0"/>
            <a:r>
              <a:rPr lang="en-US" dirty="0"/>
              <a:t>Type in Name Here</a:t>
            </a:r>
          </a:p>
        </p:txBody>
      </p:sp>
      <p:sp>
        <p:nvSpPr>
          <p:cNvPr id="13" name="Text Placeholder 11">
            <a:extLst>
              <a:ext uri="{FF2B5EF4-FFF2-40B4-BE49-F238E27FC236}">
                <a16:creationId xmlns:a16="http://schemas.microsoft.com/office/drawing/2014/main" id="{E1225F3D-7DD0-504F-A44B-8F7D8461DFB7}"/>
              </a:ext>
            </a:extLst>
          </p:cNvPr>
          <p:cNvSpPr>
            <a:spLocks noGrp="1"/>
          </p:cNvSpPr>
          <p:nvPr>
            <p:ph type="body" sz="quarter" idx="16" hasCustomPrompt="1"/>
          </p:nvPr>
        </p:nvSpPr>
        <p:spPr>
          <a:xfrm>
            <a:off x="914400" y="3542237"/>
            <a:ext cx="7772400" cy="934513"/>
          </a:xfrm>
          <a:prstGeom prst="rect">
            <a:avLst/>
          </a:prstGeom>
        </p:spPr>
        <p:txBody>
          <a:bodyPr lIns="0" tIns="0" rIns="0" bIns="0"/>
          <a:lstStyle>
            <a:lvl1pPr>
              <a:lnSpc>
                <a:spcPts val="1400"/>
              </a:lnSpc>
              <a:spcAft>
                <a:spcPts val="0"/>
              </a:spcAft>
              <a:defRPr sz="1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400" b="0" i="0">
                <a:latin typeface="Effra Light" panose="020B0403020203020204" pitchFamily="34" charset="0"/>
              </a:defRPr>
            </a:lvl2pPr>
            <a:lvl3pPr marL="0" indent="0">
              <a:spcBef>
                <a:spcPts val="0"/>
              </a:spcBef>
              <a:buFontTx/>
              <a:buNone/>
              <a:tabLst/>
              <a:defRPr sz="1400" b="0" i="0">
                <a:latin typeface="Effra Light" panose="020B0403020203020204" pitchFamily="34" charset="0"/>
              </a:defRPr>
            </a:lvl3pPr>
            <a:lvl4pPr marL="0" indent="0">
              <a:spcBef>
                <a:spcPts val="0"/>
              </a:spcBef>
              <a:buFontTx/>
              <a:buNone/>
              <a:tabLst/>
              <a:defRPr sz="1400" b="0" i="0">
                <a:latin typeface="Effra Light" panose="020B0403020203020204" pitchFamily="34" charset="0"/>
              </a:defRPr>
            </a:lvl4pPr>
            <a:lvl5pPr marL="0" indent="0">
              <a:spcBef>
                <a:spcPts val="0"/>
              </a:spcBef>
              <a:buFontTx/>
              <a:buNone/>
              <a:tabLst/>
              <a:defRPr sz="1400" b="0" i="0">
                <a:latin typeface="Effra Light" panose="020B0403020203020204" pitchFamily="34" charset="0"/>
              </a:defRPr>
            </a:lvl5pPr>
          </a:lstStyle>
          <a:p>
            <a:pPr lvl="0"/>
            <a:r>
              <a:rPr lang="en-US" dirty="0"/>
              <a:t>Type in Title Here</a:t>
            </a:r>
          </a:p>
          <a:p>
            <a:pPr lvl="0"/>
            <a:r>
              <a:rPr lang="en-US" dirty="0"/>
              <a:t>Type in Title Here</a:t>
            </a:r>
          </a:p>
          <a:p>
            <a:pPr lvl="0"/>
            <a:r>
              <a:rPr lang="en-US" dirty="0"/>
              <a:t>Type in Title Here</a:t>
            </a:r>
          </a:p>
          <a:p>
            <a:pPr lvl="0"/>
            <a:r>
              <a:rPr lang="en-US" dirty="0"/>
              <a:t>Type in Title Here</a:t>
            </a:r>
          </a:p>
        </p:txBody>
      </p:sp>
    </p:spTree>
    <p:extLst>
      <p:ext uri="{BB962C8B-B14F-4D97-AF65-F5344CB8AC3E}">
        <p14:creationId xmlns:p14="http://schemas.microsoft.com/office/powerpoint/2010/main" val="164848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Message and Imag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4818882"/>
            <a:ext cx="2057400" cy="273844"/>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dirty="0">
              <a:solidFill>
                <a:schemeClr val="bg1"/>
              </a:solidFill>
            </a:endParaRPr>
          </a:p>
        </p:txBody>
      </p:sp>
      <p:sp>
        <p:nvSpPr>
          <p:cNvPr id="6" name="Picture Placeholder 5">
            <a:extLst>
              <a:ext uri="{FF2B5EF4-FFF2-40B4-BE49-F238E27FC236}">
                <a16:creationId xmlns:a16="http://schemas.microsoft.com/office/drawing/2014/main" id="{F575EF42-48E3-E042-9F86-2CC464CCBE51}"/>
              </a:ext>
            </a:extLst>
          </p:cNvPr>
          <p:cNvSpPr>
            <a:spLocks noGrp="1"/>
          </p:cNvSpPr>
          <p:nvPr>
            <p:ph type="pic" sz="quarter" idx="22" hasCustomPrompt="1"/>
          </p:nvPr>
        </p:nvSpPr>
        <p:spPr>
          <a:xfrm>
            <a:off x="2263770" y="2190750"/>
            <a:ext cx="5334000" cy="22098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Place image here</a:t>
            </a:r>
          </a:p>
        </p:txBody>
      </p:sp>
      <p:sp>
        <p:nvSpPr>
          <p:cNvPr id="7" name="Slide Number Placeholder 5">
            <a:extLst>
              <a:ext uri="{FF2B5EF4-FFF2-40B4-BE49-F238E27FC236}">
                <a16:creationId xmlns:a16="http://schemas.microsoft.com/office/drawing/2014/main" id="{B102C621-0825-7147-9415-ABBF3B02F135}"/>
              </a:ext>
            </a:extLst>
          </p:cNvPr>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8" name="Footer Placeholder 4">
            <a:extLst>
              <a:ext uri="{FF2B5EF4-FFF2-40B4-BE49-F238E27FC236}">
                <a16:creationId xmlns:a16="http://schemas.microsoft.com/office/drawing/2014/main" id="{83CD64D0-D4F8-124C-A6EF-DCF53AD4A87B}"/>
              </a:ext>
            </a:extLst>
          </p:cNvPr>
          <p:cNvSpPr>
            <a:spLocks noGrp="1"/>
          </p:cNvSpPr>
          <p:nvPr>
            <p:ph type="ftr" sz="quarter" idx="23"/>
          </p:nvPr>
        </p:nvSpPr>
        <p:spPr>
          <a:xfrm>
            <a:off x="3344333" y="4656667"/>
            <a:ext cx="5342466" cy="300746"/>
          </a:xfrm>
        </p:spPr>
        <p:txBody>
          <a:bodyPr/>
          <a:lstStyle/>
          <a:p>
            <a:endParaRPr lang="en-US" dirty="0"/>
          </a:p>
        </p:txBody>
      </p:sp>
      <p:sp>
        <p:nvSpPr>
          <p:cNvPr id="10" name="Text Placeholder 9">
            <a:extLst>
              <a:ext uri="{FF2B5EF4-FFF2-40B4-BE49-F238E27FC236}">
                <a16:creationId xmlns:a16="http://schemas.microsoft.com/office/drawing/2014/main" id="{B9AAE706-4A8D-4D46-ACD2-05AA2870F90B}"/>
              </a:ext>
            </a:extLst>
          </p:cNvPr>
          <p:cNvSpPr>
            <a:spLocks noGrp="1"/>
          </p:cNvSpPr>
          <p:nvPr>
            <p:ph type="body" sz="quarter" idx="24" hasCustomPrompt="1"/>
          </p:nvPr>
        </p:nvSpPr>
        <p:spPr>
          <a:xfrm>
            <a:off x="921026" y="611072"/>
            <a:ext cx="8070574" cy="436678"/>
          </a:xfrm>
          <a:prstGeom prst="rect">
            <a:avLst/>
          </a:prstGeom>
        </p:spPr>
        <p:txBody>
          <a:bodyPr lIns="0" tIns="0" rIns="0" bIns="0"/>
          <a:lstStyle>
            <a:lvl1pPr marL="12700" indent="-12700" algn="ctr">
              <a:buFontTx/>
              <a:buNone/>
              <a:tabLst/>
              <a:defRPr sz="18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2700" indent="-12700" algn="ctr">
              <a:buFontTx/>
              <a:buNone/>
              <a:tabLst/>
              <a:defRPr b="1" i="0">
                <a:solidFill>
                  <a:srgbClr val="A71E23"/>
                </a:solidFill>
                <a:latin typeface="Effra" panose="020B0603020203020204" pitchFamily="34" charset="0"/>
              </a:defRPr>
            </a:lvl2pPr>
            <a:lvl3pPr marL="12700" indent="-12700" algn="ctr">
              <a:buFontTx/>
              <a:buNone/>
              <a:tabLst/>
              <a:defRPr sz="3200" b="1" i="0">
                <a:solidFill>
                  <a:schemeClr val="tx1"/>
                </a:solidFill>
                <a:latin typeface="Effra Medium" panose="020B0603020203020204" pitchFamily="34" charset="0"/>
              </a:defRPr>
            </a:lvl3pPr>
            <a:lvl4pPr marL="12700" indent="-12700" algn="ctr">
              <a:buFontTx/>
              <a:buNone/>
              <a:tabLst/>
              <a:defRPr sz="3200" b="0" i="0">
                <a:solidFill>
                  <a:schemeClr val="tx1"/>
                </a:solidFill>
                <a:latin typeface="Effra" panose="020B0603020203020204" pitchFamily="34" charset="0"/>
              </a:defRPr>
            </a:lvl4pPr>
            <a:lvl5pPr marL="12700" indent="-12700" algn="ctr">
              <a:buFontTx/>
              <a:buNone/>
              <a:tabLst/>
              <a:defRPr sz="3200" b="0" i="0">
                <a:solidFill>
                  <a:schemeClr val="tx1"/>
                </a:solidFill>
                <a:latin typeface="Effra" panose="020B0603020203020204" pitchFamily="34" charset="0"/>
              </a:defRPr>
            </a:lvl5pPr>
          </a:lstStyle>
          <a:p>
            <a:pPr lvl="0"/>
            <a:r>
              <a:rPr lang="en-US" dirty="0"/>
              <a:t>TYPE IN ALL CAPS: INFORMATION AND APPOINTMENTS</a:t>
            </a:r>
          </a:p>
        </p:txBody>
      </p:sp>
      <p:sp>
        <p:nvSpPr>
          <p:cNvPr id="12" name="Text Placeholder 11">
            <a:extLst>
              <a:ext uri="{FF2B5EF4-FFF2-40B4-BE49-F238E27FC236}">
                <a16:creationId xmlns:a16="http://schemas.microsoft.com/office/drawing/2014/main" id="{38CD0C52-9548-4A45-ACD4-8D2DE42FAC5A}"/>
              </a:ext>
            </a:extLst>
          </p:cNvPr>
          <p:cNvSpPr>
            <a:spLocks noGrp="1"/>
          </p:cNvSpPr>
          <p:nvPr>
            <p:ph type="body" sz="quarter" idx="25" hasCustomPrompt="1"/>
          </p:nvPr>
        </p:nvSpPr>
        <p:spPr>
          <a:xfrm>
            <a:off x="921026" y="929594"/>
            <a:ext cx="8077200" cy="500792"/>
          </a:xfrm>
          <a:prstGeom prst="rect">
            <a:avLst/>
          </a:prstGeom>
        </p:spPr>
        <p:txBody>
          <a:bodyPr lIns="0" tIns="0" rIns="0" bIns="0"/>
          <a:lstStyle>
            <a:lvl1pPr algn="ctr">
              <a:defRPr sz="2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Phone number: (631) 444-0000</a:t>
            </a:r>
          </a:p>
          <a:p>
            <a:pPr lvl="1"/>
            <a:r>
              <a:rPr lang="en-US" dirty="0"/>
              <a:t>Second level</a:t>
            </a:r>
          </a:p>
        </p:txBody>
      </p:sp>
      <p:sp>
        <p:nvSpPr>
          <p:cNvPr id="14" name="Text Placeholder 11">
            <a:extLst>
              <a:ext uri="{FF2B5EF4-FFF2-40B4-BE49-F238E27FC236}">
                <a16:creationId xmlns:a16="http://schemas.microsoft.com/office/drawing/2014/main" id="{1B56269B-0DAF-F44A-9D60-CCD01177D2A2}"/>
              </a:ext>
            </a:extLst>
          </p:cNvPr>
          <p:cNvSpPr>
            <a:spLocks noGrp="1"/>
          </p:cNvSpPr>
          <p:nvPr>
            <p:ph type="body" sz="quarter" idx="26" hasCustomPrompt="1"/>
          </p:nvPr>
        </p:nvSpPr>
        <p:spPr>
          <a:xfrm>
            <a:off x="921026" y="1531342"/>
            <a:ext cx="8077200" cy="762000"/>
          </a:xfrm>
          <a:prstGeom prst="rect">
            <a:avLst/>
          </a:prstGeom>
        </p:spPr>
        <p:txBody>
          <a:bodyPr lIns="0" tIns="0" rIns="0" bIns="0"/>
          <a:lstStyle>
            <a:lvl1pPr algn="ctr">
              <a:lnSpc>
                <a:spcPct val="110000"/>
              </a:lnSpc>
              <a:spcAft>
                <a:spcPts val="400"/>
              </a:spcAft>
              <a:defRPr sz="2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lnSpc>
                <a:spcPct val="110000"/>
              </a:lnSpc>
              <a:spcAft>
                <a:spcPts val="400"/>
              </a:spcAft>
              <a:defRPr sz="2400" b="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in </a:t>
            </a:r>
            <a:r>
              <a:rPr lang="en-US" dirty="0" err="1"/>
              <a:t>url</a:t>
            </a:r>
            <a:r>
              <a:rPr lang="en-US" dirty="0"/>
              <a:t>: </a:t>
            </a:r>
            <a:r>
              <a:rPr lang="en-US" dirty="0" err="1"/>
              <a:t>stonybrookmedicine.edu</a:t>
            </a:r>
            <a:br>
              <a:rPr lang="en-US" dirty="0"/>
            </a:br>
            <a:r>
              <a:rPr lang="en-US" dirty="0"/>
              <a:t>Second level</a:t>
            </a:r>
          </a:p>
        </p:txBody>
      </p:sp>
    </p:spTree>
    <p:extLst>
      <p:ext uri="{BB962C8B-B14F-4D97-AF65-F5344CB8AC3E}">
        <p14:creationId xmlns:p14="http://schemas.microsoft.com/office/powerpoint/2010/main" val="3796781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2889197" y="4671366"/>
            <a:ext cx="5797602" cy="277152"/>
          </a:xfrm>
        </p:spPr>
        <p:txBody>
          <a:bodyPr/>
          <a:lstStyle/>
          <a:p>
            <a:endParaRPr lang="en-US" dirty="0"/>
          </a:p>
        </p:txBody>
      </p:sp>
      <p:sp>
        <p:nvSpPr>
          <p:cNvPr id="12" name="Title 11">
            <a:extLst>
              <a:ext uri="{FF2B5EF4-FFF2-40B4-BE49-F238E27FC236}">
                <a16:creationId xmlns:a16="http://schemas.microsoft.com/office/drawing/2014/main" id="{7AD797FC-7CAF-1841-89ED-F7FD6C484E7A}"/>
              </a:ext>
            </a:extLst>
          </p:cNvPr>
          <p:cNvSpPr>
            <a:spLocks noGrp="1"/>
          </p:cNvSpPr>
          <p:nvPr>
            <p:ph type="title" hasCustomPrompt="1"/>
          </p:nvPr>
        </p:nvSpPr>
        <p:spPr>
          <a:xfrm>
            <a:off x="0" y="1123950"/>
            <a:ext cx="9144000" cy="590550"/>
          </a:xfrm>
        </p:spPr>
        <p:txBody>
          <a:bodyPr/>
          <a:lstStyle>
            <a:lvl1pPr algn="ct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Thank you. Questions?</a:t>
            </a:r>
          </a:p>
        </p:txBody>
      </p:sp>
      <p:sp>
        <p:nvSpPr>
          <p:cNvPr id="3" name="Picture Placeholder 2">
            <a:extLst>
              <a:ext uri="{FF2B5EF4-FFF2-40B4-BE49-F238E27FC236}">
                <a16:creationId xmlns:a16="http://schemas.microsoft.com/office/drawing/2014/main" id="{614E1647-A446-144B-AC92-E9FCF61A15CE}"/>
              </a:ext>
            </a:extLst>
          </p:cNvPr>
          <p:cNvSpPr>
            <a:spLocks noGrp="1"/>
          </p:cNvSpPr>
          <p:nvPr>
            <p:ph type="pic" sz="quarter" idx="24" hasCustomPrompt="1"/>
          </p:nvPr>
        </p:nvSpPr>
        <p:spPr>
          <a:xfrm>
            <a:off x="2019300" y="1865064"/>
            <a:ext cx="5105400" cy="2569018"/>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Place image here</a:t>
            </a:r>
          </a:p>
        </p:txBody>
      </p:sp>
    </p:spTree>
    <p:extLst>
      <p:ext uri="{BB962C8B-B14F-4D97-AF65-F5344CB8AC3E}">
        <p14:creationId xmlns:p14="http://schemas.microsoft.com/office/powerpoint/2010/main" val="54988138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7" y="821236"/>
            <a:ext cx="4107853" cy="3879813"/>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8" name="Text Placeholder 12"/>
          <p:cNvSpPr>
            <a:spLocks noGrp="1"/>
          </p:cNvSpPr>
          <p:nvPr>
            <p:ph type="body" sz="quarter" idx="15"/>
          </p:nvPr>
        </p:nvSpPr>
        <p:spPr>
          <a:xfrm>
            <a:off x="0" y="4772025"/>
            <a:ext cx="9144000" cy="371475"/>
          </a:xfrm>
          <a:prstGeom prst="rect">
            <a:avLst/>
          </a:prstGeom>
        </p:spPr>
        <p:txBody>
          <a:bodyPr rIns="0"/>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
        <p:nvSpPr>
          <p:cNvPr id="7" name="Text Placeholder 13"/>
          <p:cNvSpPr>
            <a:spLocks noGrp="1"/>
          </p:cNvSpPr>
          <p:nvPr>
            <p:ph type="body" sz="quarter" idx="20"/>
          </p:nvPr>
        </p:nvSpPr>
        <p:spPr>
          <a:xfrm>
            <a:off x="4736270" y="348716"/>
            <a:ext cx="3950530" cy="286263"/>
          </a:xfrm>
          <a:prstGeom prst="rect">
            <a:avLst/>
          </a:prstGeom>
        </p:spPr>
        <p:txBody>
          <a:bodyPr rIns="0">
            <a:noAutofit/>
          </a:bodyPr>
          <a:lstStyle>
            <a:lvl1pPr algn="r">
              <a:buFontTx/>
              <a:buNone/>
              <a:defRPr sz="1125" cap="all">
                <a:solidFill>
                  <a:schemeClr val="tx1"/>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200" y="1034919"/>
            <a:ext cx="3723419" cy="3631289"/>
          </a:xfrm>
        </p:spPr>
        <p:txBody>
          <a:bodyPr tIns="0"/>
          <a:lstStyle>
            <a:lvl1pPr marL="0" indent="0">
              <a:buNone/>
              <a:defRPr sz="1950">
                <a:solidFill>
                  <a:srgbClr val="B60225"/>
                </a:solidFill>
              </a:defRPr>
            </a:lvl1pPr>
            <a:lvl2pPr marL="171450" indent="-171450" algn="l">
              <a:buClr>
                <a:srgbClr val="B60225"/>
              </a:buClr>
              <a:buFont typeface="Arial"/>
              <a:buChar char="•"/>
              <a:defRPr sz="165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18195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835" y="4706753"/>
            <a:ext cx="2133600" cy="273844"/>
          </a:xfrm>
          <a:prstGeom prst="rect">
            <a:avLst/>
          </a:prstGeom>
        </p:spPr>
        <p:txBody>
          <a:bodyPr/>
          <a:lstStyle>
            <a:lvl1pPr>
              <a:defRPr b="0" i="0">
                <a:latin typeface="Verdana" panose="020B0604030504040204" pitchFamily="34" charset="0"/>
              </a:defRPr>
            </a:lvl1pPr>
          </a:lstStyle>
          <a:p>
            <a:fld id="{F3E8C84C-ADCC-402F-ACA4-BC94B7FA31F3}" type="datetimeFigureOut">
              <a:rPr lang="en-US" smtClean="0"/>
              <a:pPr/>
              <a:t>9/24/22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4706753"/>
            <a:ext cx="990600" cy="273844"/>
          </a:xfrm>
          <a:prstGeom prst="rect">
            <a:avLst/>
          </a:prstGeom>
        </p:spPr>
        <p:txBody>
          <a:bodyPr/>
          <a:lstStyle/>
          <a:p>
            <a:fld id="{776B5F2B-FA3D-4555-B059-314E1514E75F}" type="slidenum">
              <a:rPr lang="en-US" smtClean="0"/>
              <a:t>‹#›</a:t>
            </a:fld>
            <a:endParaRPr lang="en-US"/>
          </a:p>
        </p:txBody>
      </p:sp>
    </p:spTree>
    <p:extLst>
      <p:ext uri="{BB962C8B-B14F-4D97-AF65-F5344CB8AC3E}">
        <p14:creationId xmlns:p14="http://schemas.microsoft.com/office/powerpoint/2010/main" val="1268084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998517"/>
            <a:ext cx="8229600" cy="3609689"/>
          </a:xfrm>
        </p:spPr>
        <p:txBody>
          <a:bodyPr tIns="0" rIns="0" bIns="0"/>
          <a:lstStyle>
            <a:lvl1pPr marL="274320" indent="-274320">
              <a:buFont typeface="Arial"/>
              <a:buChar char="•"/>
              <a:defRPr>
                <a:solidFill>
                  <a:schemeClr val="tx1"/>
                </a:solidFill>
              </a:defRPr>
            </a:lvl1pPr>
            <a:lvl2pPr marL="548640" indent="-274320">
              <a:buClr>
                <a:srgbClr val="B60225"/>
              </a:buClr>
              <a:buFont typeface="Courier New"/>
              <a:buChar char="o"/>
              <a:defRPr sz="1800" baseline="0"/>
            </a:lvl2pPr>
            <a:lvl3pPr marL="548640" indent="-274320">
              <a:buClr>
                <a:srgbClr val="B60225"/>
              </a:buClr>
              <a:buFont typeface="Courier New"/>
              <a:buChar char="o"/>
              <a:defRPr sz="1800" baseline="0"/>
            </a:lvl3pPr>
            <a:lvl4pPr marL="548640" indent="-274320">
              <a:buClr>
                <a:srgbClr val="B60225"/>
              </a:buClr>
              <a:buFont typeface="Courier New"/>
              <a:buChar char="o"/>
              <a:defRPr sz="1800" baseline="0"/>
            </a:lvl4pPr>
            <a:lvl5pPr marL="548640" indent="-274320">
              <a:buClr>
                <a:srgbClr val="B60225"/>
              </a:buClr>
              <a:buFont typeface="Courier New"/>
              <a:buChar char="o"/>
              <a:defRPr sz="18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4785159"/>
            <a:ext cx="9144000" cy="352425"/>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018314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HNA Char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4346"/>
            <a:ext cx="8229600" cy="835304"/>
          </a:xfrm>
          <a:prstGeom prst="rect">
            <a:avLst/>
          </a:prstGeom>
        </p:spPr>
        <p:txBody>
          <a:bodyPr lIns="0" tIns="0" rIns="0" bIns="0" anchor="b" anchorCtr="0"/>
          <a:lstStyle>
            <a:lvl1pPr algn="ctr">
              <a:lnSpc>
                <a:spcPct val="100000"/>
              </a:lnSpc>
              <a:defRPr sz="1238" b="0" kern="1200" spc="-28"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3973286"/>
            <a:ext cx="8229600" cy="740664"/>
          </a:xfrm>
          <a:prstGeom prst="rect">
            <a:avLst/>
          </a:prstGeom>
        </p:spPr>
        <p:txBody>
          <a:bodyPr lIns="0" tIns="0" rIns="0" bIns="0">
            <a:normAutofit/>
          </a:bodyPr>
          <a:lstStyle>
            <a:lvl1pPr marL="416624" indent="-416624" algn="l">
              <a:spcBef>
                <a:spcPts val="0"/>
              </a:spcBef>
              <a:buNone/>
              <a:tabLst>
                <a:tab pos="320576" algn="l"/>
                <a:tab pos="417017" algn="l"/>
              </a:tabLst>
              <a:defRPr sz="563" b="0">
                <a:solidFill>
                  <a:schemeClr val="tx1">
                    <a:lumMod val="65000"/>
                    <a:lumOff val="35000"/>
                  </a:schemeClr>
                </a:solidFill>
                <a:latin typeface="Arial Narrow" panose="020B0606020202030204" pitchFamily="34" charset="0"/>
                <a:cs typeface="Arial" panose="020B0604020202020204"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371600"/>
            <a:ext cx="8229600" cy="2537460"/>
          </a:xfrm>
          <a:prstGeom prst="rect">
            <a:avLst/>
          </a:prstGeom>
        </p:spPr>
        <p:txBody>
          <a:bodyPr/>
          <a:lstStyle>
            <a:lvl1pPr>
              <a:buNone/>
              <a:defRPr>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263105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BM Title Slide-2 Present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666539" y="666751"/>
            <a:ext cx="8477461" cy="4478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panose="020B0604030504040204" pitchFamily="34" charset="0"/>
            </a:endParaRPr>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187223" y="1090737"/>
            <a:ext cx="6066378" cy="1833577"/>
          </a:xfrm>
          <a:prstGeom prst="rect">
            <a:avLst/>
          </a:prstGeom>
        </p:spPr>
        <p:txBody>
          <a:bodyPr lIns="0" tIns="0" rIns="0" bIns="0"/>
          <a:lstStyle>
            <a:lvl1pPr>
              <a:lnSpc>
                <a:spcPts val="3700"/>
              </a:lnSpc>
              <a:defRPr sz="3600"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Place Your Presentation Name Here</a:t>
            </a:r>
          </a:p>
          <a:p>
            <a:pPr lvl="0"/>
            <a:endParaRPr lang="en-US" dirty="0"/>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219199" y="3072368"/>
            <a:ext cx="3853157" cy="1099582"/>
          </a:xfrm>
          <a:prstGeom prst="rect">
            <a:avLst/>
          </a:prstGeom>
        </p:spPr>
        <p:txBody>
          <a:bodyPr lIns="0" tIns="0" rIns="0" bIns="0"/>
          <a:lstStyle>
            <a:lvl1pPr>
              <a:lnSpc>
                <a:spcPct val="100000"/>
              </a:lnSpc>
              <a:spcAft>
                <a:spcPts val="300"/>
              </a:spcAft>
              <a:defRPr sz="1600" b="1" i="0" spc="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4 lines maximum</a:t>
            </a:r>
          </a:p>
          <a:p>
            <a:pPr lvl="1"/>
            <a:endParaRPr lang="en-US" dirty="0"/>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219202" y="2914650"/>
            <a:ext cx="6096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2"/>
          <a:srcRect/>
          <a:stretch/>
        </p:blipFill>
        <p:spPr>
          <a:xfrm>
            <a:off x="-973" y="-762"/>
            <a:ext cx="667512" cy="667512"/>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5026914"/>
            <a:ext cx="9144000" cy="116586"/>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panose="020B0604030504040204" pitchFamily="34" charset="0"/>
            </a:endParaRPr>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3"/>
          <a:srcRect/>
          <a:stretch/>
        </p:blipFill>
        <p:spPr>
          <a:xfrm>
            <a:off x="1219200" y="4400550"/>
            <a:ext cx="2581275" cy="457200"/>
          </a:xfrm>
          <a:prstGeom prst="rect">
            <a:avLst/>
          </a:prstGeom>
        </p:spPr>
      </p:pic>
      <p:sp>
        <p:nvSpPr>
          <p:cNvPr id="13" name="Text Placeholder 7">
            <a:extLst>
              <a:ext uri="{FF2B5EF4-FFF2-40B4-BE49-F238E27FC236}">
                <a16:creationId xmlns:a16="http://schemas.microsoft.com/office/drawing/2014/main" id="{30A46A5F-DB71-0140-B1FA-A9800D8A01F6}"/>
              </a:ext>
            </a:extLst>
          </p:cNvPr>
          <p:cNvSpPr>
            <a:spLocks noGrp="1"/>
          </p:cNvSpPr>
          <p:nvPr>
            <p:ph type="body" sz="quarter" idx="21" hasCustomPrompt="1"/>
          </p:nvPr>
        </p:nvSpPr>
        <p:spPr>
          <a:xfrm>
            <a:off x="5224757" y="3072368"/>
            <a:ext cx="3766843" cy="1099582"/>
          </a:xfrm>
          <a:prstGeom prst="rect">
            <a:avLst/>
          </a:prstGeom>
        </p:spPr>
        <p:txBody>
          <a:bodyPr lIns="0" tIns="0" rIns="0" bIns="0"/>
          <a:lstStyle>
            <a:lvl1pPr>
              <a:lnSpc>
                <a:spcPct val="100000"/>
              </a:lnSpc>
              <a:spcAft>
                <a:spcPts val="300"/>
              </a:spcAft>
              <a:defRPr sz="1600" b="1" i="0" spc="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4 lines maximum</a:t>
            </a:r>
          </a:p>
          <a:p>
            <a:pPr lvl="1"/>
            <a:endParaRPr lang="en-US" dirty="0"/>
          </a:p>
        </p:txBody>
      </p:sp>
    </p:spTree>
    <p:extLst>
      <p:ext uri="{BB962C8B-B14F-4D97-AF65-F5344CB8AC3E}">
        <p14:creationId xmlns:p14="http://schemas.microsoft.com/office/powerpoint/2010/main" val="718601453"/>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ategory Slide - ALL CAP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CD39E2-285B-8D41-A2F0-E85E70BC7DAF}"/>
              </a:ext>
            </a:extLst>
          </p:cNvPr>
          <p:cNvSpPr/>
          <p:nvPr userDrawn="1"/>
        </p:nvSpPr>
        <p:spPr>
          <a:xfrm>
            <a:off x="0" y="0"/>
            <a:ext cx="9144000" cy="5143500"/>
          </a:xfrm>
          <a:prstGeom prst="rect">
            <a:avLst/>
          </a:prstGeom>
          <a:solidFill>
            <a:srgbClr val="A71E23"/>
          </a:solidFill>
          <a:ln>
            <a:solidFill>
              <a:srgbClr val="A71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panose="020B0604030504040204" pitchFamily="34" charset="0"/>
            </a:endParaRPr>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135380"/>
            <a:ext cx="7086600" cy="3722370"/>
          </a:xfrm>
          <a:prstGeom prst="rect">
            <a:avLst/>
          </a:prstGeom>
          <a:ln>
            <a:noFill/>
          </a:ln>
        </p:spPr>
        <p:txBody>
          <a:bodyPr lIns="0" tIns="0" rIns="0" bIns="0"/>
          <a:lstStyle>
            <a:lvl1pPr>
              <a:lnSpc>
                <a:spcPts val="4000"/>
              </a:lnSpc>
              <a:defRPr sz="4000" b="1"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THIS IS A TOPIC / </a:t>
            </a:r>
            <a:br>
              <a:rPr lang="en-US" dirty="0"/>
            </a:br>
            <a:r>
              <a:rPr lang="en-US" dirty="0"/>
              <a:t>CATEGORY SLIDE. TYPE IN ALL CAPS, VERDANA BOLD, 40 POINT SIZE.</a:t>
            </a:r>
          </a:p>
        </p:txBody>
      </p:sp>
    </p:spTree>
    <p:extLst>
      <p:ext uri="{BB962C8B-B14F-4D97-AF65-F5344CB8AC3E}">
        <p14:creationId xmlns:p14="http://schemas.microsoft.com/office/powerpoint/2010/main" val="594964690"/>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ssage Slide Grey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69511F-C066-8140-8352-80E189325B30}"/>
              </a:ext>
            </a:extLst>
          </p:cNvPr>
          <p:cNvSpPr/>
          <p:nvPr userDrawn="1"/>
        </p:nvSpPr>
        <p:spPr>
          <a:xfrm>
            <a:off x="914400" y="1428300"/>
            <a:ext cx="8077200" cy="2438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04800"/>
            <a:ext cx="8077200" cy="1047300"/>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1428750"/>
            <a:ext cx="8077200" cy="2438400"/>
          </a:xfrm>
          <a:prstGeom prst="rect">
            <a:avLst/>
          </a:prstGeom>
        </p:spPr>
        <p:txBody>
          <a:bodyPr lIns="0" tIns="0" rIns="0" bIns="0" anchor="ctr"/>
          <a:lstStyle>
            <a:lvl1pPr algn="ctr">
              <a:lnSpc>
                <a:spcPct val="110000"/>
              </a:lnSpc>
              <a:spcBef>
                <a:spcPts val="0"/>
              </a:spcBef>
              <a:spcAft>
                <a:spcPts val="900"/>
              </a:spcAft>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Center red text here. </a:t>
            </a:r>
          </a:p>
          <a:p>
            <a:pPr lvl="0"/>
            <a:r>
              <a:rPr lang="en-US" dirty="0"/>
              <a:t>Use ”Shift return” within paragraph, </a:t>
            </a:r>
            <a:br>
              <a:rPr lang="en-US" dirty="0"/>
            </a:br>
            <a:r>
              <a:rPr lang="en-US" dirty="0"/>
              <a:t>“return” to make paragraph two.</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0" y="1428300"/>
            <a:ext cx="2359025" cy="11944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0" y="268560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Tree>
    <p:extLst>
      <p:ext uri="{BB962C8B-B14F-4D97-AF65-F5344CB8AC3E}">
        <p14:creationId xmlns:p14="http://schemas.microsoft.com/office/powerpoint/2010/main" val="6946903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sage Slide White Backgrou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13267"/>
            <a:ext cx="8077200" cy="1038833"/>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1428750"/>
            <a:ext cx="8077200" cy="2514600"/>
          </a:xfrm>
          <a:prstGeom prst="rect">
            <a:avLst/>
          </a:prstGeom>
          <a:ln>
            <a:noFill/>
          </a:ln>
        </p:spPr>
        <p:txBody>
          <a:bodyPr lIns="0" tIns="0" rIns="0" bIns="0" anchor="ctr"/>
          <a:lstStyle>
            <a:lvl1pPr algn="ctr">
              <a:lnSpc>
                <a:spcPct val="110000"/>
              </a:lnSpc>
              <a:spcBef>
                <a:spcPts val="0"/>
              </a:spcBef>
              <a:spcAft>
                <a:spcPts val="900"/>
              </a:spcAft>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Center red text here. </a:t>
            </a:r>
          </a:p>
          <a:p>
            <a:pPr lvl="0"/>
            <a:r>
              <a:rPr lang="en-US" dirty="0"/>
              <a:t>Use ”Shift return” within paragraph, </a:t>
            </a:r>
            <a:br>
              <a:rPr lang="en-US" dirty="0"/>
            </a:br>
            <a:r>
              <a:rPr lang="en-US" dirty="0"/>
              <a:t>“return” to make paragraph two.</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0" y="1428300"/>
            <a:ext cx="2359025" cy="11944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0" y="268560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Tree>
    <p:extLst>
      <p:ext uri="{BB962C8B-B14F-4D97-AF65-F5344CB8AC3E}">
        <p14:creationId xmlns:p14="http://schemas.microsoft.com/office/powerpoint/2010/main" val="15033916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Verdana Text,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800600" y="4248150"/>
            <a:ext cx="4191000"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22082" y="313267"/>
            <a:ext cx="8069517" cy="1039284"/>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22083" y="1390810"/>
            <a:ext cx="5859717" cy="2544376"/>
          </a:xfrm>
          <a:prstGeom prst="rect">
            <a:avLst/>
          </a:prstGeom>
        </p:spPr>
        <p:txBody>
          <a:bodyPr lIns="0" tIns="0" rIns="0" bIns="0"/>
          <a:lstStyle>
            <a:lvl1pPr>
              <a:lnSpc>
                <a:spcPct val="110000"/>
              </a:lnSpc>
              <a:spcBef>
                <a:spcPts val="0"/>
              </a:spcBef>
              <a:spcAft>
                <a:spcPts val="4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19063" indent="-119063">
              <a:lnSpc>
                <a:spcPct val="110000"/>
              </a:lnSpc>
              <a:spcBef>
                <a:spcPts val="0"/>
              </a:spcBef>
              <a:spcAft>
                <a:spcPts val="4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Text here. Use ”Shift return” within paragraph, “return” to make paragraph two.</a:t>
            </a:r>
          </a:p>
          <a:p>
            <a:pPr lvl="0"/>
            <a:r>
              <a:rPr lang="en-US" dirty="0"/>
              <a:t>This begins paragraph two.</a:t>
            </a:r>
          </a:p>
          <a:p>
            <a:pPr lvl="0"/>
            <a:r>
              <a:rPr lang="en-US" dirty="0"/>
              <a:t>Text</a:t>
            </a:r>
          </a:p>
          <a:p>
            <a:pPr lvl="1"/>
            <a:r>
              <a:rPr lang="en-US" dirty="0"/>
              <a:t>Bullet Text</a:t>
            </a:r>
          </a:p>
          <a:p>
            <a:pPr lvl="1"/>
            <a:r>
              <a:rPr lang="en-US" dirty="0"/>
              <a:t>Bullet Text </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027126" y="1"/>
            <a:ext cx="1964474" cy="13525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018375" y="1428750"/>
            <a:ext cx="1973225" cy="299526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0" y="1428300"/>
            <a:ext cx="2359025" cy="11944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0" y="268560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1" name="Text Placeholder 6">
            <a:extLst>
              <a:ext uri="{FF2B5EF4-FFF2-40B4-BE49-F238E27FC236}">
                <a16:creationId xmlns:a16="http://schemas.microsoft.com/office/drawing/2014/main" id="{61F90839-51C7-F742-B30F-7C2EFD6DD6B1}"/>
              </a:ext>
            </a:extLst>
          </p:cNvPr>
          <p:cNvSpPr>
            <a:spLocks noGrp="1"/>
          </p:cNvSpPr>
          <p:nvPr>
            <p:ph type="body" sz="quarter" idx="35" hasCustomPrompt="1"/>
          </p:nvPr>
        </p:nvSpPr>
        <p:spPr>
          <a:xfrm>
            <a:off x="914399" y="4248150"/>
            <a:ext cx="4191000"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31869433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Verdana Reg,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5181600" y="4248150"/>
            <a:ext cx="3810000" cy="175864"/>
          </a:xfrm>
          <a:prstGeom prst="rect">
            <a:avLst/>
          </a:prstGeom>
        </p:spPr>
        <p:txBody>
          <a:bodyPr lIns="0" tIns="0" rIns="0" bIns="0" anchor="b"/>
          <a:lstStyle>
            <a:lvl1pPr algn="r">
              <a:lnSpc>
                <a:spcPct val="100000"/>
              </a:lnSpc>
              <a:defRPr sz="9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13267"/>
            <a:ext cx="8077200" cy="1039283"/>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1390200"/>
            <a:ext cx="5410200" cy="2476950"/>
          </a:xfrm>
          <a:prstGeom prst="rect">
            <a:avLst/>
          </a:prstGeom>
        </p:spPr>
        <p:txBody>
          <a:bodyPr lIns="0" tIns="0" rIns="0" bIns="0"/>
          <a:lstStyle>
            <a:lvl1pPr>
              <a:lnSpc>
                <a:spcPct val="110000"/>
              </a:lnSpc>
              <a:spcBef>
                <a:spcPts val="0"/>
              </a:spcBef>
              <a:spcAft>
                <a:spcPts val="400"/>
              </a:spcAft>
              <a:defRPr sz="16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marR="0" indent="0" algn="l" defTabSz="685800" rtl="0" eaLnBrk="1" fontAlgn="auto" latinLnBrk="0" hangingPunct="1">
              <a:lnSpc>
                <a:spcPct val="90000"/>
              </a:lnSpc>
              <a:spcBef>
                <a:spcPts val="900"/>
              </a:spcBef>
              <a:spcAft>
                <a:spcPts val="0"/>
              </a:spcAft>
              <a:buClrTx/>
              <a:buSzTx/>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marR="0" indent="0" algn="l" defTabSz="685800" rtl="0" eaLnBrk="1" fontAlgn="auto" latinLnBrk="0" hangingPunct="1">
              <a:lnSpc>
                <a:spcPct val="90000"/>
              </a:lnSpc>
              <a:spcBef>
                <a:spcPts val="900"/>
              </a:spcBef>
              <a:spcAft>
                <a:spcPts val="0"/>
              </a:spcAft>
              <a:buClrTx/>
              <a:buSzTx/>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350" indent="0">
              <a:lnSpc>
                <a:spcPct val="110000"/>
              </a:lnSpc>
              <a:spcBef>
                <a:spcPts val="300"/>
              </a:spcBef>
              <a:spcAft>
                <a:spcPts val="4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6350" indent="-6350">
              <a:lnSpc>
                <a:spcPct val="110000"/>
              </a:lnSpc>
              <a:spcBef>
                <a:spcPts val="300"/>
              </a:spcBef>
              <a:spcAft>
                <a:spcPts val="6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938" indent="0">
              <a:buFont typeface="Arial" panose="020B0604020202020204" pitchFamily="34" charset="0"/>
              <a:buChar char="•"/>
              <a:tabLst/>
              <a:defRPr>
                <a:latin typeface="Verdana" panose="020B0604030504040204" pitchFamily="34" charset="0"/>
                <a:ea typeface="Verdana" panose="020B0604030504040204" pitchFamily="34" charset="0"/>
                <a:cs typeface="Verdana" panose="020B0604030504040204" pitchFamily="34" charset="0"/>
              </a:defRPr>
            </a:lvl6pPr>
          </a:lstStyle>
          <a:p>
            <a:pPr lvl="0"/>
            <a:r>
              <a:rPr lang="en-US" dirty="0"/>
              <a:t>Text here. Use ”Shift return” within paragraph, “return” to make paragraph two.</a:t>
            </a:r>
          </a:p>
          <a:p>
            <a:pPr lvl="3"/>
            <a:r>
              <a:rPr lang="en-US" dirty="0"/>
              <a:t>Text here. </a:t>
            </a:r>
            <a:br>
              <a:rPr lang="en-US" dirty="0"/>
            </a:br>
            <a:r>
              <a:rPr lang="en-US" dirty="0"/>
              <a:t>Text here.</a:t>
            </a:r>
          </a:p>
          <a:p>
            <a:pPr lvl="3"/>
            <a:r>
              <a:rPr lang="en-US" dirty="0"/>
              <a:t>Text here. </a:t>
            </a:r>
          </a:p>
          <a:p>
            <a:pPr marL="6350" marR="0" lvl="2" indent="0" algn="l" defTabSz="685800" rtl="0" eaLnBrk="1" fontAlgn="auto" latinLnBrk="0" hangingPunct="1">
              <a:lnSpc>
                <a:spcPct val="90000"/>
              </a:lnSpc>
              <a:spcBef>
                <a:spcPts val="900"/>
              </a:spcBef>
              <a:spcAft>
                <a:spcPts val="0"/>
              </a:spcAft>
              <a:buClrTx/>
              <a:buSzTx/>
              <a:buFontTx/>
              <a:buNone/>
              <a:tabLst/>
              <a:defRPr/>
            </a:pPr>
            <a:endParaRPr lang="en-US" dirty="0"/>
          </a:p>
          <a:p>
            <a:pPr marL="6350" marR="0" lvl="2" indent="0" algn="l" defTabSz="685800" rtl="0" eaLnBrk="1" fontAlgn="auto" latinLnBrk="0" hangingPunct="1">
              <a:lnSpc>
                <a:spcPct val="90000"/>
              </a:lnSpc>
              <a:spcBef>
                <a:spcPts val="900"/>
              </a:spcBef>
              <a:spcAft>
                <a:spcPts val="0"/>
              </a:spcAft>
              <a:buClrTx/>
              <a:buSzTx/>
              <a:buFontTx/>
              <a:buNone/>
              <a:tabLst/>
              <a:defRPr/>
            </a:pPr>
            <a:endParaRPr lang="en-US" dirty="0"/>
          </a:p>
          <a:p>
            <a:pPr lvl="1"/>
            <a:endParaRPr lang="en-US" dirty="0"/>
          </a:p>
          <a:p>
            <a:pPr lvl="0"/>
            <a:r>
              <a:rPr lang="en-US" dirty="0"/>
              <a:t> </a:t>
            </a:r>
            <a:br>
              <a:rPr lang="en-US" dirty="0"/>
            </a:br>
            <a:endParaRPr lang="en-US" dirty="0"/>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6629583" y="18425"/>
            <a:ext cx="2361836" cy="13525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6629401" y="1447175"/>
            <a:ext cx="2359025" cy="299526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0" y="1428300"/>
            <a:ext cx="2359025" cy="11944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0" y="268560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1" name="Text Placeholder 6">
            <a:extLst>
              <a:ext uri="{FF2B5EF4-FFF2-40B4-BE49-F238E27FC236}">
                <a16:creationId xmlns:a16="http://schemas.microsoft.com/office/drawing/2014/main" id="{34B406A6-2D52-7B48-8636-5EEDB575AB44}"/>
              </a:ext>
            </a:extLst>
          </p:cNvPr>
          <p:cNvSpPr>
            <a:spLocks noGrp="1"/>
          </p:cNvSpPr>
          <p:nvPr>
            <p:ph type="body" sz="quarter" idx="35" hasCustomPrompt="1"/>
          </p:nvPr>
        </p:nvSpPr>
        <p:spPr>
          <a:xfrm>
            <a:off x="918116" y="4248150"/>
            <a:ext cx="3425283"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13293881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Bullet List, 3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endParaRPr lang="en-US" dirty="0"/>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5408341" y="4248150"/>
            <a:ext cx="3583259"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7028" y="313267"/>
            <a:ext cx="8074572" cy="1039283"/>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394575" y="1424568"/>
            <a:ext cx="1597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394575" y="2861702"/>
            <a:ext cx="1597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448800" y="1868798"/>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4" name="Text Placeholder 3">
            <a:extLst>
              <a:ext uri="{FF2B5EF4-FFF2-40B4-BE49-F238E27FC236}">
                <a16:creationId xmlns:a16="http://schemas.microsoft.com/office/drawing/2014/main" id="{CC002275-5B5A-5945-96B9-11C4642822C4}"/>
              </a:ext>
            </a:extLst>
          </p:cNvPr>
          <p:cNvSpPr>
            <a:spLocks noGrp="1"/>
          </p:cNvSpPr>
          <p:nvPr>
            <p:ph type="body" sz="quarter" idx="35" hasCustomPrompt="1"/>
          </p:nvPr>
        </p:nvSpPr>
        <p:spPr>
          <a:xfrm>
            <a:off x="914400" y="1428750"/>
            <a:ext cx="6324600" cy="2667000"/>
          </a:xfrm>
          <a:prstGeom prst="rect">
            <a:avLst/>
          </a:prstGeom>
        </p:spPr>
        <p:txBody>
          <a:bodyPr lIns="0" tIns="0" rIns="0" bIns="0"/>
          <a:lstStyle>
            <a:lvl1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9063" indent="-119063">
              <a:lnSpc>
                <a:spcPct val="110000"/>
              </a:lnSpc>
              <a:spcBef>
                <a:spcPts val="0"/>
              </a:spcBef>
              <a:spcAft>
                <a:spcPts val="4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90513" indent="-171450">
              <a:lnSpc>
                <a:spcPct val="110000"/>
              </a:lnSpc>
              <a:spcBef>
                <a:spcPts val="0"/>
              </a:spcBef>
              <a:spcAft>
                <a:spcPts val="4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90513" indent="-171450">
              <a:lnSpc>
                <a:spcPct val="110000"/>
              </a:lnSpc>
              <a:spcBef>
                <a:spcPts val="0"/>
              </a:spcBef>
              <a:spcAft>
                <a:spcPts val="400"/>
              </a:spcAft>
              <a:buFont typeface="Courier New" panose="02070309020205020404" pitchFamily="49" charset="0"/>
              <a:buChar char="o"/>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2"/>
            <a:r>
              <a:rPr lang="en-US" dirty="0"/>
              <a:t>Type bulleted list here</a:t>
            </a:r>
          </a:p>
          <a:p>
            <a:pPr lvl="2"/>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1">
            <a:extLst>
              <a:ext uri="{FF2B5EF4-FFF2-40B4-BE49-F238E27FC236}">
                <a16:creationId xmlns:a16="http://schemas.microsoft.com/office/drawing/2014/main" id="{140D01CB-423A-804B-99C0-D6A84F953CDE}"/>
              </a:ext>
            </a:extLst>
          </p:cNvPr>
          <p:cNvSpPr>
            <a:spLocks noGrp="1"/>
          </p:cNvSpPr>
          <p:nvPr>
            <p:ph sz="quarter" idx="36" hasCustomPrompt="1"/>
          </p:nvPr>
        </p:nvSpPr>
        <p:spPr>
          <a:xfrm>
            <a:off x="7394575" y="4842"/>
            <a:ext cx="1597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16" name="Text Placeholder 6">
            <a:extLst>
              <a:ext uri="{FF2B5EF4-FFF2-40B4-BE49-F238E27FC236}">
                <a16:creationId xmlns:a16="http://schemas.microsoft.com/office/drawing/2014/main" id="{9931B1CA-4605-414B-9526-0941F30DF661}"/>
              </a:ext>
            </a:extLst>
          </p:cNvPr>
          <p:cNvSpPr>
            <a:spLocks noGrp="1"/>
          </p:cNvSpPr>
          <p:nvPr>
            <p:ph type="body" sz="quarter" idx="37" hasCustomPrompt="1"/>
          </p:nvPr>
        </p:nvSpPr>
        <p:spPr>
          <a:xfrm>
            <a:off x="912540" y="4248150"/>
            <a:ext cx="3583259"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104592797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8"/>
          <a:srcRect/>
          <a:stretch/>
        </p:blipFill>
        <p:spPr>
          <a:xfrm>
            <a:off x="914400" y="4619063"/>
            <a:ext cx="2065022" cy="365760"/>
          </a:xfrm>
          <a:prstGeom prst="rect">
            <a:avLst/>
          </a:prstGeom>
        </p:spPr>
      </p:pic>
      <p:cxnSp>
        <p:nvCxnSpPr>
          <p:cNvPr id="13" name="Straight Connector 12"/>
          <p:cNvCxnSpPr>
            <a:cxnSpLocks/>
          </p:cNvCxnSpPr>
          <p:nvPr userDrawn="1"/>
        </p:nvCxnSpPr>
        <p:spPr>
          <a:xfrm>
            <a:off x="914400" y="4457700"/>
            <a:ext cx="8077200" cy="0"/>
          </a:xfrm>
          <a:prstGeom prst="line">
            <a:avLst/>
          </a:prstGeom>
          <a:ln w="12700">
            <a:solidFill>
              <a:srgbClr val="C0C0C0"/>
            </a:solidFill>
          </a:ln>
        </p:spPr>
        <p:style>
          <a:lnRef idx="1">
            <a:schemeClr val="dk1"/>
          </a:lnRef>
          <a:fillRef idx="0">
            <a:schemeClr val="dk1"/>
          </a:fillRef>
          <a:effectRef idx="0">
            <a:schemeClr val="dk1"/>
          </a:effectRef>
          <a:fontRef idx="minor">
            <a:schemeClr val="tx1"/>
          </a:fontRef>
        </p:style>
      </p:cxnSp>
      <p:sp>
        <p:nvSpPr>
          <p:cNvPr id="15" name="Slide Number Placeholder 5"/>
          <p:cNvSpPr>
            <a:spLocks noGrp="1"/>
          </p:cNvSpPr>
          <p:nvPr>
            <p:ph type="sldNum" sz="quarter" idx="4"/>
          </p:nvPr>
        </p:nvSpPr>
        <p:spPr>
          <a:xfrm>
            <a:off x="8686800" y="4512564"/>
            <a:ext cx="304800" cy="630936"/>
          </a:xfrm>
          <a:prstGeom prst="rect">
            <a:avLst/>
          </a:prstGeom>
        </p:spPr>
        <p:txBody>
          <a:bodyPr lIns="0" tIns="0" rIns="0" bIns="0" anchor="ctr" anchorCtr="0"/>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pic>
        <p:nvPicPr>
          <p:cNvPr id="3" name="Picture 2">
            <a:extLst>
              <a:ext uri="{FF2B5EF4-FFF2-40B4-BE49-F238E27FC236}">
                <a16:creationId xmlns:a16="http://schemas.microsoft.com/office/drawing/2014/main" id="{41E134BA-F668-D34A-96D6-F0D0E1BAB9F7}"/>
              </a:ext>
            </a:extLst>
          </p:cNvPr>
          <p:cNvPicPr>
            <a:picLocks noChangeAspect="1"/>
          </p:cNvPicPr>
          <p:nvPr userDrawn="1"/>
        </p:nvPicPr>
        <p:blipFill>
          <a:blip r:embed="rId29"/>
          <a:srcRect/>
          <a:stretch/>
        </p:blipFill>
        <p:spPr>
          <a:xfrm>
            <a:off x="0" y="1"/>
            <a:ext cx="663787" cy="666750"/>
          </a:xfrm>
          <a:prstGeom prst="rect">
            <a:avLst/>
          </a:prstGeom>
        </p:spPr>
      </p:pic>
      <p:sp>
        <p:nvSpPr>
          <p:cNvPr id="11" name="Footer Placeholder 10">
            <a:extLst>
              <a:ext uri="{FF2B5EF4-FFF2-40B4-BE49-F238E27FC236}">
                <a16:creationId xmlns:a16="http://schemas.microsoft.com/office/drawing/2014/main" id="{1CC34D90-AED6-114D-90B1-0CDF7287D80A}"/>
              </a:ext>
            </a:extLst>
          </p:cNvPr>
          <p:cNvSpPr>
            <a:spLocks noGrp="1"/>
          </p:cNvSpPr>
          <p:nvPr>
            <p:ph type="ftr" sz="quarter" idx="3"/>
          </p:nvPr>
        </p:nvSpPr>
        <p:spPr>
          <a:xfrm>
            <a:off x="3200400" y="4665021"/>
            <a:ext cx="5486400" cy="273844"/>
          </a:xfrm>
          <a:prstGeom prst="rect">
            <a:avLst/>
          </a:prstGeom>
        </p:spPr>
        <p:txBody>
          <a:bodyPr vert="horz" lIns="0" tIns="0" rIns="0" bIns="0" rtlCol="0" anchor="ctr"/>
          <a:lstStyle>
            <a:lvl1pPr algn="r">
              <a:defRPr sz="1100" b="0" i="0">
                <a:solidFill>
                  <a:srgbClr val="A71E23"/>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Approved Sub Brand Name Here</a:t>
            </a:r>
            <a:endParaRPr lang="en-US" sz="1100" dirty="0"/>
          </a:p>
        </p:txBody>
      </p:sp>
      <p:sp>
        <p:nvSpPr>
          <p:cNvPr id="10" name="Title Placeholder 9">
            <a:extLst>
              <a:ext uri="{FF2B5EF4-FFF2-40B4-BE49-F238E27FC236}">
                <a16:creationId xmlns:a16="http://schemas.microsoft.com/office/drawing/2014/main" id="{5812F3B1-5C07-F14B-84F7-1CF91363343E}"/>
              </a:ext>
            </a:extLst>
          </p:cNvPr>
          <p:cNvSpPr>
            <a:spLocks noGrp="1"/>
          </p:cNvSpPr>
          <p:nvPr>
            <p:ph type="title"/>
          </p:nvPr>
        </p:nvSpPr>
        <p:spPr>
          <a:xfrm>
            <a:off x="922866" y="304800"/>
            <a:ext cx="8077200" cy="1199966"/>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1442484165"/>
      </p:ext>
    </p:extLst>
  </p:cSld>
  <p:clrMap bg1="lt1" tx1="dk1" bg2="lt2" tx2="dk2" accent1="accent1" accent2="accent2" accent3="accent3" accent4="accent4" accent5="accent5" accent6="accent6" hlink="hlink" folHlink="folHlink"/>
  <p:sldLayoutIdLst>
    <p:sldLayoutId id="2147483671" r:id="rId1"/>
    <p:sldLayoutId id="2147483692" r:id="rId2"/>
    <p:sldLayoutId id="2147483707" r:id="rId3"/>
    <p:sldLayoutId id="2147483693" r:id="rId4"/>
    <p:sldLayoutId id="2147483722" r:id="rId5"/>
    <p:sldLayoutId id="2147483723" r:id="rId6"/>
    <p:sldLayoutId id="2147483720" r:id="rId7"/>
    <p:sldLayoutId id="2147483719" r:id="rId8"/>
    <p:sldLayoutId id="2147483718" r:id="rId9"/>
    <p:sldLayoutId id="2147483721" r:id="rId10"/>
    <p:sldLayoutId id="2147483716" r:id="rId11"/>
    <p:sldLayoutId id="2147483713" r:id="rId12"/>
    <p:sldLayoutId id="2147483717" r:id="rId13"/>
    <p:sldLayoutId id="2147483715" r:id="rId14"/>
    <p:sldLayoutId id="2147483706" r:id="rId15"/>
    <p:sldLayoutId id="2147483665" r:id="rId16"/>
    <p:sldLayoutId id="2147483687" r:id="rId17"/>
    <p:sldLayoutId id="2147483675" r:id="rId18"/>
    <p:sldLayoutId id="2147483679" r:id="rId19"/>
    <p:sldLayoutId id="2147483709" r:id="rId20"/>
    <p:sldLayoutId id="2147483681" r:id="rId21"/>
    <p:sldLayoutId id="2147483663" r:id="rId22"/>
    <p:sldLayoutId id="2147483724" r:id="rId23"/>
    <p:sldLayoutId id="2147483727" r:id="rId24"/>
    <p:sldLayoutId id="2147483728" r:id="rId25"/>
    <p:sldLayoutId id="2147483729" r:id="rId26"/>
  </p:sldLayoutIdLst>
  <p:hf hdr="0" dt="0"/>
  <p:txStyles>
    <p:titleStyle>
      <a:lvl1pPr algn="l" defTabSz="685800" rtl="0" eaLnBrk="1" latinLnBrk="0" hangingPunct="1">
        <a:lnSpc>
          <a:spcPts val="3500"/>
        </a:lnSpc>
        <a:spcBef>
          <a:spcPct val="0"/>
        </a:spcBef>
        <a:buNone/>
        <a:defRPr sz="3200" b="1" i="0" kern="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100000"/>
        </a:lnSpc>
        <a:spcBef>
          <a:spcPts val="0"/>
        </a:spcBef>
        <a:buFontTx/>
        <a:buNone/>
        <a:defRPr sz="900" b="0" i="0" kern="1200" baseline="0">
          <a:solidFill>
            <a:srgbClr val="C00000"/>
          </a:solidFill>
          <a:latin typeface="Effra" panose="020B0603020203020204" pitchFamily="34" charset="0"/>
          <a:ea typeface="+mn-ea"/>
          <a:cs typeface="+mn-cs"/>
        </a:defRPr>
      </a:lvl1pPr>
      <a:lvl2pPr marL="342900" indent="0" algn="l" defTabSz="685800" rtl="0" eaLnBrk="1" latinLnBrk="0" hangingPunct="1">
        <a:lnSpc>
          <a:spcPct val="90000"/>
        </a:lnSpc>
        <a:spcBef>
          <a:spcPts val="375"/>
        </a:spcBef>
        <a:buFontTx/>
        <a:buNone/>
        <a:defRPr sz="1800" b="1" i="0" kern="1200">
          <a:solidFill>
            <a:schemeClr val="tx1">
              <a:lumMod val="75000"/>
              <a:lumOff val="25000"/>
            </a:schemeClr>
          </a:solidFill>
          <a:latin typeface="Effra" panose="020B0603020203020204" pitchFamily="34" charset="0"/>
          <a:ea typeface="+mn-ea"/>
          <a:cs typeface="+mn-cs"/>
        </a:defRPr>
      </a:lvl2pPr>
      <a:lvl3pPr marL="685800" indent="0" algn="l" defTabSz="685800" rtl="0" eaLnBrk="1" latinLnBrk="0" hangingPunct="1">
        <a:lnSpc>
          <a:spcPct val="90000"/>
        </a:lnSpc>
        <a:spcBef>
          <a:spcPts val="375"/>
        </a:spcBef>
        <a:buFontTx/>
        <a:buNone/>
        <a:defRPr sz="1500" b="0" i="0" kern="1200">
          <a:solidFill>
            <a:schemeClr val="tx1">
              <a:lumMod val="75000"/>
              <a:lumOff val="25000"/>
            </a:schemeClr>
          </a:solidFill>
          <a:latin typeface="Effra" panose="020B06030202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708" userDrawn="1">
          <p15:clr>
            <a:srgbClr val="F26B43"/>
          </p15:clr>
        </p15:guide>
        <p15:guide id="6" orient="horz" pos="420" userDrawn="1">
          <p15:clr>
            <a:srgbClr val="F26B43"/>
          </p15:clr>
        </p15:guide>
        <p15:guide id="9" orient="horz" pos="3060" userDrawn="1">
          <p15:clr>
            <a:srgbClr val="F26B43"/>
          </p15:clr>
        </p15:guide>
        <p15:guide id="11" orient="horz" pos="900" userDrawn="1">
          <p15:clr>
            <a:srgbClr val="F26B43"/>
          </p15:clr>
        </p15:guide>
        <p15:guide id="12" pos="576" userDrawn="1">
          <p15:clr>
            <a:srgbClr val="F26B43"/>
          </p15:clr>
        </p15:guide>
        <p15:guide id="13" pos="5664" userDrawn="1">
          <p15:clr>
            <a:srgbClr val="F26B43"/>
          </p15:clr>
        </p15:guide>
        <p15:guide id="14" pos="54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2"/>
          </p:nvPr>
        </p:nvSpPr>
        <p:spPr>
          <a:xfrm>
            <a:off x="685800" y="895350"/>
            <a:ext cx="8153400" cy="2025107"/>
          </a:xfrm>
        </p:spPr>
        <p:txBody>
          <a:bodyPr/>
          <a:lstStyle/>
          <a:p>
            <a:pPr algn="ctr"/>
            <a:r>
              <a:rPr lang="en-US" sz="3200" b="1" dirty="0"/>
              <a:t>Affirming Mental Healthcare for LGBTQ+/POC: Minority Stress &amp; Mental Health</a:t>
            </a:r>
          </a:p>
        </p:txBody>
      </p:sp>
      <p:sp>
        <p:nvSpPr>
          <p:cNvPr id="3" name="TextBox 2">
            <a:extLst>
              <a:ext uri="{FF2B5EF4-FFF2-40B4-BE49-F238E27FC236}">
                <a16:creationId xmlns:a16="http://schemas.microsoft.com/office/drawing/2014/main" id="{1694DE52-9ED3-A6D4-711A-05F9F4C0FD35}"/>
              </a:ext>
            </a:extLst>
          </p:cNvPr>
          <p:cNvSpPr txBox="1"/>
          <p:nvPr/>
        </p:nvSpPr>
        <p:spPr>
          <a:xfrm>
            <a:off x="1676400" y="3721926"/>
            <a:ext cx="6172200" cy="646331"/>
          </a:xfrm>
          <a:prstGeom prst="rect">
            <a:avLst/>
          </a:prstGeom>
          <a:noFill/>
        </p:spPr>
        <p:txBody>
          <a:bodyPr wrap="square" rtlCol="0">
            <a:spAutoFit/>
          </a:bodyPr>
          <a:lstStyle/>
          <a:p>
            <a:r>
              <a:rPr lang="en-US" dirty="0"/>
              <a:t>Acknowledgements: Content in this presentation was provided in part by Dr. Adam Gonzalez, Dr. Allison </a:t>
            </a:r>
            <a:r>
              <a:rPr lang="en-US" dirty="0" err="1"/>
              <a:t>Eliscu</a:t>
            </a:r>
            <a:r>
              <a:rPr lang="en-US" dirty="0"/>
              <a:t>, and Rose Cardin</a:t>
            </a:r>
          </a:p>
        </p:txBody>
      </p:sp>
    </p:spTree>
    <p:extLst>
      <p:ext uri="{BB962C8B-B14F-4D97-AF65-F5344CB8AC3E}">
        <p14:creationId xmlns:p14="http://schemas.microsoft.com/office/powerpoint/2010/main" val="151047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bwMode="auto">
          <a:xfrm>
            <a:off x="779389" y="70535"/>
            <a:ext cx="8305800" cy="178655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68580" bIns="34290" numCol="1" anchor="t" anchorCtr="0" compatLnSpc="1">
            <a:prstTxWarp prst="textNoShape">
              <a:avLst/>
            </a:prstTxWarp>
          </a:bodyPr>
          <a:lstStyle>
            <a:lvl1pPr marL="0" indent="0" algn="l" defTabSz="457200" rtl="0" eaLnBrk="0" fontAlgn="base" hangingPunct="0">
              <a:spcBef>
                <a:spcPct val="20000"/>
              </a:spcBef>
              <a:spcAft>
                <a:spcPct val="0"/>
              </a:spcAft>
              <a:buClr>
                <a:srgbClr val="B60225"/>
              </a:buClr>
              <a:buFont typeface="Arial"/>
              <a:buNone/>
              <a:defRPr sz="2600" kern="1200" baseline="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B60225"/>
              </a:buClr>
              <a:buFont typeface="Arial"/>
              <a:buChar char="•"/>
              <a:defRPr sz="22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8640" lvl="2" indent="0">
              <a:buNone/>
            </a:pPr>
            <a:endParaRPr lang="en-US" sz="1800" dirty="0">
              <a:latin typeface="Verdana" panose="020B0604030504040204" pitchFamily="34" charset="0"/>
            </a:endParaRPr>
          </a:p>
          <a:p>
            <a:pPr marL="548640" lvl="2" indent="0">
              <a:buNone/>
            </a:pPr>
            <a:r>
              <a:rPr lang="en-US" sz="2200" b="1" dirty="0">
                <a:solidFill>
                  <a:srgbClr val="C00000"/>
                </a:solidFill>
                <a:latin typeface="Verdana" panose="020B0604030504040204" pitchFamily="34" charset="0"/>
                <a:ea typeface="Verdana" panose="020B0604030504040204" pitchFamily="34" charset="0"/>
                <a:cs typeface="Verdana" panose="020B0604030504040204" pitchFamily="34" charset="0"/>
              </a:rPr>
              <a:t>2021 LGBTQ* Health Needs Assessment Survey</a:t>
            </a:r>
          </a:p>
        </p:txBody>
      </p:sp>
      <p:sp>
        <p:nvSpPr>
          <p:cNvPr id="2" name="TextBox 1"/>
          <p:cNvSpPr txBox="1"/>
          <p:nvPr/>
        </p:nvSpPr>
        <p:spPr>
          <a:xfrm>
            <a:off x="2915866" y="897376"/>
            <a:ext cx="184731" cy="300082"/>
          </a:xfrm>
          <a:prstGeom prst="rect">
            <a:avLst/>
          </a:prstGeom>
          <a:noFill/>
        </p:spPr>
        <p:txBody>
          <a:bodyPr wrap="none" rtlCol="0">
            <a:spAutoFit/>
          </a:bodyPr>
          <a:lstStyle/>
          <a:p>
            <a:endParaRPr lang="en-US" sz="1350" dirty="0">
              <a:latin typeface="Verdana" panose="020B0604030504040204" pitchFamily="34" charset="0"/>
            </a:endParaRPr>
          </a:p>
        </p:txBody>
      </p:sp>
      <p:sp>
        <p:nvSpPr>
          <p:cNvPr id="9" name="TextBox 8">
            <a:extLst>
              <a:ext uri="{FF2B5EF4-FFF2-40B4-BE49-F238E27FC236}">
                <a16:creationId xmlns:a16="http://schemas.microsoft.com/office/drawing/2014/main" id="{AAAB4F45-E6CD-FE40-B7BC-04E1796C93B7}"/>
              </a:ext>
            </a:extLst>
          </p:cNvPr>
          <p:cNvSpPr txBox="1"/>
          <p:nvPr/>
        </p:nvSpPr>
        <p:spPr>
          <a:xfrm>
            <a:off x="1013783" y="996526"/>
            <a:ext cx="4320217" cy="3780522"/>
          </a:xfrm>
          <a:prstGeom prst="rect">
            <a:avLst/>
          </a:prstGeom>
          <a:noFill/>
        </p:spPr>
        <p:txBody>
          <a:bodyPr wrap="square" rtlCol="0">
            <a:spAutoFit/>
          </a:bodyPr>
          <a:lstStyle/>
          <a:p>
            <a:pPr marL="342900" indent="-342900">
              <a:spcBef>
                <a:spcPts val="450"/>
              </a:spcBef>
              <a:spcAft>
                <a:spcPts val="450"/>
              </a:spcAft>
            </a:pPr>
            <a:r>
              <a:rPr lang="en-US" sz="1400" dirty="0">
                <a:latin typeface="Verdana" panose="020B0604030504040204" pitchFamily="34" charset="0"/>
              </a:rPr>
              <a:t>Eligible: LGBTQ* adults (ages 18+) living in or attending college/university/technical school in Suffolk or Nassau County </a:t>
            </a:r>
          </a:p>
          <a:p>
            <a:pPr marL="342900" indent="-342900">
              <a:spcBef>
                <a:spcPts val="450"/>
              </a:spcBef>
              <a:spcAft>
                <a:spcPts val="450"/>
              </a:spcAft>
            </a:pPr>
            <a:r>
              <a:rPr lang="en-US" sz="1400" dirty="0">
                <a:latin typeface="Verdana" panose="020B0604030504040204" pitchFamily="34" charset="0"/>
              </a:rPr>
              <a:t>Online snowball sampling</a:t>
            </a:r>
          </a:p>
          <a:p>
            <a:pPr marL="342900" indent="-342900">
              <a:spcBef>
                <a:spcPts val="450"/>
              </a:spcBef>
              <a:spcAft>
                <a:spcPts val="450"/>
              </a:spcAft>
            </a:pPr>
            <a:r>
              <a:rPr lang="en-US" sz="1400" dirty="0">
                <a:latin typeface="Verdana" panose="020B0604030504040204" pitchFamily="34" charset="0"/>
              </a:rPr>
              <a:t>Collaboration with &gt;30 Long Island partners</a:t>
            </a:r>
          </a:p>
          <a:p>
            <a:pPr marL="342900" indent="-342900">
              <a:spcBef>
                <a:spcPts val="450"/>
              </a:spcBef>
              <a:spcAft>
                <a:spcPts val="450"/>
              </a:spcAft>
            </a:pPr>
            <a:r>
              <a:rPr lang="en-US" sz="1400" dirty="0">
                <a:latin typeface="Verdana" panose="020B0604030504040204" pitchFamily="34" charset="0"/>
              </a:rPr>
              <a:t>IRB approved</a:t>
            </a:r>
          </a:p>
          <a:p>
            <a:pPr marL="342900" indent="-342900">
              <a:spcBef>
                <a:spcPts val="450"/>
              </a:spcBef>
              <a:spcAft>
                <a:spcPts val="450"/>
              </a:spcAft>
            </a:pPr>
            <a:r>
              <a:rPr lang="en-US" sz="1400" dirty="0">
                <a:latin typeface="Verdana" panose="020B0604030504040204" pitchFamily="34" charset="0"/>
              </a:rPr>
              <a:t>June – September 2021</a:t>
            </a:r>
          </a:p>
          <a:p>
            <a:pPr marL="342900" indent="-342900">
              <a:spcBef>
                <a:spcPts val="450"/>
              </a:spcBef>
              <a:spcAft>
                <a:spcPts val="450"/>
              </a:spcAft>
            </a:pPr>
            <a:r>
              <a:rPr lang="en-US" sz="1400" dirty="0">
                <a:latin typeface="Verdana" panose="020B0604030504040204" pitchFamily="34" charset="0"/>
              </a:rPr>
              <a:t>Goal: 1,000 surveys by September 30</a:t>
            </a:r>
            <a:r>
              <a:rPr lang="en-US" sz="1400" baseline="30000" dirty="0">
                <a:latin typeface="Verdana" panose="020B0604030504040204" pitchFamily="34" charset="0"/>
              </a:rPr>
              <a:t>th</a:t>
            </a:r>
            <a:r>
              <a:rPr lang="en-US" sz="1400" dirty="0">
                <a:latin typeface="Verdana" panose="020B0604030504040204" pitchFamily="34" charset="0"/>
              </a:rPr>
              <a:t> </a:t>
            </a:r>
          </a:p>
          <a:p>
            <a:pPr marL="342900" indent="-342900">
              <a:spcBef>
                <a:spcPts val="450"/>
              </a:spcBef>
              <a:spcAft>
                <a:spcPts val="450"/>
              </a:spcAft>
            </a:pPr>
            <a:r>
              <a:rPr lang="en-US" sz="1400" dirty="0">
                <a:latin typeface="Verdana" panose="020B0604030504040204" pitchFamily="34" charset="0"/>
              </a:rPr>
              <a:t>Achieved 1,150 valid, completed surveys </a:t>
            </a:r>
          </a:p>
          <a:p>
            <a:pPr marL="342900" indent="-342900">
              <a:spcBef>
                <a:spcPts val="450"/>
              </a:spcBef>
              <a:spcAft>
                <a:spcPts val="450"/>
              </a:spcAft>
            </a:pPr>
            <a:endParaRPr lang="en-US" sz="1400" dirty="0">
              <a:latin typeface="Verdana" panose="020B0604030504040204" pitchFamily="34" charset="0"/>
            </a:endParaRPr>
          </a:p>
          <a:p>
            <a:pPr marL="342900" indent="-342900">
              <a:spcBef>
                <a:spcPts val="450"/>
              </a:spcBef>
              <a:spcAft>
                <a:spcPts val="450"/>
              </a:spcAft>
            </a:pPr>
            <a:endParaRPr lang="en-US" sz="3300" dirty="0">
              <a:latin typeface="Verdana" panose="020B0604030504040204" pitchFamily="34" charset="0"/>
            </a:endParaRPr>
          </a:p>
        </p:txBody>
      </p:sp>
      <p:pic>
        <p:nvPicPr>
          <p:cNvPr id="12" name="Picture 11">
            <a:extLst>
              <a:ext uri="{FF2B5EF4-FFF2-40B4-BE49-F238E27FC236}">
                <a16:creationId xmlns:a16="http://schemas.microsoft.com/office/drawing/2014/main" id="{9014ACB7-73B3-3F48-9A81-7121E6FA143F}"/>
              </a:ext>
            </a:extLst>
          </p:cNvPr>
          <p:cNvPicPr>
            <a:picLocks noChangeAspect="1"/>
          </p:cNvPicPr>
          <p:nvPr/>
        </p:nvPicPr>
        <p:blipFill>
          <a:blip r:embed="rId2"/>
          <a:stretch>
            <a:fillRect/>
          </a:stretch>
        </p:blipFill>
        <p:spPr>
          <a:xfrm>
            <a:off x="5360566" y="1857085"/>
            <a:ext cx="3113963" cy="1447993"/>
          </a:xfrm>
          <a:prstGeom prst="rect">
            <a:avLst/>
          </a:prstGeom>
        </p:spPr>
      </p:pic>
    </p:spTree>
    <p:extLst>
      <p:ext uri="{BB962C8B-B14F-4D97-AF65-F5344CB8AC3E}">
        <p14:creationId xmlns:p14="http://schemas.microsoft.com/office/powerpoint/2010/main" val="58483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35B4-50C0-4BC5-B995-1530B213212C}"/>
              </a:ext>
            </a:extLst>
          </p:cNvPr>
          <p:cNvSpPr>
            <a:spLocks noGrp="1"/>
          </p:cNvSpPr>
          <p:nvPr>
            <p:ph type="title"/>
          </p:nvPr>
        </p:nvSpPr>
        <p:spPr/>
        <p:txBody>
          <a:bodyPr>
            <a:normAutofit/>
          </a:bodyPr>
          <a:lstStyle/>
          <a:p>
            <a:r>
              <a:rPr lang="en-US" sz="2200" dirty="0">
                <a:solidFill>
                  <a:srgbClr val="C00000"/>
                </a:solidFill>
              </a:rPr>
              <a:t>Comparisons to Suffolk County, New York State, and National Data</a:t>
            </a:r>
          </a:p>
        </p:txBody>
      </p:sp>
      <p:sp>
        <p:nvSpPr>
          <p:cNvPr id="3" name="Content Placeholder 2">
            <a:extLst>
              <a:ext uri="{FF2B5EF4-FFF2-40B4-BE49-F238E27FC236}">
                <a16:creationId xmlns:a16="http://schemas.microsoft.com/office/drawing/2014/main" id="{4F27B0F5-48BC-4D6A-A914-86DAA38B82C5}"/>
              </a:ext>
            </a:extLst>
          </p:cNvPr>
          <p:cNvSpPr>
            <a:spLocks noGrp="1"/>
          </p:cNvSpPr>
          <p:nvPr>
            <p:ph idx="1"/>
          </p:nvPr>
        </p:nvSpPr>
        <p:spPr/>
        <p:txBody>
          <a:bodyPr>
            <a:noAutofit/>
          </a:bodyPr>
          <a:lstStyle/>
          <a:p>
            <a:pPr>
              <a:spcBef>
                <a:spcPts val="338"/>
              </a:spcBef>
              <a:spcAft>
                <a:spcPts val="338"/>
              </a:spcAft>
            </a:pPr>
            <a:endParaRPr lang="en-US" dirty="0"/>
          </a:p>
        </p:txBody>
      </p:sp>
      <p:sp>
        <p:nvSpPr>
          <p:cNvPr id="4" name="Slide Number Placeholder 2">
            <a:extLst>
              <a:ext uri="{FF2B5EF4-FFF2-40B4-BE49-F238E27FC236}">
                <a16:creationId xmlns:a16="http://schemas.microsoft.com/office/drawing/2014/main" id="{487000CE-CCE0-4266-BACB-9B86FDB299A6}"/>
              </a:ext>
            </a:extLst>
          </p:cNvPr>
          <p:cNvSpPr>
            <a:spLocks noGrp="1"/>
          </p:cNvSpPr>
          <p:nvPr>
            <p:ph type="sldNum" sz="quarter" idx="10"/>
          </p:nvPr>
        </p:nvSpPr>
        <p:spPr>
          <a:xfrm>
            <a:off x="4444893" y="4326403"/>
            <a:ext cx="254215" cy="171134"/>
          </a:xfrm>
          <a:prstGeom prst="rect">
            <a:avLst/>
          </a:prstGeom>
        </p:spPr>
        <p:txBody>
          <a:bodyPr/>
          <a:lstStyle>
            <a:lvl1pPr algn="ctr">
              <a:defRPr sz="563">
                <a:solidFill>
                  <a:srgbClr val="5A85D7"/>
                </a:solidFill>
              </a:defRPr>
            </a:lvl1pPr>
          </a:lstStyle>
          <a:p>
            <a:pPr defTabSz="257175">
              <a:defRPr/>
            </a:pPr>
            <a:fld id="{57613824-3905-D442-B6F7-9C6D3D1FE14D}" type="slidenum">
              <a:rPr lang="en-US">
                <a:latin typeface="Arial"/>
              </a:rPr>
              <a:pPr defTabSz="257175">
                <a:defRPr/>
              </a:pPr>
              <a:t>11</a:t>
            </a:fld>
            <a:endParaRPr lang="en-US" dirty="0">
              <a:latin typeface="Arial"/>
            </a:endParaRPr>
          </a:p>
        </p:txBody>
      </p:sp>
      <p:sp>
        <p:nvSpPr>
          <p:cNvPr id="5" name="TextBox 4">
            <a:extLst>
              <a:ext uri="{FF2B5EF4-FFF2-40B4-BE49-F238E27FC236}">
                <a16:creationId xmlns:a16="http://schemas.microsoft.com/office/drawing/2014/main" id="{5CC6BAB8-C11B-2246-89ED-31C0DBD01F14}"/>
              </a:ext>
            </a:extLst>
          </p:cNvPr>
          <p:cNvSpPr txBox="1"/>
          <p:nvPr/>
        </p:nvSpPr>
        <p:spPr>
          <a:xfrm>
            <a:off x="922866" y="1428750"/>
            <a:ext cx="7382934" cy="2746906"/>
          </a:xfrm>
          <a:prstGeom prst="rect">
            <a:avLst/>
          </a:prstGeom>
          <a:noFill/>
        </p:spPr>
        <p:txBody>
          <a:bodyPr wrap="square" rtlCol="0">
            <a:spAutoFit/>
          </a:bodyPr>
          <a:lstStyle/>
          <a:p>
            <a:pPr>
              <a:spcBef>
                <a:spcPts val="338"/>
              </a:spcBef>
              <a:spcAft>
                <a:spcPts val="338"/>
              </a:spcAft>
            </a:pPr>
            <a:r>
              <a:rPr lang="en-US" sz="2000" dirty="0">
                <a:latin typeface="Verdana" panose="020B0604030504040204" pitchFamily="34" charset="0"/>
              </a:rPr>
              <a:t>When adjusted to account for sample differences, LGBTQ* respondents fare worse than the county, state, or nation for:</a:t>
            </a:r>
          </a:p>
          <a:p>
            <a:pPr lvl="1" indent="-285750">
              <a:spcBef>
                <a:spcPts val="338"/>
              </a:spcBef>
              <a:spcAft>
                <a:spcPts val="338"/>
              </a:spcAft>
              <a:buFont typeface="Arial" panose="020B0604020202020204" pitchFamily="34" charset="0"/>
              <a:buChar char="•"/>
            </a:pPr>
            <a:r>
              <a:rPr lang="en-US" b="1" dirty="0">
                <a:solidFill>
                  <a:srgbClr val="C00000"/>
                </a:solidFill>
                <a:latin typeface="Verdana" panose="020B0604030504040204" pitchFamily="34" charset="0"/>
              </a:rPr>
              <a:t>Lack of Health Insurance</a:t>
            </a:r>
          </a:p>
          <a:p>
            <a:pPr lvl="1" indent="-285750">
              <a:spcBef>
                <a:spcPts val="338"/>
              </a:spcBef>
              <a:spcAft>
                <a:spcPts val="338"/>
              </a:spcAft>
              <a:buFont typeface="Arial" panose="020B0604020202020204" pitchFamily="34" charset="0"/>
              <a:buChar char="•"/>
            </a:pPr>
            <a:r>
              <a:rPr lang="en-US" b="1" dirty="0">
                <a:solidFill>
                  <a:srgbClr val="C00000"/>
                </a:solidFill>
                <a:latin typeface="Verdana" panose="020B0604030504040204" pitchFamily="34" charset="0"/>
              </a:rPr>
              <a:t>Cost as a Barrier to Doctor Visits</a:t>
            </a:r>
          </a:p>
          <a:p>
            <a:pPr lvl="1" indent="-285750">
              <a:spcBef>
                <a:spcPts val="338"/>
              </a:spcBef>
              <a:spcAft>
                <a:spcPts val="338"/>
              </a:spcAft>
              <a:buFont typeface="Arial" panose="020B0604020202020204" pitchFamily="34" charset="0"/>
              <a:buChar char="•"/>
            </a:pPr>
            <a:r>
              <a:rPr lang="en-US" b="1" dirty="0">
                <a:solidFill>
                  <a:srgbClr val="C00000"/>
                </a:solidFill>
                <a:latin typeface="Verdana" panose="020B0604030504040204" pitchFamily="34" charset="0"/>
              </a:rPr>
              <a:t>Travel Time/Distance as a Barrier to Medical Care</a:t>
            </a:r>
          </a:p>
          <a:p>
            <a:pPr lvl="1" indent="-285750">
              <a:spcBef>
                <a:spcPts val="338"/>
              </a:spcBef>
              <a:spcAft>
                <a:spcPts val="338"/>
              </a:spcAft>
              <a:buFont typeface="Arial" panose="020B0604020202020204" pitchFamily="34" charset="0"/>
              <a:buChar char="•"/>
            </a:pPr>
            <a:r>
              <a:rPr lang="en-US" b="1" dirty="0">
                <a:solidFill>
                  <a:srgbClr val="C00000"/>
                </a:solidFill>
                <a:latin typeface="Verdana" panose="020B0604030504040204" pitchFamily="34" charset="0"/>
              </a:rPr>
              <a:t>Routine Checkups</a:t>
            </a:r>
          </a:p>
          <a:p>
            <a:endParaRPr lang="en-US" dirty="0">
              <a:latin typeface="Verdana" panose="020B0604030504040204" pitchFamily="34" charset="0"/>
            </a:endParaRPr>
          </a:p>
        </p:txBody>
      </p:sp>
    </p:spTree>
    <p:extLst>
      <p:ext uri="{BB962C8B-B14F-4D97-AF65-F5344CB8AC3E}">
        <p14:creationId xmlns:p14="http://schemas.microsoft.com/office/powerpoint/2010/main" val="139445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7DC85-E1CD-4F31-B998-9BE725F88F3A}"/>
              </a:ext>
            </a:extLst>
          </p:cNvPr>
          <p:cNvSpPr>
            <a:spLocks noGrp="1"/>
          </p:cNvSpPr>
          <p:nvPr>
            <p:ph type="ctrTitle"/>
          </p:nvPr>
        </p:nvSpPr>
        <p:spPr>
          <a:xfrm>
            <a:off x="584308" y="-189341"/>
            <a:ext cx="8229600" cy="835304"/>
          </a:xfrm>
        </p:spPr>
        <p:txBody>
          <a:bodyPr>
            <a:normAutofit/>
          </a:bodyPr>
          <a:lstStyle/>
          <a:p>
            <a:r>
              <a:rPr lang="en-US" sz="2200" b="1" dirty="0">
                <a:solidFill>
                  <a:srgbClr val="C00000"/>
                </a:solidFill>
                <a:latin typeface="Verdana" panose="020B0604030504040204" pitchFamily="34" charset="0"/>
                <a:cs typeface="Verdana" panose="020B0604030504040204" pitchFamily="34" charset="0"/>
              </a:rPr>
              <a:t>LGBTQ* Mental Health Status</a:t>
            </a:r>
          </a:p>
        </p:txBody>
      </p:sp>
      <p:graphicFrame>
        <p:nvGraphicFramePr>
          <p:cNvPr id="5" name="2e">
            <a:extLst>
              <a:ext uri="{FF2B5EF4-FFF2-40B4-BE49-F238E27FC236}">
                <a16:creationId xmlns:a16="http://schemas.microsoft.com/office/drawing/2014/main" id="{8E43098E-668A-4A8C-8877-4CD02E0830F7}"/>
              </a:ext>
            </a:extLst>
          </p:cNvPr>
          <p:cNvGraphicFramePr>
            <a:graphicFrameLocks noGrp="1"/>
          </p:cNvGraphicFramePr>
          <p:nvPr>
            <p:ph type="chart" sz="quarter" idx="13"/>
          </p:nvPr>
        </p:nvGraphicFramePr>
        <p:xfrm>
          <a:off x="838200" y="658444"/>
          <a:ext cx="7848600" cy="2957763"/>
        </p:xfrm>
        <a:graphic>
          <a:graphicData uri="http://schemas.openxmlformats.org/drawingml/2006/chart">
            <c:chart xmlns:c="http://schemas.openxmlformats.org/drawingml/2006/chart" xmlns:r="http://schemas.openxmlformats.org/officeDocument/2006/relationships" r:id="rId2"/>
          </a:graphicData>
        </a:graphic>
      </p:graphicFrame>
      <p:sp>
        <p:nvSpPr>
          <p:cNvPr id="6" name="Subtitle 7">
            <a:extLst>
              <a:ext uri="{FF2B5EF4-FFF2-40B4-BE49-F238E27FC236}">
                <a16:creationId xmlns:a16="http://schemas.microsoft.com/office/drawing/2014/main" id="{9C5517D4-20B1-457E-8488-E0CC65E42223}"/>
              </a:ext>
            </a:extLst>
          </p:cNvPr>
          <p:cNvSpPr>
            <a:spLocks noGrp="1"/>
          </p:cNvSpPr>
          <p:nvPr>
            <p:ph type="subTitle" idx="1"/>
          </p:nvPr>
        </p:nvSpPr>
        <p:spPr>
          <a:xfrm>
            <a:off x="1828800" y="3943351"/>
            <a:ext cx="4781550" cy="660766"/>
          </a:xfrm>
        </p:spPr>
        <p:txBody>
          <a:bodyPr>
            <a:normAutofit/>
          </a:bodyPr>
          <a:lstStyle/>
          <a:p>
            <a:r>
              <a:rPr lang="en-US" sz="1000" dirty="0">
                <a:latin typeface="Verdana" panose="020B0604030504040204" pitchFamily="34" charset="0"/>
                <a:ea typeface="Verdana" panose="020B0604030504040204" pitchFamily="34" charset="0"/>
                <a:cs typeface="Verdana" panose="020B0604030504040204" pitchFamily="34" charset="0"/>
              </a:rPr>
              <a:t>Sources:	●2021 LGBTQ+ Community Health Needs Survey, PRC, Inc.</a:t>
            </a:r>
          </a:p>
          <a:p>
            <a:r>
              <a:rPr lang="en-US" sz="1000" dirty="0">
                <a:latin typeface="Verdana" panose="020B0604030504040204" pitchFamily="34" charset="0"/>
                <a:ea typeface="Verdana" panose="020B0604030504040204" pitchFamily="34" charset="0"/>
                <a:cs typeface="Verdana" panose="020B0604030504040204" pitchFamily="34" charset="0"/>
              </a:rPr>
              <a:t>Notes:	●Asked of all respondents.</a:t>
            </a:r>
          </a:p>
        </p:txBody>
      </p:sp>
      <p:sp>
        <p:nvSpPr>
          <p:cNvPr id="7" name="Slide Number Placeholder 2">
            <a:extLst>
              <a:ext uri="{FF2B5EF4-FFF2-40B4-BE49-F238E27FC236}">
                <a16:creationId xmlns:a16="http://schemas.microsoft.com/office/drawing/2014/main" id="{290995F7-8203-458E-8FB2-C02D101191F9}"/>
              </a:ext>
            </a:extLst>
          </p:cNvPr>
          <p:cNvSpPr txBox="1">
            <a:spLocks/>
          </p:cNvSpPr>
          <p:nvPr/>
        </p:nvSpPr>
        <p:spPr>
          <a:xfrm>
            <a:off x="4444893" y="4326403"/>
            <a:ext cx="254215" cy="171134"/>
          </a:xfrm>
          <a:prstGeom prst="rect">
            <a:avLst/>
          </a:prstGeom>
        </p:spPr>
        <p:txBody>
          <a:bodyPr/>
          <a:lstStyle>
            <a:defPPr>
              <a:defRPr lang="en-US"/>
            </a:defPPr>
            <a:lvl1pPr marL="0" algn="ctr" defTabSz="457200" rtl="0" eaLnBrk="1" latinLnBrk="0" hangingPunct="1">
              <a:defRPr sz="1000" kern="1200">
                <a:solidFill>
                  <a:srgbClr val="5A85D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7613824-3905-D442-B6F7-9C6D3D1FE14D}" type="slidenum">
              <a:rPr lang="en-US" sz="563">
                <a:latin typeface="Arial"/>
              </a:rPr>
              <a:pPr>
                <a:defRPr/>
              </a:pPr>
              <a:t>12</a:t>
            </a:fld>
            <a:endParaRPr lang="en-US" sz="563" dirty="0">
              <a:latin typeface="Arial"/>
            </a:endParaRPr>
          </a:p>
        </p:txBody>
      </p:sp>
    </p:spTree>
    <p:extLst>
      <p:ext uri="{BB962C8B-B14F-4D97-AF65-F5344CB8AC3E}">
        <p14:creationId xmlns:p14="http://schemas.microsoft.com/office/powerpoint/2010/main" val="271490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09649" y="1034195"/>
            <a:ext cx="8229600" cy="835304"/>
          </a:xfrm>
        </p:spPr>
        <p:txBody>
          <a:bodyPr>
            <a:noAutofit/>
          </a:bodyPr>
          <a:lstStyle/>
          <a:p>
            <a:r>
              <a:rPr lang="en-US" sz="2200" b="1" dirty="0">
                <a:solidFill>
                  <a:srgbClr val="C00000"/>
                </a:solidFill>
                <a:latin typeface="Verdana" panose="020B0604030504040204" pitchFamily="34" charset="0"/>
                <a:cs typeface="Verdana" panose="020B0604030504040204" pitchFamily="34" charset="0"/>
              </a:rPr>
              <a:t>Have Ever Been Treated Disrespectfully or in a </a:t>
            </a:r>
            <a:br>
              <a:rPr lang="en-US" sz="2200" b="1" dirty="0">
                <a:solidFill>
                  <a:srgbClr val="C00000"/>
                </a:solidFill>
                <a:latin typeface="Verdana" panose="020B0604030504040204" pitchFamily="34" charset="0"/>
                <a:cs typeface="Verdana" panose="020B0604030504040204" pitchFamily="34" charset="0"/>
              </a:rPr>
            </a:br>
            <a:r>
              <a:rPr lang="en-US" sz="2200" b="1" dirty="0">
                <a:solidFill>
                  <a:srgbClr val="C00000"/>
                </a:solidFill>
                <a:latin typeface="Verdana" panose="020B0604030504040204" pitchFamily="34" charset="0"/>
                <a:cs typeface="Verdana" panose="020B0604030504040204" pitchFamily="34" charset="0"/>
              </a:rPr>
              <a:t>Non-Affirming Way by Any Health Care Provider or Their Office Staff</a:t>
            </a:r>
            <a:br>
              <a:rPr lang="en-US" sz="2200" b="1" dirty="0">
                <a:solidFill>
                  <a:srgbClr val="C00000"/>
                </a:solidFill>
                <a:latin typeface="Verdana" panose="020B0604030504040204" pitchFamily="34" charset="0"/>
                <a:cs typeface="Verdana" panose="020B0604030504040204" pitchFamily="34" charset="0"/>
              </a:rPr>
            </a:br>
            <a:endParaRPr lang="en-US" sz="2200" b="1" dirty="0">
              <a:solidFill>
                <a:srgbClr val="C00000"/>
              </a:solidFill>
              <a:latin typeface="Verdana" panose="020B0604030504040204" pitchFamily="34" charset="0"/>
              <a:cs typeface="Verdana" panose="020B0604030504040204" pitchFamily="34" charset="0"/>
            </a:endParaRPr>
          </a:p>
        </p:txBody>
      </p:sp>
      <p:sp>
        <p:nvSpPr>
          <p:cNvPr id="8" name="Subtitle 7"/>
          <p:cNvSpPr>
            <a:spLocks noGrp="1"/>
          </p:cNvSpPr>
          <p:nvPr>
            <p:ph type="subTitle" idx="1"/>
          </p:nvPr>
        </p:nvSpPr>
        <p:spPr/>
        <p:txBody>
          <a:bodyPr>
            <a:normAutofit/>
          </a:bodyPr>
          <a:lstStyle/>
          <a:p>
            <a:r>
              <a:rPr lang="en-US" sz="900" dirty="0">
                <a:latin typeface="Verdana" panose="020B0604030504040204" pitchFamily="34" charset="0"/>
                <a:ea typeface="Verdana" panose="020B0604030504040204" pitchFamily="34" charset="0"/>
                <a:cs typeface="Verdana" panose="020B0604030504040204" pitchFamily="34" charset="0"/>
              </a:rPr>
              <a:t>Sources: ●2021 LGBTQ+ Community Health Needs Survey, PRC, Inc. </a:t>
            </a:r>
          </a:p>
          <a:p>
            <a:r>
              <a:rPr lang="en-US" sz="900" dirty="0">
                <a:latin typeface="Verdana" panose="020B0604030504040204" pitchFamily="34" charset="0"/>
                <a:ea typeface="Verdana" panose="020B0604030504040204" pitchFamily="34" charset="0"/>
                <a:cs typeface="Verdana" panose="020B0604030504040204" pitchFamily="34" charset="0"/>
              </a:rPr>
              <a:t>Notes:	●Reflects all respondents.</a:t>
            </a:r>
          </a:p>
          <a:p>
            <a:r>
              <a:rPr lang="en-US" sz="900" dirty="0">
                <a:latin typeface="Verdana" panose="020B0604030504040204" pitchFamily="34" charset="0"/>
                <a:ea typeface="Verdana" panose="020B0604030504040204" pitchFamily="34" charset="0"/>
                <a:cs typeface="Verdana" panose="020B0604030504040204" pitchFamily="34" charset="0"/>
              </a:rPr>
              <a:t>	  ●"Identities &lt;50" includes respondents identifying with various sexual identity terms mentioned by fewer than 50 respondents each.</a:t>
            </a:r>
          </a:p>
          <a:p>
            <a:endParaRPr lang="en-US" dirty="0"/>
          </a:p>
        </p:txBody>
      </p:sp>
      <p:graphicFrame>
        <p:nvGraphicFramePr>
          <p:cNvPr id="10" name="Demo">
            <a:extLst>
              <a:ext uri="{FF2B5EF4-FFF2-40B4-BE49-F238E27FC236}">
                <a16:creationId xmlns:a16="http://schemas.microsoft.com/office/drawing/2014/main" id="{B8F7B392-7B99-48D4-8022-F3932966DF1A}"/>
              </a:ext>
            </a:extLst>
          </p:cNvPr>
          <p:cNvGraphicFramePr>
            <a:graphicFrameLocks noGrp="1"/>
          </p:cNvGraphicFramePr>
          <p:nvPr>
            <p:ph type="chart" sz="quarter" idx="13"/>
          </p:nvPr>
        </p:nvGraphicFramePr>
        <p:xfrm>
          <a:off x="533400" y="1581150"/>
          <a:ext cx="8153400" cy="226270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DB52C3A-AF46-4E61-B9D5-7D4CF67A8B98}"/>
              </a:ext>
            </a:extLst>
          </p:cNvPr>
          <p:cNvCxnSpPr>
            <a:cxnSpLocks/>
          </p:cNvCxnSpPr>
          <p:nvPr/>
        </p:nvCxnSpPr>
        <p:spPr>
          <a:xfrm flipH="1">
            <a:off x="838200" y="2419350"/>
            <a:ext cx="7772400" cy="0"/>
          </a:xfrm>
          <a:prstGeom prst="line">
            <a:avLst/>
          </a:prstGeom>
          <a:ln w="12700">
            <a:solidFill>
              <a:schemeClr val="accent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id="{5D4B2E68-9C06-46DF-9E98-DF5890D755F8}"/>
              </a:ext>
            </a:extLst>
          </p:cNvPr>
          <p:cNvSpPr txBox="1">
            <a:spLocks/>
          </p:cNvSpPr>
          <p:nvPr/>
        </p:nvSpPr>
        <p:spPr>
          <a:xfrm>
            <a:off x="4444893" y="4326403"/>
            <a:ext cx="254215" cy="171134"/>
          </a:xfrm>
          <a:prstGeom prst="rect">
            <a:avLst/>
          </a:prstGeom>
        </p:spPr>
        <p:txBody>
          <a:bodyPr/>
          <a:lstStyle>
            <a:defPPr>
              <a:defRPr lang="en-US"/>
            </a:defPPr>
            <a:lvl1pPr marL="0" algn="ctr" defTabSz="457200" rtl="0" eaLnBrk="1" latinLnBrk="0" hangingPunct="1">
              <a:defRPr sz="1000" kern="1200">
                <a:solidFill>
                  <a:srgbClr val="5A85D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7613824-3905-D442-B6F7-9C6D3D1FE14D}" type="slidenum">
              <a:rPr lang="en-US" sz="563">
                <a:latin typeface="Arial"/>
              </a:rPr>
              <a:pPr>
                <a:defRPr/>
              </a:pPr>
              <a:t>13</a:t>
            </a:fld>
            <a:endParaRPr lang="en-US" sz="563" dirty="0">
              <a:latin typeface="Arial"/>
            </a:endParaRPr>
          </a:p>
        </p:txBody>
      </p:sp>
    </p:spTree>
    <p:extLst>
      <p:ext uri="{BB962C8B-B14F-4D97-AF65-F5344CB8AC3E}">
        <p14:creationId xmlns:p14="http://schemas.microsoft.com/office/powerpoint/2010/main" val="194535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B55C-1202-4BFB-B1B0-14B7E4F5F823}"/>
              </a:ext>
            </a:extLst>
          </p:cNvPr>
          <p:cNvSpPr>
            <a:spLocks noGrp="1"/>
          </p:cNvSpPr>
          <p:nvPr>
            <p:ph type="ctrTitle"/>
          </p:nvPr>
        </p:nvSpPr>
        <p:spPr>
          <a:xfrm>
            <a:off x="584308" y="285750"/>
            <a:ext cx="8229600" cy="835304"/>
          </a:xfrm>
        </p:spPr>
        <p:txBody>
          <a:bodyPr>
            <a:noAutofit/>
          </a:bodyPr>
          <a:lstStyle/>
          <a:p>
            <a:r>
              <a:rPr lang="en-US" sz="2200" b="1" dirty="0">
                <a:solidFill>
                  <a:srgbClr val="C00000"/>
                </a:solidFill>
                <a:latin typeface="Verdana" panose="020B0604030504040204" pitchFamily="34" charset="0"/>
                <a:cs typeface="Verdana" panose="020B0604030504040204" pitchFamily="34" charset="0"/>
              </a:rPr>
              <a:t>Highly Important Issues for </a:t>
            </a:r>
            <a:br>
              <a:rPr lang="en-US" sz="2200" b="1" dirty="0">
                <a:solidFill>
                  <a:srgbClr val="C00000"/>
                </a:solidFill>
                <a:latin typeface="Verdana" panose="020B0604030504040204" pitchFamily="34" charset="0"/>
                <a:cs typeface="Verdana" panose="020B0604030504040204" pitchFamily="34" charset="0"/>
              </a:rPr>
            </a:br>
            <a:r>
              <a:rPr lang="en-US" sz="2200" b="1" dirty="0">
                <a:solidFill>
                  <a:srgbClr val="C00000"/>
                </a:solidFill>
                <a:latin typeface="Verdana" panose="020B0604030504040204" pitchFamily="34" charset="0"/>
                <a:cs typeface="Verdana" panose="020B0604030504040204" pitchFamily="34" charset="0"/>
              </a:rPr>
              <a:t>LGTBQ* People in Nassau/Suffolk Counties</a:t>
            </a:r>
            <a:br>
              <a:rPr lang="en-US" sz="2200" b="1" dirty="0">
                <a:solidFill>
                  <a:srgbClr val="C00000"/>
                </a:solidFill>
                <a:latin typeface="Verdana" panose="020B0604030504040204" pitchFamily="34" charset="0"/>
                <a:cs typeface="Verdana" panose="020B0604030504040204" pitchFamily="34" charset="0"/>
              </a:rPr>
            </a:br>
            <a:endParaRPr lang="en-US" sz="2200" b="1" dirty="0">
              <a:solidFill>
                <a:srgbClr val="C00000"/>
              </a:solidFill>
              <a:latin typeface="Verdana" panose="020B0604030504040204" pitchFamily="34" charset="0"/>
              <a:cs typeface="Verdana" panose="020B0604030504040204" pitchFamily="34" charset="0"/>
            </a:endParaRPr>
          </a:p>
        </p:txBody>
      </p:sp>
      <p:graphicFrame>
        <p:nvGraphicFramePr>
          <p:cNvPr id="8" name="Chart Placeholder 7">
            <a:extLst>
              <a:ext uri="{FF2B5EF4-FFF2-40B4-BE49-F238E27FC236}">
                <a16:creationId xmlns:a16="http://schemas.microsoft.com/office/drawing/2014/main" id="{1641C6F4-0954-4EFC-A933-262DFFD918CF}"/>
              </a:ext>
            </a:extLst>
          </p:cNvPr>
          <p:cNvGraphicFramePr>
            <a:graphicFrameLocks noGrp="1"/>
          </p:cNvGraphicFramePr>
          <p:nvPr>
            <p:ph type="chart" sz="quarter" idx="13"/>
          </p:nvPr>
        </p:nvGraphicFramePr>
        <p:xfrm>
          <a:off x="152400" y="1047750"/>
          <a:ext cx="8839200" cy="2699233"/>
        </p:xfrm>
        <a:graphic>
          <a:graphicData uri="http://schemas.openxmlformats.org/drawingml/2006/chart">
            <c:chart xmlns:c="http://schemas.openxmlformats.org/drawingml/2006/chart" xmlns:r="http://schemas.openxmlformats.org/officeDocument/2006/relationships" r:id="rId2"/>
          </a:graphicData>
        </a:graphic>
      </p:graphicFrame>
      <p:sp>
        <p:nvSpPr>
          <p:cNvPr id="5" name="Subtitle 7">
            <a:extLst>
              <a:ext uri="{FF2B5EF4-FFF2-40B4-BE49-F238E27FC236}">
                <a16:creationId xmlns:a16="http://schemas.microsoft.com/office/drawing/2014/main" id="{409C7AAC-A7AF-4C75-A9F7-1C32F899B4D9}"/>
              </a:ext>
            </a:extLst>
          </p:cNvPr>
          <p:cNvSpPr>
            <a:spLocks noGrp="1"/>
          </p:cNvSpPr>
          <p:nvPr>
            <p:ph type="subTitle" idx="1"/>
          </p:nvPr>
        </p:nvSpPr>
        <p:spPr>
          <a:xfrm>
            <a:off x="1003408" y="3996855"/>
            <a:ext cx="7391400" cy="329548"/>
          </a:xfrm>
        </p:spPr>
        <p:txBody>
          <a:bodyPr>
            <a:noAutofit/>
          </a:bodyPr>
          <a:lstStyle/>
          <a:p>
            <a:r>
              <a:rPr lang="en-US" sz="900" dirty="0">
                <a:latin typeface="Verdana" panose="020B0604030504040204" pitchFamily="34" charset="0"/>
                <a:ea typeface="Verdana" panose="020B0604030504040204" pitchFamily="34" charset="0"/>
                <a:cs typeface="Verdana" panose="020B0604030504040204" pitchFamily="34" charset="0"/>
              </a:rPr>
              <a:t>Sources:	●2021 LGBTQ+ Community Health Needs Survey, PRC, Inc. </a:t>
            </a:r>
          </a:p>
          <a:p>
            <a:r>
              <a:rPr lang="en-US" sz="900" dirty="0">
                <a:latin typeface="Verdana" panose="020B0604030504040204" pitchFamily="34" charset="0"/>
                <a:ea typeface="Verdana" panose="020B0604030504040204" pitchFamily="34" charset="0"/>
                <a:cs typeface="Verdana" panose="020B0604030504040204" pitchFamily="34" charset="0"/>
              </a:rPr>
              <a:t>Notes:	● Reflects respondents rating items as 8, 9, or 10 on a 10-point scale where 10 is highest importance.</a:t>
            </a:r>
          </a:p>
          <a:p>
            <a:r>
              <a:rPr lang="en-US" sz="900" dirty="0">
                <a:latin typeface="Verdana" panose="020B0604030504040204" pitchFamily="34" charset="0"/>
                <a:ea typeface="Verdana" panose="020B0604030504040204" pitchFamily="34" charset="0"/>
                <a:cs typeface="Verdana" panose="020B0604030504040204" pitchFamily="34" charset="0"/>
              </a:rPr>
              <a:t>	   ● Respondents were asked about importance in the specific county in which they live.</a:t>
            </a:r>
          </a:p>
        </p:txBody>
      </p:sp>
      <p:sp>
        <p:nvSpPr>
          <p:cNvPr id="6" name="Slide Number Placeholder 2">
            <a:extLst>
              <a:ext uri="{FF2B5EF4-FFF2-40B4-BE49-F238E27FC236}">
                <a16:creationId xmlns:a16="http://schemas.microsoft.com/office/drawing/2014/main" id="{4C4C6675-0F53-47ED-8861-859BAA2AD820}"/>
              </a:ext>
            </a:extLst>
          </p:cNvPr>
          <p:cNvSpPr txBox="1">
            <a:spLocks/>
          </p:cNvSpPr>
          <p:nvPr/>
        </p:nvSpPr>
        <p:spPr>
          <a:xfrm>
            <a:off x="4444893" y="4326403"/>
            <a:ext cx="254215" cy="171134"/>
          </a:xfrm>
          <a:prstGeom prst="rect">
            <a:avLst/>
          </a:prstGeom>
        </p:spPr>
        <p:txBody>
          <a:bodyPr/>
          <a:lstStyle>
            <a:defPPr>
              <a:defRPr lang="en-US"/>
            </a:defPPr>
            <a:lvl1pPr marL="0" algn="ctr" defTabSz="457200" rtl="0" eaLnBrk="1" latinLnBrk="0" hangingPunct="1">
              <a:defRPr sz="1000" kern="1200">
                <a:solidFill>
                  <a:srgbClr val="5A85D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7613824-3905-D442-B6F7-9C6D3D1FE14D}" type="slidenum">
              <a:rPr lang="en-US" sz="563">
                <a:latin typeface="Arial"/>
              </a:rPr>
              <a:pPr>
                <a:defRPr/>
              </a:pPr>
              <a:t>14</a:t>
            </a:fld>
            <a:endParaRPr lang="en-US" sz="563" dirty="0">
              <a:latin typeface="Arial"/>
            </a:endParaRPr>
          </a:p>
        </p:txBody>
      </p:sp>
    </p:spTree>
    <p:extLst>
      <p:ext uri="{BB962C8B-B14F-4D97-AF65-F5344CB8AC3E}">
        <p14:creationId xmlns:p14="http://schemas.microsoft.com/office/powerpoint/2010/main" val="364522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bwMode="auto">
          <a:xfrm>
            <a:off x="879788" y="464488"/>
            <a:ext cx="6891672" cy="178655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68580" bIns="34290" numCol="1" anchor="t" anchorCtr="0" compatLnSpc="1">
            <a:prstTxWarp prst="textNoShape">
              <a:avLst/>
            </a:prstTxWarp>
          </a:bodyPr>
          <a:lstStyle>
            <a:lvl1pPr marL="0" indent="0" algn="l" defTabSz="457200" rtl="0" eaLnBrk="0" fontAlgn="base" hangingPunct="0">
              <a:spcBef>
                <a:spcPct val="20000"/>
              </a:spcBef>
              <a:spcAft>
                <a:spcPct val="0"/>
              </a:spcAft>
              <a:buClr>
                <a:srgbClr val="B60225"/>
              </a:buClr>
              <a:buFont typeface="Arial"/>
              <a:buNone/>
              <a:defRPr sz="2600" kern="1200" baseline="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B60225"/>
              </a:buClr>
              <a:buFont typeface="Arial"/>
              <a:buChar char="•"/>
              <a:defRPr sz="22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charset="0"/>
              <a:buChar char="•"/>
            </a:pPr>
            <a:endParaRPr lang="en-US" sz="1800" dirty="0">
              <a:latin typeface="Verdana" panose="020B0604030504040204" pitchFamily="34" charset="0"/>
            </a:endParaRPr>
          </a:p>
          <a:p>
            <a:pPr marL="514350" lvl="1" indent="-342900">
              <a:buFont typeface="Arial" charset="0"/>
              <a:buChar char="•"/>
            </a:pPr>
            <a:endParaRPr lang="en-US" sz="1050" dirty="0">
              <a:latin typeface="Verdana" panose="020B0604030504040204" pitchFamily="34" charset="0"/>
            </a:endParaRPr>
          </a:p>
        </p:txBody>
      </p:sp>
      <p:sp>
        <p:nvSpPr>
          <p:cNvPr id="2" name="TextBox 1"/>
          <p:cNvSpPr txBox="1"/>
          <p:nvPr/>
        </p:nvSpPr>
        <p:spPr>
          <a:xfrm>
            <a:off x="2915866" y="897376"/>
            <a:ext cx="184731" cy="300082"/>
          </a:xfrm>
          <a:prstGeom prst="rect">
            <a:avLst/>
          </a:prstGeom>
          <a:noFill/>
        </p:spPr>
        <p:txBody>
          <a:bodyPr wrap="none" rtlCol="0">
            <a:spAutoFit/>
          </a:bodyPr>
          <a:lstStyle/>
          <a:p>
            <a:endParaRPr lang="en-US" sz="1350" dirty="0">
              <a:latin typeface="Verdana" panose="020B0604030504040204" pitchFamily="34" charset="0"/>
            </a:endParaRPr>
          </a:p>
        </p:txBody>
      </p:sp>
      <p:sp>
        <p:nvSpPr>
          <p:cNvPr id="6" name="TextBox 5">
            <a:extLst>
              <a:ext uri="{FF2B5EF4-FFF2-40B4-BE49-F238E27FC236}">
                <a16:creationId xmlns:a16="http://schemas.microsoft.com/office/drawing/2014/main" id="{9840D46D-2BE9-D349-A24C-85EE76BD359C}"/>
              </a:ext>
            </a:extLst>
          </p:cNvPr>
          <p:cNvSpPr txBox="1"/>
          <p:nvPr/>
        </p:nvSpPr>
        <p:spPr>
          <a:xfrm>
            <a:off x="1435474" y="1146307"/>
            <a:ext cx="6273052" cy="1615827"/>
          </a:xfrm>
          <a:prstGeom prst="rect">
            <a:avLst/>
          </a:prstGeom>
          <a:solidFill>
            <a:schemeClr val="accent6">
              <a:lumMod val="40000"/>
              <a:lumOff val="60000"/>
            </a:schemeClr>
          </a:solidFill>
          <a:ln w="31750">
            <a:solidFill>
              <a:schemeClr val="accent6">
                <a:lumMod val="75000"/>
              </a:schemeClr>
            </a:solidFill>
          </a:ln>
        </p:spPr>
        <p:txBody>
          <a:bodyPr wrap="square" rtlCol="0">
            <a:spAutoFit/>
          </a:bodyPr>
          <a:lstStyle/>
          <a:p>
            <a:pPr algn="ctr"/>
            <a:r>
              <a:rPr lang="en-US" sz="1650" dirty="0">
                <a:latin typeface="Verdana" panose="020B0604030504040204" pitchFamily="34" charset="0"/>
              </a:rPr>
              <a:t>Thank for this survey. Keep doing this! Doctors and medical personnel need to understand that assumptions made regarding a patient's sexual orientation or gender identity are harmful. When care is taken, we feel truly seen by the people in our lives who we trust to oversee our health. That means everything.</a:t>
            </a:r>
          </a:p>
        </p:txBody>
      </p:sp>
      <p:sp>
        <p:nvSpPr>
          <p:cNvPr id="8" name="TextBox 7">
            <a:extLst>
              <a:ext uri="{FF2B5EF4-FFF2-40B4-BE49-F238E27FC236}">
                <a16:creationId xmlns:a16="http://schemas.microsoft.com/office/drawing/2014/main" id="{FEB02ADB-3668-2B4B-83F7-5B5690A29C0E}"/>
              </a:ext>
            </a:extLst>
          </p:cNvPr>
          <p:cNvSpPr txBox="1"/>
          <p:nvPr/>
        </p:nvSpPr>
        <p:spPr>
          <a:xfrm>
            <a:off x="1492133" y="3191451"/>
            <a:ext cx="6273052" cy="600164"/>
          </a:xfrm>
          <a:prstGeom prst="rect">
            <a:avLst/>
          </a:prstGeom>
          <a:solidFill>
            <a:schemeClr val="accent3">
              <a:lumMod val="40000"/>
              <a:lumOff val="60000"/>
            </a:schemeClr>
          </a:solidFill>
          <a:ln w="31750">
            <a:solidFill>
              <a:schemeClr val="accent3">
                <a:lumMod val="75000"/>
              </a:schemeClr>
            </a:solidFill>
          </a:ln>
        </p:spPr>
        <p:txBody>
          <a:bodyPr wrap="square" rtlCol="0">
            <a:spAutoFit/>
          </a:bodyPr>
          <a:lstStyle/>
          <a:p>
            <a:pPr algn="ctr"/>
            <a:r>
              <a:rPr lang="en-US" sz="1650" dirty="0">
                <a:latin typeface="Verdana" panose="020B0604030504040204" pitchFamily="34" charset="0"/>
              </a:rPr>
              <a:t>…amazing to know someone is taking interest and trying to make healthcare better for our community.</a:t>
            </a:r>
          </a:p>
        </p:txBody>
      </p:sp>
      <p:sp>
        <p:nvSpPr>
          <p:cNvPr id="9" name="Title 1">
            <a:extLst>
              <a:ext uri="{FF2B5EF4-FFF2-40B4-BE49-F238E27FC236}">
                <a16:creationId xmlns:a16="http://schemas.microsoft.com/office/drawing/2014/main" id="{95C00709-DBD6-354D-B53C-4FD5F4FF873F}"/>
              </a:ext>
            </a:extLst>
          </p:cNvPr>
          <p:cNvSpPr txBox="1">
            <a:spLocks/>
          </p:cNvSpPr>
          <p:nvPr/>
        </p:nvSpPr>
        <p:spPr>
          <a:xfrm>
            <a:off x="1562100" y="279401"/>
            <a:ext cx="6019800" cy="542925"/>
          </a:xfrm>
          <a:prstGeom prst="rect">
            <a:avLst/>
          </a:prstGeom>
        </p:spPr>
        <p:txBody>
          <a:bodyPr>
            <a:noAutofit/>
          </a:bodyPr>
          <a:lst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a:lstStyle>
          <a:p>
            <a:r>
              <a:rPr lang="en-US" sz="2200" b="1" dirty="0">
                <a:solidFill>
                  <a:srgbClr val="C00000"/>
                </a:solidFill>
                <a:latin typeface="Verdana" panose="020B0604030504040204" pitchFamily="34" charset="0"/>
                <a:ea typeface="Verdana" panose="020B0604030504040204" pitchFamily="34" charset="0"/>
                <a:cs typeface="Verdana" panose="020B0604030504040204" pitchFamily="34" charset="0"/>
              </a:rPr>
              <a:t>LGBTQ* Health Needs Survey</a:t>
            </a:r>
          </a:p>
        </p:txBody>
      </p:sp>
    </p:spTree>
    <p:extLst>
      <p:ext uri="{BB962C8B-B14F-4D97-AF65-F5344CB8AC3E}">
        <p14:creationId xmlns:p14="http://schemas.microsoft.com/office/powerpoint/2010/main" val="71202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50B1-0143-DD46-84BB-0C020FE0D296}"/>
              </a:ext>
            </a:extLst>
          </p:cNvPr>
          <p:cNvSpPr>
            <a:spLocks noGrp="1"/>
          </p:cNvSpPr>
          <p:nvPr>
            <p:ph type="title"/>
          </p:nvPr>
        </p:nvSpPr>
        <p:spPr/>
        <p:txBody>
          <a:bodyPr>
            <a:normAutofit/>
          </a:bodyPr>
          <a:lstStyle/>
          <a:p>
            <a:r>
              <a:rPr lang="en-US" sz="2200" dirty="0"/>
              <a:t>LGBTQ+/POC Face Many Barriers To Care</a:t>
            </a:r>
          </a:p>
        </p:txBody>
      </p:sp>
      <p:sp>
        <p:nvSpPr>
          <p:cNvPr id="3" name="Content Placeholder 2">
            <a:extLst>
              <a:ext uri="{FF2B5EF4-FFF2-40B4-BE49-F238E27FC236}">
                <a16:creationId xmlns:a16="http://schemas.microsoft.com/office/drawing/2014/main" id="{4632719B-491C-C644-BA62-65AF0122EE30}"/>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B07D9E3-8212-8041-9EF9-5B4A469301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3F0F7B-71C6-1149-BCD2-B401FD7DDBF9}"/>
              </a:ext>
            </a:extLst>
          </p:cNvPr>
          <p:cNvSpPr>
            <a:spLocks noGrp="1"/>
          </p:cNvSpPr>
          <p:nvPr>
            <p:ph type="sldNum" sz="quarter" idx="12"/>
          </p:nvPr>
        </p:nvSpPr>
        <p:spPr/>
        <p:txBody>
          <a:bodyPr/>
          <a:lstStyle/>
          <a:p>
            <a:fld id="{776B5F2B-FA3D-4555-B059-314E1514E75F}" type="slidenum">
              <a:rPr lang="en-US" smtClean="0"/>
              <a:t>2</a:t>
            </a:fld>
            <a:endParaRPr lang="en-US"/>
          </a:p>
        </p:txBody>
      </p:sp>
      <p:sp>
        <p:nvSpPr>
          <p:cNvPr id="6" name="TextBox 5">
            <a:extLst>
              <a:ext uri="{FF2B5EF4-FFF2-40B4-BE49-F238E27FC236}">
                <a16:creationId xmlns:a16="http://schemas.microsoft.com/office/drawing/2014/main" id="{0232A0FE-BFA2-EB48-B6CF-6433D4222F4A}"/>
              </a:ext>
            </a:extLst>
          </p:cNvPr>
          <p:cNvSpPr txBox="1"/>
          <p:nvPr/>
        </p:nvSpPr>
        <p:spPr>
          <a:xfrm>
            <a:off x="2818393" y="481149"/>
            <a:ext cx="165649" cy="317136"/>
          </a:xfrm>
          <a:prstGeom prst="rect">
            <a:avLst/>
          </a:prstGeom>
          <a:noFill/>
        </p:spPr>
        <p:txBody>
          <a:bodyPr wrap="square" rtlCol="0">
            <a:spAutoFit/>
          </a:bodyPr>
          <a:lstStyle/>
          <a:p>
            <a:endParaRPr lang="en-US" dirty="0"/>
          </a:p>
        </p:txBody>
      </p:sp>
      <p:sp>
        <p:nvSpPr>
          <p:cNvPr id="7" name="Content Placeholder 4">
            <a:extLst>
              <a:ext uri="{FF2B5EF4-FFF2-40B4-BE49-F238E27FC236}">
                <a16:creationId xmlns:a16="http://schemas.microsoft.com/office/drawing/2014/main" id="{20BC0190-8D51-7442-99A9-C763D9B68C21}"/>
              </a:ext>
            </a:extLst>
          </p:cNvPr>
          <p:cNvSpPr txBox="1">
            <a:spLocks/>
          </p:cNvSpPr>
          <p:nvPr/>
        </p:nvSpPr>
        <p:spPr bwMode="auto">
          <a:xfrm>
            <a:off x="749030" y="921581"/>
            <a:ext cx="8251036" cy="415745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lvl1pPr marL="0" indent="0" algn="l" defTabSz="457200" rtl="0" eaLnBrk="0" fontAlgn="base" hangingPunct="0">
              <a:spcBef>
                <a:spcPct val="20000"/>
              </a:spcBef>
              <a:spcAft>
                <a:spcPct val="0"/>
              </a:spcAft>
              <a:buClr>
                <a:srgbClr val="B60225"/>
              </a:buClr>
              <a:buFont typeface="Arial"/>
              <a:buNone/>
              <a:defRPr sz="2600" kern="1200" baseline="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B60225"/>
              </a:buClr>
              <a:buFont typeface="Arial"/>
              <a:buChar char="•"/>
              <a:defRPr sz="22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Insufficient provider knowledge</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Negative provider attitudes</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Financial difficulties</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Stigma/discrimination</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Lack of appropriate health education</a:t>
            </a:r>
          </a:p>
          <a:p>
            <a:pPr marL="685800" lvl="1" indent="-457200">
              <a:buFont typeface="Arial" charset="0"/>
              <a:buChar char="•"/>
            </a:pPr>
            <a:endParaRPr lang="en-US" sz="700" u="sng" dirty="0">
              <a:solidFill>
                <a:srgbClr val="000000"/>
              </a:solidFill>
            </a:endParaRPr>
          </a:p>
        </p:txBody>
      </p:sp>
      <p:sp>
        <p:nvSpPr>
          <p:cNvPr id="8" name="TextBox 7">
            <a:extLst>
              <a:ext uri="{FF2B5EF4-FFF2-40B4-BE49-F238E27FC236}">
                <a16:creationId xmlns:a16="http://schemas.microsoft.com/office/drawing/2014/main" id="{692ED490-A846-5242-9824-E70D431B0E3B}"/>
              </a:ext>
            </a:extLst>
          </p:cNvPr>
          <p:cNvSpPr txBox="1"/>
          <p:nvPr/>
        </p:nvSpPr>
        <p:spPr>
          <a:xfrm>
            <a:off x="2134921" y="2453699"/>
            <a:ext cx="4874158" cy="584775"/>
          </a:xfrm>
          <a:prstGeom prst="rect">
            <a:avLst/>
          </a:prstGeom>
          <a:solidFill>
            <a:schemeClr val="accent6">
              <a:lumMod val="40000"/>
              <a:lumOff val="60000"/>
            </a:schemeClr>
          </a:solidFill>
          <a:ln w="31750">
            <a:solidFill>
              <a:schemeClr val="accent6">
                <a:lumMod val="75000"/>
              </a:schemeClr>
            </a:solidFill>
          </a:ln>
        </p:spPr>
        <p:txBody>
          <a:bodyPr wrap="square" rtlCol="0">
            <a:spAutoFit/>
          </a:bodyPr>
          <a:lstStyle/>
          <a:p>
            <a:pPr algn="ctr"/>
            <a:r>
              <a:rPr lang="en-US" sz="1600" dirty="0"/>
              <a:t>56% LGB and 70% Transgender adults have </a:t>
            </a:r>
          </a:p>
          <a:p>
            <a:pPr algn="ctr"/>
            <a:r>
              <a:rPr lang="en-US" sz="1600" dirty="0"/>
              <a:t>experienced discrimination in health care</a:t>
            </a:r>
            <a:r>
              <a:rPr lang="en-US" sz="1600" baseline="30000" dirty="0"/>
              <a:t>1</a:t>
            </a:r>
            <a:endParaRPr lang="en-US" sz="1600" dirty="0"/>
          </a:p>
        </p:txBody>
      </p:sp>
      <p:sp>
        <p:nvSpPr>
          <p:cNvPr id="9" name="TextBox 8">
            <a:extLst>
              <a:ext uri="{FF2B5EF4-FFF2-40B4-BE49-F238E27FC236}">
                <a16:creationId xmlns:a16="http://schemas.microsoft.com/office/drawing/2014/main" id="{F974DC62-3BE6-FE45-A188-75BA36BCACAE}"/>
              </a:ext>
            </a:extLst>
          </p:cNvPr>
          <p:cNvSpPr txBox="1"/>
          <p:nvPr/>
        </p:nvSpPr>
        <p:spPr>
          <a:xfrm>
            <a:off x="1400413" y="3080206"/>
            <a:ext cx="6948269" cy="584775"/>
          </a:xfrm>
          <a:prstGeom prst="rect">
            <a:avLst/>
          </a:prstGeom>
          <a:solidFill>
            <a:schemeClr val="accent3">
              <a:lumMod val="40000"/>
              <a:lumOff val="60000"/>
            </a:schemeClr>
          </a:solidFill>
          <a:ln w="31750">
            <a:solidFill>
              <a:schemeClr val="accent3">
                <a:lumMod val="75000"/>
              </a:schemeClr>
            </a:solidFill>
          </a:ln>
        </p:spPr>
        <p:txBody>
          <a:bodyPr wrap="square" rtlCol="0">
            <a:spAutoFit/>
          </a:bodyPr>
          <a:lstStyle/>
          <a:p>
            <a:pPr algn="ctr"/>
            <a:r>
              <a:rPr lang="en-US" sz="1600" dirty="0"/>
              <a:t>49% LGB and 89% Transgender adults believe not enough medical professionals appropriately trained to treat their issues</a:t>
            </a:r>
            <a:r>
              <a:rPr lang="en-US" sz="1600" baseline="30000" dirty="0"/>
              <a:t>1</a:t>
            </a:r>
            <a:endParaRPr lang="en-US" sz="1600" dirty="0"/>
          </a:p>
        </p:txBody>
      </p:sp>
      <p:sp>
        <p:nvSpPr>
          <p:cNvPr id="10" name="TextBox 9">
            <a:extLst>
              <a:ext uri="{FF2B5EF4-FFF2-40B4-BE49-F238E27FC236}">
                <a16:creationId xmlns:a16="http://schemas.microsoft.com/office/drawing/2014/main" id="{3576A600-249A-7549-ABDA-E1B7AB21E64C}"/>
              </a:ext>
            </a:extLst>
          </p:cNvPr>
          <p:cNvSpPr txBox="1"/>
          <p:nvPr/>
        </p:nvSpPr>
        <p:spPr>
          <a:xfrm>
            <a:off x="3137822" y="4601888"/>
            <a:ext cx="6006178" cy="400110"/>
          </a:xfrm>
          <a:prstGeom prst="rect">
            <a:avLst/>
          </a:prstGeom>
          <a:noFill/>
        </p:spPr>
        <p:txBody>
          <a:bodyPr wrap="square" rtlCol="0">
            <a:spAutoFit/>
          </a:bodyPr>
          <a:lstStyle/>
          <a:p>
            <a:r>
              <a:rPr lang="en-US" sz="1000" baseline="30000" dirty="0"/>
              <a:t>1  </a:t>
            </a:r>
            <a:r>
              <a:rPr lang="en-US" sz="1000" dirty="0"/>
              <a:t>Lambda Legal.  When Health Care Isn’t Caring.  2010</a:t>
            </a:r>
          </a:p>
          <a:p>
            <a:r>
              <a:rPr lang="en-US" sz="1000" baseline="30000" dirty="0"/>
              <a:t>2  </a:t>
            </a:r>
            <a:r>
              <a:rPr lang="en-US" sz="1000" dirty="0"/>
              <a:t>SE James, et al.  Report of the 2015 U.S. Transgender Survey.  National Center for Transgender Equality 2016</a:t>
            </a:r>
          </a:p>
        </p:txBody>
      </p:sp>
      <p:sp>
        <p:nvSpPr>
          <p:cNvPr id="11" name="TextBox 10">
            <a:extLst>
              <a:ext uri="{FF2B5EF4-FFF2-40B4-BE49-F238E27FC236}">
                <a16:creationId xmlns:a16="http://schemas.microsoft.com/office/drawing/2014/main" id="{783140CC-98ED-934A-90BE-1EE647238A4E}"/>
              </a:ext>
            </a:extLst>
          </p:cNvPr>
          <p:cNvSpPr txBox="1"/>
          <p:nvPr/>
        </p:nvSpPr>
        <p:spPr>
          <a:xfrm>
            <a:off x="2347963" y="3714750"/>
            <a:ext cx="4906712" cy="584775"/>
          </a:xfrm>
          <a:prstGeom prst="rect">
            <a:avLst/>
          </a:prstGeom>
          <a:solidFill>
            <a:srgbClr val="CCECFF"/>
          </a:solidFill>
          <a:ln w="31750">
            <a:solidFill>
              <a:schemeClr val="tx2">
                <a:lumMod val="75000"/>
              </a:schemeClr>
            </a:solidFill>
          </a:ln>
        </p:spPr>
        <p:txBody>
          <a:bodyPr wrap="square" rtlCol="0">
            <a:spAutoFit/>
          </a:bodyPr>
          <a:lstStyle/>
          <a:p>
            <a:pPr algn="ctr"/>
            <a:r>
              <a:rPr lang="en-US" sz="1600" dirty="0"/>
              <a:t>1 in 4 transgender adults avoided a necessary medical visit because of fear of being mistreated</a:t>
            </a:r>
            <a:r>
              <a:rPr lang="en-US" sz="1600" baseline="30000" dirty="0"/>
              <a:t>2</a:t>
            </a:r>
            <a:endParaRPr lang="en-US" sz="1600" dirty="0"/>
          </a:p>
        </p:txBody>
      </p:sp>
    </p:spTree>
    <p:extLst>
      <p:ext uri="{BB962C8B-B14F-4D97-AF65-F5344CB8AC3E}">
        <p14:creationId xmlns:p14="http://schemas.microsoft.com/office/powerpoint/2010/main" val="310672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nvGraphicFramePr>
        <p:xfrm>
          <a:off x="1143000" y="778476"/>
          <a:ext cx="6904337" cy="4365024"/>
        </p:xfrm>
        <a:graphic>
          <a:graphicData uri="http://schemas.openxmlformats.org/presentationml/2006/ole">
            <mc:AlternateContent xmlns:mc="http://schemas.openxmlformats.org/markup-compatibility/2006">
              <mc:Choice xmlns:v="urn:schemas-microsoft-com:vml" Requires="v">
                <p:oleObj name="Slide" r:id="rId3" imgW="6094298" imgH="3427357" progId="PowerPoint.Slide.12">
                  <p:embed/>
                </p:oleObj>
              </mc:Choice>
              <mc:Fallback>
                <p:oleObj name="Slide" r:id="rId3" imgW="6094298" imgH="3427357" progId="PowerPoint.Slide.12">
                  <p:embed/>
                  <p:pic>
                    <p:nvPicPr>
                      <p:cNvPr id="7" name="Object 6"/>
                      <p:cNvPicPr/>
                      <p:nvPr/>
                    </p:nvPicPr>
                    <p:blipFill>
                      <a:blip r:embed="rId4"/>
                      <a:stretch>
                        <a:fillRect/>
                      </a:stretch>
                    </p:blipFill>
                    <p:spPr>
                      <a:xfrm>
                        <a:off x="1143000" y="778476"/>
                        <a:ext cx="6904337" cy="4365024"/>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F7DC71BF-E0F0-5939-009D-AD5CDD15E354}"/>
              </a:ext>
            </a:extLst>
          </p:cNvPr>
          <p:cNvSpPr>
            <a:spLocks noGrp="1"/>
          </p:cNvSpPr>
          <p:nvPr>
            <p:ph type="body" sz="quarter" idx="15"/>
          </p:nvPr>
        </p:nvSpPr>
        <p:spPr/>
        <p:txBody>
          <a:bodyPr/>
          <a:lstStyle/>
          <a:p>
            <a:endParaRPr lang="en-US"/>
          </a:p>
        </p:txBody>
      </p:sp>
      <p:sp>
        <p:nvSpPr>
          <p:cNvPr id="6" name="Title 1">
            <a:extLst>
              <a:ext uri="{FF2B5EF4-FFF2-40B4-BE49-F238E27FC236}">
                <a16:creationId xmlns:a16="http://schemas.microsoft.com/office/drawing/2014/main" id="{F61D769A-B006-BA73-820D-F6694C611B13}"/>
              </a:ext>
            </a:extLst>
          </p:cNvPr>
          <p:cNvSpPr txBox="1">
            <a:spLocks/>
          </p:cNvSpPr>
          <p:nvPr/>
        </p:nvSpPr>
        <p:spPr>
          <a:xfrm>
            <a:off x="922866" y="304800"/>
            <a:ext cx="8077200" cy="1199966"/>
          </a:xfrm>
          <a:prstGeom prst="rect">
            <a:avLst/>
          </a:prstGeom>
        </p:spPr>
        <p:txBody>
          <a:bodyPr>
            <a:normAutofit/>
          </a:bodyPr>
          <a:lstStyle>
            <a:lvl1pPr algn="l" defTabSz="685800" rtl="0" eaLnBrk="1" latinLnBrk="0" hangingPunct="1">
              <a:lnSpc>
                <a:spcPts val="3500"/>
              </a:lnSpc>
              <a:spcBef>
                <a:spcPct val="0"/>
              </a:spcBef>
              <a:buNone/>
              <a:defRPr sz="3200" b="1" i="0" kern="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2200" dirty="0"/>
              <a:t>LGBTQ+ Youth Disclosure</a:t>
            </a:r>
          </a:p>
        </p:txBody>
      </p:sp>
    </p:spTree>
    <p:extLst>
      <p:ext uri="{BB962C8B-B14F-4D97-AF65-F5344CB8AC3E}">
        <p14:creationId xmlns:p14="http://schemas.microsoft.com/office/powerpoint/2010/main" val="89439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425" y="35716"/>
            <a:ext cx="4629150" cy="333734"/>
          </a:xfrm>
        </p:spPr>
        <p:txBody>
          <a:bodyPr>
            <a:normAutofit fontScale="90000"/>
          </a:bodyPr>
          <a:lstStyle/>
          <a:p>
            <a:pPr algn="ctr"/>
            <a:r>
              <a:rPr lang="en-US" sz="1856" dirty="0"/>
              <a:t>Minority Stress Model</a:t>
            </a:r>
          </a:p>
        </p:txBody>
      </p:sp>
      <p:sp>
        <p:nvSpPr>
          <p:cNvPr id="6" name="TextBox 5"/>
          <p:cNvSpPr txBox="1"/>
          <p:nvPr/>
        </p:nvSpPr>
        <p:spPr>
          <a:xfrm>
            <a:off x="3928268" y="882160"/>
            <a:ext cx="1556690" cy="1131079"/>
          </a:xfrm>
          <a:prstGeom prst="rect">
            <a:avLst/>
          </a:prstGeom>
          <a:solidFill>
            <a:schemeClr val="accent2">
              <a:lumMod val="20000"/>
              <a:lumOff val="80000"/>
            </a:schemeClr>
          </a:solidFill>
          <a:ln w="22225">
            <a:solidFill>
              <a:schemeClr val="accent2"/>
            </a:solidFill>
          </a:ln>
        </p:spPr>
        <p:txBody>
          <a:bodyPr wrap="square" rtlCol="0">
            <a:spAutoFit/>
          </a:bodyPr>
          <a:lstStyle/>
          <a:p>
            <a:pPr algn="ctr"/>
            <a:r>
              <a:rPr lang="en-US" sz="1350" b="1" dirty="0">
                <a:solidFill>
                  <a:prstClr val="black"/>
                </a:solidFill>
                <a:latin typeface="Calibri"/>
              </a:rPr>
              <a:t>External stressors &amp; stigma</a:t>
            </a:r>
          </a:p>
          <a:p>
            <a:pPr marL="102870" indent="-51435">
              <a:buFont typeface="Arial" panose="020B0604020202020204" pitchFamily="34" charset="0"/>
              <a:buChar char="•"/>
            </a:pPr>
            <a:r>
              <a:rPr lang="en-US" sz="1350" dirty="0">
                <a:solidFill>
                  <a:prstClr val="black"/>
                </a:solidFill>
                <a:latin typeface="Calibri"/>
              </a:rPr>
              <a:t>Discrimination</a:t>
            </a:r>
          </a:p>
          <a:p>
            <a:pPr marL="102870" indent="-51435">
              <a:buFont typeface="Arial" panose="020B0604020202020204" pitchFamily="34" charset="0"/>
              <a:buChar char="•"/>
            </a:pPr>
            <a:r>
              <a:rPr lang="en-US" sz="1350" dirty="0">
                <a:solidFill>
                  <a:prstClr val="black"/>
                </a:solidFill>
                <a:latin typeface="Calibri"/>
              </a:rPr>
              <a:t>Violence</a:t>
            </a:r>
          </a:p>
          <a:p>
            <a:pPr marL="102870" indent="-51435">
              <a:buFont typeface="Arial" panose="020B0604020202020204" pitchFamily="34" charset="0"/>
              <a:buChar char="•"/>
            </a:pPr>
            <a:r>
              <a:rPr lang="en-US" sz="1350" dirty="0">
                <a:solidFill>
                  <a:prstClr val="black"/>
                </a:solidFill>
                <a:latin typeface="Calibri"/>
              </a:rPr>
              <a:t>Rejection</a:t>
            </a:r>
          </a:p>
        </p:txBody>
      </p:sp>
      <p:sp>
        <p:nvSpPr>
          <p:cNvPr id="7" name="TextBox 6"/>
          <p:cNvSpPr txBox="1"/>
          <p:nvPr/>
        </p:nvSpPr>
        <p:spPr>
          <a:xfrm>
            <a:off x="5687866" y="1747363"/>
            <a:ext cx="2185274" cy="1131079"/>
          </a:xfrm>
          <a:prstGeom prst="rect">
            <a:avLst/>
          </a:prstGeom>
          <a:solidFill>
            <a:schemeClr val="accent1">
              <a:lumMod val="20000"/>
              <a:lumOff val="80000"/>
            </a:schemeClr>
          </a:solidFill>
          <a:ln w="22225">
            <a:solidFill>
              <a:schemeClr val="accent2"/>
            </a:solidFill>
          </a:ln>
        </p:spPr>
        <p:txBody>
          <a:bodyPr wrap="square" rtlCol="0">
            <a:spAutoFit/>
          </a:bodyPr>
          <a:lstStyle/>
          <a:p>
            <a:pPr algn="ctr"/>
            <a:r>
              <a:rPr lang="en-US" sz="1350" b="1" dirty="0">
                <a:solidFill>
                  <a:prstClr val="black"/>
                </a:solidFill>
                <a:latin typeface="Calibri"/>
              </a:rPr>
              <a:t>Internal stressors</a:t>
            </a:r>
          </a:p>
          <a:p>
            <a:pPr marL="102870" indent="-51435">
              <a:buFont typeface="Arial" panose="020B0604020202020204" pitchFamily="34" charset="0"/>
              <a:buChar char="•"/>
            </a:pPr>
            <a:r>
              <a:rPr lang="en-US" sz="1350" b="1" dirty="0">
                <a:solidFill>
                  <a:srgbClr val="C00000"/>
                </a:solidFill>
                <a:latin typeface="Calibri"/>
              </a:rPr>
              <a:t>Conceal self-identity</a:t>
            </a:r>
          </a:p>
          <a:p>
            <a:pPr marL="102870" indent="-51435">
              <a:buFont typeface="Arial" panose="020B0604020202020204" pitchFamily="34" charset="0"/>
              <a:buChar char="•"/>
            </a:pPr>
            <a:r>
              <a:rPr lang="en-US" sz="1350" dirty="0">
                <a:solidFill>
                  <a:prstClr val="black"/>
                </a:solidFill>
                <a:latin typeface="Calibri"/>
              </a:rPr>
              <a:t>Internal conflict</a:t>
            </a:r>
          </a:p>
          <a:p>
            <a:pPr marL="102870" indent="-51435">
              <a:buFont typeface="Arial" panose="020B0604020202020204" pitchFamily="34" charset="0"/>
              <a:buChar char="•"/>
            </a:pPr>
            <a:r>
              <a:rPr lang="en-US" sz="1350" dirty="0">
                <a:solidFill>
                  <a:prstClr val="black"/>
                </a:solidFill>
                <a:latin typeface="Calibri"/>
              </a:rPr>
              <a:t>Isolation</a:t>
            </a:r>
          </a:p>
          <a:p>
            <a:pPr marL="102870" indent="-51435">
              <a:buFont typeface="Arial" panose="020B0604020202020204" pitchFamily="34" charset="0"/>
              <a:buChar char="•"/>
            </a:pPr>
            <a:r>
              <a:rPr lang="en-US" sz="1350" dirty="0">
                <a:solidFill>
                  <a:prstClr val="black"/>
                </a:solidFill>
                <a:latin typeface="Calibri"/>
              </a:rPr>
              <a:t>Low self-esteem</a:t>
            </a:r>
          </a:p>
        </p:txBody>
      </p:sp>
      <p:sp>
        <p:nvSpPr>
          <p:cNvPr id="9" name="TextBox 8"/>
          <p:cNvSpPr txBox="1"/>
          <p:nvPr/>
        </p:nvSpPr>
        <p:spPr>
          <a:xfrm>
            <a:off x="4001303" y="2621678"/>
            <a:ext cx="1383650" cy="715581"/>
          </a:xfrm>
          <a:prstGeom prst="rect">
            <a:avLst/>
          </a:prstGeom>
          <a:solidFill>
            <a:srgbClr val="FFFF66"/>
          </a:solidFill>
          <a:ln w="22225">
            <a:solidFill>
              <a:schemeClr val="accent2"/>
            </a:solidFill>
          </a:ln>
        </p:spPr>
        <p:txBody>
          <a:bodyPr wrap="square" rtlCol="0">
            <a:spAutoFit/>
          </a:bodyPr>
          <a:lstStyle/>
          <a:p>
            <a:pPr algn="ctr"/>
            <a:r>
              <a:rPr lang="en-US" sz="1350" b="1" dirty="0">
                <a:solidFill>
                  <a:prstClr val="black"/>
                </a:solidFill>
                <a:latin typeface="Calibri"/>
              </a:rPr>
              <a:t>Anxiety, Depression, Substance use</a:t>
            </a:r>
            <a:endParaRPr lang="en-US" sz="1350" dirty="0">
              <a:solidFill>
                <a:prstClr val="black"/>
              </a:solidFill>
              <a:latin typeface="Calibri"/>
            </a:endParaRPr>
          </a:p>
        </p:txBody>
      </p:sp>
      <p:sp>
        <p:nvSpPr>
          <p:cNvPr id="10" name="TextBox 9"/>
          <p:cNvSpPr txBox="1"/>
          <p:nvPr/>
        </p:nvSpPr>
        <p:spPr>
          <a:xfrm>
            <a:off x="1387098" y="1747362"/>
            <a:ext cx="2370423" cy="1131079"/>
          </a:xfrm>
          <a:prstGeom prst="rect">
            <a:avLst/>
          </a:prstGeom>
          <a:solidFill>
            <a:schemeClr val="accent3">
              <a:lumMod val="40000"/>
              <a:lumOff val="60000"/>
            </a:schemeClr>
          </a:solidFill>
          <a:ln w="22225">
            <a:solidFill>
              <a:schemeClr val="accent2"/>
            </a:solidFill>
          </a:ln>
        </p:spPr>
        <p:txBody>
          <a:bodyPr wrap="square" rtlCol="0">
            <a:spAutoFit/>
          </a:bodyPr>
          <a:lstStyle/>
          <a:p>
            <a:pPr algn="ctr"/>
            <a:r>
              <a:rPr lang="en-US" sz="1350" b="1" dirty="0">
                <a:solidFill>
                  <a:prstClr val="black"/>
                </a:solidFill>
                <a:latin typeface="Calibri"/>
              </a:rPr>
              <a:t>Inadequate resources</a:t>
            </a:r>
          </a:p>
          <a:p>
            <a:pPr marL="102870" indent="-51435">
              <a:buFont typeface="Arial" panose="020B0604020202020204" pitchFamily="34" charset="0"/>
              <a:buChar char="•"/>
            </a:pPr>
            <a:r>
              <a:rPr lang="en-US" sz="1350" dirty="0">
                <a:solidFill>
                  <a:prstClr val="black"/>
                </a:solidFill>
                <a:latin typeface="Calibri"/>
              </a:rPr>
              <a:t>Limited mental health services</a:t>
            </a:r>
          </a:p>
          <a:p>
            <a:pPr marL="102870" indent="-51435">
              <a:buFont typeface="Arial" panose="020B0604020202020204" pitchFamily="34" charset="0"/>
              <a:buChar char="•"/>
            </a:pPr>
            <a:r>
              <a:rPr lang="en-US" sz="1350" dirty="0">
                <a:solidFill>
                  <a:prstClr val="black"/>
                </a:solidFill>
                <a:latin typeface="Calibri"/>
              </a:rPr>
              <a:t>Medical providers lack LGBTQ experience</a:t>
            </a:r>
          </a:p>
        </p:txBody>
      </p:sp>
      <p:sp>
        <p:nvSpPr>
          <p:cNvPr id="11" name="TextBox 10"/>
          <p:cNvSpPr txBox="1"/>
          <p:nvPr/>
        </p:nvSpPr>
        <p:spPr>
          <a:xfrm>
            <a:off x="4014788" y="3682373"/>
            <a:ext cx="1383650" cy="715581"/>
          </a:xfrm>
          <a:prstGeom prst="rect">
            <a:avLst/>
          </a:prstGeom>
          <a:solidFill>
            <a:schemeClr val="accent4">
              <a:lumMod val="40000"/>
              <a:lumOff val="60000"/>
            </a:schemeClr>
          </a:solidFill>
          <a:ln w="22225">
            <a:solidFill>
              <a:schemeClr val="accent2"/>
            </a:solidFill>
          </a:ln>
        </p:spPr>
        <p:txBody>
          <a:bodyPr wrap="square" rtlCol="0">
            <a:spAutoFit/>
          </a:bodyPr>
          <a:lstStyle/>
          <a:p>
            <a:pPr algn="ctr"/>
            <a:r>
              <a:rPr lang="en-US" sz="1350" b="1" dirty="0">
                <a:solidFill>
                  <a:prstClr val="black"/>
                </a:solidFill>
                <a:latin typeface="Calibri"/>
              </a:rPr>
              <a:t>Physical and Mental Health Issues</a:t>
            </a:r>
            <a:endParaRPr lang="en-US" sz="1350" dirty="0">
              <a:solidFill>
                <a:prstClr val="black"/>
              </a:solidFill>
              <a:latin typeface="Calibri"/>
            </a:endParaRPr>
          </a:p>
        </p:txBody>
      </p:sp>
      <p:sp>
        <p:nvSpPr>
          <p:cNvPr id="12" name="Right Arrow 11"/>
          <p:cNvSpPr/>
          <p:nvPr/>
        </p:nvSpPr>
        <p:spPr>
          <a:xfrm rot="2119400">
            <a:off x="5595429" y="1457430"/>
            <a:ext cx="465638" cy="171067"/>
          </a:xfrm>
          <a:prstGeom prst="rightArrow">
            <a:avLst/>
          </a:prstGeom>
          <a:solidFill>
            <a:srgbClr val="FF4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5" name="Right Arrow 14"/>
          <p:cNvSpPr/>
          <p:nvPr/>
        </p:nvSpPr>
        <p:spPr>
          <a:xfrm rot="8177126">
            <a:off x="5209755" y="2364596"/>
            <a:ext cx="447029" cy="119130"/>
          </a:xfrm>
          <a:prstGeom prst="rightArrow">
            <a:avLst/>
          </a:prstGeom>
          <a:solidFill>
            <a:srgbClr val="FF4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6" name="Right Arrow 15"/>
          <p:cNvSpPr/>
          <p:nvPr/>
        </p:nvSpPr>
        <p:spPr>
          <a:xfrm rot="5400000">
            <a:off x="4468899" y="2208477"/>
            <a:ext cx="459756" cy="194690"/>
          </a:xfrm>
          <a:prstGeom prst="rightArrow">
            <a:avLst/>
          </a:prstGeom>
          <a:solidFill>
            <a:srgbClr val="FF4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8" name="Right Arrow 17"/>
          <p:cNvSpPr/>
          <p:nvPr/>
        </p:nvSpPr>
        <p:spPr>
          <a:xfrm rot="2257401">
            <a:off x="3798297" y="2322095"/>
            <a:ext cx="406013" cy="126186"/>
          </a:xfrm>
          <a:prstGeom prst="rightArrow">
            <a:avLst/>
          </a:prstGeom>
          <a:solidFill>
            <a:srgbClr val="FF4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19" name="Right Arrow 18"/>
          <p:cNvSpPr/>
          <p:nvPr/>
        </p:nvSpPr>
        <p:spPr>
          <a:xfrm rot="5400000">
            <a:off x="4560442" y="3458808"/>
            <a:ext cx="303575" cy="139485"/>
          </a:xfrm>
          <a:prstGeom prst="rightArrow">
            <a:avLst/>
          </a:prstGeom>
          <a:solidFill>
            <a:srgbClr val="FF4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0" name="Right Arrow 19"/>
          <p:cNvSpPr/>
          <p:nvPr/>
        </p:nvSpPr>
        <p:spPr>
          <a:xfrm rot="8654351">
            <a:off x="3371166" y="1456363"/>
            <a:ext cx="465638" cy="171067"/>
          </a:xfrm>
          <a:prstGeom prst="rightArrow">
            <a:avLst/>
          </a:prstGeom>
          <a:solidFill>
            <a:srgbClr val="FF4B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2" name="Rounded Rectangle 21"/>
          <p:cNvSpPr/>
          <p:nvPr/>
        </p:nvSpPr>
        <p:spPr>
          <a:xfrm>
            <a:off x="2479966" y="542029"/>
            <a:ext cx="4629150" cy="31010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solidFill>
                  <a:prstClr val="black"/>
                </a:solidFill>
                <a:latin typeface="Calibri"/>
              </a:rPr>
              <a:t>Identifying as transgender or sexual minority is not a mental health disorder</a:t>
            </a:r>
          </a:p>
        </p:txBody>
      </p:sp>
      <p:sp>
        <p:nvSpPr>
          <p:cNvPr id="25" name="TextBox 24"/>
          <p:cNvSpPr txBox="1"/>
          <p:nvPr/>
        </p:nvSpPr>
        <p:spPr>
          <a:xfrm>
            <a:off x="1274915" y="3993997"/>
            <a:ext cx="2527082" cy="403957"/>
          </a:xfrm>
          <a:prstGeom prst="rect">
            <a:avLst/>
          </a:prstGeom>
          <a:noFill/>
        </p:spPr>
        <p:txBody>
          <a:bodyPr wrap="square" rtlCol="0">
            <a:spAutoFit/>
          </a:bodyPr>
          <a:lstStyle/>
          <a:p>
            <a:r>
              <a:rPr lang="en-US" sz="675" dirty="0">
                <a:solidFill>
                  <a:prstClr val="black"/>
                </a:solidFill>
                <a:latin typeface="Calibri"/>
              </a:rPr>
              <a:t>Ensuring Comprehensive Care and Support for Transgender and Gender-Diverse Children and Adolescents</a:t>
            </a:r>
          </a:p>
          <a:p>
            <a:r>
              <a:rPr lang="en-US" sz="675" dirty="0">
                <a:solidFill>
                  <a:prstClr val="black"/>
                </a:solidFill>
                <a:latin typeface="Calibri"/>
              </a:rPr>
              <a:t>AAP Policy Statement  2018</a:t>
            </a:r>
          </a:p>
        </p:txBody>
      </p:sp>
    </p:spTree>
    <p:extLst>
      <p:ext uri="{BB962C8B-B14F-4D97-AF65-F5344CB8AC3E}">
        <p14:creationId xmlns:p14="http://schemas.microsoft.com/office/powerpoint/2010/main" val="396700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500"/>
                            </p:stCondLst>
                            <p:childTnLst>
                              <p:par>
                                <p:cTn id="19" presetID="10" presetClass="entr" presetSubtype="0" fill="hold" grpId="0" nodeType="after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500"/>
                            </p:stCondLst>
                            <p:childTnLst>
                              <p:par>
                                <p:cTn id="28" presetID="10" presetClass="entr" presetSubtype="0" fill="hold" grpId="0" nodeType="after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p:stCondLst>
                              <p:cond delay="500"/>
                            </p:stCondLst>
                            <p:childTnLst>
                              <p:par>
                                <p:cTn id="43" presetID="10" presetClass="entr" presetSubtype="0" fill="hold" grpId="0" nodeType="afterEffect">
                                  <p:stCondLst>
                                    <p:cond delay="50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childTnLst>
                                </p:cTn>
                              </p:par>
                            </p:childTnLst>
                          </p:cTn>
                        </p:par>
                        <p:par>
                          <p:cTn id="46" fill="hold">
                            <p:stCondLst>
                              <p:cond delay="2000"/>
                            </p:stCondLst>
                            <p:childTnLst>
                              <p:par>
                                <p:cTn id="47" presetID="10" presetClass="entr" presetSubtype="0" fill="hold" grpId="0" nodeType="afterEffect">
                                  <p:stCondLst>
                                    <p:cond delay="5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childTnLst>
                                </p:cTn>
                              </p:par>
                            </p:childTnLst>
                          </p:cTn>
                        </p:par>
                        <p:par>
                          <p:cTn id="50" fill="hold">
                            <p:stCondLst>
                              <p:cond delay="3500"/>
                            </p:stCondLst>
                            <p:childTnLst>
                              <p:par>
                                <p:cTn id="51" presetID="10" presetClass="entr" presetSubtype="0" fill="hold" grpId="0" nodeType="afterEffect">
                                  <p:stCondLst>
                                    <p:cond delay="50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5" grpId="0" animBg="1"/>
      <p:bldP spid="16" grpId="0" animBg="1"/>
      <p:bldP spid="18" grpId="0" animBg="1"/>
      <p:bldP spid="19"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50B1-0143-DD46-84BB-0C020FE0D296}"/>
              </a:ext>
            </a:extLst>
          </p:cNvPr>
          <p:cNvSpPr>
            <a:spLocks noGrp="1"/>
          </p:cNvSpPr>
          <p:nvPr>
            <p:ph type="title"/>
          </p:nvPr>
        </p:nvSpPr>
        <p:spPr/>
        <p:txBody>
          <a:bodyPr>
            <a:normAutofit/>
          </a:bodyPr>
          <a:lstStyle/>
          <a:p>
            <a:r>
              <a:rPr lang="en-US" sz="2200" dirty="0"/>
              <a:t>LGBTQ+ Face Significant Health Disparities</a:t>
            </a:r>
          </a:p>
        </p:txBody>
      </p:sp>
      <p:sp>
        <p:nvSpPr>
          <p:cNvPr id="3" name="Content Placeholder 2">
            <a:extLst>
              <a:ext uri="{FF2B5EF4-FFF2-40B4-BE49-F238E27FC236}">
                <a16:creationId xmlns:a16="http://schemas.microsoft.com/office/drawing/2014/main" id="{4632719B-491C-C644-BA62-65AF0122EE30}"/>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0232A0FE-BFA2-EB48-B6CF-6433D4222F4A}"/>
              </a:ext>
            </a:extLst>
          </p:cNvPr>
          <p:cNvSpPr txBox="1"/>
          <p:nvPr/>
        </p:nvSpPr>
        <p:spPr>
          <a:xfrm>
            <a:off x="2818393" y="481149"/>
            <a:ext cx="165649" cy="317136"/>
          </a:xfrm>
          <a:prstGeom prst="rect">
            <a:avLst/>
          </a:prstGeom>
          <a:noFill/>
        </p:spPr>
        <p:txBody>
          <a:bodyPr wrap="square" rtlCol="0">
            <a:spAutoFit/>
          </a:bodyPr>
          <a:lstStyle/>
          <a:p>
            <a:endParaRPr lang="en-US" dirty="0"/>
          </a:p>
        </p:txBody>
      </p:sp>
      <p:graphicFrame>
        <p:nvGraphicFramePr>
          <p:cNvPr id="12" name="Group 74">
            <a:extLst>
              <a:ext uri="{FF2B5EF4-FFF2-40B4-BE49-F238E27FC236}">
                <a16:creationId xmlns:a16="http://schemas.microsoft.com/office/drawing/2014/main" id="{591540BA-EB2D-B540-BD85-B365EB349E39}"/>
              </a:ext>
            </a:extLst>
          </p:cNvPr>
          <p:cNvGraphicFramePr>
            <a:graphicFrameLocks noGrp="1"/>
          </p:cNvGraphicFramePr>
          <p:nvPr>
            <p:extLst>
              <p:ext uri="{D42A27DB-BD31-4B8C-83A1-F6EECF244321}">
                <p14:modId xmlns:p14="http://schemas.microsoft.com/office/powerpoint/2010/main" val="2785965764"/>
              </p:ext>
            </p:extLst>
          </p:nvPr>
        </p:nvGraphicFramePr>
        <p:xfrm>
          <a:off x="930749" y="971550"/>
          <a:ext cx="6917851" cy="3448392"/>
        </p:xfrm>
        <a:graphic>
          <a:graphicData uri="http://schemas.openxmlformats.org/drawingml/2006/table">
            <a:tbl>
              <a:tblPr/>
              <a:tblGrid>
                <a:gridCol w="3478269">
                  <a:extLst>
                    <a:ext uri="{9D8B030D-6E8A-4147-A177-3AD203B41FA5}">
                      <a16:colId xmlns:a16="http://schemas.microsoft.com/office/drawing/2014/main" val="20000"/>
                    </a:ext>
                  </a:extLst>
                </a:gridCol>
                <a:gridCol w="1678480">
                  <a:extLst>
                    <a:ext uri="{9D8B030D-6E8A-4147-A177-3AD203B41FA5}">
                      <a16:colId xmlns:a16="http://schemas.microsoft.com/office/drawing/2014/main" val="20001"/>
                    </a:ext>
                  </a:extLst>
                </a:gridCol>
                <a:gridCol w="1761102">
                  <a:extLst>
                    <a:ext uri="{9D8B030D-6E8A-4147-A177-3AD203B41FA5}">
                      <a16:colId xmlns:a16="http://schemas.microsoft.com/office/drawing/2014/main" val="20002"/>
                    </a:ext>
                  </a:extLst>
                </a:gridCol>
              </a:tblGrid>
              <a:tr h="725968">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Health Risk Behavior</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1E23"/>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Trans/Non-Conforming Youth</a:t>
                      </a:r>
                    </a:p>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defRPr/>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n=2,168 (2.7%)</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1E23"/>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Cis Youth</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1E23"/>
                    </a:solidFill>
                  </a:tcPr>
                </a:tc>
                <a:extLst>
                  <a:ext uri="{0D108BD9-81ED-4DB2-BD59-A6C34878D82A}">
                    <a16:rowId xmlns:a16="http://schemas.microsoft.com/office/drawing/2014/main" val="10000"/>
                  </a:ext>
                </a:extLst>
              </a:tr>
              <a:tr h="362896">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Alcohol use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23%</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17%</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362896">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No condom at last sex</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51%</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38%</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62896">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Depressive symptoms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58%</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21%</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62896">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Self-harm past year</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54%</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14%</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362896">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Suicidal Ideation </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61%</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20%</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62896">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Experienced gender-based prejudice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35%</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5%</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679542110"/>
                  </a:ext>
                </a:extLst>
              </a:tr>
              <a:tr h="429916">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Experienced gender expression-based prejudice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47%</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15%</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683944866"/>
                  </a:ext>
                </a:extLst>
              </a:tr>
            </a:tbl>
          </a:graphicData>
        </a:graphic>
      </p:graphicFrame>
      <p:sp>
        <p:nvSpPr>
          <p:cNvPr id="13" name="TextBox 12">
            <a:extLst>
              <a:ext uri="{FF2B5EF4-FFF2-40B4-BE49-F238E27FC236}">
                <a16:creationId xmlns:a16="http://schemas.microsoft.com/office/drawing/2014/main" id="{D7D9BF4C-7535-A84B-84B0-28213ED37880}"/>
              </a:ext>
            </a:extLst>
          </p:cNvPr>
          <p:cNvSpPr txBox="1"/>
          <p:nvPr/>
        </p:nvSpPr>
        <p:spPr>
          <a:xfrm>
            <a:off x="3810000" y="4700200"/>
            <a:ext cx="5076581" cy="276999"/>
          </a:xfrm>
          <a:prstGeom prst="rect">
            <a:avLst/>
          </a:prstGeom>
          <a:noFill/>
        </p:spPr>
        <p:txBody>
          <a:bodyPr wrap="square" rtlCol="0">
            <a:spAutoFit/>
          </a:bodyPr>
          <a:lstStyle/>
          <a:p>
            <a:pPr>
              <a:defRPr/>
            </a:pPr>
            <a:r>
              <a:rPr lang="en-US" sz="1200" dirty="0">
                <a:ea typeface="Arial" charset="0"/>
                <a:cs typeface="Arial" charset="0"/>
              </a:rPr>
              <a:t> Eisenberg, Gower, </a:t>
            </a:r>
            <a:r>
              <a:rPr lang="en-US" sz="1200" dirty="0" err="1">
                <a:ea typeface="Arial" charset="0"/>
                <a:cs typeface="Arial" charset="0"/>
              </a:rPr>
              <a:t>McMorris</a:t>
            </a:r>
            <a:r>
              <a:rPr lang="en-US" sz="1200" dirty="0">
                <a:ea typeface="Arial" charset="0"/>
                <a:cs typeface="Arial" charset="0"/>
              </a:rPr>
              <a:t>, Rider, </a:t>
            </a:r>
            <a:r>
              <a:rPr lang="en-US" sz="1200" dirty="0" err="1">
                <a:ea typeface="Arial" charset="0"/>
                <a:cs typeface="Arial" charset="0"/>
              </a:rPr>
              <a:t>Shea</a:t>
            </a:r>
            <a:r>
              <a:rPr lang="en-US" sz="1200" dirty="0">
                <a:ea typeface="Arial" charset="0"/>
                <a:cs typeface="Arial" charset="0"/>
              </a:rPr>
              <a:t> and Coleman. </a:t>
            </a:r>
            <a:r>
              <a:rPr lang="en-US" sz="1200" i="1" dirty="0">
                <a:ea typeface="Arial" charset="0"/>
                <a:cs typeface="Arial" charset="0"/>
              </a:rPr>
              <a:t>J </a:t>
            </a:r>
            <a:r>
              <a:rPr lang="en-US" sz="1200" i="1" dirty="0" err="1">
                <a:ea typeface="Arial" charset="0"/>
                <a:cs typeface="Arial" charset="0"/>
              </a:rPr>
              <a:t>Adolesc</a:t>
            </a:r>
            <a:r>
              <a:rPr lang="en-US" sz="1200" i="1" dirty="0">
                <a:ea typeface="Arial" charset="0"/>
                <a:cs typeface="Arial" charset="0"/>
              </a:rPr>
              <a:t> Health 2017.</a:t>
            </a:r>
          </a:p>
        </p:txBody>
      </p:sp>
      <p:sp>
        <p:nvSpPr>
          <p:cNvPr id="14" name="TextBox 13">
            <a:extLst>
              <a:ext uri="{FF2B5EF4-FFF2-40B4-BE49-F238E27FC236}">
                <a16:creationId xmlns:a16="http://schemas.microsoft.com/office/drawing/2014/main" id="{2F89118D-1E16-3941-828E-7C308871B750}"/>
              </a:ext>
            </a:extLst>
          </p:cNvPr>
          <p:cNvSpPr txBox="1"/>
          <p:nvPr/>
        </p:nvSpPr>
        <p:spPr>
          <a:xfrm>
            <a:off x="891335" y="666750"/>
            <a:ext cx="7464351"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cs typeface="Verdana" panose="020B0604030504040204" pitchFamily="34" charset="0"/>
              </a:rPr>
              <a:t>Student Survey 9</a:t>
            </a:r>
            <a:r>
              <a:rPr lang="en-US" sz="1600" b="1" baseline="30000" dirty="0">
                <a:latin typeface="Verdana" panose="020B0604030504040204" pitchFamily="34" charset="0"/>
                <a:ea typeface="Verdana" panose="020B0604030504040204" pitchFamily="34" charset="0"/>
                <a:cs typeface="Verdana" panose="020B0604030504040204" pitchFamily="34" charset="0"/>
              </a:rPr>
              <a:t>th</a:t>
            </a:r>
            <a:r>
              <a:rPr lang="en-US" sz="1600" b="1" dirty="0">
                <a:latin typeface="Verdana" panose="020B0604030504040204" pitchFamily="34" charset="0"/>
                <a:ea typeface="Verdana" panose="020B0604030504040204" pitchFamily="34" charset="0"/>
                <a:cs typeface="Verdana" panose="020B0604030504040204" pitchFamily="34" charset="0"/>
              </a:rPr>
              <a:t> and 11</a:t>
            </a:r>
            <a:r>
              <a:rPr lang="en-US" sz="1600" b="1" baseline="30000" dirty="0">
                <a:latin typeface="Verdana" panose="020B0604030504040204" pitchFamily="34" charset="0"/>
                <a:ea typeface="Verdana" panose="020B0604030504040204" pitchFamily="34" charset="0"/>
                <a:cs typeface="Verdana" panose="020B0604030504040204" pitchFamily="34" charset="0"/>
              </a:rPr>
              <a:t>th</a:t>
            </a:r>
            <a:r>
              <a:rPr lang="en-US" sz="1600" b="1" dirty="0">
                <a:latin typeface="Verdana" panose="020B0604030504040204" pitchFamily="34" charset="0"/>
                <a:ea typeface="Verdana" panose="020B0604030504040204" pitchFamily="34" charset="0"/>
                <a:cs typeface="Verdana" panose="020B0604030504040204" pitchFamily="34" charset="0"/>
              </a:rPr>
              <a:t> graders, n=81,885</a:t>
            </a:r>
          </a:p>
        </p:txBody>
      </p:sp>
    </p:spTree>
    <p:extLst>
      <p:ext uri="{BB962C8B-B14F-4D97-AF65-F5344CB8AC3E}">
        <p14:creationId xmlns:p14="http://schemas.microsoft.com/office/powerpoint/2010/main" val="359536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50B1-0143-DD46-84BB-0C020FE0D296}"/>
              </a:ext>
            </a:extLst>
          </p:cNvPr>
          <p:cNvSpPr>
            <a:spLocks noGrp="1"/>
          </p:cNvSpPr>
          <p:nvPr>
            <p:ph type="title"/>
          </p:nvPr>
        </p:nvSpPr>
        <p:spPr/>
        <p:txBody>
          <a:bodyPr>
            <a:normAutofit/>
          </a:bodyPr>
          <a:lstStyle/>
          <a:p>
            <a:r>
              <a:rPr lang="en-US" sz="2200" dirty="0"/>
              <a:t>LGBTQ+ Face Significant Health Disparities</a:t>
            </a:r>
          </a:p>
        </p:txBody>
      </p:sp>
      <p:sp>
        <p:nvSpPr>
          <p:cNvPr id="3" name="Content Placeholder 2">
            <a:extLst>
              <a:ext uri="{FF2B5EF4-FFF2-40B4-BE49-F238E27FC236}">
                <a16:creationId xmlns:a16="http://schemas.microsoft.com/office/drawing/2014/main" id="{4632719B-491C-C644-BA62-65AF0122EE30}"/>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0232A0FE-BFA2-EB48-B6CF-6433D4222F4A}"/>
              </a:ext>
            </a:extLst>
          </p:cNvPr>
          <p:cNvSpPr txBox="1"/>
          <p:nvPr/>
        </p:nvSpPr>
        <p:spPr>
          <a:xfrm>
            <a:off x="2818393" y="481149"/>
            <a:ext cx="165649" cy="317136"/>
          </a:xfrm>
          <a:prstGeom prst="rect">
            <a:avLst/>
          </a:prstGeom>
          <a:noFill/>
        </p:spPr>
        <p:txBody>
          <a:bodyPr wrap="square" rtlCol="0">
            <a:spAutoFit/>
          </a:bodyPr>
          <a:lstStyle/>
          <a:p>
            <a:endParaRPr lang="en-US" dirty="0"/>
          </a:p>
        </p:txBody>
      </p:sp>
      <p:graphicFrame>
        <p:nvGraphicFramePr>
          <p:cNvPr id="12" name="Group 74">
            <a:extLst>
              <a:ext uri="{FF2B5EF4-FFF2-40B4-BE49-F238E27FC236}">
                <a16:creationId xmlns:a16="http://schemas.microsoft.com/office/drawing/2014/main" id="{591540BA-EB2D-B540-BD85-B365EB349E39}"/>
              </a:ext>
            </a:extLst>
          </p:cNvPr>
          <p:cNvGraphicFramePr>
            <a:graphicFrameLocks noGrp="1"/>
          </p:cNvGraphicFramePr>
          <p:nvPr/>
        </p:nvGraphicFramePr>
        <p:xfrm>
          <a:off x="930749" y="971550"/>
          <a:ext cx="6917851" cy="3448392"/>
        </p:xfrm>
        <a:graphic>
          <a:graphicData uri="http://schemas.openxmlformats.org/drawingml/2006/table">
            <a:tbl>
              <a:tblPr/>
              <a:tblGrid>
                <a:gridCol w="3478269">
                  <a:extLst>
                    <a:ext uri="{9D8B030D-6E8A-4147-A177-3AD203B41FA5}">
                      <a16:colId xmlns:a16="http://schemas.microsoft.com/office/drawing/2014/main" val="20000"/>
                    </a:ext>
                  </a:extLst>
                </a:gridCol>
                <a:gridCol w="1678480">
                  <a:extLst>
                    <a:ext uri="{9D8B030D-6E8A-4147-A177-3AD203B41FA5}">
                      <a16:colId xmlns:a16="http://schemas.microsoft.com/office/drawing/2014/main" val="20001"/>
                    </a:ext>
                  </a:extLst>
                </a:gridCol>
                <a:gridCol w="1761102">
                  <a:extLst>
                    <a:ext uri="{9D8B030D-6E8A-4147-A177-3AD203B41FA5}">
                      <a16:colId xmlns:a16="http://schemas.microsoft.com/office/drawing/2014/main" val="20002"/>
                    </a:ext>
                  </a:extLst>
                </a:gridCol>
              </a:tblGrid>
              <a:tr h="725968">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Health Risk Behavior</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1E23"/>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Trans/Non-Conforming Youth</a:t>
                      </a:r>
                    </a:p>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defRPr/>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n=2,168 (2.7%)</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1E23"/>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Cis Youth</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1E23"/>
                    </a:solidFill>
                  </a:tcPr>
                </a:tc>
                <a:extLst>
                  <a:ext uri="{0D108BD9-81ED-4DB2-BD59-A6C34878D82A}">
                    <a16:rowId xmlns:a16="http://schemas.microsoft.com/office/drawing/2014/main" val="10000"/>
                  </a:ext>
                </a:extLst>
              </a:tr>
              <a:tr h="362896">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Alcohol use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23%</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17%</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362896">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No condom at last sex</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51%</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38%</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62896">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Depressive symptoms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58%</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21%</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62896">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Self-harm past year</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54%</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14%</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362896">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Suicidal Ideation </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61%</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20%</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62896">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Experienced gender-based prejudice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35%</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5%</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679542110"/>
                  </a:ext>
                </a:extLst>
              </a:tr>
              <a:tr h="429916">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Experienced gender expression-based prejudice</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47%</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92D050"/>
                        </a:buClr>
                        <a:buSzTx/>
                        <a:buFont typeface="Wingdings" pitchFamily="2" charset="2"/>
                        <a:buNone/>
                        <a:tabLst/>
                      </a:pPr>
                      <a:r>
                        <a:rPr kumimoji="0" lang="en-US"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15%</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683944866"/>
                  </a:ext>
                </a:extLst>
              </a:tr>
            </a:tbl>
          </a:graphicData>
        </a:graphic>
      </p:graphicFrame>
      <p:sp>
        <p:nvSpPr>
          <p:cNvPr id="13" name="TextBox 12">
            <a:extLst>
              <a:ext uri="{FF2B5EF4-FFF2-40B4-BE49-F238E27FC236}">
                <a16:creationId xmlns:a16="http://schemas.microsoft.com/office/drawing/2014/main" id="{D7D9BF4C-7535-A84B-84B0-28213ED37880}"/>
              </a:ext>
            </a:extLst>
          </p:cNvPr>
          <p:cNvSpPr txBox="1"/>
          <p:nvPr/>
        </p:nvSpPr>
        <p:spPr>
          <a:xfrm>
            <a:off x="3810000" y="4700200"/>
            <a:ext cx="5076581" cy="276999"/>
          </a:xfrm>
          <a:prstGeom prst="rect">
            <a:avLst/>
          </a:prstGeom>
          <a:noFill/>
        </p:spPr>
        <p:txBody>
          <a:bodyPr wrap="square" rtlCol="0">
            <a:spAutoFit/>
          </a:bodyPr>
          <a:lstStyle/>
          <a:p>
            <a:pPr>
              <a:defRPr/>
            </a:pPr>
            <a:r>
              <a:rPr lang="en-US" sz="1200" dirty="0">
                <a:ea typeface="Arial" charset="0"/>
                <a:cs typeface="Arial" charset="0"/>
              </a:rPr>
              <a:t> Eisenberg, Gower, </a:t>
            </a:r>
            <a:r>
              <a:rPr lang="en-US" sz="1200" dirty="0" err="1">
                <a:ea typeface="Arial" charset="0"/>
                <a:cs typeface="Arial" charset="0"/>
              </a:rPr>
              <a:t>McMorris</a:t>
            </a:r>
            <a:r>
              <a:rPr lang="en-US" sz="1200" dirty="0">
                <a:ea typeface="Arial" charset="0"/>
                <a:cs typeface="Arial" charset="0"/>
              </a:rPr>
              <a:t>, Rider, </a:t>
            </a:r>
            <a:r>
              <a:rPr lang="en-US" sz="1200" dirty="0" err="1">
                <a:ea typeface="Arial" charset="0"/>
                <a:cs typeface="Arial" charset="0"/>
              </a:rPr>
              <a:t>Shea</a:t>
            </a:r>
            <a:r>
              <a:rPr lang="en-US" sz="1200" dirty="0">
                <a:ea typeface="Arial" charset="0"/>
                <a:cs typeface="Arial" charset="0"/>
              </a:rPr>
              <a:t> and Coleman. </a:t>
            </a:r>
            <a:r>
              <a:rPr lang="en-US" sz="1200" i="1" dirty="0">
                <a:ea typeface="Arial" charset="0"/>
                <a:cs typeface="Arial" charset="0"/>
              </a:rPr>
              <a:t>J </a:t>
            </a:r>
            <a:r>
              <a:rPr lang="en-US" sz="1200" i="1" dirty="0" err="1">
                <a:ea typeface="Arial" charset="0"/>
                <a:cs typeface="Arial" charset="0"/>
              </a:rPr>
              <a:t>Adolesc</a:t>
            </a:r>
            <a:r>
              <a:rPr lang="en-US" sz="1200" i="1" dirty="0">
                <a:ea typeface="Arial" charset="0"/>
                <a:cs typeface="Arial" charset="0"/>
              </a:rPr>
              <a:t> Health 2017.</a:t>
            </a:r>
          </a:p>
        </p:txBody>
      </p:sp>
      <p:sp>
        <p:nvSpPr>
          <p:cNvPr id="14" name="TextBox 13">
            <a:extLst>
              <a:ext uri="{FF2B5EF4-FFF2-40B4-BE49-F238E27FC236}">
                <a16:creationId xmlns:a16="http://schemas.microsoft.com/office/drawing/2014/main" id="{2F89118D-1E16-3941-828E-7C308871B750}"/>
              </a:ext>
            </a:extLst>
          </p:cNvPr>
          <p:cNvSpPr txBox="1"/>
          <p:nvPr/>
        </p:nvSpPr>
        <p:spPr>
          <a:xfrm>
            <a:off x="891335" y="666750"/>
            <a:ext cx="7464351" cy="338554"/>
          </a:xfrm>
          <a:prstGeom prst="rect">
            <a:avLst/>
          </a:prstGeom>
          <a:noFill/>
        </p:spPr>
        <p:txBody>
          <a:bodyPr wrap="square" rtlCol="0">
            <a:spAutoFit/>
          </a:bodyPr>
          <a:lstStyle/>
          <a:p>
            <a:r>
              <a:rPr lang="en-US" sz="1600" b="1" dirty="0">
                <a:latin typeface="Verdana" panose="020B0604030504040204" pitchFamily="34" charset="0"/>
                <a:ea typeface="Verdana" panose="020B0604030504040204" pitchFamily="34" charset="0"/>
                <a:cs typeface="Verdana" panose="020B0604030504040204" pitchFamily="34" charset="0"/>
              </a:rPr>
              <a:t>Student Survey 9</a:t>
            </a:r>
            <a:r>
              <a:rPr lang="en-US" sz="1600" b="1" baseline="30000" dirty="0">
                <a:latin typeface="Verdana" panose="020B0604030504040204" pitchFamily="34" charset="0"/>
                <a:ea typeface="Verdana" panose="020B0604030504040204" pitchFamily="34" charset="0"/>
                <a:cs typeface="Verdana" panose="020B0604030504040204" pitchFamily="34" charset="0"/>
              </a:rPr>
              <a:t>th</a:t>
            </a:r>
            <a:r>
              <a:rPr lang="en-US" sz="1600" b="1" dirty="0">
                <a:latin typeface="Verdana" panose="020B0604030504040204" pitchFamily="34" charset="0"/>
                <a:ea typeface="Verdana" panose="020B0604030504040204" pitchFamily="34" charset="0"/>
                <a:cs typeface="Verdana" panose="020B0604030504040204" pitchFamily="34" charset="0"/>
              </a:rPr>
              <a:t> and 11</a:t>
            </a:r>
            <a:r>
              <a:rPr lang="en-US" sz="1600" b="1" baseline="30000" dirty="0">
                <a:latin typeface="Verdana" panose="020B0604030504040204" pitchFamily="34" charset="0"/>
                <a:ea typeface="Verdana" panose="020B0604030504040204" pitchFamily="34" charset="0"/>
                <a:cs typeface="Verdana" panose="020B0604030504040204" pitchFamily="34" charset="0"/>
              </a:rPr>
              <a:t>th</a:t>
            </a:r>
            <a:r>
              <a:rPr lang="en-US" sz="1600" b="1" dirty="0">
                <a:latin typeface="Verdana" panose="020B0604030504040204" pitchFamily="34" charset="0"/>
                <a:ea typeface="Verdana" panose="020B0604030504040204" pitchFamily="34" charset="0"/>
                <a:cs typeface="Verdana" panose="020B0604030504040204" pitchFamily="34" charset="0"/>
              </a:rPr>
              <a:t> graders, n=81,885</a:t>
            </a:r>
          </a:p>
        </p:txBody>
      </p:sp>
      <p:sp>
        <p:nvSpPr>
          <p:cNvPr id="8" name="TextBox 7">
            <a:extLst>
              <a:ext uri="{FF2B5EF4-FFF2-40B4-BE49-F238E27FC236}">
                <a16:creationId xmlns:a16="http://schemas.microsoft.com/office/drawing/2014/main" id="{21A0DE11-83ED-3D43-9B7E-CA0AE098699C}"/>
              </a:ext>
            </a:extLst>
          </p:cNvPr>
          <p:cNvSpPr txBox="1"/>
          <p:nvPr/>
        </p:nvSpPr>
        <p:spPr>
          <a:xfrm>
            <a:off x="2460097" y="2208615"/>
            <a:ext cx="4326826" cy="1785104"/>
          </a:xfrm>
          <a:prstGeom prst="rect">
            <a:avLst/>
          </a:prstGeom>
          <a:solidFill>
            <a:schemeClr val="accent4">
              <a:lumMod val="20000"/>
              <a:lumOff val="80000"/>
            </a:schemeClr>
          </a:solidFill>
          <a:ln w="38100">
            <a:solidFill>
              <a:schemeClr val="tx1"/>
            </a:solidFill>
          </a:ln>
        </p:spPr>
        <p:txBody>
          <a:bodyPr wrap="none" rtlCol="0">
            <a:spAutoFit/>
          </a:bodyPr>
          <a:lstStyle/>
          <a:p>
            <a:r>
              <a:rPr lang="en-US" sz="2000" b="1" dirty="0">
                <a:solidFill>
                  <a:srgbClr val="C03137"/>
                </a:solidFill>
              </a:rPr>
              <a:t>Protective factors:</a:t>
            </a:r>
          </a:p>
          <a:p>
            <a:pPr marL="800100" lvl="1" indent="-342900">
              <a:spcBef>
                <a:spcPts val="1200"/>
              </a:spcBef>
              <a:buFont typeface="Wingdings" panose="05000000000000000000" pitchFamily="2" charset="2"/>
              <a:buChar char="Ø"/>
            </a:pPr>
            <a:r>
              <a:rPr lang="en-US" sz="2000" dirty="0"/>
              <a:t>Family connectedness</a:t>
            </a:r>
          </a:p>
          <a:p>
            <a:pPr marL="800100" lvl="1" indent="-342900">
              <a:spcBef>
                <a:spcPts val="1200"/>
              </a:spcBef>
              <a:buFont typeface="Wingdings" panose="05000000000000000000" pitchFamily="2" charset="2"/>
              <a:buChar char="Ø"/>
            </a:pPr>
            <a:r>
              <a:rPr lang="en-US" sz="2000" dirty="0"/>
              <a:t>Student-teacher relationships</a:t>
            </a:r>
          </a:p>
          <a:p>
            <a:pPr marL="800100" lvl="1" indent="-342900">
              <a:spcBef>
                <a:spcPts val="1200"/>
              </a:spcBef>
              <a:buFont typeface="Wingdings" panose="05000000000000000000" pitchFamily="2" charset="2"/>
              <a:buChar char="Ø"/>
            </a:pPr>
            <a:r>
              <a:rPr lang="en-US" sz="2000" dirty="0"/>
              <a:t>Feel safe in community</a:t>
            </a:r>
          </a:p>
        </p:txBody>
      </p:sp>
    </p:spTree>
    <p:extLst>
      <p:ext uri="{BB962C8B-B14F-4D97-AF65-F5344CB8AC3E}">
        <p14:creationId xmlns:p14="http://schemas.microsoft.com/office/powerpoint/2010/main" val="7295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66" y="897376"/>
            <a:ext cx="184731" cy="300082"/>
          </a:xfrm>
          <a:prstGeom prst="rect">
            <a:avLst/>
          </a:prstGeom>
          <a:noFill/>
        </p:spPr>
        <p:txBody>
          <a:bodyPr wrap="none" rtlCol="0">
            <a:spAutoFit/>
          </a:bodyPr>
          <a:lstStyle/>
          <a:p>
            <a:endParaRPr lang="en-US" sz="1350" dirty="0"/>
          </a:p>
        </p:txBody>
      </p:sp>
      <p:graphicFrame>
        <p:nvGraphicFramePr>
          <p:cNvPr id="9" name="Content Placeholder 3">
            <a:extLst>
              <a:ext uri="{FF2B5EF4-FFF2-40B4-BE49-F238E27FC236}">
                <a16:creationId xmlns:a16="http://schemas.microsoft.com/office/drawing/2014/main" id="{F3C18F70-2003-4A41-B3AF-94AE2D0D6ACA}"/>
              </a:ext>
            </a:extLst>
          </p:cNvPr>
          <p:cNvGraphicFramePr>
            <a:graphicFrameLocks/>
          </p:cNvGraphicFramePr>
          <p:nvPr>
            <p:extLst>
              <p:ext uri="{D42A27DB-BD31-4B8C-83A1-F6EECF244321}">
                <p14:modId xmlns:p14="http://schemas.microsoft.com/office/powerpoint/2010/main" val="3587348017"/>
              </p:ext>
            </p:extLst>
          </p:nvPr>
        </p:nvGraphicFramePr>
        <p:xfrm>
          <a:off x="1295400" y="732602"/>
          <a:ext cx="6452737" cy="3667948"/>
        </p:xfrm>
        <a:graphic>
          <a:graphicData uri="http://schemas.openxmlformats.org/drawingml/2006/table">
            <a:tbl>
              <a:tblPr firstRow="1" bandRow="1">
                <a:tableStyleId>{74C1A8A3-306A-4EB7-A6B1-4F7E0EB9C5D6}</a:tableStyleId>
              </a:tblPr>
              <a:tblGrid>
                <a:gridCol w="2632558">
                  <a:extLst>
                    <a:ext uri="{9D8B030D-6E8A-4147-A177-3AD203B41FA5}">
                      <a16:colId xmlns:a16="http://schemas.microsoft.com/office/drawing/2014/main" val="2213800912"/>
                    </a:ext>
                  </a:extLst>
                </a:gridCol>
                <a:gridCol w="2145424">
                  <a:extLst>
                    <a:ext uri="{9D8B030D-6E8A-4147-A177-3AD203B41FA5}">
                      <a16:colId xmlns:a16="http://schemas.microsoft.com/office/drawing/2014/main" val="4247584112"/>
                    </a:ext>
                  </a:extLst>
                </a:gridCol>
                <a:gridCol w="1674755">
                  <a:extLst>
                    <a:ext uri="{9D8B030D-6E8A-4147-A177-3AD203B41FA5}">
                      <a16:colId xmlns:a16="http://schemas.microsoft.com/office/drawing/2014/main" val="1056140180"/>
                    </a:ext>
                  </a:extLst>
                </a:gridCol>
              </a:tblGrid>
              <a:tr h="432314">
                <a:tc>
                  <a:txBody>
                    <a:bodyPr/>
                    <a:lstStyle/>
                    <a:p>
                      <a:pPr algn="l"/>
                      <a:endParaRPr 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71E23"/>
                    </a:solidFill>
                  </a:tcPr>
                </a:tc>
                <a:tc>
                  <a:txBody>
                    <a:bodyPr/>
                    <a:lstStyle/>
                    <a:p>
                      <a:pPr algn="ctr"/>
                      <a:r>
                        <a:rPr lang="en-US" sz="1400" dirty="0"/>
                        <a:t>Heterosexual </a:t>
                      </a:r>
                    </a:p>
                    <a:p>
                      <a:pPr algn="ctr"/>
                      <a:r>
                        <a:rPr lang="en-US" sz="1400" dirty="0"/>
                        <a:t>9</a:t>
                      </a:r>
                      <a:r>
                        <a:rPr lang="en-US" sz="1400" baseline="30000" dirty="0"/>
                        <a:t>th</a:t>
                      </a:r>
                      <a:r>
                        <a:rPr lang="en-US" sz="1400" dirty="0"/>
                        <a:t>-12</a:t>
                      </a:r>
                      <a:r>
                        <a:rPr lang="en-US" sz="1400" baseline="30000" dirty="0"/>
                        <a:t>th</a:t>
                      </a:r>
                      <a:r>
                        <a:rPr lang="en-US" sz="1400" dirty="0"/>
                        <a:t> graders </a:t>
                      </a:r>
                      <a:endParaRPr lang="en-US" sz="14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71E23"/>
                    </a:solidFill>
                  </a:tcPr>
                </a:tc>
                <a:tc>
                  <a:txBody>
                    <a:bodyPr/>
                    <a:lstStyle/>
                    <a:p>
                      <a:pPr algn="ctr"/>
                      <a:r>
                        <a:rPr lang="en-US" sz="1400" dirty="0"/>
                        <a:t>Gay, Lesbian, Bisexual </a:t>
                      </a:r>
                    </a:p>
                    <a:p>
                      <a:pPr algn="ctr"/>
                      <a:r>
                        <a:rPr lang="en-US" sz="1400" dirty="0"/>
                        <a:t>9</a:t>
                      </a:r>
                      <a:r>
                        <a:rPr lang="en-US" sz="1400" baseline="30000" dirty="0"/>
                        <a:t>th</a:t>
                      </a:r>
                      <a:r>
                        <a:rPr lang="en-US" sz="1400" dirty="0"/>
                        <a:t>-12</a:t>
                      </a:r>
                      <a:r>
                        <a:rPr lang="en-US" sz="1400" baseline="30000" dirty="0"/>
                        <a:t>th</a:t>
                      </a:r>
                      <a:r>
                        <a:rPr lang="en-US" sz="1400" dirty="0"/>
                        <a:t> graders</a:t>
                      </a:r>
                      <a:endParaRPr lang="en-US" sz="14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71E23"/>
                    </a:solidFill>
                  </a:tcPr>
                </a:tc>
                <a:extLst>
                  <a:ext uri="{0D108BD9-81ED-4DB2-BD59-A6C34878D82A}">
                    <a16:rowId xmlns:a16="http://schemas.microsoft.com/office/drawing/2014/main" val="4213338047"/>
                  </a:ext>
                </a:extLst>
              </a:tr>
              <a:tr h="305852">
                <a:tc>
                  <a:txBody>
                    <a:bodyPr/>
                    <a:lstStyle/>
                    <a:p>
                      <a:pPr algn="l"/>
                      <a:r>
                        <a:rPr lang="en-US" sz="1400" dirty="0"/>
                        <a:t>Ever forced to have intercourse</a:t>
                      </a:r>
                      <a:endParaRPr lang="en-US" sz="1400" b="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6%</a:t>
                      </a:r>
                      <a:endParaRPr lang="en-US" sz="14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19%</a:t>
                      </a:r>
                      <a:endParaRPr lang="en-US" sz="14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9280380"/>
                  </a:ext>
                </a:extLst>
              </a:tr>
              <a:tr h="480060">
                <a:tc>
                  <a:txBody>
                    <a:bodyPr/>
                    <a:lstStyle/>
                    <a:p>
                      <a:pPr algn="l"/>
                      <a:r>
                        <a:rPr lang="en-US" sz="1400" dirty="0"/>
                        <a:t>Been electronically bullied</a:t>
                      </a:r>
                      <a:r>
                        <a:rPr lang="en-US" sz="1400" baseline="0" dirty="0"/>
                        <a:t> </a:t>
                      </a:r>
                    </a:p>
                    <a:p>
                      <a:pPr algn="l"/>
                      <a:r>
                        <a:rPr lang="en-US" sz="1400" baseline="0" dirty="0"/>
                        <a:t>(prior 12 months)</a:t>
                      </a:r>
                      <a:endParaRPr lang="en-US" sz="1400" b="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14%</a:t>
                      </a:r>
                      <a:endParaRPr lang="en-US" sz="14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27%</a:t>
                      </a:r>
                      <a:endParaRPr lang="en-US" sz="14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54522694"/>
                  </a:ext>
                </a:extLst>
              </a:tr>
              <a:tr h="408638">
                <a:tc>
                  <a:txBody>
                    <a:bodyPr/>
                    <a:lstStyle/>
                    <a:p>
                      <a:pPr algn="l"/>
                      <a:r>
                        <a:rPr lang="en-US" sz="1400" dirty="0"/>
                        <a:t>Used pain</a:t>
                      </a:r>
                      <a:r>
                        <a:rPr lang="en-US" sz="1400" baseline="0" dirty="0"/>
                        <a:t> medication without Rx</a:t>
                      </a:r>
                      <a:endParaRPr lang="en-US" sz="1400" b="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13%</a:t>
                      </a:r>
                      <a:endParaRPr lang="en-US" sz="14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24%</a:t>
                      </a:r>
                      <a:endParaRPr lang="en-US" sz="14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0965310"/>
                  </a:ext>
                </a:extLst>
              </a:tr>
              <a:tr h="758898">
                <a:tc>
                  <a:txBody>
                    <a:bodyPr/>
                    <a:lstStyle/>
                    <a:p>
                      <a:pPr algn="l"/>
                      <a:r>
                        <a:rPr lang="en-US" sz="1400" dirty="0"/>
                        <a:t>Felt sad/hopeless almost daily for </a:t>
                      </a:r>
                    </a:p>
                    <a:p>
                      <a:pPr algn="l"/>
                      <a:r>
                        <a:rPr lang="en-US" sz="1400" dirty="0"/>
                        <a:t>≥ 2</a:t>
                      </a:r>
                      <a:r>
                        <a:rPr lang="en-US" sz="1400" baseline="0" dirty="0"/>
                        <a:t> weeks and stopped doing usual activities</a:t>
                      </a:r>
                      <a:endParaRPr lang="en-US" sz="1400" b="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32%</a:t>
                      </a:r>
                      <a:endParaRPr lang="en-US" sz="14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66%</a:t>
                      </a:r>
                      <a:endParaRPr lang="en-US" sz="14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1722539"/>
                  </a:ext>
                </a:extLst>
              </a:tr>
              <a:tr h="480060">
                <a:tc>
                  <a:txBody>
                    <a:bodyPr/>
                    <a:lstStyle/>
                    <a:p>
                      <a:pPr algn="l"/>
                      <a:r>
                        <a:rPr lang="en-US" sz="1400" dirty="0"/>
                        <a:t>Had serious suicidal ideations</a:t>
                      </a:r>
                    </a:p>
                    <a:p>
                      <a:pPr algn="l"/>
                      <a:r>
                        <a:rPr lang="en-US" sz="1400" dirty="0"/>
                        <a:t>(within prior 12 months)</a:t>
                      </a:r>
                      <a:endParaRPr lang="en-US" sz="1400" b="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15%</a:t>
                      </a:r>
                      <a:endParaRPr lang="en-US" sz="14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47%</a:t>
                      </a:r>
                      <a:endParaRPr lang="en-US" sz="14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4243641"/>
                  </a:ext>
                </a:extLst>
              </a:tr>
              <a:tr h="480060">
                <a:tc>
                  <a:txBody>
                    <a:bodyPr/>
                    <a:lstStyle/>
                    <a:p>
                      <a:pPr algn="l"/>
                      <a:r>
                        <a:rPr lang="en-US" sz="1400" dirty="0"/>
                        <a:t>Attempted suicide</a:t>
                      </a:r>
                    </a:p>
                    <a:p>
                      <a:pPr algn="l"/>
                      <a:r>
                        <a:rPr lang="en-US" sz="1400" dirty="0"/>
                        <a:t>(within</a:t>
                      </a:r>
                      <a:r>
                        <a:rPr lang="en-US" sz="1400" baseline="0" dirty="0"/>
                        <a:t> prior 12 months)</a:t>
                      </a:r>
                      <a:endParaRPr lang="en-US" sz="1400" b="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6%</a:t>
                      </a:r>
                      <a:endParaRPr lang="en-US" sz="14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400" dirty="0"/>
                        <a:t>23%</a:t>
                      </a:r>
                      <a:endParaRPr lang="en-US" sz="1400" dirty="0">
                        <a:latin typeface="Helvetica" panose="020B0604020202020204" pitchFamily="34" charset="0"/>
                        <a:cs typeface="Helvetica"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67619077"/>
                  </a:ext>
                </a:extLst>
              </a:tr>
            </a:tbl>
          </a:graphicData>
        </a:graphic>
      </p:graphicFrame>
      <p:sp>
        <p:nvSpPr>
          <p:cNvPr id="10" name="TextBox 9">
            <a:extLst>
              <a:ext uri="{FF2B5EF4-FFF2-40B4-BE49-F238E27FC236}">
                <a16:creationId xmlns:a16="http://schemas.microsoft.com/office/drawing/2014/main" id="{378D4D0F-8EEE-C84F-BACC-FD5B7F05E370}"/>
              </a:ext>
            </a:extLst>
          </p:cNvPr>
          <p:cNvSpPr txBox="1"/>
          <p:nvPr/>
        </p:nvSpPr>
        <p:spPr>
          <a:xfrm>
            <a:off x="5233945" y="4629150"/>
            <a:ext cx="2514192" cy="230832"/>
          </a:xfrm>
          <a:prstGeom prst="rect">
            <a:avLst/>
          </a:prstGeom>
          <a:noFill/>
        </p:spPr>
        <p:txBody>
          <a:bodyPr wrap="square" rtlCol="0">
            <a:spAutoFit/>
          </a:bodyPr>
          <a:lstStyle/>
          <a:p>
            <a:r>
              <a:rPr lang="en-US" sz="900" dirty="0"/>
              <a:t>CDC Youth Risk Behavior Surveillance 2019</a:t>
            </a:r>
          </a:p>
        </p:txBody>
      </p:sp>
      <p:sp>
        <p:nvSpPr>
          <p:cNvPr id="8" name="Title 1">
            <a:extLst>
              <a:ext uri="{FF2B5EF4-FFF2-40B4-BE49-F238E27FC236}">
                <a16:creationId xmlns:a16="http://schemas.microsoft.com/office/drawing/2014/main" id="{303EDCC3-9A28-7E69-3321-A67037888876}"/>
              </a:ext>
            </a:extLst>
          </p:cNvPr>
          <p:cNvSpPr txBox="1">
            <a:spLocks/>
          </p:cNvSpPr>
          <p:nvPr/>
        </p:nvSpPr>
        <p:spPr>
          <a:xfrm>
            <a:off x="838200" y="152584"/>
            <a:ext cx="8077200" cy="1199966"/>
          </a:xfrm>
          <a:prstGeom prst="rect">
            <a:avLst/>
          </a:prstGeom>
        </p:spPr>
        <p:txBody>
          <a:bodyPr>
            <a:normAutofit/>
          </a:bodyPr>
          <a:lstStyle>
            <a:lvl1pPr algn="l" defTabSz="685800" rtl="0" eaLnBrk="1" latinLnBrk="0" hangingPunct="1">
              <a:lnSpc>
                <a:spcPts val="3500"/>
              </a:lnSpc>
              <a:spcBef>
                <a:spcPct val="0"/>
              </a:spcBef>
              <a:buNone/>
              <a:defRPr sz="3200" b="1" i="0" kern="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2200" dirty="0"/>
              <a:t>LGBTQ+ Health Disparities: Youth</a:t>
            </a:r>
          </a:p>
        </p:txBody>
      </p:sp>
    </p:spTree>
    <p:extLst>
      <p:ext uri="{BB962C8B-B14F-4D97-AF65-F5344CB8AC3E}">
        <p14:creationId xmlns:p14="http://schemas.microsoft.com/office/powerpoint/2010/main" val="235966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bwMode="auto">
          <a:xfrm>
            <a:off x="990600" y="968178"/>
            <a:ext cx="6705036" cy="219321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68580" bIns="34290" numCol="1" anchor="t" anchorCtr="0" compatLnSpc="1">
            <a:prstTxWarp prst="textNoShape">
              <a:avLst/>
            </a:prstTxWarp>
          </a:bodyPr>
          <a:lstStyle>
            <a:lvl1pPr marL="0" indent="0" algn="l" defTabSz="457200" rtl="0" eaLnBrk="0" fontAlgn="base" hangingPunct="0">
              <a:spcBef>
                <a:spcPct val="20000"/>
              </a:spcBef>
              <a:spcAft>
                <a:spcPct val="0"/>
              </a:spcAft>
              <a:buClr>
                <a:srgbClr val="B60225"/>
              </a:buClr>
              <a:buFont typeface="Arial"/>
              <a:buNone/>
              <a:defRPr sz="2600" kern="1200" baseline="0">
                <a:solidFill>
                  <a:srgbClr val="B60225"/>
                </a:solidFill>
                <a:latin typeface="Helvetica"/>
                <a:ea typeface="ＭＳ Ｐゴシック" pitchFamily="-112" charset="-128"/>
                <a:cs typeface="Helvetica"/>
              </a:defRPr>
            </a:lvl1pPr>
            <a:lvl2pPr marL="228600" indent="-228600" algn="l" defTabSz="457200" rtl="0" eaLnBrk="0" fontAlgn="base" hangingPunct="0">
              <a:spcBef>
                <a:spcPct val="20000"/>
              </a:spcBef>
              <a:spcAft>
                <a:spcPct val="0"/>
              </a:spcAft>
              <a:buClr>
                <a:srgbClr val="B60225"/>
              </a:buClr>
              <a:buFont typeface="Arial"/>
              <a:buChar char="•"/>
              <a:defRPr sz="22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ts val="0"/>
              </a:spcBef>
              <a:buFont typeface="Arial" charset="0"/>
              <a:buChar char="•"/>
            </a:pPr>
            <a:r>
              <a:rPr lang="en-US" sz="1800" dirty="0">
                <a:solidFill>
                  <a:schemeClr val="tx1"/>
                </a:solidFill>
                <a:latin typeface="+mn-lt"/>
              </a:rPr>
              <a:t>LGB youth are at increased risk for suicidal ideation (3x), attempted suicide (4x), and depression</a:t>
            </a:r>
          </a:p>
          <a:p>
            <a:pPr marL="342900" indent="-342900">
              <a:spcBef>
                <a:spcPts val="0"/>
              </a:spcBef>
              <a:buFont typeface="Arial" charset="0"/>
              <a:buChar char="•"/>
            </a:pPr>
            <a:endParaRPr lang="en-US" sz="800" dirty="0">
              <a:solidFill>
                <a:schemeClr val="tx1"/>
              </a:solidFill>
              <a:latin typeface="+mn-lt"/>
            </a:endParaRPr>
          </a:p>
          <a:p>
            <a:pPr marL="342900" indent="-342900">
              <a:spcBef>
                <a:spcPts val="0"/>
              </a:spcBef>
              <a:buFont typeface="Arial" charset="0"/>
              <a:buChar char="•"/>
            </a:pPr>
            <a:r>
              <a:rPr lang="en-US" sz="1800" dirty="0">
                <a:solidFill>
                  <a:schemeClr val="tx1"/>
                </a:solidFill>
                <a:latin typeface="+mn-lt"/>
              </a:rPr>
              <a:t>Few studies also suggest the same is true for transgender youth.</a:t>
            </a:r>
          </a:p>
          <a:p>
            <a:pPr marL="342900" indent="-342900">
              <a:spcBef>
                <a:spcPts val="0"/>
              </a:spcBef>
              <a:buFont typeface="Arial" charset="0"/>
              <a:buChar char="•"/>
            </a:pPr>
            <a:endParaRPr lang="en-US" sz="800" dirty="0">
              <a:solidFill>
                <a:schemeClr val="tx1"/>
              </a:solidFill>
              <a:latin typeface="+mn-lt"/>
            </a:endParaRPr>
          </a:p>
          <a:p>
            <a:pPr marL="342900" indent="-342900">
              <a:spcBef>
                <a:spcPts val="0"/>
              </a:spcBef>
              <a:buFont typeface="Arial" charset="0"/>
              <a:buChar char="•"/>
            </a:pPr>
            <a:r>
              <a:rPr lang="en-US" sz="1800" dirty="0">
                <a:solidFill>
                  <a:schemeClr val="tx1"/>
                </a:solidFill>
                <a:latin typeface="+mn-lt"/>
              </a:rPr>
              <a:t>Risk Factors include: </a:t>
            </a:r>
            <a:r>
              <a:rPr lang="en-US" sz="1800" dirty="0">
                <a:latin typeface="+mn-lt"/>
              </a:rPr>
              <a:t>sexual-minority status, homophobic victimization and stress, and family rejection</a:t>
            </a:r>
            <a:endParaRPr lang="en-US" sz="1800" dirty="0">
              <a:solidFill>
                <a:schemeClr val="tx1"/>
              </a:solidFill>
              <a:latin typeface="+mn-lt"/>
            </a:endParaRPr>
          </a:p>
          <a:p>
            <a:pPr marL="342900" indent="-342900">
              <a:spcBef>
                <a:spcPts val="0"/>
              </a:spcBef>
              <a:buFont typeface="Arial" charset="0"/>
              <a:buChar char="•"/>
            </a:pPr>
            <a:endParaRPr lang="en-US" sz="800" dirty="0">
              <a:solidFill>
                <a:schemeClr val="tx1"/>
              </a:solidFill>
              <a:latin typeface="+mn-lt"/>
            </a:endParaRPr>
          </a:p>
          <a:p>
            <a:pPr marL="342900" indent="-342900">
              <a:spcBef>
                <a:spcPts val="0"/>
              </a:spcBef>
              <a:buFont typeface="Arial" charset="0"/>
              <a:buChar char="•"/>
            </a:pPr>
            <a:r>
              <a:rPr lang="en-US" sz="1800" dirty="0">
                <a:solidFill>
                  <a:schemeClr val="tx1"/>
                </a:solidFill>
                <a:latin typeface="+mn-lt"/>
              </a:rPr>
              <a:t>Compared with heterosexual youth, LGB youth report greater rates of:</a:t>
            </a:r>
          </a:p>
        </p:txBody>
      </p:sp>
      <p:sp>
        <p:nvSpPr>
          <p:cNvPr id="2" name="TextBox 1"/>
          <p:cNvSpPr txBox="1"/>
          <p:nvPr/>
        </p:nvSpPr>
        <p:spPr>
          <a:xfrm>
            <a:off x="2915866" y="897376"/>
            <a:ext cx="184731" cy="300082"/>
          </a:xfrm>
          <a:prstGeom prst="rect">
            <a:avLst/>
          </a:prstGeom>
          <a:noFill/>
        </p:spPr>
        <p:txBody>
          <a:bodyPr wrap="none" rtlCol="0">
            <a:spAutoFit/>
          </a:bodyPr>
          <a:lstStyle/>
          <a:p>
            <a:endParaRPr lang="en-US" sz="1350" dirty="0"/>
          </a:p>
        </p:txBody>
      </p:sp>
      <p:sp>
        <p:nvSpPr>
          <p:cNvPr id="3" name="TextBox 2"/>
          <p:cNvSpPr txBox="1"/>
          <p:nvPr/>
        </p:nvSpPr>
        <p:spPr>
          <a:xfrm>
            <a:off x="3200399" y="4510927"/>
            <a:ext cx="5715001" cy="669414"/>
          </a:xfrm>
          <a:prstGeom prst="rect">
            <a:avLst/>
          </a:prstGeom>
          <a:noFill/>
        </p:spPr>
        <p:txBody>
          <a:bodyPr wrap="square" rtlCol="0">
            <a:spAutoFit/>
          </a:bodyPr>
          <a:lstStyle/>
          <a:p>
            <a:r>
              <a:rPr lang="en-US" sz="750" dirty="0"/>
              <a:t>Everett, B., &amp; </a:t>
            </a:r>
            <a:r>
              <a:rPr lang="en-US" sz="750" dirty="0" err="1"/>
              <a:t>Mollborn</a:t>
            </a:r>
            <a:r>
              <a:rPr lang="en-US" sz="750" dirty="0"/>
              <a:t>, S. (2013). Differences in hypertension by sexual orientation among U.S. young adults. </a:t>
            </a:r>
            <a:r>
              <a:rPr lang="en-US" sz="750" i="1" dirty="0"/>
              <a:t>Journal of Community Health</a:t>
            </a:r>
            <a:r>
              <a:rPr lang="en-US" sz="750" dirty="0"/>
              <a:t>, 38(3), 588–596.</a:t>
            </a:r>
          </a:p>
          <a:p>
            <a:pPr marL="0" lvl="2"/>
            <a:r>
              <a:rPr lang="en-US" sz="750" dirty="0"/>
              <a:t>IOM. (2011). </a:t>
            </a:r>
            <a:r>
              <a:rPr lang="en-US" sz="750" i="1" dirty="0"/>
              <a:t>The Health of Lesbian, Gay, Bisexual, and Transgender People: Building a Foundation for Better Understanding</a:t>
            </a:r>
            <a:endParaRPr lang="en-US" sz="750" dirty="0"/>
          </a:p>
          <a:p>
            <a:r>
              <a:rPr lang="en-US" sz="750" dirty="0"/>
              <a:t> </a:t>
            </a:r>
          </a:p>
          <a:p>
            <a:endParaRPr lang="en-US" sz="750" dirty="0"/>
          </a:p>
        </p:txBody>
      </p:sp>
      <p:sp>
        <p:nvSpPr>
          <p:cNvPr id="4" name="TextBox 3"/>
          <p:cNvSpPr txBox="1"/>
          <p:nvPr/>
        </p:nvSpPr>
        <p:spPr>
          <a:xfrm>
            <a:off x="2209800" y="3110565"/>
            <a:ext cx="2074671" cy="923330"/>
          </a:xfrm>
          <a:prstGeom prst="rect">
            <a:avLst/>
          </a:prstGeom>
          <a:noFill/>
        </p:spPr>
        <p:txBody>
          <a:bodyPr wrap="none" rtlCol="0">
            <a:spAutoFit/>
          </a:bodyPr>
          <a:lstStyle/>
          <a:p>
            <a:pPr marL="214313" indent="-214313">
              <a:buFont typeface="Wingdings" panose="05000000000000000000" pitchFamily="2" charset="2"/>
              <a:buChar char="v"/>
            </a:pPr>
            <a:r>
              <a:rPr lang="en-US" dirty="0"/>
              <a:t>Disordered eating</a:t>
            </a:r>
          </a:p>
          <a:p>
            <a:pPr marL="214313" indent="-214313">
              <a:buFont typeface="Wingdings" panose="05000000000000000000" pitchFamily="2" charset="2"/>
              <a:buChar char="v"/>
            </a:pPr>
            <a:r>
              <a:rPr lang="en-US" dirty="0"/>
              <a:t>Child abuse</a:t>
            </a:r>
          </a:p>
          <a:p>
            <a:pPr marL="214313" indent="-214313">
              <a:buFont typeface="Wingdings" panose="05000000000000000000" pitchFamily="2" charset="2"/>
              <a:buChar char="v"/>
            </a:pPr>
            <a:r>
              <a:rPr lang="en-US" dirty="0"/>
              <a:t>School bullying</a:t>
            </a:r>
          </a:p>
        </p:txBody>
      </p:sp>
      <p:sp>
        <p:nvSpPr>
          <p:cNvPr id="8" name="TextBox 7"/>
          <p:cNvSpPr txBox="1"/>
          <p:nvPr/>
        </p:nvSpPr>
        <p:spPr>
          <a:xfrm>
            <a:off x="4293142" y="3110565"/>
            <a:ext cx="2575770" cy="1200329"/>
          </a:xfrm>
          <a:prstGeom prst="rect">
            <a:avLst/>
          </a:prstGeom>
          <a:noFill/>
        </p:spPr>
        <p:txBody>
          <a:bodyPr wrap="none" rtlCol="0">
            <a:spAutoFit/>
          </a:bodyPr>
          <a:lstStyle/>
          <a:p>
            <a:pPr marL="214313" indent="-214313">
              <a:buFont typeface="Wingdings" panose="05000000000000000000" pitchFamily="2" charset="2"/>
              <a:buChar char="v"/>
            </a:pPr>
            <a:r>
              <a:rPr lang="en-US" dirty="0"/>
              <a:t>Smoking</a:t>
            </a:r>
          </a:p>
          <a:p>
            <a:pPr marL="214313" indent="-214313">
              <a:buFont typeface="Wingdings" panose="05000000000000000000" pitchFamily="2" charset="2"/>
              <a:buChar char="v"/>
            </a:pPr>
            <a:r>
              <a:rPr lang="en-US" dirty="0"/>
              <a:t>Alcohol use</a:t>
            </a:r>
          </a:p>
          <a:p>
            <a:pPr marL="214313" indent="-214313">
              <a:buFont typeface="Wingdings" panose="05000000000000000000" pitchFamily="2" charset="2"/>
              <a:buChar char="v"/>
            </a:pPr>
            <a:r>
              <a:rPr lang="en-US" dirty="0"/>
              <a:t>Sexual violence</a:t>
            </a:r>
          </a:p>
          <a:p>
            <a:pPr marL="214313" indent="-214313">
              <a:buFont typeface="Wingdings" panose="05000000000000000000" pitchFamily="2" charset="2"/>
              <a:buChar char="v"/>
            </a:pPr>
            <a:r>
              <a:rPr lang="en-US" dirty="0"/>
              <a:t>High risk sexual activity</a:t>
            </a:r>
          </a:p>
        </p:txBody>
      </p:sp>
      <p:sp>
        <p:nvSpPr>
          <p:cNvPr id="9" name="Title 1">
            <a:extLst>
              <a:ext uri="{FF2B5EF4-FFF2-40B4-BE49-F238E27FC236}">
                <a16:creationId xmlns:a16="http://schemas.microsoft.com/office/drawing/2014/main" id="{B9F0231F-103F-4F66-0311-DD69D90AB554}"/>
              </a:ext>
            </a:extLst>
          </p:cNvPr>
          <p:cNvSpPr txBox="1">
            <a:spLocks/>
          </p:cNvSpPr>
          <p:nvPr/>
        </p:nvSpPr>
        <p:spPr>
          <a:xfrm>
            <a:off x="922866" y="304800"/>
            <a:ext cx="8077200" cy="1199966"/>
          </a:xfrm>
          <a:prstGeom prst="rect">
            <a:avLst/>
          </a:prstGeom>
        </p:spPr>
        <p:txBody>
          <a:bodyPr>
            <a:normAutofit/>
          </a:bodyPr>
          <a:lstStyle>
            <a:lvl1pPr algn="l" defTabSz="685800" rtl="0" eaLnBrk="1" latinLnBrk="0" hangingPunct="1">
              <a:lnSpc>
                <a:spcPts val="3500"/>
              </a:lnSpc>
              <a:spcBef>
                <a:spcPct val="0"/>
              </a:spcBef>
              <a:buNone/>
              <a:defRPr sz="3200" b="1" i="0" kern="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2200" dirty="0"/>
              <a:t>LGBTQ+ Health Disparities: Youth</a:t>
            </a:r>
          </a:p>
        </p:txBody>
      </p:sp>
    </p:spTree>
    <p:extLst>
      <p:ext uri="{BB962C8B-B14F-4D97-AF65-F5344CB8AC3E}">
        <p14:creationId xmlns:p14="http://schemas.microsoft.com/office/powerpoint/2010/main" val="81172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1301817" y="884330"/>
            <a:ext cx="6172200" cy="3609689"/>
          </a:xfrm>
        </p:spPr>
        <p:txBody>
          <a:bodyPr/>
          <a:lstStyle/>
          <a:p>
            <a:pPr>
              <a:spcBef>
                <a:spcPts val="1350"/>
              </a:spcBef>
            </a:pPr>
            <a:r>
              <a:rPr lang="en-US" sz="2000" dirty="0"/>
              <a:t>Lesbian/bisexual adult women have greater risk of: </a:t>
            </a:r>
          </a:p>
          <a:p>
            <a:pPr>
              <a:spcBef>
                <a:spcPts val="900"/>
              </a:spcBef>
            </a:pPr>
            <a:endParaRPr lang="en-US" sz="2000" dirty="0"/>
          </a:p>
          <a:p>
            <a:pPr>
              <a:spcBef>
                <a:spcPts val="900"/>
              </a:spcBef>
            </a:pPr>
            <a:endParaRPr lang="en-US" sz="2000" dirty="0"/>
          </a:p>
          <a:p>
            <a:pPr>
              <a:spcBef>
                <a:spcPts val="900"/>
              </a:spcBef>
            </a:pPr>
            <a:endParaRPr lang="en-US" sz="2000" dirty="0"/>
          </a:p>
          <a:p>
            <a:pPr>
              <a:spcBef>
                <a:spcPts val="900"/>
              </a:spcBef>
            </a:pPr>
            <a:r>
              <a:rPr lang="en-US" sz="2000" dirty="0"/>
              <a:t>Gay adult men have greater risk of: </a:t>
            </a:r>
          </a:p>
          <a:p>
            <a:endParaRPr lang="en-US" sz="2000" dirty="0"/>
          </a:p>
          <a:p>
            <a:endParaRPr lang="en-US" dirty="0"/>
          </a:p>
        </p:txBody>
      </p:sp>
      <p:sp>
        <p:nvSpPr>
          <p:cNvPr id="7" name="Text Placeholder 6"/>
          <p:cNvSpPr>
            <a:spLocks noGrp="1"/>
          </p:cNvSpPr>
          <p:nvPr>
            <p:ph type="body" sz="quarter" idx="14"/>
          </p:nvPr>
        </p:nvSpPr>
        <p:spPr/>
        <p:txBody>
          <a:bodyPr/>
          <a:lstStyle/>
          <a:p>
            <a:endParaRPr lang="en-US" dirty="0"/>
          </a:p>
        </p:txBody>
      </p:sp>
      <p:sp>
        <p:nvSpPr>
          <p:cNvPr id="11" name="TextBox 10"/>
          <p:cNvSpPr txBox="1"/>
          <p:nvPr/>
        </p:nvSpPr>
        <p:spPr>
          <a:xfrm>
            <a:off x="1986313" y="1340220"/>
            <a:ext cx="2521011" cy="923330"/>
          </a:xfrm>
          <a:prstGeom prst="rect">
            <a:avLst/>
          </a:prstGeom>
          <a:noFill/>
        </p:spPr>
        <p:txBody>
          <a:bodyPr wrap="none" rtlCol="0">
            <a:spAutoFit/>
          </a:bodyPr>
          <a:lstStyle/>
          <a:p>
            <a:pPr marL="214313" indent="-214313">
              <a:buFont typeface="Wingdings" panose="05000000000000000000" pitchFamily="2" charset="2"/>
              <a:buChar char="v"/>
            </a:pPr>
            <a:r>
              <a:rPr lang="en-US" dirty="0"/>
              <a:t>Breast cancer</a:t>
            </a:r>
          </a:p>
          <a:p>
            <a:pPr marL="214313" indent="-214313">
              <a:buFont typeface="Wingdings" panose="05000000000000000000" pitchFamily="2" charset="2"/>
              <a:buChar char="v"/>
            </a:pPr>
            <a:r>
              <a:rPr lang="en-US" dirty="0"/>
              <a:t>Obesity</a:t>
            </a:r>
          </a:p>
          <a:p>
            <a:pPr marL="214313" indent="-214313">
              <a:buFont typeface="Wingdings" panose="05000000000000000000" pitchFamily="2" charset="2"/>
              <a:buChar char="v"/>
            </a:pPr>
            <a:r>
              <a:rPr lang="en-US" dirty="0"/>
              <a:t>Cardiovascular disease</a:t>
            </a:r>
          </a:p>
        </p:txBody>
      </p:sp>
      <p:sp>
        <p:nvSpPr>
          <p:cNvPr id="12" name="TextBox 11"/>
          <p:cNvSpPr txBox="1"/>
          <p:nvPr/>
        </p:nvSpPr>
        <p:spPr>
          <a:xfrm>
            <a:off x="5066204" y="1469919"/>
            <a:ext cx="1449949" cy="646331"/>
          </a:xfrm>
          <a:prstGeom prst="rect">
            <a:avLst/>
          </a:prstGeom>
          <a:noFill/>
        </p:spPr>
        <p:txBody>
          <a:bodyPr wrap="none" rtlCol="0">
            <a:spAutoFit/>
          </a:bodyPr>
          <a:lstStyle/>
          <a:p>
            <a:pPr marL="214313" indent="-214313">
              <a:buFont typeface="Wingdings" panose="05000000000000000000" pitchFamily="2" charset="2"/>
              <a:buChar char="v"/>
            </a:pPr>
            <a:r>
              <a:rPr lang="en-US" dirty="0"/>
              <a:t>Depression</a:t>
            </a:r>
          </a:p>
          <a:p>
            <a:pPr marL="214313" indent="-214313">
              <a:buFont typeface="Wingdings" panose="05000000000000000000" pitchFamily="2" charset="2"/>
              <a:buChar char="v"/>
            </a:pPr>
            <a:r>
              <a:rPr lang="en-US" dirty="0"/>
              <a:t>Suicide</a:t>
            </a:r>
          </a:p>
        </p:txBody>
      </p:sp>
      <p:sp>
        <p:nvSpPr>
          <p:cNvPr id="13" name="TextBox 12"/>
          <p:cNvSpPr txBox="1"/>
          <p:nvPr/>
        </p:nvSpPr>
        <p:spPr>
          <a:xfrm>
            <a:off x="2015779" y="3027250"/>
            <a:ext cx="2252027" cy="646331"/>
          </a:xfrm>
          <a:prstGeom prst="rect">
            <a:avLst/>
          </a:prstGeom>
          <a:noFill/>
        </p:spPr>
        <p:txBody>
          <a:bodyPr wrap="none" rtlCol="0">
            <a:spAutoFit/>
          </a:bodyPr>
          <a:lstStyle/>
          <a:p>
            <a:pPr marL="214313" indent="-214313">
              <a:buFont typeface="Wingdings" panose="05000000000000000000" pitchFamily="2" charset="2"/>
              <a:buChar char="v"/>
            </a:pPr>
            <a:r>
              <a:rPr lang="en-US" dirty="0"/>
              <a:t>Eating disorders</a:t>
            </a:r>
          </a:p>
          <a:p>
            <a:pPr marL="214313" indent="-214313">
              <a:buFont typeface="Wingdings" panose="05000000000000000000" pitchFamily="2" charset="2"/>
              <a:buChar char="v"/>
            </a:pPr>
            <a:r>
              <a:rPr lang="en-US" dirty="0"/>
              <a:t>Erectile dysfunction</a:t>
            </a:r>
          </a:p>
        </p:txBody>
      </p:sp>
      <p:sp>
        <p:nvSpPr>
          <p:cNvPr id="14" name="TextBox 13"/>
          <p:cNvSpPr txBox="1"/>
          <p:nvPr/>
        </p:nvSpPr>
        <p:spPr>
          <a:xfrm>
            <a:off x="5064633" y="3045612"/>
            <a:ext cx="1612557" cy="646331"/>
          </a:xfrm>
          <a:prstGeom prst="rect">
            <a:avLst/>
          </a:prstGeom>
          <a:noFill/>
        </p:spPr>
        <p:txBody>
          <a:bodyPr wrap="none" rtlCol="0">
            <a:spAutoFit/>
          </a:bodyPr>
          <a:lstStyle/>
          <a:p>
            <a:pPr marL="214313" indent="-214313">
              <a:buFont typeface="Wingdings" panose="05000000000000000000" pitchFamily="2" charset="2"/>
              <a:buChar char="v"/>
            </a:pPr>
            <a:r>
              <a:rPr lang="en-US" dirty="0"/>
              <a:t>Anal cancer</a:t>
            </a:r>
          </a:p>
          <a:p>
            <a:pPr marL="214313" indent="-214313">
              <a:buFont typeface="Wingdings" panose="05000000000000000000" pitchFamily="2" charset="2"/>
              <a:buChar char="v"/>
            </a:pPr>
            <a:r>
              <a:rPr lang="en-US" dirty="0"/>
              <a:t>HIV infection</a:t>
            </a:r>
          </a:p>
        </p:txBody>
      </p:sp>
      <p:sp>
        <p:nvSpPr>
          <p:cNvPr id="16" name="TextBox 15"/>
          <p:cNvSpPr txBox="1"/>
          <p:nvPr/>
        </p:nvSpPr>
        <p:spPr>
          <a:xfrm>
            <a:off x="3733800" y="4513945"/>
            <a:ext cx="6460590" cy="323165"/>
          </a:xfrm>
          <a:prstGeom prst="rect">
            <a:avLst/>
          </a:prstGeom>
          <a:noFill/>
        </p:spPr>
        <p:txBody>
          <a:bodyPr wrap="square" rtlCol="0">
            <a:spAutoFit/>
          </a:bodyPr>
          <a:lstStyle/>
          <a:p>
            <a:pPr marL="0" lvl="2"/>
            <a:r>
              <a:rPr lang="en-US" sz="750" dirty="0"/>
              <a:t>IOM. (2011). </a:t>
            </a:r>
            <a:r>
              <a:rPr lang="en-US" sz="750" i="1" dirty="0"/>
              <a:t>The Health of Lesbian, Gay, Bisexual, and Transgender People: Building a Foundation for Better Understanding.</a:t>
            </a:r>
          </a:p>
          <a:p>
            <a:pPr marL="0" lvl="2"/>
            <a:endParaRPr lang="en-US" sz="750" dirty="0"/>
          </a:p>
        </p:txBody>
      </p:sp>
      <p:sp>
        <p:nvSpPr>
          <p:cNvPr id="15" name="Title 1">
            <a:extLst>
              <a:ext uri="{FF2B5EF4-FFF2-40B4-BE49-F238E27FC236}">
                <a16:creationId xmlns:a16="http://schemas.microsoft.com/office/drawing/2014/main" id="{726213A0-339C-D021-F04C-52E0E43E32D7}"/>
              </a:ext>
            </a:extLst>
          </p:cNvPr>
          <p:cNvSpPr txBox="1">
            <a:spLocks/>
          </p:cNvSpPr>
          <p:nvPr/>
        </p:nvSpPr>
        <p:spPr>
          <a:xfrm>
            <a:off x="838200" y="152584"/>
            <a:ext cx="8077200" cy="1199966"/>
          </a:xfrm>
          <a:prstGeom prst="rect">
            <a:avLst/>
          </a:prstGeom>
        </p:spPr>
        <p:txBody>
          <a:bodyPr>
            <a:normAutofit/>
          </a:bodyPr>
          <a:lstStyle>
            <a:lvl1pPr algn="l" defTabSz="685800" rtl="0" eaLnBrk="1" latinLnBrk="0" hangingPunct="1">
              <a:lnSpc>
                <a:spcPts val="3500"/>
              </a:lnSpc>
              <a:spcBef>
                <a:spcPct val="0"/>
              </a:spcBef>
              <a:buNone/>
              <a:defRPr sz="3200" b="1" i="0" kern="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2200" dirty="0"/>
              <a:t>LGBTQ+ Health Disparities: Adults</a:t>
            </a:r>
          </a:p>
        </p:txBody>
      </p:sp>
    </p:spTree>
    <p:extLst>
      <p:ext uri="{BB962C8B-B14F-4D97-AF65-F5344CB8AC3E}">
        <p14:creationId xmlns:p14="http://schemas.microsoft.com/office/powerpoint/2010/main" val="76700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theme/theme1.xml><?xml version="1.0" encoding="utf-8"?>
<a:theme xmlns:a="http://schemas.openxmlformats.org/drawingml/2006/main" name="Stony Brook Medici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treat power point.potx" id="{748907D7-9C4E-4E4F-98A0-48267455CEFE}" vid="{FDA561E0-87AE-4756-BA86-7A98DE58CF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2020 PRC CHNA">
    <a:dk1>
      <a:srgbClr val="000000"/>
    </a:dk1>
    <a:lt1>
      <a:srgbClr val="FFFFFF"/>
    </a:lt1>
    <a:dk2>
      <a:srgbClr val="0018A8"/>
    </a:dk2>
    <a:lt2>
      <a:srgbClr val="E7F2DE"/>
    </a:lt2>
    <a:accent1>
      <a:srgbClr val="5A85D7"/>
    </a:accent1>
    <a:accent2>
      <a:srgbClr val="BE1C37"/>
    </a:accent2>
    <a:accent3>
      <a:srgbClr val="ECC182"/>
    </a:accent3>
    <a:accent4>
      <a:srgbClr val="A5D867"/>
    </a:accent4>
    <a:accent5>
      <a:srgbClr val="93509E"/>
    </a:accent5>
    <a:accent6>
      <a:srgbClr val="D9E8E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retreat power point</Template>
  <TotalTime>6421</TotalTime>
  <Words>1104</Words>
  <Application>Microsoft Macintosh PowerPoint</Application>
  <PresentationFormat>On-screen Show (16:9)</PresentationFormat>
  <Paragraphs>196</Paragraphs>
  <Slides>15</Slides>
  <Notes>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9" baseType="lpstr">
      <vt:lpstr>Arial</vt:lpstr>
      <vt:lpstr>Arial Narrow</vt:lpstr>
      <vt:lpstr>Calibri</vt:lpstr>
      <vt:lpstr>Courier New</vt:lpstr>
      <vt:lpstr>Effra</vt:lpstr>
      <vt:lpstr>Effra Light</vt:lpstr>
      <vt:lpstr>Effra Medium</vt:lpstr>
      <vt:lpstr>Helvetica</vt:lpstr>
      <vt:lpstr>Museo Slab 900</vt:lpstr>
      <vt:lpstr>System Font Regular</vt:lpstr>
      <vt:lpstr>Verdana</vt:lpstr>
      <vt:lpstr>Wingdings</vt:lpstr>
      <vt:lpstr>Stony Brook Medicine</vt:lpstr>
      <vt:lpstr>Slide</vt:lpstr>
      <vt:lpstr>PowerPoint Presentation</vt:lpstr>
      <vt:lpstr>LGBTQ+/POC Face Many Barriers To Care</vt:lpstr>
      <vt:lpstr>PowerPoint Presentation</vt:lpstr>
      <vt:lpstr>Minority Stress Model</vt:lpstr>
      <vt:lpstr>LGBTQ+ Face Significant Health Disparities</vt:lpstr>
      <vt:lpstr>LGBTQ+ Face Significant Health Disparities</vt:lpstr>
      <vt:lpstr>PowerPoint Presentation</vt:lpstr>
      <vt:lpstr>PowerPoint Presentation</vt:lpstr>
      <vt:lpstr>PowerPoint Presentation</vt:lpstr>
      <vt:lpstr>PowerPoint Presentation</vt:lpstr>
      <vt:lpstr>Comparisons to Suffolk County, New York State, and National Data</vt:lpstr>
      <vt:lpstr>LGBTQ* Mental Health Status</vt:lpstr>
      <vt:lpstr>Have Ever Been Treated Disrespectfully or in a  Non-Affirming Way by Any Health Care Provider or Their Office Staff </vt:lpstr>
      <vt:lpstr>Highly Important Issues for  LGTBQ* People in Nassau/Suffolk Counties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Burdish, Jennifer</dc:creator>
  <cp:lastModifiedBy>Gonzalez, Adam</cp:lastModifiedBy>
  <cp:revision>28</cp:revision>
  <cp:lastPrinted>2020-09-25T13:52:36Z</cp:lastPrinted>
  <dcterms:created xsi:type="dcterms:W3CDTF">2022-03-17T15:45:59Z</dcterms:created>
  <dcterms:modified xsi:type="dcterms:W3CDTF">2022-09-28T15:26:41Z</dcterms:modified>
</cp:coreProperties>
</file>