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y="5143500" cx="9144000"/>
  <p:notesSz cx="6858000" cy="9144000"/>
  <p:embeddedFontLst>
    <p:embeddedFont>
      <p:font typeface="Geo"/>
      <p:regular r:id="rId52"/>
      <p:italic r:id="rId53"/>
    </p:embeddedFont>
    <p:embeddedFont>
      <p:font typeface="Helvetica Neue"/>
      <p:regular r:id="rId54"/>
      <p:bold r:id="rId55"/>
      <p:italic r:id="rId56"/>
      <p:boldItalic r:id="rId57"/>
    </p:embeddedFont>
    <p:embeddedFont>
      <p:font typeface="Montserrat ExtraBold"/>
      <p:bold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2E5D2D5-45BF-45DD-9850-0C0B537DBECF}">
  <a:tblStyle styleId="{92E5D2D5-45BF-45DD-9850-0C0B537DBEC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Geo-italic.fntdata"/><Relationship Id="rId52" Type="http://schemas.openxmlformats.org/officeDocument/2006/relationships/font" Target="fonts/Geo-regular.fntdata"/><Relationship Id="rId11" Type="http://schemas.openxmlformats.org/officeDocument/2006/relationships/slide" Target="slides/slide5.xml"/><Relationship Id="rId55" Type="http://schemas.openxmlformats.org/officeDocument/2006/relationships/font" Target="fonts/HelveticaNeue-bold.fntdata"/><Relationship Id="rId10" Type="http://schemas.openxmlformats.org/officeDocument/2006/relationships/slide" Target="slides/slide4.xml"/><Relationship Id="rId54" Type="http://schemas.openxmlformats.org/officeDocument/2006/relationships/font" Target="fonts/HelveticaNeue-regular.fntdata"/><Relationship Id="rId13" Type="http://schemas.openxmlformats.org/officeDocument/2006/relationships/slide" Target="slides/slide7.xml"/><Relationship Id="rId57" Type="http://schemas.openxmlformats.org/officeDocument/2006/relationships/font" Target="fonts/HelveticaNeue-boldItalic.fntdata"/><Relationship Id="rId12" Type="http://schemas.openxmlformats.org/officeDocument/2006/relationships/slide" Target="slides/slide6.xml"/><Relationship Id="rId56" Type="http://schemas.openxmlformats.org/officeDocument/2006/relationships/font" Target="fonts/HelveticaNeue-italic.fntdata"/><Relationship Id="rId15" Type="http://schemas.openxmlformats.org/officeDocument/2006/relationships/slide" Target="slides/slide9.xml"/><Relationship Id="rId59" Type="http://schemas.openxmlformats.org/officeDocument/2006/relationships/font" Target="fonts/MontserratExtraBold-boldItalic.fntdata"/><Relationship Id="rId14" Type="http://schemas.openxmlformats.org/officeDocument/2006/relationships/slide" Target="slides/slide8.xml"/><Relationship Id="rId58" Type="http://schemas.openxmlformats.org/officeDocument/2006/relationships/font" Target="fonts/MontserratExtraBold-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tinyurl.com/AIR2023-IRPE-CRAFT"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tinyurl.com/AIR2023-IRPE-CRAFT"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tinyurl.com/AIR2023-IRPE-CRAFT"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4c9e45dd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4c9e45dd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70000"/>
              </a:lnSpc>
              <a:spcBef>
                <a:spcPts val="0"/>
              </a:spcBef>
              <a:spcAft>
                <a:spcPts val="0"/>
              </a:spcAft>
              <a:buClr>
                <a:schemeClr val="dk1"/>
              </a:buClr>
              <a:buSzPts val="1100"/>
              <a:buFont typeface="Arial"/>
              <a:buNone/>
            </a:pPr>
            <a:r>
              <a:rPr b="1" lang="en" sz="1000" u="sng">
                <a:solidFill>
                  <a:schemeClr val="dk1"/>
                </a:solidFill>
                <a:latin typeface="Verdana"/>
                <a:ea typeface="Verdana"/>
                <a:cs typeface="Verdana"/>
                <a:sym typeface="Verdana"/>
                <a:hlinkClick r:id="rId2">
                  <a:extLst>
                    <a:ext uri="{A12FA001-AC4F-418D-AE19-62706E023703}">
                      <ahyp:hlinkClr val="tx"/>
                    </a:ext>
                  </a:extLst>
                </a:hlinkClick>
              </a:rPr>
              <a:t>tinyurl.com/AIR2023-IRPE-CRAFT</a:t>
            </a:r>
            <a:endParaRPr b="1" sz="10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49a5815d08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49a5815d08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4a2f2bea03_6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4a2f2bea03_6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49a5815d0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49a5815d0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4a4bc24316_2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4a4bc24316_2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4a2f2bea0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4a2f2bea0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49a5815d08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49a5815d08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2341fa9326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2341fa9326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2341fa9326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2341fa9326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4a02b9640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4a02b9640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498662f65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498662f65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70000"/>
              </a:lnSpc>
              <a:spcBef>
                <a:spcPts val="0"/>
              </a:spcBef>
              <a:spcAft>
                <a:spcPts val="0"/>
              </a:spcAft>
              <a:buClr>
                <a:schemeClr val="dk1"/>
              </a:buClr>
              <a:buSzPts val="1100"/>
              <a:buFont typeface="Arial"/>
              <a:buNone/>
            </a:pPr>
            <a:r>
              <a:rPr b="1" lang="en" sz="1000" u="sng">
                <a:solidFill>
                  <a:schemeClr val="dk1"/>
                </a:solidFill>
                <a:latin typeface="Verdana"/>
                <a:ea typeface="Verdana"/>
                <a:cs typeface="Verdana"/>
                <a:sym typeface="Verdana"/>
                <a:hlinkClick r:id="rId2">
                  <a:extLst>
                    <a:ext uri="{A12FA001-AC4F-418D-AE19-62706E023703}">
                      <ahyp:hlinkClr val="tx"/>
                    </a:ext>
                  </a:extLst>
                </a:hlinkClick>
              </a:rPr>
              <a:t>tinyurl.com/AIR2023-IRPE-CRAFT</a:t>
            </a:r>
            <a:endParaRPr b="1" sz="100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4a2f2bea03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4a2f2bea03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4a2f2bea03_6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4a2f2bea03_6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4a2f2bea03_6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4a2f2bea03_6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4a2f2bea03_6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4a2f2bea03_6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2341fa9326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2341fa9326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49cac5be65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49cac5be65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3e0a5bc8a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3e0a5bc8a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49cac5be65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49cac5be65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4a2f2bea03_6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4a2f2bea03_6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2341fa9326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2341fa9326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49a5815d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49a5815d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49cac5be65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49cac5be65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4cccc60c17_7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4cccc60c17_7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70000"/>
              </a:lnSpc>
              <a:spcBef>
                <a:spcPts val="0"/>
              </a:spcBef>
              <a:spcAft>
                <a:spcPts val="0"/>
              </a:spcAft>
              <a:buClr>
                <a:schemeClr val="dk1"/>
              </a:buClr>
              <a:buSzPts val="1100"/>
              <a:buFont typeface="Arial"/>
              <a:buNone/>
            </a:pPr>
            <a:r>
              <a:rPr b="1" lang="en" sz="1000" u="sng">
                <a:solidFill>
                  <a:schemeClr val="dk1"/>
                </a:solidFill>
                <a:latin typeface="Verdana"/>
                <a:ea typeface="Verdana"/>
                <a:cs typeface="Verdana"/>
                <a:sym typeface="Verdana"/>
                <a:hlinkClick r:id="rId2">
                  <a:extLst>
                    <a:ext uri="{A12FA001-AC4F-418D-AE19-62706E023703}">
                      <ahyp:hlinkClr val="tx"/>
                    </a:ext>
                  </a:extLst>
                </a:hlinkClick>
              </a:rPr>
              <a:t>tinyurl.com/AIR2023-IRPE-CRAFT</a:t>
            </a:r>
            <a:endParaRPr b="1" sz="1000">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4a4bc24316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4a4bc24316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2ce556f7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2ce556f7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4a4bc24316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4a4bc24316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4a4bc24316_2_3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g24a4bc24316_2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4a4bc24316_2_4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g24a4bc24316_2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4a4bc24316_2_4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g24a4bc24316_2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4a4bc24316_2_5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24a4bc24316_2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4a4bc24316_2_6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24a4bc24316_2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49a5815d08_0_5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49a5815d08_0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4a4bc24316_2_7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g24a4bc24316_2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4a4bc24316_2_8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g24a4bc24316_2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4a4bc24316_2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24a4bc24316_2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4a4bc24316_2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4a4bc24316_2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4a4bc24316_2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24a4bc24316_2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4a4bc24316_2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24a4bc24316_2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2341fa9326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2341fa9326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2341fa9326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2341fa9326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2341fa9326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2341fa9326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dfa4cf48b1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dfa4cf48b1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49a5815d0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49a5815d0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BU Full Page Photo">
  <p:cSld name="SBU Full Page Photo">
    <p:spTree>
      <p:nvGrpSpPr>
        <p:cNvPr id="14" name="Shape 14"/>
        <p:cNvGrpSpPr/>
        <p:nvPr/>
      </p:nvGrpSpPr>
      <p:grpSpPr>
        <a:xfrm>
          <a:off x="0" y="0"/>
          <a:ext cx="0" cy="0"/>
          <a:chOff x="0" y="0"/>
          <a:chExt cx="0" cy="0"/>
        </a:xfrm>
      </p:grpSpPr>
      <p:pic>
        <p:nvPicPr>
          <p:cNvPr id="15" name="Google Shape;15;p2"/>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16" name="Google Shape;16;p2"/>
          <p:cNvPicPr preferRelativeResize="0"/>
          <p:nvPr/>
        </p:nvPicPr>
        <p:blipFill rotWithShape="1">
          <a:blip r:embed="rId3">
            <a:alphaModFix/>
          </a:blip>
          <a:srcRect b="0" l="0" r="0" t="0"/>
          <a:stretch/>
        </p:blipFill>
        <p:spPr>
          <a:xfrm>
            <a:off x="623222" y="4677677"/>
            <a:ext cx="780725" cy="292043"/>
          </a:xfrm>
          <a:prstGeom prst="rect">
            <a:avLst/>
          </a:prstGeom>
          <a:noFill/>
          <a:ln>
            <a:noFill/>
          </a:ln>
        </p:spPr>
      </p:pic>
      <p:pic>
        <p:nvPicPr>
          <p:cNvPr id="17" name="Google Shape;17;p2"/>
          <p:cNvPicPr preferRelativeResize="0"/>
          <p:nvPr/>
        </p:nvPicPr>
        <p:blipFill rotWithShape="1">
          <a:blip r:embed="rId4">
            <a:alphaModFix/>
          </a:blip>
          <a:srcRect b="0" l="0" r="0" t="0"/>
          <a:stretch/>
        </p:blipFill>
        <p:spPr>
          <a:xfrm>
            <a:off x="623222" y="197984"/>
            <a:ext cx="1482115" cy="253447"/>
          </a:xfrm>
          <a:prstGeom prst="rect">
            <a:avLst/>
          </a:prstGeom>
          <a:noFill/>
          <a:ln>
            <a:noFill/>
          </a:ln>
        </p:spPr>
      </p:pic>
      <p:sp>
        <p:nvSpPr>
          <p:cNvPr id="18" name="Google Shape;18;p2"/>
          <p:cNvSpPr txBox="1"/>
          <p:nvPr/>
        </p:nvSpPr>
        <p:spPr>
          <a:xfrm>
            <a:off x="6554163" y="4774697"/>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1" i="0" lang="en" sz="1000" u="none" cap="none" strike="noStrike">
                <a:solidFill>
                  <a:schemeClr val="lt1"/>
                </a:solidFill>
                <a:latin typeface="Georgia"/>
                <a:ea typeface="Georgia"/>
                <a:cs typeface="Georgia"/>
                <a:sym typeface="Georgia"/>
              </a:rPr>
              <a:t>‹#›</a:t>
            </a:fld>
            <a:endParaRPr b="1" i="0" sz="1000" u="none" cap="none" strike="noStrike">
              <a:solidFill>
                <a:schemeClr val="lt1"/>
              </a:solidFill>
              <a:latin typeface="Georgia"/>
              <a:ea typeface="Georgia"/>
              <a:cs typeface="Georgia"/>
              <a:sym typeface="Georgia"/>
            </a:endParaRPr>
          </a:p>
        </p:txBody>
      </p:sp>
      <p:sp>
        <p:nvSpPr>
          <p:cNvPr id="19" name="Google Shape;19;p2"/>
          <p:cNvSpPr/>
          <p:nvPr>
            <p:ph idx="2" type="pic"/>
          </p:nvPr>
        </p:nvSpPr>
        <p:spPr>
          <a:xfrm>
            <a:off x="623222" y="602788"/>
            <a:ext cx="7896000" cy="3362400"/>
          </a:xfrm>
          <a:prstGeom prst="rect">
            <a:avLst/>
          </a:prstGeom>
          <a:solidFill>
            <a:srgbClr val="F2F2F2"/>
          </a:solidFill>
          <a:ln>
            <a:noFill/>
          </a:ln>
        </p:spPr>
      </p:sp>
      <p:cxnSp>
        <p:nvCxnSpPr>
          <p:cNvPr id="20" name="Google Shape;20;p2"/>
          <p:cNvCxnSpPr/>
          <p:nvPr/>
        </p:nvCxnSpPr>
        <p:spPr>
          <a:xfrm>
            <a:off x="623222" y="4567041"/>
            <a:ext cx="7896000" cy="0"/>
          </a:xfrm>
          <a:prstGeom prst="straightConnector1">
            <a:avLst/>
          </a:prstGeom>
          <a:noFill/>
          <a:ln cap="flat" cmpd="sng" w="19050">
            <a:solidFill>
              <a:schemeClr val="lt1"/>
            </a:solidFill>
            <a:prstDash val="dot"/>
            <a:miter lim="800000"/>
            <a:headEnd len="sm" w="sm" type="none"/>
            <a:tailEnd len="sm" w="sm" type="none"/>
          </a:ln>
        </p:spPr>
      </p:cxnSp>
      <p:sp>
        <p:nvSpPr>
          <p:cNvPr id="21" name="Google Shape;21;p2"/>
          <p:cNvSpPr txBox="1"/>
          <p:nvPr>
            <p:ph idx="1" type="body"/>
          </p:nvPr>
        </p:nvSpPr>
        <p:spPr>
          <a:xfrm>
            <a:off x="5564305" y="4082394"/>
            <a:ext cx="2955000" cy="255900"/>
          </a:xfrm>
          <a:prstGeom prst="rect">
            <a:avLst/>
          </a:prstGeom>
          <a:noFill/>
          <a:ln>
            <a:noFill/>
          </a:ln>
        </p:spPr>
        <p:txBody>
          <a:bodyPr anchorCtr="0" anchor="t" bIns="45700" lIns="0" spcFirstLastPara="1" rIns="0" wrap="square" tIns="0">
            <a:noAutofit/>
          </a:bodyPr>
          <a:lstStyle>
            <a:lvl1pPr indent="-228600" lvl="0" marL="457200" marR="0" rtl="0" algn="l">
              <a:lnSpc>
                <a:spcPct val="100000"/>
              </a:lnSpc>
              <a:spcBef>
                <a:spcPts val="750"/>
              </a:spcBef>
              <a:spcAft>
                <a:spcPts val="0"/>
              </a:spcAft>
              <a:buClr>
                <a:schemeClr val="lt1"/>
              </a:buClr>
              <a:buSzPts val="800"/>
              <a:buFont typeface="Arial"/>
              <a:buNone/>
              <a:defRPr b="0" i="0" sz="800" u="none" cap="none" strike="noStrike">
                <a:solidFill>
                  <a:schemeClr val="lt1"/>
                </a:solidFill>
                <a:latin typeface="Georgia"/>
                <a:ea typeface="Georgia"/>
                <a:cs typeface="Georgia"/>
                <a:sym typeface="Georgia"/>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BU Bulleted Text 1 Photo">
  <p:cSld name="SBU Bulleted Text 1 Photo">
    <p:spTree>
      <p:nvGrpSpPr>
        <p:cNvPr id="61" name="Shape 61"/>
        <p:cNvGrpSpPr/>
        <p:nvPr/>
      </p:nvGrpSpPr>
      <p:grpSpPr>
        <a:xfrm>
          <a:off x="0" y="0"/>
          <a:ext cx="0" cy="0"/>
          <a:chOff x="0" y="0"/>
          <a:chExt cx="0" cy="0"/>
        </a:xfrm>
      </p:grpSpPr>
      <p:sp>
        <p:nvSpPr>
          <p:cNvPr id="62" name="Google Shape;62;p11"/>
          <p:cNvSpPr txBox="1"/>
          <p:nvPr>
            <p:ph type="title"/>
          </p:nvPr>
        </p:nvSpPr>
        <p:spPr>
          <a:xfrm>
            <a:off x="527844" y="767844"/>
            <a:ext cx="3134700" cy="745800"/>
          </a:xfrm>
          <a:prstGeom prst="rect">
            <a:avLst/>
          </a:prstGeom>
          <a:noFill/>
          <a:ln>
            <a:noFill/>
          </a:ln>
        </p:spPr>
        <p:txBody>
          <a:bodyPr anchorCtr="0" anchor="t" bIns="0" lIns="91425" spcFirstLastPara="1" rIns="0" wrap="square" tIns="0">
            <a:noAutofit/>
          </a:bodyPr>
          <a:lstStyle>
            <a:lvl1pPr lvl="0" marR="0" rtl="0" algn="l">
              <a:lnSpc>
                <a:spcPct val="90000"/>
              </a:lnSpc>
              <a:spcBef>
                <a:spcPts val="0"/>
              </a:spcBef>
              <a:spcAft>
                <a:spcPts val="0"/>
              </a:spcAft>
              <a:buClr>
                <a:schemeClr val="dk1"/>
              </a:buClr>
              <a:buSzPts val="3000"/>
              <a:buFont typeface="Verdana"/>
              <a:buNone/>
              <a:defRPr b="1" i="0" sz="30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3" name="Google Shape;63;p11"/>
          <p:cNvSpPr txBox="1"/>
          <p:nvPr>
            <p:ph idx="1" type="body"/>
          </p:nvPr>
        </p:nvSpPr>
        <p:spPr>
          <a:xfrm>
            <a:off x="527843" y="1709469"/>
            <a:ext cx="3134700" cy="2342400"/>
          </a:xfrm>
          <a:prstGeom prst="rect">
            <a:avLst/>
          </a:prstGeom>
          <a:noFill/>
          <a:ln>
            <a:noFill/>
          </a:ln>
        </p:spPr>
        <p:txBody>
          <a:bodyPr anchorCtr="0" anchor="t" bIns="45700" lIns="91425" spcFirstLastPara="1" rIns="91425" wrap="square" tIns="45700">
            <a:noAutofit/>
          </a:bodyPr>
          <a:lstStyle>
            <a:lvl1pPr indent="-304800" lvl="0" marL="457200" marR="0" rtl="0" algn="l">
              <a:lnSpc>
                <a:spcPct val="100000"/>
              </a:lnSpc>
              <a:spcBef>
                <a:spcPts val="750"/>
              </a:spcBef>
              <a:spcAft>
                <a:spcPts val="0"/>
              </a:spcAft>
              <a:buClr>
                <a:srgbClr val="828383"/>
              </a:buClr>
              <a:buSzPts val="1200"/>
              <a:buFont typeface="Arial"/>
              <a:buChar char="•"/>
              <a:defRPr b="0" i="0" sz="1200" u="none" cap="none" strike="noStrike">
                <a:solidFill>
                  <a:srgbClr val="828383"/>
                </a:solidFill>
                <a:latin typeface="Georgia"/>
                <a:ea typeface="Georgia"/>
                <a:cs typeface="Georgia"/>
                <a:sym typeface="Georgia"/>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64" name="Google Shape;64;p11"/>
          <p:cNvSpPr/>
          <p:nvPr>
            <p:ph idx="2" type="pic"/>
          </p:nvPr>
        </p:nvSpPr>
        <p:spPr>
          <a:xfrm>
            <a:off x="3725949" y="825652"/>
            <a:ext cx="4791300" cy="3329100"/>
          </a:xfrm>
          <a:prstGeom prst="rect">
            <a:avLst/>
          </a:prstGeom>
          <a:solidFill>
            <a:srgbClr val="F2F2F2"/>
          </a:solidFill>
          <a:ln>
            <a:noFill/>
          </a:ln>
        </p:spPr>
      </p:sp>
      <p:sp>
        <p:nvSpPr>
          <p:cNvPr id="65" name="Google Shape;65;p11"/>
          <p:cNvSpPr txBox="1"/>
          <p:nvPr>
            <p:ph idx="3" type="body"/>
          </p:nvPr>
        </p:nvSpPr>
        <p:spPr>
          <a:xfrm>
            <a:off x="3725949" y="4194951"/>
            <a:ext cx="4791300" cy="254700"/>
          </a:xfrm>
          <a:prstGeom prst="rect">
            <a:avLst/>
          </a:prstGeom>
          <a:noFill/>
          <a:ln>
            <a:noFill/>
          </a:ln>
        </p:spPr>
        <p:txBody>
          <a:bodyPr anchorCtr="0" anchor="t" bIns="45700" lIns="0" spcFirstLastPara="1" rIns="0" wrap="square" tIns="0">
            <a:noAutofit/>
          </a:bodyPr>
          <a:lstStyle>
            <a:lvl1pPr indent="-228600" lvl="0" marL="457200" marR="0" rtl="0" algn="l">
              <a:lnSpc>
                <a:spcPct val="100000"/>
              </a:lnSpc>
              <a:spcBef>
                <a:spcPts val="750"/>
              </a:spcBef>
              <a:spcAft>
                <a:spcPts val="0"/>
              </a:spcAft>
              <a:buClr>
                <a:srgbClr val="828383"/>
              </a:buClr>
              <a:buSzPts val="800"/>
              <a:buFont typeface="Arial"/>
              <a:buNone/>
              <a:defRPr b="0" i="0" sz="800" u="none" cap="none" strike="noStrike">
                <a:solidFill>
                  <a:srgbClr val="828383"/>
                </a:solidFill>
                <a:latin typeface="Georgia"/>
                <a:ea typeface="Georgia"/>
                <a:cs typeface="Georgia"/>
                <a:sym typeface="Georgia"/>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BU Text-2 Photos">
  <p:cSld name="SBU Text-2 Photos">
    <p:spTree>
      <p:nvGrpSpPr>
        <p:cNvPr id="66" name="Shape 66"/>
        <p:cNvGrpSpPr/>
        <p:nvPr/>
      </p:nvGrpSpPr>
      <p:grpSpPr>
        <a:xfrm>
          <a:off x="0" y="0"/>
          <a:ext cx="0" cy="0"/>
          <a:chOff x="0" y="0"/>
          <a:chExt cx="0" cy="0"/>
        </a:xfrm>
      </p:grpSpPr>
      <p:sp>
        <p:nvSpPr>
          <p:cNvPr id="67" name="Google Shape;67;p12"/>
          <p:cNvSpPr txBox="1"/>
          <p:nvPr>
            <p:ph type="title"/>
          </p:nvPr>
        </p:nvSpPr>
        <p:spPr>
          <a:xfrm>
            <a:off x="527844" y="767844"/>
            <a:ext cx="3134700" cy="745800"/>
          </a:xfrm>
          <a:prstGeom prst="rect">
            <a:avLst/>
          </a:prstGeom>
          <a:noFill/>
          <a:ln>
            <a:noFill/>
          </a:ln>
        </p:spPr>
        <p:txBody>
          <a:bodyPr anchorCtr="0" anchor="t" bIns="0" lIns="91425" spcFirstLastPara="1" rIns="0" wrap="square" tIns="0">
            <a:noAutofit/>
          </a:bodyPr>
          <a:lstStyle>
            <a:lvl1pPr lvl="0" marR="0" rtl="0" algn="l">
              <a:lnSpc>
                <a:spcPct val="90000"/>
              </a:lnSpc>
              <a:spcBef>
                <a:spcPts val="0"/>
              </a:spcBef>
              <a:spcAft>
                <a:spcPts val="0"/>
              </a:spcAft>
              <a:buClr>
                <a:schemeClr val="dk1"/>
              </a:buClr>
              <a:buSzPts val="3000"/>
              <a:buFont typeface="Verdana"/>
              <a:buNone/>
              <a:defRPr b="1" i="0" sz="30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 name="Google Shape;68;p12"/>
          <p:cNvSpPr txBox="1"/>
          <p:nvPr>
            <p:ph idx="1" type="body"/>
          </p:nvPr>
        </p:nvSpPr>
        <p:spPr>
          <a:xfrm>
            <a:off x="527843" y="1704236"/>
            <a:ext cx="3134700" cy="2655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50"/>
              </a:spcBef>
              <a:spcAft>
                <a:spcPts val="0"/>
              </a:spcAft>
              <a:buClr>
                <a:srgbClr val="828383"/>
              </a:buClr>
              <a:buSzPts val="1200"/>
              <a:buFont typeface="Arial"/>
              <a:buNone/>
              <a:defRPr b="0" i="0" sz="1200" u="none" cap="none" strike="noStrike">
                <a:solidFill>
                  <a:srgbClr val="828383"/>
                </a:solidFill>
                <a:latin typeface="Georgia"/>
                <a:ea typeface="Georgia"/>
                <a:cs typeface="Georgia"/>
                <a:sym typeface="Georgia"/>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69" name="Google Shape;69;p12"/>
          <p:cNvSpPr/>
          <p:nvPr>
            <p:ph idx="2" type="pic"/>
          </p:nvPr>
        </p:nvSpPr>
        <p:spPr>
          <a:xfrm>
            <a:off x="3725241" y="823596"/>
            <a:ext cx="2328600" cy="3333900"/>
          </a:xfrm>
          <a:prstGeom prst="rect">
            <a:avLst/>
          </a:prstGeom>
          <a:solidFill>
            <a:srgbClr val="F2F2F2"/>
          </a:solidFill>
          <a:ln>
            <a:noFill/>
          </a:ln>
        </p:spPr>
      </p:sp>
      <p:sp>
        <p:nvSpPr>
          <p:cNvPr id="70" name="Google Shape;70;p12"/>
          <p:cNvSpPr/>
          <p:nvPr>
            <p:ph idx="3" type="pic"/>
          </p:nvPr>
        </p:nvSpPr>
        <p:spPr>
          <a:xfrm>
            <a:off x="6187611" y="823595"/>
            <a:ext cx="2328600" cy="3333900"/>
          </a:xfrm>
          <a:prstGeom prst="rect">
            <a:avLst/>
          </a:prstGeom>
          <a:solidFill>
            <a:srgbClr val="F2F2F2"/>
          </a:solidFill>
          <a:ln>
            <a:noFill/>
          </a:ln>
        </p:spPr>
      </p:sp>
      <p:sp>
        <p:nvSpPr>
          <p:cNvPr id="71" name="Google Shape;71;p12"/>
          <p:cNvSpPr txBox="1"/>
          <p:nvPr>
            <p:ph idx="4" type="body"/>
          </p:nvPr>
        </p:nvSpPr>
        <p:spPr>
          <a:xfrm>
            <a:off x="3725950" y="4194951"/>
            <a:ext cx="2328000" cy="254700"/>
          </a:xfrm>
          <a:prstGeom prst="rect">
            <a:avLst/>
          </a:prstGeom>
          <a:noFill/>
          <a:ln>
            <a:noFill/>
          </a:ln>
        </p:spPr>
        <p:txBody>
          <a:bodyPr anchorCtr="0" anchor="t" bIns="45700" lIns="0" spcFirstLastPara="1" rIns="0" wrap="square" tIns="0">
            <a:noAutofit/>
          </a:bodyPr>
          <a:lstStyle>
            <a:lvl1pPr indent="-228600" lvl="0" marL="457200" marR="0" rtl="0" algn="l">
              <a:lnSpc>
                <a:spcPct val="100000"/>
              </a:lnSpc>
              <a:spcBef>
                <a:spcPts val="750"/>
              </a:spcBef>
              <a:spcAft>
                <a:spcPts val="0"/>
              </a:spcAft>
              <a:buClr>
                <a:srgbClr val="828383"/>
              </a:buClr>
              <a:buSzPts val="800"/>
              <a:buFont typeface="Arial"/>
              <a:buNone/>
              <a:defRPr b="0" i="0" sz="800" u="none" cap="none" strike="noStrike">
                <a:solidFill>
                  <a:srgbClr val="828383"/>
                </a:solidFill>
                <a:latin typeface="Georgia"/>
                <a:ea typeface="Georgia"/>
                <a:cs typeface="Georgia"/>
                <a:sym typeface="Georgia"/>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72" name="Google Shape;72;p12"/>
          <p:cNvSpPr txBox="1"/>
          <p:nvPr>
            <p:ph idx="5" type="body"/>
          </p:nvPr>
        </p:nvSpPr>
        <p:spPr>
          <a:xfrm>
            <a:off x="6187611" y="4194951"/>
            <a:ext cx="2328000" cy="254700"/>
          </a:xfrm>
          <a:prstGeom prst="rect">
            <a:avLst/>
          </a:prstGeom>
          <a:noFill/>
          <a:ln>
            <a:noFill/>
          </a:ln>
        </p:spPr>
        <p:txBody>
          <a:bodyPr anchorCtr="0" anchor="t" bIns="45700" lIns="0" spcFirstLastPara="1" rIns="0" wrap="square" tIns="0">
            <a:noAutofit/>
          </a:bodyPr>
          <a:lstStyle>
            <a:lvl1pPr indent="-228600" lvl="0" marL="457200" marR="0" rtl="0" algn="l">
              <a:lnSpc>
                <a:spcPct val="100000"/>
              </a:lnSpc>
              <a:spcBef>
                <a:spcPts val="750"/>
              </a:spcBef>
              <a:spcAft>
                <a:spcPts val="0"/>
              </a:spcAft>
              <a:buClr>
                <a:srgbClr val="828383"/>
              </a:buClr>
              <a:buSzPts val="800"/>
              <a:buFont typeface="Arial"/>
              <a:buNone/>
              <a:defRPr b="0" i="0" sz="800" u="none" cap="none" strike="noStrike">
                <a:solidFill>
                  <a:srgbClr val="828383"/>
                </a:solidFill>
                <a:latin typeface="Georgia"/>
                <a:ea typeface="Georgia"/>
                <a:cs typeface="Georgia"/>
                <a:sym typeface="Georgia"/>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BU Text-3 Photos">
  <p:cSld name="SBU Text-3 Photos">
    <p:spTree>
      <p:nvGrpSpPr>
        <p:cNvPr id="73" name="Shape 73"/>
        <p:cNvGrpSpPr/>
        <p:nvPr/>
      </p:nvGrpSpPr>
      <p:grpSpPr>
        <a:xfrm>
          <a:off x="0" y="0"/>
          <a:ext cx="0" cy="0"/>
          <a:chOff x="0" y="0"/>
          <a:chExt cx="0" cy="0"/>
        </a:xfrm>
      </p:grpSpPr>
      <p:sp>
        <p:nvSpPr>
          <p:cNvPr id="74" name="Google Shape;74;p13"/>
          <p:cNvSpPr txBox="1"/>
          <p:nvPr>
            <p:ph idx="1" type="body"/>
          </p:nvPr>
        </p:nvSpPr>
        <p:spPr>
          <a:xfrm>
            <a:off x="527843" y="1704236"/>
            <a:ext cx="3134700" cy="2655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50"/>
              </a:spcBef>
              <a:spcAft>
                <a:spcPts val="0"/>
              </a:spcAft>
              <a:buClr>
                <a:srgbClr val="828383"/>
              </a:buClr>
              <a:buSzPts val="1200"/>
              <a:buFont typeface="Arial"/>
              <a:buNone/>
              <a:defRPr b="0" i="0" sz="1200" u="none" cap="none" strike="noStrike">
                <a:solidFill>
                  <a:srgbClr val="828383"/>
                </a:solidFill>
                <a:latin typeface="Georgia"/>
                <a:ea typeface="Georgia"/>
                <a:cs typeface="Georgia"/>
                <a:sym typeface="Georgia"/>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75" name="Google Shape;75;p13"/>
          <p:cNvSpPr/>
          <p:nvPr>
            <p:ph idx="2" type="pic"/>
          </p:nvPr>
        </p:nvSpPr>
        <p:spPr>
          <a:xfrm>
            <a:off x="3723085" y="834083"/>
            <a:ext cx="2323800" cy="3318600"/>
          </a:xfrm>
          <a:prstGeom prst="rect">
            <a:avLst/>
          </a:prstGeom>
          <a:solidFill>
            <a:srgbClr val="F2F2F2"/>
          </a:solidFill>
          <a:ln>
            <a:noFill/>
          </a:ln>
        </p:spPr>
      </p:sp>
      <p:sp>
        <p:nvSpPr>
          <p:cNvPr id="76" name="Google Shape;76;p13"/>
          <p:cNvSpPr/>
          <p:nvPr>
            <p:ph idx="3" type="pic"/>
          </p:nvPr>
        </p:nvSpPr>
        <p:spPr>
          <a:xfrm>
            <a:off x="6189636" y="834083"/>
            <a:ext cx="2334600" cy="1581000"/>
          </a:xfrm>
          <a:prstGeom prst="rect">
            <a:avLst/>
          </a:prstGeom>
          <a:solidFill>
            <a:srgbClr val="F2F2F2"/>
          </a:solidFill>
          <a:ln>
            <a:noFill/>
          </a:ln>
        </p:spPr>
      </p:sp>
      <p:sp>
        <p:nvSpPr>
          <p:cNvPr id="77" name="Google Shape;77;p13"/>
          <p:cNvSpPr/>
          <p:nvPr>
            <p:ph idx="4" type="pic"/>
          </p:nvPr>
        </p:nvSpPr>
        <p:spPr>
          <a:xfrm>
            <a:off x="6189636" y="2578715"/>
            <a:ext cx="2328600" cy="1574100"/>
          </a:xfrm>
          <a:prstGeom prst="rect">
            <a:avLst/>
          </a:prstGeom>
          <a:solidFill>
            <a:srgbClr val="F2F2F2"/>
          </a:solidFill>
          <a:ln>
            <a:noFill/>
          </a:ln>
        </p:spPr>
      </p:sp>
      <p:sp>
        <p:nvSpPr>
          <p:cNvPr id="78" name="Google Shape;78;p13"/>
          <p:cNvSpPr txBox="1"/>
          <p:nvPr>
            <p:ph idx="5" type="body"/>
          </p:nvPr>
        </p:nvSpPr>
        <p:spPr>
          <a:xfrm>
            <a:off x="3725949" y="4194951"/>
            <a:ext cx="4791300" cy="254700"/>
          </a:xfrm>
          <a:prstGeom prst="rect">
            <a:avLst/>
          </a:prstGeom>
          <a:noFill/>
          <a:ln>
            <a:noFill/>
          </a:ln>
        </p:spPr>
        <p:txBody>
          <a:bodyPr anchorCtr="0" anchor="t" bIns="45700" lIns="0" spcFirstLastPara="1" rIns="0" wrap="square" tIns="0">
            <a:noAutofit/>
          </a:bodyPr>
          <a:lstStyle>
            <a:lvl1pPr indent="-228600" lvl="0" marL="457200" marR="0" rtl="0" algn="l">
              <a:lnSpc>
                <a:spcPct val="100000"/>
              </a:lnSpc>
              <a:spcBef>
                <a:spcPts val="750"/>
              </a:spcBef>
              <a:spcAft>
                <a:spcPts val="0"/>
              </a:spcAft>
              <a:buClr>
                <a:srgbClr val="828383"/>
              </a:buClr>
              <a:buSzPts val="800"/>
              <a:buFont typeface="Arial"/>
              <a:buNone/>
              <a:defRPr b="0" i="0" sz="800" u="none" cap="none" strike="noStrike">
                <a:solidFill>
                  <a:srgbClr val="828383"/>
                </a:solidFill>
                <a:latin typeface="Georgia"/>
                <a:ea typeface="Georgia"/>
                <a:cs typeface="Georgia"/>
                <a:sym typeface="Georgia"/>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79" name="Google Shape;79;p13"/>
          <p:cNvSpPr txBox="1"/>
          <p:nvPr>
            <p:ph type="title"/>
          </p:nvPr>
        </p:nvSpPr>
        <p:spPr>
          <a:xfrm>
            <a:off x="527844" y="767844"/>
            <a:ext cx="3134700" cy="745800"/>
          </a:xfrm>
          <a:prstGeom prst="rect">
            <a:avLst/>
          </a:prstGeom>
          <a:noFill/>
          <a:ln>
            <a:noFill/>
          </a:ln>
        </p:spPr>
        <p:txBody>
          <a:bodyPr anchorCtr="0" anchor="t" bIns="0" lIns="91425" spcFirstLastPara="1" rIns="0" wrap="square" tIns="0">
            <a:noAutofit/>
          </a:bodyPr>
          <a:lstStyle>
            <a:lvl1pPr lvl="0" marR="0" rtl="0" algn="l">
              <a:lnSpc>
                <a:spcPct val="90000"/>
              </a:lnSpc>
              <a:spcBef>
                <a:spcPts val="0"/>
              </a:spcBef>
              <a:spcAft>
                <a:spcPts val="0"/>
              </a:spcAft>
              <a:buClr>
                <a:schemeClr val="dk1"/>
              </a:buClr>
              <a:buSzPts val="3000"/>
              <a:buFont typeface="Verdana"/>
              <a:buNone/>
              <a:defRPr b="1" i="0" sz="30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BU Text 1 Chart">
  <p:cSld name="SBU Text 1 Chart">
    <p:spTree>
      <p:nvGrpSpPr>
        <p:cNvPr id="80" name="Shape 80"/>
        <p:cNvGrpSpPr/>
        <p:nvPr/>
      </p:nvGrpSpPr>
      <p:grpSpPr>
        <a:xfrm>
          <a:off x="0" y="0"/>
          <a:ext cx="0" cy="0"/>
          <a:chOff x="0" y="0"/>
          <a:chExt cx="0" cy="0"/>
        </a:xfrm>
      </p:grpSpPr>
      <p:sp>
        <p:nvSpPr>
          <p:cNvPr id="81" name="Google Shape;81;p14"/>
          <p:cNvSpPr txBox="1"/>
          <p:nvPr>
            <p:ph type="title"/>
          </p:nvPr>
        </p:nvSpPr>
        <p:spPr>
          <a:xfrm>
            <a:off x="521802" y="767844"/>
            <a:ext cx="3134700" cy="745800"/>
          </a:xfrm>
          <a:prstGeom prst="rect">
            <a:avLst/>
          </a:prstGeom>
          <a:noFill/>
          <a:ln>
            <a:noFill/>
          </a:ln>
        </p:spPr>
        <p:txBody>
          <a:bodyPr anchorCtr="0" anchor="t" bIns="0" lIns="91425" spcFirstLastPara="1" rIns="0" wrap="square" tIns="0">
            <a:noAutofit/>
          </a:bodyPr>
          <a:lstStyle>
            <a:lvl1pPr lvl="0" marR="0" rtl="0" algn="l">
              <a:lnSpc>
                <a:spcPct val="90000"/>
              </a:lnSpc>
              <a:spcBef>
                <a:spcPts val="0"/>
              </a:spcBef>
              <a:spcAft>
                <a:spcPts val="0"/>
              </a:spcAft>
              <a:buClr>
                <a:schemeClr val="dk1"/>
              </a:buClr>
              <a:buSzPts val="3000"/>
              <a:buFont typeface="Verdana"/>
              <a:buNone/>
              <a:defRPr b="1" i="0" sz="30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p14"/>
          <p:cNvSpPr/>
          <p:nvPr>
            <p:ph idx="2" type="chart"/>
          </p:nvPr>
        </p:nvSpPr>
        <p:spPr>
          <a:xfrm>
            <a:off x="3713357" y="856255"/>
            <a:ext cx="4803900" cy="3258600"/>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828383"/>
              </a:buClr>
              <a:buSzPts val="1200"/>
              <a:buFont typeface="Arial"/>
              <a:buNone/>
              <a:defRPr b="0" i="0" sz="1200" u="none" cap="none" strike="noStrike">
                <a:solidFill>
                  <a:srgbClr val="828383"/>
                </a:solidFill>
                <a:latin typeface="Georgia"/>
                <a:ea typeface="Georgia"/>
                <a:cs typeface="Georgia"/>
                <a:sym typeface="Georgia"/>
              </a:defRPr>
            </a:lvl1pPr>
            <a:lvl2pPr lvl="1"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3" name="Google Shape;83;p14"/>
          <p:cNvSpPr txBox="1"/>
          <p:nvPr>
            <p:ph idx="1" type="body"/>
          </p:nvPr>
        </p:nvSpPr>
        <p:spPr>
          <a:xfrm>
            <a:off x="527843" y="1704236"/>
            <a:ext cx="3134700" cy="2655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50"/>
              </a:spcBef>
              <a:spcAft>
                <a:spcPts val="0"/>
              </a:spcAft>
              <a:buClr>
                <a:srgbClr val="828383"/>
              </a:buClr>
              <a:buSzPts val="1200"/>
              <a:buFont typeface="Arial"/>
              <a:buNone/>
              <a:defRPr b="0" i="0" sz="1200" u="none" cap="none" strike="noStrike">
                <a:solidFill>
                  <a:srgbClr val="828383"/>
                </a:solidFill>
                <a:latin typeface="Georgia"/>
                <a:ea typeface="Georgia"/>
                <a:cs typeface="Georgia"/>
                <a:sym typeface="Georgia"/>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84" name="Google Shape;84;p14"/>
          <p:cNvSpPr txBox="1"/>
          <p:nvPr>
            <p:ph idx="3" type="body"/>
          </p:nvPr>
        </p:nvSpPr>
        <p:spPr>
          <a:xfrm>
            <a:off x="3725949" y="4194951"/>
            <a:ext cx="4791300" cy="254700"/>
          </a:xfrm>
          <a:prstGeom prst="rect">
            <a:avLst/>
          </a:prstGeom>
          <a:noFill/>
          <a:ln>
            <a:noFill/>
          </a:ln>
        </p:spPr>
        <p:txBody>
          <a:bodyPr anchorCtr="0" anchor="t" bIns="45700" lIns="0" spcFirstLastPara="1" rIns="0" wrap="square" tIns="0">
            <a:noAutofit/>
          </a:bodyPr>
          <a:lstStyle>
            <a:lvl1pPr indent="-228600" lvl="0" marL="457200" marR="0" rtl="0" algn="l">
              <a:lnSpc>
                <a:spcPct val="100000"/>
              </a:lnSpc>
              <a:spcBef>
                <a:spcPts val="750"/>
              </a:spcBef>
              <a:spcAft>
                <a:spcPts val="0"/>
              </a:spcAft>
              <a:buClr>
                <a:srgbClr val="828383"/>
              </a:buClr>
              <a:buSzPts val="800"/>
              <a:buFont typeface="Arial"/>
              <a:buNone/>
              <a:defRPr b="0" i="0" sz="800" u="none" cap="none" strike="noStrike">
                <a:solidFill>
                  <a:srgbClr val="828383"/>
                </a:solidFill>
                <a:latin typeface="Georgia"/>
                <a:ea typeface="Georgia"/>
                <a:cs typeface="Georgia"/>
                <a:sym typeface="Georgia"/>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BU Title Slide 1">
  <p:cSld name="SBU Title Slide_1">
    <p:spTree>
      <p:nvGrpSpPr>
        <p:cNvPr id="85" name="Shape 8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1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88" name="Google Shape;88;p16"/>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9" name="Google Shape;89;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2" name="Google Shape;92;p17"/>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3" name="Google Shape;93;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Line Hed &amp; Bullets">
  <p:cSld name="1-Line Hed &amp; Bullets">
    <p:spTree>
      <p:nvGrpSpPr>
        <p:cNvPr id="94" name="Shape 94"/>
        <p:cNvGrpSpPr/>
        <p:nvPr/>
      </p:nvGrpSpPr>
      <p:grpSpPr>
        <a:xfrm>
          <a:off x="0" y="0"/>
          <a:ext cx="0" cy="0"/>
          <a:chOff x="0" y="0"/>
          <a:chExt cx="0" cy="0"/>
        </a:xfrm>
      </p:grpSpPr>
      <p:sp>
        <p:nvSpPr>
          <p:cNvPr id="95" name="Google Shape;95;p18"/>
          <p:cNvSpPr txBox="1"/>
          <p:nvPr>
            <p:ph idx="12" type="sldNum"/>
          </p:nvPr>
        </p:nvSpPr>
        <p:spPr>
          <a:xfrm>
            <a:off x="6342867" y="4714891"/>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6" name="Google Shape;96;p18"/>
          <p:cNvSpPr txBox="1"/>
          <p:nvPr>
            <p:ph idx="1" type="body"/>
          </p:nvPr>
        </p:nvSpPr>
        <p:spPr>
          <a:xfrm>
            <a:off x="800100" y="1680695"/>
            <a:ext cx="7543800" cy="19641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800"/>
              </a:spcBef>
              <a:spcAft>
                <a:spcPts val="0"/>
              </a:spcAft>
              <a:buClr>
                <a:schemeClr val="dk1"/>
              </a:buClr>
              <a:buSzPts val="2300"/>
              <a:buFont typeface="Georgia"/>
              <a:buNone/>
              <a:defRPr i="0" sz="2300" u="none" cap="none" strike="noStrike">
                <a:solidFill>
                  <a:schemeClr val="dk1"/>
                </a:solidFill>
                <a:latin typeface="Georgia"/>
                <a:ea typeface="Georgia"/>
                <a:cs typeface="Georgia"/>
                <a:sym typeface="Georgia"/>
              </a:defRPr>
            </a:lvl1pPr>
            <a:lvl2pPr indent="-374650" lvl="1" marL="914400" marR="0" rtl="0" algn="l">
              <a:lnSpc>
                <a:spcPct val="90000"/>
              </a:lnSpc>
              <a:spcBef>
                <a:spcPts val="400"/>
              </a:spcBef>
              <a:spcAft>
                <a:spcPts val="0"/>
              </a:spcAft>
              <a:buClr>
                <a:schemeClr val="dk1"/>
              </a:buClr>
              <a:buSzPts val="2300"/>
              <a:buFont typeface="Georgia"/>
              <a:buChar char="•"/>
              <a:defRPr i="0" sz="2300" u="none" cap="none" strike="noStrike">
                <a:solidFill>
                  <a:schemeClr val="dk1"/>
                </a:solidFill>
                <a:latin typeface="Georgia"/>
                <a:ea typeface="Georgia"/>
                <a:cs typeface="Georgia"/>
                <a:sym typeface="Georgia"/>
              </a:defRPr>
            </a:lvl2pPr>
            <a:lvl3pPr indent="-368300" lvl="2" marL="1371600" marR="0" rtl="0" algn="l">
              <a:lnSpc>
                <a:spcPct val="90000"/>
              </a:lnSpc>
              <a:spcBef>
                <a:spcPts val="400"/>
              </a:spcBef>
              <a:spcAft>
                <a:spcPts val="0"/>
              </a:spcAft>
              <a:buClr>
                <a:schemeClr val="dk1"/>
              </a:buClr>
              <a:buSzPts val="2200"/>
              <a:buFont typeface="Georgia"/>
              <a:buChar char="o"/>
              <a:defRPr i="0" sz="2200" u="none" cap="none" strike="noStrike">
                <a:solidFill>
                  <a:schemeClr val="dk1"/>
                </a:solidFill>
                <a:latin typeface="Georgia"/>
                <a:ea typeface="Georgia"/>
                <a:cs typeface="Georgia"/>
                <a:sym typeface="Georgia"/>
              </a:defRPr>
            </a:lvl3pPr>
            <a:lvl4pPr indent="-228600" lvl="3" marL="1828800" marR="0" rtl="0" algn="l">
              <a:lnSpc>
                <a:spcPct val="90000"/>
              </a:lnSpc>
              <a:spcBef>
                <a:spcPts val="400"/>
              </a:spcBef>
              <a:spcAft>
                <a:spcPts val="0"/>
              </a:spcAft>
              <a:buClr>
                <a:srgbClr val="888888"/>
              </a:buClr>
              <a:buSzPts val="2000"/>
              <a:buFont typeface="Georgia"/>
              <a:buNone/>
              <a:defRPr i="0" sz="2000" u="none" cap="none" strike="noStrike">
                <a:solidFill>
                  <a:srgbClr val="888888"/>
                </a:solidFill>
                <a:latin typeface="Georgia"/>
                <a:ea typeface="Georgia"/>
                <a:cs typeface="Georgia"/>
                <a:sym typeface="Georgia"/>
              </a:defRPr>
            </a:lvl4pPr>
            <a:lvl5pPr indent="-228600" lvl="4" marL="2286000" marR="0" rtl="0" algn="l">
              <a:lnSpc>
                <a:spcPct val="90000"/>
              </a:lnSpc>
              <a:spcBef>
                <a:spcPts val="400"/>
              </a:spcBef>
              <a:spcAft>
                <a:spcPts val="0"/>
              </a:spcAft>
              <a:buClr>
                <a:srgbClr val="888888"/>
              </a:buClr>
              <a:buSzPts val="2000"/>
              <a:buFont typeface="Georgia"/>
              <a:buNone/>
              <a:defRPr i="0" sz="2000" u="none" cap="none" strike="noStrike">
                <a:solidFill>
                  <a:srgbClr val="888888"/>
                </a:solidFill>
                <a:latin typeface="Georgia"/>
                <a:ea typeface="Georgia"/>
                <a:cs typeface="Georgia"/>
                <a:sym typeface="Georgia"/>
              </a:defRPr>
            </a:lvl5pPr>
            <a:lvl6pPr indent="-228600" lvl="5" marL="2743200" marR="0" rtl="0" algn="l">
              <a:lnSpc>
                <a:spcPct val="90000"/>
              </a:lnSpc>
              <a:spcBef>
                <a:spcPts val="400"/>
              </a:spcBef>
              <a:spcAft>
                <a:spcPts val="0"/>
              </a:spcAft>
              <a:buClr>
                <a:srgbClr val="888888"/>
              </a:buClr>
              <a:buSzPts val="2000"/>
              <a:buFont typeface="Georgia"/>
              <a:buNone/>
              <a:defRPr i="0" sz="2000" u="none" cap="none" strike="noStrike">
                <a:solidFill>
                  <a:srgbClr val="888888"/>
                </a:solidFill>
                <a:latin typeface="Georgia"/>
                <a:ea typeface="Georgia"/>
                <a:cs typeface="Georgia"/>
                <a:sym typeface="Georgia"/>
              </a:defRPr>
            </a:lvl6pPr>
            <a:lvl7pPr indent="-228600" lvl="6" marL="3200400" marR="0" rtl="0" algn="l">
              <a:lnSpc>
                <a:spcPct val="90000"/>
              </a:lnSpc>
              <a:spcBef>
                <a:spcPts val="400"/>
              </a:spcBef>
              <a:spcAft>
                <a:spcPts val="0"/>
              </a:spcAft>
              <a:buClr>
                <a:srgbClr val="888888"/>
              </a:buClr>
              <a:buSzPts val="2000"/>
              <a:buFont typeface="Georgia"/>
              <a:buNone/>
              <a:defRPr i="0" sz="2000" u="none" cap="none" strike="noStrike">
                <a:solidFill>
                  <a:srgbClr val="888888"/>
                </a:solidFill>
                <a:latin typeface="Georgia"/>
                <a:ea typeface="Georgia"/>
                <a:cs typeface="Georgia"/>
                <a:sym typeface="Georgia"/>
              </a:defRPr>
            </a:lvl7pPr>
            <a:lvl8pPr indent="-228600" lvl="7" marL="3657600" marR="0" rtl="0" algn="l">
              <a:lnSpc>
                <a:spcPct val="90000"/>
              </a:lnSpc>
              <a:spcBef>
                <a:spcPts val="400"/>
              </a:spcBef>
              <a:spcAft>
                <a:spcPts val="0"/>
              </a:spcAft>
              <a:buClr>
                <a:srgbClr val="888888"/>
              </a:buClr>
              <a:buSzPts val="2000"/>
              <a:buFont typeface="Georgia"/>
              <a:buNone/>
              <a:defRPr i="0" sz="2000" u="none" cap="none" strike="noStrike">
                <a:solidFill>
                  <a:srgbClr val="888888"/>
                </a:solidFill>
                <a:latin typeface="Georgia"/>
                <a:ea typeface="Georgia"/>
                <a:cs typeface="Georgia"/>
                <a:sym typeface="Georgia"/>
              </a:defRPr>
            </a:lvl8pPr>
            <a:lvl9pPr indent="-228600" lvl="8" marL="4114800" marR="0" rtl="0" algn="l">
              <a:lnSpc>
                <a:spcPct val="90000"/>
              </a:lnSpc>
              <a:spcBef>
                <a:spcPts val="400"/>
              </a:spcBef>
              <a:spcAft>
                <a:spcPts val="0"/>
              </a:spcAft>
              <a:buClr>
                <a:srgbClr val="888888"/>
              </a:buClr>
              <a:buSzPts val="2000"/>
              <a:buFont typeface="Georgia"/>
              <a:buNone/>
              <a:defRPr i="0" sz="2000" u="none" cap="none" strike="noStrike">
                <a:solidFill>
                  <a:srgbClr val="888888"/>
                </a:solidFill>
                <a:latin typeface="Georgia"/>
                <a:ea typeface="Georgia"/>
                <a:cs typeface="Georgia"/>
                <a:sym typeface="Georgia"/>
              </a:defRPr>
            </a:lvl9pPr>
          </a:lstStyle>
          <a:p/>
        </p:txBody>
      </p:sp>
      <p:sp>
        <p:nvSpPr>
          <p:cNvPr id="97" name="Google Shape;97;p18"/>
          <p:cNvSpPr txBox="1"/>
          <p:nvPr>
            <p:ph type="title"/>
          </p:nvPr>
        </p:nvSpPr>
        <p:spPr>
          <a:xfrm>
            <a:off x="777240" y="1021080"/>
            <a:ext cx="7543800" cy="793200"/>
          </a:xfrm>
          <a:prstGeom prst="rect">
            <a:avLst/>
          </a:prstGeom>
          <a:noFill/>
          <a:ln>
            <a:noFill/>
          </a:ln>
        </p:spPr>
        <p:txBody>
          <a:bodyPr anchorCtr="0" anchor="t" bIns="0" lIns="0" spcFirstLastPara="1" rIns="0" wrap="square" tIns="0">
            <a:noAutofit/>
          </a:bodyPr>
          <a:lstStyle>
            <a:lvl1pPr lvl="0" marR="0" rtl="0" algn="l">
              <a:lnSpc>
                <a:spcPct val="70000"/>
              </a:lnSpc>
              <a:spcBef>
                <a:spcPts val="0"/>
              </a:spcBef>
              <a:spcAft>
                <a:spcPts val="0"/>
              </a:spcAft>
              <a:buClr>
                <a:schemeClr val="dk1"/>
              </a:buClr>
              <a:buSzPts val="3000"/>
              <a:buFont typeface="Montserrat ExtraBold"/>
              <a:buNone/>
              <a:defRPr i="0" sz="3000" u="none" cap="none" strike="noStrike">
                <a:solidFill>
                  <a:schemeClr val="dk1"/>
                </a:solidFill>
                <a:latin typeface="Montserrat ExtraBold"/>
                <a:ea typeface="Montserrat ExtraBold"/>
                <a:cs typeface="Montserrat ExtraBold"/>
                <a:sym typeface="Montserrat ExtraBold"/>
              </a:defRPr>
            </a:lvl1pPr>
            <a:lvl2pPr lvl="1" rtl="0">
              <a:spcBef>
                <a:spcPts val="0"/>
              </a:spcBef>
              <a:spcAft>
                <a:spcPts val="0"/>
              </a:spcAft>
              <a:buSzPts val="1100"/>
              <a:buFont typeface="Montserrat ExtraBold"/>
              <a:buNone/>
              <a:defRPr sz="1400">
                <a:latin typeface="Montserrat ExtraBold"/>
                <a:ea typeface="Montserrat ExtraBold"/>
                <a:cs typeface="Montserrat ExtraBold"/>
                <a:sym typeface="Montserrat ExtraBold"/>
              </a:defRPr>
            </a:lvl2pPr>
            <a:lvl3pPr lvl="2" rtl="0">
              <a:spcBef>
                <a:spcPts val="0"/>
              </a:spcBef>
              <a:spcAft>
                <a:spcPts val="0"/>
              </a:spcAft>
              <a:buSzPts val="1100"/>
              <a:buFont typeface="Montserrat ExtraBold"/>
              <a:buNone/>
              <a:defRPr sz="1400">
                <a:latin typeface="Montserrat ExtraBold"/>
                <a:ea typeface="Montserrat ExtraBold"/>
                <a:cs typeface="Montserrat ExtraBold"/>
                <a:sym typeface="Montserrat ExtraBold"/>
              </a:defRPr>
            </a:lvl3pPr>
            <a:lvl4pPr lvl="3" rtl="0">
              <a:spcBef>
                <a:spcPts val="0"/>
              </a:spcBef>
              <a:spcAft>
                <a:spcPts val="0"/>
              </a:spcAft>
              <a:buSzPts val="1100"/>
              <a:buFont typeface="Montserrat ExtraBold"/>
              <a:buNone/>
              <a:defRPr sz="1400">
                <a:latin typeface="Montserrat ExtraBold"/>
                <a:ea typeface="Montserrat ExtraBold"/>
                <a:cs typeface="Montserrat ExtraBold"/>
                <a:sym typeface="Montserrat ExtraBold"/>
              </a:defRPr>
            </a:lvl4pPr>
            <a:lvl5pPr lvl="4" rtl="0">
              <a:spcBef>
                <a:spcPts val="0"/>
              </a:spcBef>
              <a:spcAft>
                <a:spcPts val="0"/>
              </a:spcAft>
              <a:buSzPts val="1100"/>
              <a:buFont typeface="Montserrat ExtraBold"/>
              <a:buNone/>
              <a:defRPr sz="1400">
                <a:latin typeface="Montserrat ExtraBold"/>
                <a:ea typeface="Montserrat ExtraBold"/>
                <a:cs typeface="Montserrat ExtraBold"/>
                <a:sym typeface="Montserrat ExtraBold"/>
              </a:defRPr>
            </a:lvl5pPr>
            <a:lvl6pPr lvl="5" rtl="0">
              <a:spcBef>
                <a:spcPts val="0"/>
              </a:spcBef>
              <a:spcAft>
                <a:spcPts val="0"/>
              </a:spcAft>
              <a:buSzPts val="1100"/>
              <a:buFont typeface="Montserrat ExtraBold"/>
              <a:buNone/>
              <a:defRPr sz="1400">
                <a:latin typeface="Montserrat ExtraBold"/>
                <a:ea typeface="Montserrat ExtraBold"/>
                <a:cs typeface="Montserrat ExtraBold"/>
                <a:sym typeface="Montserrat ExtraBold"/>
              </a:defRPr>
            </a:lvl6pPr>
            <a:lvl7pPr lvl="6" rtl="0">
              <a:spcBef>
                <a:spcPts val="0"/>
              </a:spcBef>
              <a:spcAft>
                <a:spcPts val="0"/>
              </a:spcAft>
              <a:buSzPts val="1100"/>
              <a:buFont typeface="Montserrat ExtraBold"/>
              <a:buNone/>
              <a:defRPr sz="1400">
                <a:latin typeface="Montserrat ExtraBold"/>
                <a:ea typeface="Montserrat ExtraBold"/>
                <a:cs typeface="Montserrat ExtraBold"/>
                <a:sym typeface="Montserrat ExtraBold"/>
              </a:defRPr>
            </a:lvl7pPr>
            <a:lvl8pPr lvl="7" rtl="0">
              <a:spcBef>
                <a:spcPts val="0"/>
              </a:spcBef>
              <a:spcAft>
                <a:spcPts val="0"/>
              </a:spcAft>
              <a:buSzPts val="1100"/>
              <a:buFont typeface="Montserrat ExtraBold"/>
              <a:buNone/>
              <a:defRPr sz="1400">
                <a:latin typeface="Montserrat ExtraBold"/>
                <a:ea typeface="Montserrat ExtraBold"/>
                <a:cs typeface="Montserrat ExtraBold"/>
                <a:sym typeface="Montserrat ExtraBold"/>
              </a:defRPr>
            </a:lvl8pPr>
            <a:lvl9pPr lvl="8" rtl="0">
              <a:spcBef>
                <a:spcPts val="0"/>
              </a:spcBef>
              <a:spcAft>
                <a:spcPts val="0"/>
              </a:spcAft>
              <a:buSzPts val="1100"/>
              <a:buFont typeface="Montserrat ExtraBold"/>
              <a:buNone/>
              <a:defRPr sz="1400">
                <a:latin typeface="Montserrat ExtraBold"/>
                <a:ea typeface="Montserrat ExtraBold"/>
                <a:cs typeface="Montserrat ExtraBold"/>
                <a:sym typeface="Montserrat ExtraBold"/>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d, Bullets, Photo">
  <p:cSld name="Hed, Bullets, Photo">
    <p:spTree>
      <p:nvGrpSpPr>
        <p:cNvPr id="98" name="Shape 98"/>
        <p:cNvGrpSpPr/>
        <p:nvPr/>
      </p:nvGrpSpPr>
      <p:grpSpPr>
        <a:xfrm>
          <a:off x="0" y="0"/>
          <a:ext cx="0" cy="0"/>
          <a:chOff x="0" y="0"/>
          <a:chExt cx="0" cy="0"/>
        </a:xfrm>
      </p:grpSpPr>
      <p:sp>
        <p:nvSpPr>
          <p:cNvPr id="99" name="Google Shape;99;p19"/>
          <p:cNvSpPr txBox="1"/>
          <p:nvPr>
            <p:ph idx="1" type="body"/>
          </p:nvPr>
        </p:nvSpPr>
        <p:spPr>
          <a:xfrm>
            <a:off x="800100" y="1696448"/>
            <a:ext cx="3120900" cy="19641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800"/>
              </a:spcBef>
              <a:spcAft>
                <a:spcPts val="0"/>
              </a:spcAft>
              <a:buClr>
                <a:schemeClr val="dk1"/>
              </a:buClr>
              <a:buSzPts val="1500"/>
              <a:buFont typeface="Arial"/>
              <a:buNone/>
              <a:defRPr b="0" i="0" sz="1500" u="none" cap="none" strike="noStrike">
                <a:solidFill>
                  <a:schemeClr val="dk1"/>
                </a:solidFill>
                <a:latin typeface="Geo"/>
                <a:ea typeface="Geo"/>
                <a:cs typeface="Geo"/>
                <a:sym typeface="Geo"/>
              </a:defRPr>
            </a:lvl1pPr>
            <a:lvl2pPr indent="-323850" lvl="1" marL="914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eo"/>
                <a:ea typeface="Geo"/>
                <a:cs typeface="Geo"/>
                <a:sym typeface="Geo"/>
              </a:defRPr>
            </a:lvl2pPr>
            <a:lvl3pPr indent="-317500" lvl="2" marL="1371600" marR="0" rtl="0" algn="l">
              <a:lnSpc>
                <a:spcPct val="90000"/>
              </a:lnSpc>
              <a:spcBef>
                <a:spcPts val="400"/>
              </a:spcBef>
              <a:spcAft>
                <a:spcPts val="0"/>
              </a:spcAft>
              <a:buClr>
                <a:schemeClr val="dk1"/>
              </a:buClr>
              <a:buSzPts val="1400"/>
              <a:buFont typeface="Courier New"/>
              <a:buChar char="o"/>
              <a:defRPr b="0" i="0" sz="1400" u="none" cap="none" strike="noStrike">
                <a:solidFill>
                  <a:schemeClr val="dk1"/>
                </a:solidFill>
                <a:latin typeface="Geo"/>
                <a:ea typeface="Geo"/>
                <a:cs typeface="Geo"/>
                <a:sym typeface="Geo"/>
              </a:defRPr>
            </a:lvl3pPr>
            <a:lvl4pPr indent="-228600" lvl="3" marL="1828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100" name="Google Shape;100;p19"/>
          <p:cNvSpPr txBox="1"/>
          <p:nvPr>
            <p:ph idx="12" type="sldNum"/>
          </p:nvPr>
        </p:nvSpPr>
        <p:spPr>
          <a:xfrm>
            <a:off x="6342867" y="4714891"/>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9"/>
          <p:cNvSpPr/>
          <p:nvPr>
            <p:ph idx="2" type="pic"/>
          </p:nvPr>
        </p:nvSpPr>
        <p:spPr>
          <a:xfrm>
            <a:off x="4390611" y="979004"/>
            <a:ext cx="3953400" cy="3314700"/>
          </a:xfrm>
          <a:prstGeom prst="rect">
            <a:avLst/>
          </a:prstGeom>
          <a:solidFill>
            <a:srgbClr val="F2F2F2"/>
          </a:solidFill>
          <a:ln>
            <a:noFill/>
          </a:ln>
        </p:spPr>
      </p:sp>
      <p:sp>
        <p:nvSpPr>
          <p:cNvPr id="102" name="Google Shape;102;p19"/>
          <p:cNvSpPr txBox="1"/>
          <p:nvPr>
            <p:ph type="title"/>
          </p:nvPr>
        </p:nvSpPr>
        <p:spPr>
          <a:xfrm>
            <a:off x="784860" y="1028701"/>
            <a:ext cx="3120900" cy="621900"/>
          </a:xfrm>
          <a:prstGeom prst="rect">
            <a:avLst/>
          </a:prstGeom>
          <a:noFill/>
          <a:ln>
            <a:noFill/>
          </a:ln>
        </p:spPr>
        <p:txBody>
          <a:bodyPr anchorCtr="0" anchor="t" bIns="0" lIns="0" spcFirstLastPara="1" rIns="0" wrap="square" tIns="0">
            <a:noAutofit/>
          </a:bodyPr>
          <a:lstStyle>
            <a:lvl1pPr lvl="0" marR="0" rtl="0" algn="l">
              <a:lnSpc>
                <a:spcPct val="7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Line Hed, Bullets, Photo">
  <p:cSld name="2-Line Hed, Bullets, Photo">
    <p:spTree>
      <p:nvGrpSpPr>
        <p:cNvPr id="103" name="Shape 103"/>
        <p:cNvGrpSpPr/>
        <p:nvPr/>
      </p:nvGrpSpPr>
      <p:grpSpPr>
        <a:xfrm>
          <a:off x="0" y="0"/>
          <a:ext cx="0" cy="0"/>
          <a:chOff x="0" y="0"/>
          <a:chExt cx="0" cy="0"/>
        </a:xfrm>
      </p:grpSpPr>
      <p:sp>
        <p:nvSpPr>
          <p:cNvPr id="104" name="Google Shape;104;p20"/>
          <p:cNvSpPr txBox="1"/>
          <p:nvPr>
            <p:ph idx="1" type="body"/>
          </p:nvPr>
        </p:nvSpPr>
        <p:spPr>
          <a:xfrm>
            <a:off x="800100" y="2027917"/>
            <a:ext cx="3400500" cy="20823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800"/>
              </a:spcBef>
              <a:spcAft>
                <a:spcPts val="0"/>
              </a:spcAft>
              <a:buClr>
                <a:schemeClr val="dk1"/>
              </a:buClr>
              <a:buSzPts val="1500"/>
              <a:buFont typeface="Arial"/>
              <a:buNone/>
              <a:defRPr b="0" i="0" sz="1500" u="none" cap="none" strike="noStrike">
                <a:solidFill>
                  <a:schemeClr val="dk1"/>
                </a:solidFill>
                <a:latin typeface="Geo"/>
                <a:ea typeface="Geo"/>
                <a:cs typeface="Geo"/>
                <a:sym typeface="Geo"/>
              </a:defRPr>
            </a:lvl1pPr>
            <a:lvl2pPr indent="-323850" lvl="1" marL="914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eo"/>
                <a:ea typeface="Geo"/>
                <a:cs typeface="Geo"/>
                <a:sym typeface="Geo"/>
              </a:defRPr>
            </a:lvl2pPr>
            <a:lvl3pPr indent="-317500" lvl="2" marL="1371600" marR="0" rtl="0" algn="l">
              <a:lnSpc>
                <a:spcPct val="90000"/>
              </a:lnSpc>
              <a:spcBef>
                <a:spcPts val="400"/>
              </a:spcBef>
              <a:spcAft>
                <a:spcPts val="0"/>
              </a:spcAft>
              <a:buClr>
                <a:schemeClr val="dk1"/>
              </a:buClr>
              <a:buSzPts val="1400"/>
              <a:buFont typeface="Courier New"/>
              <a:buChar char="o"/>
              <a:defRPr b="0" i="0" sz="1400" u="none" cap="none" strike="noStrike">
                <a:solidFill>
                  <a:schemeClr val="dk1"/>
                </a:solidFill>
                <a:latin typeface="Geo"/>
                <a:ea typeface="Geo"/>
                <a:cs typeface="Geo"/>
                <a:sym typeface="Geo"/>
              </a:defRPr>
            </a:lvl3pPr>
            <a:lvl4pPr indent="-228600" lvl="3" marL="1828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105" name="Google Shape;105;p20"/>
          <p:cNvSpPr txBox="1"/>
          <p:nvPr>
            <p:ph idx="12" type="sldNum"/>
          </p:nvPr>
        </p:nvSpPr>
        <p:spPr>
          <a:xfrm>
            <a:off x="6342867" y="4714891"/>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06" name="Google Shape;106;p20"/>
          <p:cNvSpPr/>
          <p:nvPr>
            <p:ph idx="2" type="pic"/>
          </p:nvPr>
        </p:nvSpPr>
        <p:spPr>
          <a:xfrm>
            <a:off x="4390612" y="2027917"/>
            <a:ext cx="3953400" cy="2243100"/>
          </a:xfrm>
          <a:prstGeom prst="rect">
            <a:avLst/>
          </a:prstGeom>
          <a:solidFill>
            <a:srgbClr val="F2F2F2"/>
          </a:solidFill>
          <a:ln>
            <a:noFill/>
          </a:ln>
        </p:spPr>
      </p:sp>
      <p:sp>
        <p:nvSpPr>
          <p:cNvPr id="107" name="Google Shape;107;p20"/>
          <p:cNvSpPr txBox="1"/>
          <p:nvPr>
            <p:ph type="title"/>
          </p:nvPr>
        </p:nvSpPr>
        <p:spPr>
          <a:xfrm>
            <a:off x="784860" y="1028700"/>
            <a:ext cx="7543800" cy="793200"/>
          </a:xfrm>
          <a:prstGeom prst="rect">
            <a:avLst/>
          </a:prstGeom>
          <a:noFill/>
          <a:ln>
            <a:noFill/>
          </a:ln>
        </p:spPr>
        <p:txBody>
          <a:bodyPr anchorCtr="0" anchor="t" bIns="0" lIns="0" spcFirstLastPara="1" rIns="0" wrap="square" tIns="0">
            <a:noAutofit/>
          </a:bodyPr>
          <a:lstStyle>
            <a:lvl1pPr lvl="0" marR="0" rtl="0" algn="l">
              <a:lnSpc>
                <a:spcPct val="7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BU Centered Bulleted Text">
  <p:cSld name="SBU Centered Bulleted Text">
    <p:spTree>
      <p:nvGrpSpPr>
        <p:cNvPr id="22" name="Shape 22"/>
        <p:cNvGrpSpPr/>
        <p:nvPr/>
      </p:nvGrpSpPr>
      <p:grpSpPr>
        <a:xfrm>
          <a:off x="0" y="0"/>
          <a:ext cx="0" cy="0"/>
          <a:chOff x="0" y="0"/>
          <a:chExt cx="0" cy="0"/>
        </a:xfrm>
      </p:grpSpPr>
      <p:sp>
        <p:nvSpPr>
          <p:cNvPr id="23" name="Google Shape;23;p3"/>
          <p:cNvSpPr txBox="1"/>
          <p:nvPr>
            <p:ph type="title"/>
          </p:nvPr>
        </p:nvSpPr>
        <p:spPr>
          <a:xfrm>
            <a:off x="1534333" y="767844"/>
            <a:ext cx="6418200" cy="1049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000"/>
              <a:buFont typeface="Verdana"/>
              <a:buNone/>
              <a:defRPr b="1" i="0" sz="30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 name="Google Shape;24;p3"/>
          <p:cNvSpPr txBox="1"/>
          <p:nvPr>
            <p:ph idx="1" type="body"/>
          </p:nvPr>
        </p:nvSpPr>
        <p:spPr>
          <a:xfrm>
            <a:off x="1534333" y="1916916"/>
            <a:ext cx="6418200" cy="2261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50"/>
              </a:spcBef>
              <a:spcAft>
                <a:spcPts val="0"/>
              </a:spcAft>
              <a:buClr>
                <a:srgbClr val="828383"/>
              </a:buClr>
              <a:buSzPts val="12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BU Centered Text 1" type="secHead">
  <p:cSld name="SECTION_HEADER">
    <p:spTree>
      <p:nvGrpSpPr>
        <p:cNvPr id="108" name="Shape 108"/>
        <p:cNvGrpSpPr/>
        <p:nvPr/>
      </p:nvGrpSpPr>
      <p:grpSpPr>
        <a:xfrm>
          <a:off x="0" y="0"/>
          <a:ext cx="0" cy="0"/>
          <a:chOff x="0" y="0"/>
          <a:chExt cx="0" cy="0"/>
        </a:xfrm>
      </p:grpSpPr>
      <p:sp>
        <p:nvSpPr>
          <p:cNvPr id="109" name="Google Shape;109;p21"/>
          <p:cNvSpPr txBox="1"/>
          <p:nvPr>
            <p:ph type="title"/>
          </p:nvPr>
        </p:nvSpPr>
        <p:spPr>
          <a:xfrm>
            <a:off x="1238865" y="681415"/>
            <a:ext cx="6612900" cy="848700"/>
          </a:xfrm>
          <a:prstGeom prst="rect">
            <a:avLst/>
          </a:prstGeom>
          <a:noFill/>
          <a:ln>
            <a:noFill/>
          </a:ln>
        </p:spPr>
        <p:txBody>
          <a:bodyPr anchorCtr="0" anchor="t" bIns="34275" lIns="68575" spcFirstLastPara="1" rIns="68575" wrap="square" tIns="34275">
            <a:normAutofit/>
          </a:bodyPr>
          <a:lstStyle>
            <a:lvl1pPr lvl="0" marR="0" rtl="0" algn="l">
              <a:lnSpc>
                <a:spcPct val="80000"/>
              </a:lnSpc>
              <a:spcBef>
                <a:spcPts val="0"/>
              </a:spcBef>
              <a:spcAft>
                <a:spcPts val="0"/>
              </a:spcAft>
              <a:buClr>
                <a:schemeClr val="dk1"/>
              </a:buClr>
              <a:buSzPts val="2700"/>
              <a:buFont typeface="Arial"/>
              <a:buNone/>
              <a:defRPr b="0" i="0" sz="2700" u="none" cap="none" strike="noStrik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0" name="Google Shape;110;p21"/>
          <p:cNvSpPr txBox="1"/>
          <p:nvPr>
            <p:ph idx="1" type="body"/>
          </p:nvPr>
        </p:nvSpPr>
        <p:spPr>
          <a:xfrm>
            <a:off x="1238865" y="1606431"/>
            <a:ext cx="6612900" cy="27249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100000"/>
              </a:lnSpc>
              <a:spcBef>
                <a:spcPts val="0"/>
              </a:spcBef>
              <a:spcAft>
                <a:spcPts val="0"/>
              </a:spcAft>
              <a:buClr>
                <a:srgbClr val="828383"/>
              </a:buClr>
              <a:buSzPts val="900"/>
              <a:buFont typeface="Arial"/>
              <a:buNone/>
              <a:defRPr b="0" i="0" sz="900" u="none" cap="none" strike="noStrike">
                <a:solidFill>
                  <a:srgbClr val="828383"/>
                </a:solidFill>
                <a:latin typeface="Arial"/>
                <a:ea typeface="Arial"/>
                <a:cs typeface="Arial"/>
                <a:sym typeface="Arial"/>
              </a:defRPr>
            </a:lvl1pPr>
            <a:lvl2pPr indent="-228600" lvl="1" marL="914400" marR="0" rtl="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111" name="Google Shape;111;p21"/>
          <p:cNvSpPr txBox="1"/>
          <p:nvPr>
            <p:ph idx="12" type="sldNum"/>
          </p:nvPr>
        </p:nvSpPr>
        <p:spPr>
          <a:xfrm>
            <a:off x="6532284" y="4818882"/>
            <a:ext cx="2057400" cy="273900"/>
          </a:xfrm>
          <a:prstGeom prst="rect">
            <a:avLst/>
          </a:prstGeom>
          <a:noFill/>
          <a:ln>
            <a:noFill/>
          </a:ln>
        </p:spPr>
        <p:txBody>
          <a:bodyPr anchorCtr="0" anchor="t" bIns="34275" lIns="68575" spcFirstLastPara="1" rIns="68575" wrap="square" tIns="34275">
            <a:noAutofit/>
          </a:bodyPr>
          <a:lstStyle>
            <a:lvl1pPr indent="0" lvl="0" marL="0" rtl="0" algn="r">
              <a:spcBef>
                <a:spcPts val="0"/>
              </a:spcBef>
              <a:buNone/>
              <a:defRPr b="1" i="0" sz="800">
                <a:solidFill>
                  <a:srgbClr val="828383"/>
                </a:solidFill>
                <a:latin typeface="Arial"/>
                <a:ea typeface="Arial"/>
                <a:cs typeface="Arial"/>
                <a:sym typeface="Arial"/>
              </a:defRPr>
            </a:lvl1pPr>
            <a:lvl2pPr indent="0" lvl="1" marL="0" rtl="0" algn="r">
              <a:spcBef>
                <a:spcPts val="0"/>
              </a:spcBef>
              <a:buNone/>
              <a:defRPr b="1" i="0" sz="800">
                <a:solidFill>
                  <a:srgbClr val="828383"/>
                </a:solidFill>
                <a:latin typeface="Arial"/>
                <a:ea typeface="Arial"/>
                <a:cs typeface="Arial"/>
                <a:sym typeface="Arial"/>
              </a:defRPr>
            </a:lvl2pPr>
            <a:lvl3pPr indent="0" lvl="2" marL="0" rtl="0" algn="r">
              <a:spcBef>
                <a:spcPts val="0"/>
              </a:spcBef>
              <a:buNone/>
              <a:defRPr b="1" i="0" sz="800">
                <a:solidFill>
                  <a:srgbClr val="828383"/>
                </a:solidFill>
                <a:latin typeface="Arial"/>
                <a:ea typeface="Arial"/>
                <a:cs typeface="Arial"/>
                <a:sym typeface="Arial"/>
              </a:defRPr>
            </a:lvl3pPr>
            <a:lvl4pPr indent="0" lvl="3" marL="0" rtl="0" algn="r">
              <a:spcBef>
                <a:spcPts val="0"/>
              </a:spcBef>
              <a:buNone/>
              <a:defRPr b="1" i="0" sz="800">
                <a:solidFill>
                  <a:srgbClr val="828383"/>
                </a:solidFill>
                <a:latin typeface="Arial"/>
                <a:ea typeface="Arial"/>
                <a:cs typeface="Arial"/>
                <a:sym typeface="Arial"/>
              </a:defRPr>
            </a:lvl4pPr>
            <a:lvl5pPr indent="0" lvl="4" marL="0" rtl="0" algn="r">
              <a:spcBef>
                <a:spcPts val="0"/>
              </a:spcBef>
              <a:buNone/>
              <a:defRPr b="1" i="0" sz="800">
                <a:solidFill>
                  <a:srgbClr val="828383"/>
                </a:solidFill>
                <a:latin typeface="Arial"/>
                <a:ea typeface="Arial"/>
                <a:cs typeface="Arial"/>
                <a:sym typeface="Arial"/>
              </a:defRPr>
            </a:lvl5pPr>
            <a:lvl6pPr indent="0" lvl="5" marL="0" rtl="0" algn="r">
              <a:spcBef>
                <a:spcPts val="0"/>
              </a:spcBef>
              <a:buNone/>
              <a:defRPr b="1" i="0" sz="800">
                <a:solidFill>
                  <a:srgbClr val="828383"/>
                </a:solidFill>
                <a:latin typeface="Arial"/>
                <a:ea typeface="Arial"/>
                <a:cs typeface="Arial"/>
                <a:sym typeface="Arial"/>
              </a:defRPr>
            </a:lvl6pPr>
            <a:lvl7pPr indent="0" lvl="6" marL="0" rtl="0" algn="r">
              <a:spcBef>
                <a:spcPts val="0"/>
              </a:spcBef>
              <a:buNone/>
              <a:defRPr b="1" i="0" sz="800">
                <a:solidFill>
                  <a:srgbClr val="828383"/>
                </a:solidFill>
                <a:latin typeface="Arial"/>
                <a:ea typeface="Arial"/>
                <a:cs typeface="Arial"/>
                <a:sym typeface="Arial"/>
              </a:defRPr>
            </a:lvl7pPr>
            <a:lvl8pPr indent="0" lvl="7" marL="0" rtl="0" algn="r">
              <a:spcBef>
                <a:spcPts val="0"/>
              </a:spcBef>
              <a:buNone/>
              <a:defRPr b="1" i="0" sz="800">
                <a:solidFill>
                  <a:srgbClr val="828383"/>
                </a:solidFill>
                <a:latin typeface="Arial"/>
                <a:ea typeface="Arial"/>
                <a:cs typeface="Arial"/>
                <a:sym typeface="Arial"/>
              </a:defRPr>
            </a:lvl8pPr>
            <a:lvl9pPr indent="0" lvl="8" marL="0" rtl="0" algn="r">
              <a:spcBef>
                <a:spcPts val="0"/>
              </a:spcBef>
              <a:buNone/>
              <a:defRPr b="1" i="0" sz="800">
                <a:solidFill>
                  <a:srgbClr val="82838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112" name="Google Shape;112;p21"/>
          <p:cNvCxnSpPr/>
          <p:nvPr/>
        </p:nvCxnSpPr>
        <p:spPr>
          <a:xfrm>
            <a:off x="628651" y="4686355"/>
            <a:ext cx="7890600" cy="0"/>
          </a:xfrm>
          <a:prstGeom prst="straightConnector1">
            <a:avLst/>
          </a:prstGeom>
          <a:noFill/>
          <a:ln cap="flat" cmpd="sng" w="19050">
            <a:solidFill>
              <a:srgbClr val="C0C0C0"/>
            </a:solidFill>
            <a:prstDash val="dot"/>
            <a:miter lim="800000"/>
            <a:headEnd len="sm" w="sm" type="none"/>
            <a:tailEnd len="sm" w="sm" type="none"/>
          </a:ln>
        </p:spPr>
      </p:cxnSp>
      <p:cxnSp>
        <p:nvCxnSpPr>
          <p:cNvPr id="113" name="Google Shape;113;p21"/>
          <p:cNvCxnSpPr/>
          <p:nvPr/>
        </p:nvCxnSpPr>
        <p:spPr>
          <a:xfrm>
            <a:off x="628651" y="4686355"/>
            <a:ext cx="7890600" cy="0"/>
          </a:xfrm>
          <a:prstGeom prst="straightConnector1">
            <a:avLst/>
          </a:prstGeom>
          <a:noFill/>
          <a:ln cap="flat" cmpd="sng" w="19050">
            <a:solidFill>
              <a:srgbClr val="C0C0C0"/>
            </a:solidFill>
            <a:prstDash val="dot"/>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BU Title Slide">
  <p:cSld name="SBU Title Slide">
    <p:spTree>
      <p:nvGrpSpPr>
        <p:cNvPr id="25"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7" name="Google Shape;27;p4"/>
          <p:cNvSpPr txBox="1"/>
          <p:nvPr/>
        </p:nvSpPr>
        <p:spPr>
          <a:xfrm>
            <a:off x="6554163" y="4774697"/>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1" i="0" lang="en" sz="1000" u="none" cap="none" strike="noStrike">
                <a:solidFill>
                  <a:schemeClr val="lt1"/>
                </a:solidFill>
                <a:latin typeface="Georgia"/>
                <a:ea typeface="Georgia"/>
                <a:cs typeface="Georgia"/>
                <a:sym typeface="Georgia"/>
              </a:rPr>
              <a:t>‹#›</a:t>
            </a:fld>
            <a:endParaRPr b="1" i="0" sz="1000" u="none" cap="none" strike="noStrike">
              <a:solidFill>
                <a:schemeClr val="lt1"/>
              </a:solidFill>
              <a:latin typeface="Georgia"/>
              <a:ea typeface="Georgia"/>
              <a:cs typeface="Georgia"/>
              <a:sym typeface="Georgia"/>
            </a:endParaRPr>
          </a:p>
        </p:txBody>
      </p:sp>
      <p:pic>
        <p:nvPicPr>
          <p:cNvPr id="28" name="Google Shape;28;p4"/>
          <p:cNvPicPr preferRelativeResize="0"/>
          <p:nvPr/>
        </p:nvPicPr>
        <p:blipFill rotWithShape="1">
          <a:blip r:embed="rId3">
            <a:alphaModFix/>
          </a:blip>
          <a:srcRect b="0" l="0" r="0" t="0"/>
          <a:stretch/>
        </p:blipFill>
        <p:spPr>
          <a:xfrm>
            <a:off x="623222" y="4677677"/>
            <a:ext cx="780725" cy="292043"/>
          </a:xfrm>
          <a:prstGeom prst="rect">
            <a:avLst/>
          </a:prstGeom>
          <a:noFill/>
          <a:ln>
            <a:noFill/>
          </a:ln>
        </p:spPr>
      </p:pic>
      <p:pic>
        <p:nvPicPr>
          <p:cNvPr id="29" name="Google Shape;29;p4"/>
          <p:cNvPicPr preferRelativeResize="0"/>
          <p:nvPr/>
        </p:nvPicPr>
        <p:blipFill rotWithShape="1">
          <a:blip r:embed="rId4">
            <a:alphaModFix/>
          </a:blip>
          <a:srcRect b="0" l="0" r="0" t="0"/>
          <a:stretch/>
        </p:blipFill>
        <p:spPr>
          <a:xfrm>
            <a:off x="623222" y="197984"/>
            <a:ext cx="1482115" cy="253447"/>
          </a:xfrm>
          <a:prstGeom prst="rect">
            <a:avLst/>
          </a:prstGeom>
          <a:noFill/>
          <a:ln>
            <a:noFill/>
          </a:ln>
        </p:spPr>
      </p:pic>
      <p:cxnSp>
        <p:nvCxnSpPr>
          <p:cNvPr id="30" name="Google Shape;30;p4"/>
          <p:cNvCxnSpPr/>
          <p:nvPr/>
        </p:nvCxnSpPr>
        <p:spPr>
          <a:xfrm>
            <a:off x="623222" y="4567041"/>
            <a:ext cx="7896000" cy="0"/>
          </a:xfrm>
          <a:prstGeom prst="straightConnector1">
            <a:avLst/>
          </a:prstGeom>
          <a:noFill/>
          <a:ln cap="flat" cmpd="sng" w="19050">
            <a:solidFill>
              <a:schemeClr val="lt1"/>
            </a:solidFill>
            <a:prstDash val="dot"/>
            <a:miter lim="800000"/>
            <a:headEnd len="sm" w="sm" type="none"/>
            <a:tailEnd len="sm" w="sm" type="none"/>
          </a:ln>
        </p:spPr>
      </p:cxnSp>
      <p:sp>
        <p:nvSpPr>
          <p:cNvPr id="31" name="Google Shape;31;p4"/>
          <p:cNvSpPr txBox="1"/>
          <p:nvPr>
            <p:ph idx="1" type="body"/>
          </p:nvPr>
        </p:nvSpPr>
        <p:spPr>
          <a:xfrm>
            <a:off x="520792" y="1365447"/>
            <a:ext cx="7886700" cy="283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70000"/>
              </a:lnSpc>
              <a:spcBef>
                <a:spcPts val="0"/>
              </a:spcBef>
              <a:spcAft>
                <a:spcPts val="0"/>
              </a:spcAft>
              <a:buClr>
                <a:schemeClr val="lt1"/>
              </a:buClr>
              <a:buSzPts val="5000"/>
              <a:buFont typeface="Arial"/>
              <a:buNone/>
              <a:defRPr b="1" i="0" sz="5000" u="none" cap="none" strike="noStrike">
                <a:solidFill>
                  <a:schemeClr val="lt1"/>
                </a:solidFill>
                <a:latin typeface="Verdana"/>
                <a:ea typeface="Verdana"/>
                <a:cs typeface="Verdana"/>
                <a:sym typeface="Verdana"/>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BU Logo">
  <p:cSld name="SBU Logo">
    <p:spTree>
      <p:nvGrpSpPr>
        <p:cNvPr id="32"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34" name="Google Shape;34;p5"/>
          <p:cNvPicPr preferRelativeResize="0"/>
          <p:nvPr/>
        </p:nvPicPr>
        <p:blipFill rotWithShape="1">
          <a:blip r:embed="rId3">
            <a:alphaModFix/>
          </a:blip>
          <a:srcRect b="0" l="0" r="0" t="0"/>
          <a:stretch/>
        </p:blipFill>
        <p:spPr>
          <a:xfrm>
            <a:off x="1052623" y="1079817"/>
            <a:ext cx="3361037" cy="574750"/>
          </a:xfrm>
          <a:prstGeom prst="rect">
            <a:avLst/>
          </a:prstGeom>
          <a:noFill/>
          <a:ln>
            <a:noFill/>
          </a:ln>
        </p:spPr>
      </p:pic>
      <p:cxnSp>
        <p:nvCxnSpPr>
          <p:cNvPr id="35" name="Google Shape;35;p5"/>
          <p:cNvCxnSpPr/>
          <p:nvPr/>
        </p:nvCxnSpPr>
        <p:spPr>
          <a:xfrm flipH="1" rot="10800000">
            <a:off x="1649601" y="3868900"/>
            <a:ext cx="7595100" cy="7500"/>
          </a:xfrm>
          <a:prstGeom prst="straightConnector1">
            <a:avLst/>
          </a:prstGeom>
          <a:noFill/>
          <a:ln cap="flat" cmpd="sng" w="19050">
            <a:solidFill>
              <a:schemeClr val="lt1"/>
            </a:solidFill>
            <a:prstDash val="dot"/>
            <a:miter lim="800000"/>
            <a:headEnd len="sm" w="sm" type="none"/>
            <a:tailEnd len="sm" w="sm" type="none"/>
          </a:ln>
        </p:spPr>
      </p:cxnSp>
      <p:pic>
        <p:nvPicPr>
          <p:cNvPr id="36" name="Google Shape;36;p5"/>
          <p:cNvPicPr preferRelativeResize="0"/>
          <p:nvPr/>
        </p:nvPicPr>
        <p:blipFill rotWithShape="1">
          <a:blip r:embed="rId4">
            <a:alphaModFix/>
          </a:blip>
          <a:srcRect b="0" l="0" r="0" t="0"/>
          <a:stretch/>
        </p:blipFill>
        <p:spPr>
          <a:xfrm>
            <a:off x="1649601" y="1893337"/>
            <a:ext cx="4580461" cy="1711610"/>
          </a:xfrm>
          <a:prstGeom prst="rect">
            <a:avLst/>
          </a:prstGeom>
          <a:noFill/>
          <a:ln>
            <a:noFill/>
          </a:ln>
        </p:spPr>
      </p:pic>
      <p:sp>
        <p:nvSpPr>
          <p:cNvPr id="37" name="Google Shape;37;p5"/>
          <p:cNvSpPr txBox="1"/>
          <p:nvPr>
            <p:ph idx="1" type="body"/>
          </p:nvPr>
        </p:nvSpPr>
        <p:spPr>
          <a:xfrm>
            <a:off x="1557989" y="4022538"/>
            <a:ext cx="6418200" cy="432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50"/>
              </a:spcBef>
              <a:spcAft>
                <a:spcPts val="0"/>
              </a:spcAft>
              <a:buClr>
                <a:schemeClr val="lt1"/>
              </a:buClr>
              <a:buSzPts val="1400"/>
              <a:buFont typeface="Arial"/>
              <a:buNone/>
              <a:defRPr b="1" i="0" sz="1400" u="none" cap="none" strike="noStrike">
                <a:solidFill>
                  <a:schemeClr val="lt1"/>
                </a:solidFill>
                <a:latin typeface="Georgia"/>
                <a:ea typeface="Georgia"/>
                <a:cs typeface="Georgia"/>
                <a:sym typeface="Georgia"/>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BU Centered Text-2 Column">
  <p:cSld name="SBU Centered Text-2 Column">
    <p:spTree>
      <p:nvGrpSpPr>
        <p:cNvPr id="38" name="Shape 38"/>
        <p:cNvGrpSpPr/>
        <p:nvPr/>
      </p:nvGrpSpPr>
      <p:grpSpPr>
        <a:xfrm>
          <a:off x="0" y="0"/>
          <a:ext cx="0" cy="0"/>
          <a:chOff x="0" y="0"/>
          <a:chExt cx="0" cy="0"/>
        </a:xfrm>
      </p:grpSpPr>
      <p:sp>
        <p:nvSpPr>
          <p:cNvPr id="39" name="Google Shape;39;p6"/>
          <p:cNvSpPr txBox="1"/>
          <p:nvPr>
            <p:ph type="title"/>
          </p:nvPr>
        </p:nvSpPr>
        <p:spPr>
          <a:xfrm>
            <a:off x="1534333" y="767844"/>
            <a:ext cx="6418200" cy="1049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000"/>
              <a:buFont typeface="Verdana"/>
              <a:buNone/>
              <a:defRPr b="1" i="0" sz="30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 name="Google Shape;40;p6"/>
          <p:cNvSpPr txBox="1"/>
          <p:nvPr>
            <p:ph idx="1" type="body"/>
          </p:nvPr>
        </p:nvSpPr>
        <p:spPr>
          <a:xfrm>
            <a:off x="1534333" y="1916916"/>
            <a:ext cx="3134700" cy="230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50"/>
              </a:spcBef>
              <a:spcAft>
                <a:spcPts val="0"/>
              </a:spcAft>
              <a:buClr>
                <a:srgbClr val="828383"/>
              </a:buClr>
              <a:buSzPts val="1200"/>
              <a:buFont typeface="Arial"/>
              <a:buNone/>
              <a:defRPr b="0" i="0" sz="1200" u="none" cap="none" strike="noStrike">
                <a:solidFill>
                  <a:srgbClr val="828383"/>
                </a:solidFill>
                <a:latin typeface="Georgia"/>
                <a:ea typeface="Georgia"/>
                <a:cs typeface="Georgia"/>
                <a:sym typeface="Georgia"/>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41" name="Google Shape;41;p6"/>
          <p:cNvSpPr txBox="1"/>
          <p:nvPr>
            <p:ph idx="2" type="body"/>
          </p:nvPr>
        </p:nvSpPr>
        <p:spPr>
          <a:xfrm>
            <a:off x="4817836" y="1916916"/>
            <a:ext cx="3134700" cy="230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50"/>
              </a:spcBef>
              <a:spcAft>
                <a:spcPts val="0"/>
              </a:spcAft>
              <a:buClr>
                <a:srgbClr val="828383"/>
              </a:buClr>
              <a:buSzPts val="1200"/>
              <a:buFont typeface="Arial"/>
              <a:buNone/>
              <a:defRPr b="0" i="0" sz="1200" u="none" cap="none" strike="noStrike">
                <a:solidFill>
                  <a:srgbClr val="828383"/>
                </a:solidFill>
                <a:latin typeface="Georgia"/>
                <a:ea typeface="Georgia"/>
                <a:cs typeface="Georgia"/>
                <a:sym typeface="Georgia"/>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BU Centered Text">
  <p:cSld name="SBU Centered Text">
    <p:spTree>
      <p:nvGrpSpPr>
        <p:cNvPr id="42" name="Shape 42"/>
        <p:cNvGrpSpPr/>
        <p:nvPr/>
      </p:nvGrpSpPr>
      <p:grpSpPr>
        <a:xfrm>
          <a:off x="0" y="0"/>
          <a:ext cx="0" cy="0"/>
          <a:chOff x="0" y="0"/>
          <a:chExt cx="0" cy="0"/>
        </a:xfrm>
      </p:grpSpPr>
      <p:sp>
        <p:nvSpPr>
          <p:cNvPr id="43" name="Google Shape;43;p7"/>
          <p:cNvSpPr txBox="1"/>
          <p:nvPr>
            <p:ph type="title"/>
          </p:nvPr>
        </p:nvSpPr>
        <p:spPr>
          <a:xfrm>
            <a:off x="1534333" y="767947"/>
            <a:ext cx="6418200" cy="1052100"/>
          </a:xfrm>
          <a:prstGeom prst="rect">
            <a:avLst/>
          </a:prstGeom>
          <a:noFill/>
          <a:ln>
            <a:noFill/>
          </a:ln>
        </p:spPr>
        <p:txBody>
          <a:bodyPr anchorCtr="0" anchor="t" bIns="45700" lIns="91425" spcFirstLastPara="1" rIns="91425" wrap="square" tIns="45700">
            <a:noAutofit/>
          </a:bodyPr>
          <a:lstStyle>
            <a:lvl1pPr lvl="0" marR="0" rtl="0" algn="l">
              <a:lnSpc>
                <a:spcPct val="80000"/>
              </a:lnSpc>
              <a:spcBef>
                <a:spcPts val="0"/>
              </a:spcBef>
              <a:spcAft>
                <a:spcPts val="0"/>
              </a:spcAft>
              <a:buClr>
                <a:schemeClr val="dk1"/>
              </a:buClr>
              <a:buSzPts val="3000"/>
              <a:buFont typeface="Verdana"/>
              <a:buNone/>
              <a:defRPr b="1" i="0" sz="30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 name="Google Shape;44;p7"/>
          <p:cNvSpPr txBox="1"/>
          <p:nvPr>
            <p:ph idx="1" type="body"/>
          </p:nvPr>
        </p:nvSpPr>
        <p:spPr>
          <a:xfrm>
            <a:off x="1534333" y="1916916"/>
            <a:ext cx="6418200" cy="230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50"/>
              </a:spcBef>
              <a:spcAft>
                <a:spcPts val="0"/>
              </a:spcAft>
              <a:buClr>
                <a:srgbClr val="828383"/>
              </a:buClr>
              <a:buSzPts val="1200"/>
              <a:buFont typeface="Arial"/>
              <a:buNone/>
              <a:defRPr b="0" i="0" sz="1200" u="none" cap="none" strike="noStrike">
                <a:solidFill>
                  <a:srgbClr val="828383"/>
                </a:solidFill>
                <a:latin typeface="Georgia"/>
                <a:ea typeface="Georgia"/>
                <a:cs typeface="Georgia"/>
                <a:sym typeface="Georgia"/>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BU 3 Photos">
  <p:cSld name="SBU 3 Photos">
    <p:spTree>
      <p:nvGrpSpPr>
        <p:cNvPr id="45" name="Shape 45"/>
        <p:cNvGrpSpPr/>
        <p:nvPr/>
      </p:nvGrpSpPr>
      <p:grpSpPr>
        <a:xfrm>
          <a:off x="0" y="0"/>
          <a:ext cx="0" cy="0"/>
          <a:chOff x="0" y="0"/>
          <a:chExt cx="0" cy="0"/>
        </a:xfrm>
      </p:grpSpPr>
      <p:sp>
        <p:nvSpPr>
          <p:cNvPr id="46" name="Google Shape;46;p8"/>
          <p:cNvSpPr txBox="1"/>
          <p:nvPr>
            <p:ph type="title"/>
          </p:nvPr>
        </p:nvSpPr>
        <p:spPr>
          <a:xfrm>
            <a:off x="1546525" y="712677"/>
            <a:ext cx="6418200" cy="629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000"/>
              <a:buFont typeface="Verdana"/>
              <a:buNone/>
              <a:defRPr b="1" i="0" sz="30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 name="Google Shape;47;p8"/>
          <p:cNvSpPr/>
          <p:nvPr>
            <p:ph idx="2" type="pic"/>
          </p:nvPr>
        </p:nvSpPr>
        <p:spPr>
          <a:xfrm>
            <a:off x="1639147" y="1415679"/>
            <a:ext cx="1827600" cy="2616600"/>
          </a:xfrm>
          <a:prstGeom prst="rect">
            <a:avLst/>
          </a:prstGeom>
          <a:solidFill>
            <a:srgbClr val="F2F2F2"/>
          </a:solidFill>
          <a:ln>
            <a:noFill/>
          </a:ln>
        </p:spPr>
      </p:sp>
      <p:sp>
        <p:nvSpPr>
          <p:cNvPr id="48" name="Google Shape;48;p8"/>
          <p:cNvSpPr/>
          <p:nvPr>
            <p:ph idx="3" type="pic"/>
          </p:nvPr>
        </p:nvSpPr>
        <p:spPr>
          <a:xfrm>
            <a:off x="5725471" y="1416158"/>
            <a:ext cx="1827600" cy="2616600"/>
          </a:xfrm>
          <a:prstGeom prst="rect">
            <a:avLst/>
          </a:prstGeom>
          <a:solidFill>
            <a:srgbClr val="F2F2F2"/>
          </a:solidFill>
          <a:ln>
            <a:noFill/>
          </a:ln>
        </p:spPr>
      </p:sp>
      <p:sp>
        <p:nvSpPr>
          <p:cNvPr id="49" name="Google Shape;49;p8"/>
          <p:cNvSpPr/>
          <p:nvPr>
            <p:ph idx="4" type="pic"/>
          </p:nvPr>
        </p:nvSpPr>
        <p:spPr>
          <a:xfrm>
            <a:off x="3672930" y="1415679"/>
            <a:ext cx="1827600" cy="2616600"/>
          </a:xfrm>
          <a:prstGeom prst="rect">
            <a:avLst/>
          </a:prstGeom>
          <a:solidFill>
            <a:srgbClr val="F2F2F2"/>
          </a:solidFill>
          <a:ln>
            <a:noFill/>
          </a:ln>
        </p:spPr>
      </p:sp>
      <p:sp>
        <p:nvSpPr>
          <p:cNvPr id="50" name="Google Shape;50;p8"/>
          <p:cNvSpPr txBox="1"/>
          <p:nvPr>
            <p:ph idx="1" type="body"/>
          </p:nvPr>
        </p:nvSpPr>
        <p:spPr>
          <a:xfrm>
            <a:off x="1639147" y="4094029"/>
            <a:ext cx="1827600" cy="355800"/>
          </a:xfrm>
          <a:prstGeom prst="rect">
            <a:avLst/>
          </a:prstGeom>
          <a:noFill/>
          <a:ln>
            <a:noFill/>
          </a:ln>
        </p:spPr>
        <p:txBody>
          <a:bodyPr anchorCtr="0" anchor="t" bIns="45700" lIns="0" spcFirstLastPara="1" rIns="0" wrap="square" tIns="0">
            <a:noAutofit/>
          </a:bodyPr>
          <a:lstStyle>
            <a:lvl1pPr indent="-228600" lvl="0" marL="457200" marR="0" rtl="0" algn="l">
              <a:lnSpc>
                <a:spcPct val="100000"/>
              </a:lnSpc>
              <a:spcBef>
                <a:spcPts val="750"/>
              </a:spcBef>
              <a:spcAft>
                <a:spcPts val="0"/>
              </a:spcAft>
              <a:buClr>
                <a:srgbClr val="828383"/>
              </a:buClr>
              <a:buSzPts val="800"/>
              <a:buFont typeface="Arial"/>
              <a:buNone/>
              <a:defRPr b="0" i="0" sz="800" u="none" cap="none" strike="noStrike">
                <a:solidFill>
                  <a:srgbClr val="828383"/>
                </a:solidFill>
                <a:latin typeface="Georgia"/>
                <a:ea typeface="Georgia"/>
                <a:cs typeface="Georgia"/>
                <a:sym typeface="Georgia"/>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51" name="Google Shape;51;p8"/>
          <p:cNvSpPr txBox="1"/>
          <p:nvPr>
            <p:ph idx="5" type="body"/>
          </p:nvPr>
        </p:nvSpPr>
        <p:spPr>
          <a:xfrm>
            <a:off x="3672930" y="4097144"/>
            <a:ext cx="1827600" cy="355800"/>
          </a:xfrm>
          <a:prstGeom prst="rect">
            <a:avLst/>
          </a:prstGeom>
          <a:noFill/>
          <a:ln>
            <a:noFill/>
          </a:ln>
        </p:spPr>
        <p:txBody>
          <a:bodyPr anchorCtr="0" anchor="t" bIns="45700" lIns="0" spcFirstLastPara="1" rIns="0" wrap="square" tIns="0">
            <a:noAutofit/>
          </a:bodyPr>
          <a:lstStyle>
            <a:lvl1pPr indent="-228600" lvl="0" marL="457200" marR="0" rtl="0" algn="l">
              <a:lnSpc>
                <a:spcPct val="100000"/>
              </a:lnSpc>
              <a:spcBef>
                <a:spcPts val="750"/>
              </a:spcBef>
              <a:spcAft>
                <a:spcPts val="0"/>
              </a:spcAft>
              <a:buClr>
                <a:srgbClr val="828383"/>
              </a:buClr>
              <a:buSzPts val="800"/>
              <a:buFont typeface="Arial"/>
              <a:buNone/>
              <a:defRPr b="0" i="0" sz="800" u="none" cap="none" strike="noStrike">
                <a:solidFill>
                  <a:srgbClr val="828383"/>
                </a:solidFill>
                <a:latin typeface="Georgia"/>
                <a:ea typeface="Georgia"/>
                <a:cs typeface="Georgia"/>
                <a:sym typeface="Georgia"/>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52" name="Google Shape;52;p8"/>
          <p:cNvSpPr txBox="1"/>
          <p:nvPr>
            <p:ph idx="6" type="body"/>
          </p:nvPr>
        </p:nvSpPr>
        <p:spPr>
          <a:xfrm>
            <a:off x="5725471" y="4097144"/>
            <a:ext cx="1827600" cy="355800"/>
          </a:xfrm>
          <a:prstGeom prst="rect">
            <a:avLst/>
          </a:prstGeom>
          <a:noFill/>
          <a:ln>
            <a:noFill/>
          </a:ln>
        </p:spPr>
        <p:txBody>
          <a:bodyPr anchorCtr="0" anchor="t" bIns="45700" lIns="0" spcFirstLastPara="1" rIns="0" wrap="square" tIns="0">
            <a:noAutofit/>
          </a:bodyPr>
          <a:lstStyle>
            <a:lvl1pPr indent="-228600" lvl="0" marL="457200" marR="0" rtl="0" algn="l">
              <a:lnSpc>
                <a:spcPct val="100000"/>
              </a:lnSpc>
              <a:spcBef>
                <a:spcPts val="750"/>
              </a:spcBef>
              <a:spcAft>
                <a:spcPts val="0"/>
              </a:spcAft>
              <a:buClr>
                <a:srgbClr val="828383"/>
              </a:buClr>
              <a:buSzPts val="800"/>
              <a:buFont typeface="Arial"/>
              <a:buNone/>
              <a:defRPr b="0" i="0" sz="800" u="none" cap="none" strike="noStrike">
                <a:solidFill>
                  <a:srgbClr val="828383"/>
                </a:solidFill>
                <a:latin typeface="Georgia"/>
                <a:ea typeface="Georgia"/>
                <a:cs typeface="Georgia"/>
                <a:sym typeface="Georgia"/>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BU Left Bulleted Text">
  <p:cSld name="SBU Left Bulleted Text">
    <p:spTree>
      <p:nvGrpSpPr>
        <p:cNvPr id="53" name="Shape 53"/>
        <p:cNvGrpSpPr/>
        <p:nvPr/>
      </p:nvGrpSpPr>
      <p:grpSpPr>
        <a:xfrm>
          <a:off x="0" y="0"/>
          <a:ext cx="0" cy="0"/>
          <a:chOff x="0" y="0"/>
          <a:chExt cx="0" cy="0"/>
        </a:xfrm>
      </p:grpSpPr>
      <p:sp>
        <p:nvSpPr>
          <p:cNvPr id="54" name="Google Shape;54;p9"/>
          <p:cNvSpPr txBox="1"/>
          <p:nvPr>
            <p:ph type="title"/>
          </p:nvPr>
        </p:nvSpPr>
        <p:spPr>
          <a:xfrm>
            <a:off x="513253" y="787922"/>
            <a:ext cx="2217300" cy="2508600"/>
          </a:xfrm>
          <a:prstGeom prst="rect">
            <a:avLst/>
          </a:prstGeom>
          <a:noFill/>
          <a:ln>
            <a:noFill/>
          </a:ln>
        </p:spPr>
        <p:txBody>
          <a:bodyPr anchorCtr="0" anchor="t" bIns="45700" lIns="91425" spcFirstLastPara="1" rIns="91425" wrap="square" tIns="45700">
            <a:noAutofit/>
          </a:bodyPr>
          <a:lstStyle>
            <a:lvl1pPr lvl="0" marR="0" rtl="0" algn="l">
              <a:lnSpc>
                <a:spcPct val="70000"/>
              </a:lnSpc>
              <a:spcBef>
                <a:spcPts val="0"/>
              </a:spcBef>
              <a:spcAft>
                <a:spcPts val="0"/>
              </a:spcAft>
              <a:buClr>
                <a:schemeClr val="dk1"/>
              </a:buClr>
              <a:buSzPts val="3000"/>
              <a:buFont typeface="Verdana"/>
              <a:buNone/>
              <a:defRPr b="1" i="0" sz="30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5" name="Google Shape;55;p9"/>
          <p:cNvSpPr txBox="1"/>
          <p:nvPr>
            <p:ph idx="1" type="body"/>
          </p:nvPr>
        </p:nvSpPr>
        <p:spPr>
          <a:xfrm>
            <a:off x="2891410" y="787922"/>
            <a:ext cx="5197500" cy="3084300"/>
          </a:xfrm>
          <a:prstGeom prst="rect">
            <a:avLst/>
          </a:prstGeom>
          <a:noFill/>
          <a:ln>
            <a:noFill/>
          </a:ln>
        </p:spPr>
        <p:txBody>
          <a:bodyPr anchorCtr="0" anchor="t" bIns="45700" lIns="91425" spcFirstLastPara="1" rIns="91425" wrap="square" tIns="45700">
            <a:noAutofit/>
          </a:bodyPr>
          <a:lstStyle>
            <a:lvl1pPr indent="-304800" lvl="0" marL="457200" marR="0" rtl="0" algn="l">
              <a:lnSpc>
                <a:spcPct val="100000"/>
              </a:lnSpc>
              <a:spcBef>
                <a:spcPts val="750"/>
              </a:spcBef>
              <a:spcAft>
                <a:spcPts val="0"/>
              </a:spcAft>
              <a:buClr>
                <a:srgbClr val="828383"/>
              </a:buClr>
              <a:buSzPts val="1200"/>
              <a:buFont typeface="Arial"/>
              <a:buChar char="•"/>
              <a:defRPr b="0" i="0" sz="1200" u="none" cap="none" strike="noStrike">
                <a:solidFill>
                  <a:srgbClr val="828383"/>
                </a:solidFill>
                <a:latin typeface="Georgia"/>
                <a:ea typeface="Georgia"/>
                <a:cs typeface="Georgia"/>
                <a:sym typeface="Georgia"/>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BU Text 1 Photo">
  <p:cSld name="SBU Text 1 Photo">
    <p:spTree>
      <p:nvGrpSpPr>
        <p:cNvPr id="56" name="Shape 56"/>
        <p:cNvGrpSpPr/>
        <p:nvPr/>
      </p:nvGrpSpPr>
      <p:grpSpPr>
        <a:xfrm>
          <a:off x="0" y="0"/>
          <a:ext cx="0" cy="0"/>
          <a:chOff x="0" y="0"/>
          <a:chExt cx="0" cy="0"/>
        </a:xfrm>
      </p:grpSpPr>
      <p:sp>
        <p:nvSpPr>
          <p:cNvPr id="57" name="Google Shape;57;p10"/>
          <p:cNvSpPr txBox="1"/>
          <p:nvPr>
            <p:ph type="title"/>
          </p:nvPr>
        </p:nvSpPr>
        <p:spPr>
          <a:xfrm>
            <a:off x="527844" y="767844"/>
            <a:ext cx="3134700" cy="745800"/>
          </a:xfrm>
          <a:prstGeom prst="rect">
            <a:avLst/>
          </a:prstGeom>
          <a:noFill/>
          <a:ln>
            <a:noFill/>
          </a:ln>
        </p:spPr>
        <p:txBody>
          <a:bodyPr anchorCtr="0" anchor="t" bIns="0" lIns="91425" spcFirstLastPara="1" rIns="0" wrap="square" tIns="0">
            <a:noAutofit/>
          </a:bodyPr>
          <a:lstStyle>
            <a:lvl1pPr lvl="0" marR="0" rtl="0" algn="l">
              <a:lnSpc>
                <a:spcPct val="90000"/>
              </a:lnSpc>
              <a:spcBef>
                <a:spcPts val="0"/>
              </a:spcBef>
              <a:spcAft>
                <a:spcPts val="0"/>
              </a:spcAft>
              <a:buClr>
                <a:schemeClr val="dk1"/>
              </a:buClr>
              <a:buSzPts val="3000"/>
              <a:buFont typeface="Verdana"/>
              <a:buNone/>
              <a:defRPr b="1" i="0" sz="30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8" name="Google Shape;58;p10"/>
          <p:cNvSpPr/>
          <p:nvPr>
            <p:ph idx="2" type="pic"/>
          </p:nvPr>
        </p:nvSpPr>
        <p:spPr>
          <a:xfrm>
            <a:off x="3725949" y="825652"/>
            <a:ext cx="4791300" cy="3329100"/>
          </a:xfrm>
          <a:prstGeom prst="rect">
            <a:avLst/>
          </a:prstGeom>
          <a:solidFill>
            <a:srgbClr val="F2F2F2"/>
          </a:solidFill>
          <a:ln>
            <a:noFill/>
          </a:ln>
        </p:spPr>
      </p:sp>
      <p:sp>
        <p:nvSpPr>
          <p:cNvPr id="59" name="Google Shape;59;p10"/>
          <p:cNvSpPr txBox="1"/>
          <p:nvPr>
            <p:ph idx="1" type="body"/>
          </p:nvPr>
        </p:nvSpPr>
        <p:spPr>
          <a:xfrm>
            <a:off x="527843" y="1704236"/>
            <a:ext cx="3134700" cy="2655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50"/>
              </a:spcBef>
              <a:spcAft>
                <a:spcPts val="0"/>
              </a:spcAft>
              <a:buClr>
                <a:srgbClr val="828383"/>
              </a:buClr>
              <a:buSzPts val="1200"/>
              <a:buFont typeface="Arial"/>
              <a:buNone/>
              <a:defRPr b="0" i="0" sz="1200" u="none" cap="none" strike="noStrike">
                <a:solidFill>
                  <a:srgbClr val="828383"/>
                </a:solidFill>
                <a:latin typeface="Georgia"/>
                <a:ea typeface="Georgia"/>
                <a:cs typeface="Georgia"/>
                <a:sym typeface="Georgia"/>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60" name="Google Shape;60;p10"/>
          <p:cNvSpPr txBox="1"/>
          <p:nvPr>
            <p:ph idx="3" type="body"/>
          </p:nvPr>
        </p:nvSpPr>
        <p:spPr>
          <a:xfrm>
            <a:off x="3725949" y="4194951"/>
            <a:ext cx="4791300" cy="254700"/>
          </a:xfrm>
          <a:prstGeom prst="rect">
            <a:avLst/>
          </a:prstGeom>
          <a:noFill/>
          <a:ln>
            <a:noFill/>
          </a:ln>
        </p:spPr>
        <p:txBody>
          <a:bodyPr anchorCtr="0" anchor="t" bIns="45700" lIns="0" spcFirstLastPara="1" rIns="0" wrap="square" tIns="0">
            <a:noAutofit/>
          </a:bodyPr>
          <a:lstStyle>
            <a:lvl1pPr indent="-228600" lvl="0" marL="457200" marR="0" rtl="0" algn="l">
              <a:lnSpc>
                <a:spcPct val="100000"/>
              </a:lnSpc>
              <a:spcBef>
                <a:spcPts val="750"/>
              </a:spcBef>
              <a:spcAft>
                <a:spcPts val="0"/>
              </a:spcAft>
              <a:buClr>
                <a:srgbClr val="828383"/>
              </a:buClr>
              <a:buSzPts val="800"/>
              <a:buFont typeface="Arial"/>
              <a:buNone/>
              <a:defRPr b="0" i="0" sz="800" u="none" cap="none" strike="noStrike">
                <a:solidFill>
                  <a:srgbClr val="828383"/>
                </a:solidFill>
                <a:latin typeface="Georgia"/>
                <a:ea typeface="Georgia"/>
                <a:cs typeface="Georgia"/>
                <a:sym typeface="Georgia"/>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22" Type="http://schemas.openxmlformats.org/officeDocument/2006/relationships/slideLayout" Target="../slideLayouts/slideLayout19.xml"/><Relationship Id="rId10" Type="http://schemas.openxmlformats.org/officeDocument/2006/relationships/slideLayout" Target="../slideLayouts/slideLayout7.xml"/><Relationship Id="rId21" Type="http://schemas.openxmlformats.org/officeDocument/2006/relationships/slideLayout" Target="../slideLayouts/slideLayout18.xml"/><Relationship Id="rId13" Type="http://schemas.openxmlformats.org/officeDocument/2006/relationships/slideLayout" Target="../slideLayouts/slideLayout10.xml"/><Relationship Id="rId24" Type="http://schemas.openxmlformats.org/officeDocument/2006/relationships/theme" Target="../theme/theme2.xml"/><Relationship Id="rId12" Type="http://schemas.openxmlformats.org/officeDocument/2006/relationships/slideLayout" Target="../slideLayouts/slideLayout9.xml"/><Relationship Id="rId23" Type="http://schemas.openxmlformats.org/officeDocument/2006/relationships/slideLayout" Target="../slideLayouts/slideLayout20.xml"/><Relationship Id="rId1" Type="http://schemas.openxmlformats.org/officeDocument/2006/relationships/image" Target="../media/image4.png"/><Relationship Id="rId2" Type="http://schemas.openxmlformats.org/officeDocument/2006/relationships/image" Target="../media/image9.png"/><Relationship Id="rId3" Type="http://schemas.openxmlformats.org/officeDocument/2006/relationships/image" Target="../media/image12.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7" name="Google Shape;7;p1"/>
          <p:cNvSpPr/>
          <p:nvPr/>
        </p:nvSpPr>
        <p:spPr>
          <a:xfrm>
            <a:off x="201478" y="0"/>
            <a:ext cx="8772000" cy="5143500"/>
          </a:xfrm>
          <a:prstGeom prst="rect">
            <a:avLst/>
          </a:prstGeom>
          <a:solidFill>
            <a:schemeClr val="lt1"/>
          </a:solidFill>
          <a:ln>
            <a:noFill/>
          </a:ln>
        </p:spPr>
        <p:txBody>
          <a:bodyPr anchorCtr="0" anchor="ctr" bIns="45700" lIns="91425" spcFirstLastPara="1" rIns="91425" wrap="square" tIns="45700">
            <a:noAutofit/>
          </a:bodyPr>
          <a:lstStyle/>
          <a:p>
            <a:pPr indent="0" lvl="6" marL="2057400" marR="0" rtl="0" algn="ctr">
              <a:lnSpc>
                <a:spcPct val="100000"/>
              </a:lnSpc>
              <a:spcBef>
                <a:spcPts val="0"/>
              </a:spcBef>
              <a:spcAft>
                <a:spcPts val="0"/>
              </a:spcAft>
              <a:buClr>
                <a:srgbClr val="000000"/>
              </a:buClr>
              <a:buSzPts val="1350"/>
              <a:buFont typeface="Arial"/>
              <a:buNone/>
            </a:pPr>
            <a:r>
              <a:rPr b="0" i="0" lang="en" sz="1350" u="none" cap="none" strike="noStrike">
                <a:solidFill>
                  <a:schemeClr val="lt1"/>
                </a:solidFill>
                <a:latin typeface="Calibri"/>
                <a:ea typeface="Calibri"/>
                <a:cs typeface="Calibri"/>
                <a:sym typeface="Calibri"/>
              </a:rPr>
              <a:t>‘</a:t>
            </a:r>
            <a:endParaRPr b="0" i="0" sz="1350" u="none" cap="none" strike="noStrike">
              <a:solidFill>
                <a:schemeClr val="lt1"/>
              </a:solidFill>
              <a:latin typeface="Calibri"/>
              <a:ea typeface="Calibri"/>
              <a:cs typeface="Calibri"/>
              <a:sym typeface="Calibri"/>
            </a:endParaRPr>
          </a:p>
        </p:txBody>
      </p:sp>
      <p:pic>
        <p:nvPicPr>
          <p:cNvPr id="8" name="Google Shape;8;p1"/>
          <p:cNvPicPr preferRelativeResize="0"/>
          <p:nvPr/>
        </p:nvPicPr>
        <p:blipFill rotWithShape="1">
          <a:blip r:embed="rId2">
            <a:alphaModFix/>
          </a:blip>
          <a:srcRect b="0" l="0" r="0" t="0"/>
          <a:stretch/>
        </p:blipFill>
        <p:spPr>
          <a:xfrm>
            <a:off x="628650" y="203896"/>
            <a:ext cx="1494606" cy="252677"/>
          </a:xfrm>
          <a:prstGeom prst="rect">
            <a:avLst/>
          </a:prstGeom>
          <a:noFill/>
          <a:ln>
            <a:noFill/>
          </a:ln>
        </p:spPr>
      </p:pic>
      <p:sp>
        <p:nvSpPr>
          <p:cNvPr id="9" name="Google Shape;9;p1"/>
          <p:cNvSpPr txBox="1"/>
          <p:nvPr/>
        </p:nvSpPr>
        <p:spPr>
          <a:xfrm>
            <a:off x="1534333" y="767947"/>
            <a:ext cx="6418200" cy="10521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3600"/>
              <a:buFont typeface="Arial"/>
              <a:buNone/>
            </a:pPr>
            <a:r>
              <a:t/>
            </a:r>
            <a:endParaRPr b="1" i="0" sz="3600" u="none" cap="none" strike="noStrike">
              <a:solidFill>
                <a:schemeClr val="dk1"/>
              </a:solidFill>
              <a:latin typeface="Arial"/>
              <a:ea typeface="Arial"/>
              <a:cs typeface="Arial"/>
              <a:sym typeface="Arial"/>
            </a:endParaRPr>
          </a:p>
        </p:txBody>
      </p:sp>
      <p:sp>
        <p:nvSpPr>
          <p:cNvPr id="10" name="Google Shape;10;p1"/>
          <p:cNvSpPr txBox="1"/>
          <p:nvPr/>
        </p:nvSpPr>
        <p:spPr>
          <a:xfrm>
            <a:off x="1534333" y="1916916"/>
            <a:ext cx="6418200" cy="2308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28383"/>
              </a:buClr>
              <a:buSzPts val="1200"/>
              <a:buFont typeface="Arial"/>
              <a:buNone/>
            </a:pPr>
            <a:r>
              <a:t/>
            </a:r>
            <a:endParaRPr b="0" i="0" sz="1200" u="none" cap="none" strike="noStrike">
              <a:solidFill>
                <a:srgbClr val="828383"/>
              </a:solidFill>
              <a:latin typeface="Arial"/>
              <a:ea typeface="Arial"/>
              <a:cs typeface="Arial"/>
              <a:sym typeface="Arial"/>
            </a:endParaRPr>
          </a:p>
        </p:txBody>
      </p:sp>
      <p:cxnSp>
        <p:nvCxnSpPr>
          <p:cNvPr id="11" name="Google Shape;11;p1"/>
          <p:cNvCxnSpPr/>
          <p:nvPr/>
        </p:nvCxnSpPr>
        <p:spPr>
          <a:xfrm>
            <a:off x="628650" y="4567040"/>
            <a:ext cx="7890600" cy="0"/>
          </a:xfrm>
          <a:prstGeom prst="straightConnector1">
            <a:avLst/>
          </a:prstGeom>
          <a:noFill/>
          <a:ln cap="flat" cmpd="sng" w="19050">
            <a:solidFill>
              <a:srgbClr val="C0C0C0"/>
            </a:solidFill>
            <a:prstDash val="dot"/>
            <a:miter lim="800000"/>
            <a:headEnd len="sm" w="sm" type="none"/>
            <a:tailEnd len="sm" w="sm" type="none"/>
          </a:ln>
        </p:spPr>
      </p:cxnSp>
      <p:pic>
        <p:nvPicPr>
          <p:cNvPr id="12" name="Google Shape;12;p1"/>
          <p:cNvPicPr preferRelativeResize="0"/>
          <p:nvPr/>
        </p:nvPicPr>
        <p:blipFill rotWithShape="1">
          <a:blip r:embed="rId3">
            <a:alphaModFix/>
          </a:blip>
          <a:srcRect b="0" l="0" r="0" t="0"/>
          <a:stretch/>
        </p:blipFill>
        <p:spPr>
          <a:xfrm>
            <a:off x="628650" y="4677660"/>
            <a:ext cx="780725" cy="288806"/>
          </a:xfrm>
          <a:prstGeom prst="rect">
            <a:avLst/>
          </a:prstGeom>
          <a:noFill/>
          <a:ln>
            <a:noFill/>
          </a:ln>
        </p:spPr>
      </p:pic>
      <p:sp>
        <p:nvSpPr>
          <p:cNvPr id="13" name="Google Shape;13;p1"/>
          <p:cNvSpPr txBox="1"/>
          <p:nvPr/>
        </p:nvSpPr>
        <p:spPr>
          <a:xfrm>
            <a:off x="6554163" y="4774697"/>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1" i="0" lang="en" sz="1000" u="none" cap="none" strike="noStrike">
                <a:solidFill>
                  <a:srgbClr val="828383"/>
                </a:solidFill>
                <a:latin typeface="Georgia"/>
                <a:ea typeface="Georgia"/>
                <a:cs typeface="Georgia"/>
                <a:sym typeface="Georgia"/>
              </a:rPr>
              <a:t>‹#›</a:t>
            </a:fld>
            <a:endParaRPr b="1" i="0" sz="1000" u="none" cap="none" strike="noStrike">
              <a:solidFill>
                <a:srgbClr val="828383"/>
              </a:solidFill>
              <a:latin typeface="Georgia"/>
              <a:ea typeface="Georgia"/>
              <a:cs typeface="Georgia"/>
              <a:sym typeface="Georgia"/>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 id="2147483666" r:id="rId22"/>
    <p:sldLayoutId id="2147483667"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whova.com/embedded/speaker/rrlsJc5BVxpy21sdTXSICMzCvEVxOyHRPcyFJ38UsnU%3D/29263512/" TargetMode="External"/><Relationship Id="rId4" Type="http://schemas.openxmlformats.org/officeDocument/2006/relationships/hyperlink" Target="https://whova.com/embedded/speaker/rrlsJc5BVxpy21sdTXSICMzCvEVxOyHRPcyFJ38UsnU%3D/29263511/" TargetMode="External"/><Relationship Id="rId5" Type="http://schemas.openxmlformats.org/officeDocument/2006/relationships/hyperlink" Target="https://whova.com/embedded/speaker/rrlsJc5BVxpy21sdTXSICMzCvEVxOyHRPcyFJ38UsnU%3D/2926351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hyperlink" Target="https://www.stonybrook.edu/isthissurveyreal" TargetMode="Externa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47.jpg"/><Relationship Id="rId4" Type="http://schemas.openxmlformats.org/officeDocument/2006/relationships/image" Target="../media/image4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25.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0" Type="http://schemas.openxmlformats.org/officeDocument/2006/relationships/image" Target="../media/image32.png"/><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30.png"/><Relationship Id="rId4" Type="http://schemas.openxmlformats.org/officeDocument/2006/relationships/image" Target="../media/image38.png"/><Relationship Id="rId9" Type="http://schemas.openxmlformats.org/officeDocument/2006/relationships/image" Target="../media/image40.png"/><Relationship Id="rId5" Type="http://schemas.openxmlformats.org/officeDocument/2006/relationships/image" Target="../media/image37.png"/><Relationship Id="rId6" Type="http://schemas.openxmlformats.org/officeDocument/2006/relationships/image" Target="../media/image41.png"/><Relationship Id="rId7" Type="http://schemas.openxmlformats.org/officeDocument/2006/relationships/image" Target="../media/image29.png"/><Relationship Id="rId8"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tinyurl.com/AIR2023-IRPE-CRAFT" TargetMode="Externa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6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60.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60.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44.jp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 Id="rId3" Type="http://schemas.openxmlformats.org/officeDocument/2006/relationships/image" Target="../media/image42.jpg"/><Relationship Id="rId4" Type="http://schemas.openxmlformats.org/officeDocument/2006/relationships/image" Target="../media/image4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5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5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3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4.xml"/><Relationship Id="rId3" Type="http://schemas.openxmlformats.org/officeDocument/2006/relationships/image" Target="../media/image6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5.xml"/><Relationship Id="rId3" Type="http://schemas.openxmlformats.org/officeDocument/2006/relationships/image" Target="../media/image5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6.xml"/><Relationship Id="rId3" Type="http://schemas.openxmlformats.org/officeDocument/2006/relationships/image" Target="../media/image5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7.xml"/><Relationship Id="rId3"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8.xml"/><Relationship Id="rId3" Type="http://schemas.openxmlformats.org/officeDocument/2006/relationships/image" Target="../media/image45.pn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9.xml"/><Relationship Id="rId3"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0.xml"/><Relationship Id="rId3" Type="http://schemas.openxmlformats.org/officeDocument/2006/relationships/image" Target="../media/image6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1.xml"/><Relationship Id="rId3" Type="http://schemas.openxmlformats.org/officeDocument/2006/relationships/image" Target="../media/image45.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2.xml"/><Relationship Id="rId3" Type="http://schemas.openxmlformats.org/officeDocument/2006/relationships/image" Target="../media/image6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3.xml"/><Relationship Id="rId3" Type="http://schemas.openxmlformats.org/officeDocument/2006/relationships/image" Target="../media/image5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4.xml"/><Relationship Id="rId3" Type="http://schemas.openxmlformats.org/officeDocument/2006/relationships/image" Target="../media/image6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5.xml"/><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0.png"/><Relationship Id="rId6"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5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idx="1" type="body"/>
          </p:nvPr>
        </p:nvSpPr>
        <p:spPr>
          <a:xfrm>
            <a:off x="520767" y="860947"/>
            <a:ext cx="7886700" cy="2835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0" lang="en" sz="3500">
                <a:latin typeface="Montserrat ExtraBold"/>
                <a:ea typeface="Montserrat ExtraBold"/>
                <a:cs typeface="Montserrat ExtraBold"/>
                <a:sym typeface="Montserrat ExtraBold"/>
              </a:rPr>
              <a:t>Taking the Pulse of the Campus: How to Launch and Use a Two-Item Pulse Survey</a:t>
            </a:r>
            <a:endParaRPr b="0" sz="3500">
              <a:latin typeface="Montserrat ExtraBold"/>
              <a:ea typeface="Montserrat ExtraBold"/>
              <a:cs typeface="Montserrat ExtraBold"/>
              <a:sym typeface="Montserrat ExtraBold"/>
            </a:endParaRPr>
          </a:p>
        </p:txBody>
      </p:sp>
      <p:sp>
        <p:nvSpPr>
          <p:cNvPr id="119" name="Google Shape;119;p22"/>
          <p:cNvSpPr txBox="1"/>
          <p:nvPr/>
        </p:nvSpPr>
        <p:spPr>
          <a:xfrm>
            <a:off x="1513500" y="4648575"/>
            <a:ext cx="6728400" cy="37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600"/>
              </a:spcAft>
              <a:buNone/>
            </a:pPr>
            <a:r>
              <a:rPr b="1" lang="en" sz="1250">
                <a:solidFill>
                  <a:schemeClr val="lt1"/>
                </a:solidFill>
                <a:latin typeface="Verdana"/>
                <a:ea typeface="Verdana"/>
                <a:cs typeface="Verdana"/>
                <a:sym typeface="Verdana"/>
              </a:rPr>
              <a:t>2023 AIR Forum</a:t>
            </a:r>
            <a:r>
              <a:rPr lang="en" sz="1250">
                <a:solidFill>
                  <a:schemeClr val="lt1"/>
                </a:solidFill>
                <a:latin typeface="Verdana"/>
                <a:ea typeface="Verdana"/>
                <a:cs typeface="Verdana"/>
                <a:sym typeface="Verdana"/>
              </a:rPr>
              <a:t>  –  Wednesday, May 31 – </a:t>
            </a:r>
            <a:r>
              <a:rPr lang="en" sz="950">
                <a:solidFill>
                  <a:schemeClr val="lt1"/>
                </a:solidFill>
                <a:latin typeface="Verdana"/>
                <a:ea typeface="Verdana"/>
                <a:cs typeface="Verdana"/>
                <a:sym typeface="Verdana"/>
              </a:rPr>
              <a:t>11:15 am – 12:00 pm (Meeting Room 19)</a:t>
            </a:r>
            <a:endParaRPr sz="950">
              <a:solidFill>
                <a:schemeClr val="lt1"/>
              </a:solidFill>
              <a:latin typeface="Verdana"/>
              <a:ea typeface="Verdana"/>
              <a:cs typeface="Verdana"/>
              <a:sym typeface="Verdana"/>
            </a:endParaRPr>
          </a:p>
        </p:txBody>
      </p:sp>
      <p:sp>
        <p:nvSpPr>
          <p:cNvPr id="120" name="Google Shape;120;p22"/>
          <p:cNvSpPr txBox="1"/>
          <p:nvPr/>
        </p:nvSpPr>
        <p:spPr>
          <a:xfrm>
            <a:off x="242720" y="2757103"/>
            <a:ext cx="7886700" cy="1846200"/>
          </a:xfrm>
          <a:prstGeom prst="rect">
            <a:avLst/>
          </a:prstGeom>
          <a:noFill/>
          <a:ln>
            <a:noFill/>
          </a:ln>
        </p:spPr>
        <p:txBody>
          <a:bodyPr anchorCtr="0" anchor="t" bIns="91425" lIns="91425" spcFirstLastPara="1" rIns="91425" wrap="square" tIns="91425">
            <a:spAutoFit/>
          </a:bodyPr>
          <a:lstStyle/>
          <a:p>
            <a:pPr indent="0" lvl="0" marL="457200" marR="50800" rtl="0" algn="l">
              <a:lnSpc>
                <a:spcPct val="115000"/>
              </a:lnSpc>
              <a:spcBef>
                <a:spcPts val="0"/>
              </a:spcBef>
              <a:spcAft>
                <a:spcPts val="0"/>
              </a:spcAft>
              <a:buNone/>
            </a:pPr>
            <a:r>
              <a:rPr b="1" lang="en" sz="1450">
                <a:solidFill>
                  <a:schemeClr val="lt1"/>
                </a:solidFill>
                <a:uFill>
                  <a:noFill/>
                </a:uFill>
                <a:latin typeface="Helvetica Neue"/>
                <a:ea typeface="Helvetica Neue"/>
                <a:cs typeface="Helvetica Neue"/>
                <a:sym typeface="Helvetica Neue"/>
                <a:hlinkClick r:id="rId3">
                  <a:extLst>
                    <a:ext uri="{A12FA001-AC4F-418D-AE19-62706E023703}">
                      <ahyp:hlinkClr val="tx"/>
                    </a:ext>
                  </a:extLst>
                </a:hlinkClick>
              </a:rPr>
              <a:t>Braden Hosch</a:t>
            </a:r>
            <a:r>
              <a:rPr b="1" lang="en" sz="1450">
                <a:solidFill>
                  <a:schemeClr val="lt1"/>
                </a:solidFill>
                <a:latin typeface="Helvetica Neue"/>
                <a:ea typeface="Helvetica Neue"/>
                <a:cs typeface="Helvetica Neue"/>
                <a:sym typeface="Helvetica Neue"/>
              </a:rPr>
              <a:t>, PhD</a:t>
            </a:r>
            <a:br>
              <a:rPr lang="en" sz="1250">
                <a:solidFill>
                  <a:schemeClr val="lt1"/>
                </a:solidFill>
                <a:latin typeface="Helvetica Neue"/>
                <a:ea typeface="Helvetica Neue"/>
                <a:cs typeface="Helvetica Neue"/>
                <a:sym typeface="Helvetica Neue"/>
              </a:rPr>
            </a:br>
            <a:r>
              <a:rPr lang="en" sz="1250">
                <a:solidFill>
                  <a:srgbClr val="C0C0C0"/>
                </a:solidFill>
                <a:latin typeface="Helvetica Neue"/>
                <a:ea typeface="Helvetica Neue"/>
                <a:cs typeface="Helvetica Neue"/>
                <a:sym typeface="Helvetica Neue"/>
              </a:rPr>
              <a:t>Vice President for Educational and Institutional Effectiveness</a:t>
            </a:r>
            <a:endParaRPr sz="1250">
              <a:solidFill>
                <a:srgbClr val="C0C0C0"/>
              </a:solidFill>
              <a:latin typeface="Helvetica Neue"/>
              <a:ea typeface="Helvetica Neue"/>
              <a:cs typeface="Helvetica Neue"/>
              <a:sym typeface="Helvetica Neue"/>
            </a:endParaRPr>
          </a:p>
          <a:p>
            <a:pPr indent="0" lvl="0" marL="457200" marR="50800" rtl="0" algn="l">
              <a:lnSpc>
                <a:spcPct val="115000"/>
              </a:lnSpc>
              <a:spcBef>
                <a:spcPts val="1000"/>
              </a:spcBef>
              <a:spcAft>
                <a:spcPts val="0"/>
              </a:spcAft>
              <a:buClr>
                <a:schemeClr val="dk1"/>
              </a:buClr>
              <a:buSzPts val="1100"/>
              <a:buFont typeface="Arial"/>
              <a:buNone/>
            </a:pPr>
            <a:r>
              <a:rPr b="1" lang="en" sz="1450">
                <a:solidFill>
                  <a:schemeClr val="lt1"/>
                </a:solidFill>
                <a:uFill>
                  <a:noFill/>
                </a:uFill>
                <a:latin typeface="Helvetica Neue"/>
                <a:ea typeface="Helvetica Neue"/>
                <a:cs typeface="Helvetica Neue"/>
                <a:sym typeface="Helvetica Neue"/>
                <a:hlinkClick r:id="rId4">
                  <a:extLst>
                    <a:ext uri="{A12FA001-AC4F-418D-AE19-62706E023703}">
                      <ahyp:hlinkClr val="tx"/>
                    </a:ext>
                  </a:extLst>
                </a:hlinkClick>
              </a:rPr>
              <a:t>Ahmed Belazi</a:t>
            </a:r>
            <a:r>
              <a:rPr b="1" lang="en" sz="1450">
                <a:solidFill>
                  <a:schemeClr val="lt1"/>
                </a:solidFill>
                <a:latin typeface="Helvetica Neue"/>
                <a:ea typeface="Helvetica Neue"/>
                <a:cs typeface="Helvetica Neue"/>
                <a:sym typeface="Helvetica Neue"/>
              </a:rPr>
              <a:t>, MPH IPC</a:t>
            </a:r>
            <a:br>
              <a:rPr lang="en" sz="1250">
                <a:solidFill>
                  <a:schemeClr val="lt1"/>
                </a:solidFill>
                <a:latin typeface="Helvetica Neue"/>
                <a:ea typeface="Helvetica Neue"/>
                <a:cs typeface="Helvetica Neue"/>
                <a:sym typeface="Helvetica Neue"/>
              </a:rPr>
            </a:br>
            <a:r>
              <a:rPr lang="en" sz="1250">
                <a:solidFill>
                  <a:srgbClr val="C0C0C0"/>
                </a:solidFill>
                <a:latin typeface="Helvetica Neue"/>
                <a:ea typeface="Helvetica Neue"/>
                <a:cs typeface="Helvetica Neue"/>
                <a:sym typeface="Helvetica Neue"/>
              </a:rPr>
              <a:t>Executive Director of Strategic Analytics and Technologies, Division of Student Affairs</a:t>
            </a:r>
            <a:endParaRPr sz="1250">
              <a:solidFill>
                <a:srgbClr val="C0C0C0"/>
              </a:solidFill>
              <a:latin typeface="Helvetica Neue"/>
              <a:ea typeface="Helvetica Neue"/>
              <a:cs typeface="Helvetica Neue"/>
              <a:sym typeface="Helvetica Neue"/>
            </a:endParaRPr>
          </a:p>
          <a:p>
            <a:pPr indent="0" lvl="0" marL="457200" marR="50800" rtl="0" algn="l">
              <a:lnSpc>
                <a:spcPct val="115000"/>
              </a:lnSpc>
              <a:spcBef>
                <a:spcPts val="1000"/>
              </a:spcBef>
              <a:spcAft>
                <a:spcPts val="1000"/>
              </a:spcAft>
              <a:buNone/>
            </a:pPr>
            <a:r>
              <a:rPr b="1" lang="en" sz="1450">
                <a:solidFill>
                  <a:schemeClr val="lt1"/>
                </a:solidFill>
                <a:uFill>
                  <a:noFill/>
                </a:uFill>
                <a:latin typeface="Helvetica Neue"/>
                <a:ea typeface="Helvetica Neue"/>
                <a:cs typeface="Helvetica Neue"/>
                <a:sym typeface="Helvetica Neue"/>
                <a:hlinkClick r:id="rId5">
                  <a:extLst>
                    <a:ext uri="{A12FA001-AC4F-418D-AE19-62706E023703}">
                      <ahyp:hlinkClr val="tx"/>
                    </a:ext>
                  </a:extLst>
                </a:hlinkClick>
              </a:rPr>
              <a:t>Simran Kaur</a:t>
            </a:r>
            <a:r>
              <a:rPr b="1" lang="en" sz="1450">
                <a:solidFill>
                  <a:schemeClr val="lt1"/>
                </a:solidFill>
                <a:latin typeface="Helvetica Neue"/>
                <a:ea typeface="Helvetica Neue"/>
                <a:cs typeface="Helvetica Neue"/>
                <a:sym typeface="Helvetica Neue"/>
              </a:rPr>
              <a:t>, MA</a:t>
            </a:r>
            <a:br>
              <a:rPr lang="en" sz="1250">
                <a:solidFill>
                  <a:schemeClr val="lt1"/>
                </a:solidFill>
                <a:latin typeface="Helvetica Neue"/>
                <a:ea typeface="Helvetica Neue"/>
                <a:cs typeface="Helvetica Neue"/>
                <a:sym typeface="Helvetica Neue"/>
              </a:rPr>
            </a:br>
            <a:r>
              <a:rPr lang="en" sz="1250">
                <a:solidFill>
                  <a:srgbClr val="C0C0C0"/>
                </a:solidFill>
                <a:latin typeface="Helvetica Neue"/>
                <a:ea typeface="Helvetica Neue"/>
                <a:cs typeface="Helvetica Neue"/>
                <a:sym typeface="Helvetica Neue"/>
              </a:rPr>
              <a:t>Survey Research Analyst, Division of Student Affairs</a:t>
            </a:r>
            <a:endParaRPr sz="1250">
              <a:solidFill>
                <a:srgbClr val="C0C0C0"/>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1"/>
          <p:cNvSpPr txBox="1"/>
          <p:nvPr>
            <p:ph type="title"/>
          </p:nvPr>
        </p:nvSpPr>
        <p:spPr>
          <a:xfrm>
            <a:off x="479515" y="575255"/>
            <a:ext cx="7543800" cy="79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Incentives</a:t>
            </a:r>
            <a:endParaRPr/>
          </a:p>
        </p:txBody>
      </p:sp>
      <p:sp>
        <p:nvSpPr>
          <p:cNvPr id="196" name="Google Shape;196;p31"/>
          <p:cNvSpPr txBox="1"/>
          <p:nvPr/>
        </p:nvSpPr>
        <p:spPr>
          <a:xfrm>
            <a:off x="619050" y="962275"/>
            <a:ext cx="7905900" cy="361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100">
                <a:solidFill>
                  <a:schemeClr val="dk1"/>
                </a:solidFill>
              </a:rPr>
              <a:t>Note that participants who complete the survey...</a:t>
            </a:r>
            <a:endParaRPr b="1" sz="1100">
              <a:solidFill>
                <a:schemeClr val="dk1"/>
              </a:solidFill>
            </a:endParaRPr>
          </a:p>
          <a:p>
            <a:pPr indent="0" lvl="0" marL="0" rtl="0" algn="ctr">
              <a:lnSpc>
                <a:spcPct val="115000"/>
              </a:lnSpc>
              <a:spcBef>
                <a:spcPts val="1200"/>
              </a:spcBef>
              <a:spcAft>
                <a:spcPts val="0"/>
              </a:spcAft>
              <a:buClr>
                <a:schemeClr val="dk1"/>
              </a:buClr>
              <a:buSzPts val="1100"/>
              <a:buFont typeface="Arial"/>
              <a:buNone/>
            </a:pPr>
            <a:r>
              <a:rPr lang="en" sz="1100">
                <a:solidFill>
                  <a:schemeClr val="dk1"/>
                </a:solidFill>
              </a:rPr>
              <a:t>...before 11:59 pm this Thursday 5/25 will receive </a:t>
            </a:r>
            <a:r>
              <a:rPr b="1" lang="en" sz="1100">
                <a:solidFill>
                  <a:srgbClr val="990000"/>
                </a:solidFill>
              </a:rPr>
              <a:t>10 raffle entries</a:t>
            </a:r>
            <a:endParaRPr b="1" sz="1100">
              <a:solidFill>
                <a:srgbClr val="990000"/>
              </a:solidFill>
            </a:endParaRPr>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...before 11:59 pm this Saturday 5/27 will receive </a:t>
            </a:r>
            <a:r>
              <a:rPr b="1" lang="en" sz="1100">
                <a:solidFill>
                  <a:srgbClr val="990000"/>
                </a:solidFill>
              </a:rPr>
              <a:t>5 raffle entries</a:t>
            </a:r>
            <a:endParaRPr b="1" sz="1100">
              <a:solidFill>
                <a:srgbClr val="990000"/>
              </a:solidFill>
            </a:endParaRPr>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...before 11:59 pm on Monday 5/29 will receive </a:t>
            </a:r>
            <a:r>
              <a:rPr b="1" lang="en" sz="1100">
                <a:solidFill>
                  <a:srgbClr val="990000"/>
                </a:solidFill>
              </a:rPr>
              <a:t>2 raffle entries</a:t>
            </a:r>
            <a:endParaRPr b="1" sz="1100">
              <a:solidFill>
                <a:srgbClr val="990000"/>
              </a:solidFill>
            </a:endParaRPr>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...after 11:59 pm on Monday 5/29 will receive </a:t>
            </a:r>
            <a:r>
              <a:rPr b="1" lang="en" sz="1100">
                <a:solidFill>
                  <a:srgbClr val="990000"/>
                </a:solidFill>
              </a:rPr>
              <a:t>1 raffle entry</a:t>
            </a:r>
            <a:endParaRPr b="1" sz="1100">
              <a:solidFill>
                <a:srgbClr val="990000"/>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Overall, your participation should take no longer than 2 minutes and you can choose to leave any question unanswered.</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We truly appreciate your time and thank you in advance!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To verify the authenticity of this survey, you may visit:</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u="sng">
                <a:solidFill>
                  <a:srgbClr val="990000"/>
                </a:solidFill>
                <a:hlinkClick r:id="rId3">
                  <a:extLst>
                    <a:ext uri="{A12FA001-AC4F-418D-AE19-62706E023703}">
                      <ahyp:hlinkClr val="tx"/>
                    </a:ext>
                  </a:extLst>
                </a:hlinkClick>
              </a:rPr>
              <a:t>www.stonybrook.edu/isthissurveyreal</a:t>
            </a:r>
            <a:endParaRPr sz="1100" u="sng">
              <a:solidFill>
                <a:srgbClr val="990000"/>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Best,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Rick Gatteau, PhD</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Vice President for Student Affairs</a:t>
            </a:r>
            <a:endParaRPr sz="1100">
              <a:solidFill>
                <a:schemeClr val="dk1"/>
              </a:solidFill>
            </a:endParaRPr>
          </a:p>
          <a:p>
            <a:pPr indent="0" lvl="0" marL="0" rtl="0" algn="l">
              <a:spcBef>
                <a:spcPts val="0"/>
              </a:spcBef>
              <a:spcAft>
                <a:spcPts val="0"/>
              </a:spcAft>
              <a:buNone/>
            </a:pPr>
            <a:r>
              <a:t/>
            </a:r>
            <a:endParaRPr>
              <a:latin typeface="Georgia"/>
              <a:ea typeface="Georgia"/>
              <a:cs typeface="Georgia"/>
              <a:sym typeface="Georgia"/>
            </a:endParaRPr>
          </a:p>
        </p:txBody>
      </p:sp>
      <p:pic>
        <p:nvPicPr>
          <p:cNvPr id="197" name="Google Shape;197;p31"/>
          <p:cNvPicPr preferRelativeResize="0"/>
          <p:nvPr/>
        </p:nvPicPr>
        <p:blipFill rotWithShape="1">
          <a:blip r:embed="rId4">
            <a:alphaModFix/>
          </a:blip>
          <a:srcRect b="0" l="0" r="0" t="11158"/>
          <a:stretch/>
        </p:blipFill>
        <p:spPr>
          <a:xfrm>
            <a:off x="4678525" y="2883150"/>
            <a:ext cx="3240425" cy="1594875"/>
          </a:xfrm>
          <a:prstGeom prst="rect">
            <a:avLst/>
          </a:prstGeom>
          <a:noFill/>
          <a:ln>
            <a:noFill/>
          </a:ln>
        </p:spPr>
      </p:pic>
      <p:sp>
        <p:nvSpPr>
          <p:cNvPr id="198" name="Google Shape;198;p31"/>
          <p:cNvSpPr txBox="1"/>
          <p:nvPr/>
        </p:nvSpPr>
        <p:spPr>
          <a:xfrm>
            <a:off x="7728775" y="3438775"/>
            <a:ext cx="1095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Georgia"/>
                <a:ea typeface="Georgia"/>
                <a:cs typeface="Georgia"/>
                <a:sym typeface="Georgia"/>
              </a:rPr>
              <a:t>and more!</a:t>
            </a:r>
            <a:endParaRPr sz="1100">
              <a:latin typeface="Georgia"/>
              <a:ea typeface="Georgia"/>
              <a:cs typeface="Georgia"/>
              <a:sym typeface="Georgia"/>
            </a:endParaRPr>
          </a:p>
        </p:txBody>
      </p:sp>
      <p:sp>
        <p:nvSpPr>
          <p:cNvPr id="199" name="Google Shape;199;p31"/>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2"/>
          <p:cNvSpPr txBox="1"/>
          <p:nvPr>
            <p:ph type="title"/>
          </p:nvPr>
        </p:nvSpPr>
        <p:spPr>
          <a:xfrm>
            <a:off x="479515" y="575255"/>
            <a:ext cx="7543800" cy="79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Considerations</a:t>
            </a:r>
            <a:endParaRPr/>
          </a:p>
        </p:txBody>
      </p:sp>
      <p:sp>
        <p:nvSpPr>
          <p:cNvPr id="205" name="Google Shape;205;p32"/>
          <p:cNvSpPr txBox="1"/>
          <p:nvPr>
            <p:ph idx="1" type="body"/>
          </p:nvPr>
        </p:nvSpPr>
        <p:spPr>
          <a:xfrm>
            <a:off x="800100" y="1221925"/>
            <a:ext cx="3107400" cy="2439900"/>
          </a:xfrm>
          <a:prstGeom prst="rect">
            <a:avLst/>
          </a:prstGeom>
        </p:spPr>
        <p:txBody>
          <a:bodyPr anchorCtr="0" anchor="t" bIns="0" lIns="0" spcFirstLastPara="1" rIns="0" wrap="square" tIns="0">
            <a:noAutofit/>
          </a:bodyPr>
          <a:lstStyle/>
          <a:p>
            <a:pPr indent="-374650" lvl="0" marL="457200" rtl="0" algn="l">
              <a:lnSpc>
                <a:spcPct val="100000"/>
              </a:lnSpc>
              <a:spcBef>
                <a:spcPts val="1200"/>
              </a:spcBef>
              <a:spcAft>
                <a:spcPts val="1200"/>
              </a:spcAft>
              <a:buSzPts val="2300"/>
              <a:buChar char="❏"/>
            </a:pPr>
            <a:r>
              <a:rPr lang="en"/>
              <a:t>Murphy’s Law</a:t>
            </a:r>
            <a:endParaRPr/>
          </a:p>
        </p:txBody>
      </p:sp>
      <p:pic>
        <p:nvPicPr>
          <p:cNvPr id="206" name="Google Shape;206;p32"/>
          <p:cNvPicPr preferRelativeResize="0"/>
          <p:nvPr/>
        </p:nvPicPr>
        <p:blipFill>
          <a:blip r:embed="rId3">
            <a:alphaModFix/>
          </a:blip>
          <a:stretch>
            <a:fillRect/>
          </a:stretch>
        </p:blipFill>
        <p:spPr>
          <a:xfrm>
            <a:off x="1078675" y="1929363"/>
            <a:ext cx="2550249" cy="2550249"/>
          </a:xfrm>
          <a:prstGeom prst="rect">
            <a:avLst/>
          </a:prstGeom>
          <a:noFill/>
          <a:ln>
            <a:noFill/>
          </a:ln>
        </p:spPr>
      </p:pic>
      <p:pic>
        <p:nvPicPr>
          <p:cNvPr id="207" name="Google Shape;207;p32"/>
          <p:cNvPicPr preferRelativeResize="0"/>
          <p:nvPr/>
        </p:nvPicPr>
        <p:blipFill>
          <a:blip r:embed="rId4">
            <a:alphaModFix/>
          </a:blip>
          <a:stretch>
            <a:fillRect/>
          </a:stretch>
        </p:blipFill>
        <p:spPr>
          <a:xfrm>
            <a:off x="5152313" y="1892689"/>
            <a:ext cx="2623575" cy="2623575"/>
          </a:xfrm>
          <a:prstGeom prst="rect">
            <a:avLst/>
          </a:prstGeom>
          <a:noFill/>
          <a:ln>
            <a:noFill/>
          </a:ln>
        </p:spPr>
      </p:pic>
      <p:sp>
        <p:nvSpPr>
          <p:cNvPr id="208" name="Google Shape;208;p32"/>
          <p:cNvSpPr txBox="1"/>
          <p:nvPr>
            <p:ph idx="1" type="body"/>
          </p:nvPr>
        </p:nvSpPr>
        <p:spPr>
          <a:xfrm>
            <a:off x="4834200" y="1221925"/>
            <a:ext cx="3107400" cy="2439900"/>
          </a:xfrm>
          <a:prstGeom prst="rect">
            <a:avLst/>
          </a:prstGeom>
        </p:spPr>
        <p:txBody>
          <a:bodyPr anchorCtr="0" anchor="t" bIns="0" lIns="0" spcFirstLastPara="1" rIns="0" wrap="square" tIns="0">
            <a:noAutofit/>
          </a:bodyPr>
          <a:lstStyle/>
          <a:p>
            <a:pPr indent="-374650" lvl="0" marL="457200" rtl="0" algn="l">
              <a:lnSpc>
                <a:spcPct val="100000"/>
              </a:lnSpc>
              <a:spcBef>
                <a:spcPts val="1200"/>
              </a:spcBef>
              <a:spcAft>
                <a:spcPts val="1200"/>
              </a:spcAft>
              <a:buSzPts val="2300"/>
              <a:buChar char="❏"/>
            </a:pPr>
            <a:r>
              <a:rPr lang="en"/>
              <a:t>Health and Safety</a:t>
            </a:r>
            <a:endParaRPr/>
          </a:p>
        </p:txBody>
      </p:sp>
      <p:sp>
        <p:nvSpPr>
          <p:cNvPr id="209" name="Google Shape;209;p32"/>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sp>
        <p:nvSpPr>
          <p:cNvPr id="210" name="Google Shape;210;p32"/>
          <p:cNvSpPr txBox="1"/>
          <p:nvPr/>
        </p:nvSpPr>
        <p:spPr>
          <a:xfrm>
            <a:off x="761787" y="1004050"/>
            <a:ext cx="528000" cy="677100"/>
          </a:xfrm>
          <a:prstGeom prst="rect">
            <a:avLst/>
          </a:prstGeom>
          <a:noFill/>
          <a:ln>
            <a:noFill/>
          </a:ln>
        </p:spPr>
        <p:txBody>
          <a:bodyPr anchorCtr="0" anchor="t" bIns="91425" lIns="91425" spcFirstLastPara="1" rIns="91425" wrap="square" tIns="91425">
            <a:spAutoFit/>
          </a:bodyPr>
          <a:lstStyle/>
          <a:p>
            <a:pPr indent="-431800" lvl="0" marL="457200" rtl="0" algn="l">
              <a:spcBef>
                <a:spcPts val="0"/>
              </a:spcBef>
              <a:spcAft>
                <a:spcPts val="0"/>
              </a:spcAft>
              <a:buSzPts val="3200"/>
              <a:buChar char="✓"/>
            </a:pPr>
            <a:r>
              <a:t/>
            </a:r>
            <a:endParaRPr sz="3200"/>
          </a:p>
        </p:txBody>
      </p:sp>
      <p:sp>
        <p:nvSpPr>
          <p:cNvPr id="211" name="Google Shape;211;p32"/>
          <p:cNvSpPr txBox="1"/>
          <p:nvPr/>
        </p:nvSpPr>
        <p:spPr>
          <a:xfrm>
            <a:off x="4800387" y="1004050"/>
            <a:ext cx="528000" cy="677100"/>
          </a:xfrm>
          <a:prstGeom prst="rect">
            <a:avLst/>
          </a:prstGeom>
          <a:noFill/>
          <a:ln>
            <a:noFill/>
          </a:ln>
        </p:spPr>
        <p:txBody>
          <a:bodyPr anchorCtr="0" anchor="t" bIns="91425" lIns="91425" spcFirstLastPara="1" rIns="91425" wrap="square" tIns="91425">
            <a:spAutoFit/>
          </a:bodyPr>
          <a:lstStyle/>
          <a:p>
            <a:pPr indent="-431800" lvl="0" marL="457200" rtl="0" algn="l">
              <a:spcBef>
                <a:spcPts val="0"/>
              </a:spcBef>
              <a:spcAft>
                <a:spcPts val="0"/>
              </a:spcAft>
              <a:buSzPts val="3200"/>
              <a:buChar char="✓"/>
            </a:pPr>
            <a:r>
              <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33"/>
          <p:cNvPicPr preferRelativeResize="0"/>
          <p:nvPr/>
        </p:nvPicPr>
        <p:blipFill rotWithShape="1">
          <a:blip r:embed="rId3">
            <a:alphaModFix/>
          </a:blip>
          <a:srcRect b="1634" l="0" r="0" t="1634"/>
          <a:stretch/>
        </p:blipFill>
        <p:spPr>
          <a:xfrm>
            <a:off x="4650225" y="1015107"/>
            <a:ext cx="4276999" cy="3648918"/>
          </a:xfrm>
          <a:prstGeom prst="rect">
            <a:avLst/>
          </a:prstGeom>
          <a:noFill/>
          <a:ln>
            <a:noFill/>
          </a:ln>
        </p:spPr>
      </p:pic>
      <p:pic>
        <p:nvPicPr>
          <p:cNvPr id="217" name="Google Shape;217;p33"/>
          <p:cNvPicPr preferRelativeResize="0"/>
          <p:nvPr/>
        </p:nvPicPr>
        <p:blipFill>
          <a:blip r:embed="rId4">
            <a:alphaModFix/>
          </a:blip>
          <a:stretch>
            <a:fillRect/>
          </a:stretch>
        </p:blipFill>
        <p:spPr>
          <a:xfrm>
            <a:off x="373213" y="1001850"/>
            <a:ext cx="4277023" cy="3675435"/>
          </a:xfrm>
          <a:prstGeom prst="rect">
            <a:avLst/>
          </a:prstGeom>
          <a:noFill/>
          <a:ln>
            <a:noFill/>
          </a:ln>
        </p:spPr>
      </p:pic>
      <p:sp>
        <p:nvSpPr>
          <p:cNvPr id="218" name="Google Shape;218;p33"/>
          <p:cNvSpPr txBox="1"/>
          <p:nvPr>
            <p:ph type="title"/>
          </p:nvPr>
        </p:nvSpPr>
        <p:spPr>
          <a:xfrm>
            <a:off x="451478" y="361050"/>
            <a:ext cx="4120500" cy="793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Overall trends</a:t>
            </a:r>
            <a:endParaRPr/>
          </a:p>
        </p:txBody>
      </p:sp>
      <p:sp>
        <p:nvSpPr>
          <p:cNvPr id="219" name="Google Shape;219;p33"/>
          <p:cNvSpPr txBox="1"/>
          <p:nvPr/>
        </p:nvSpPr>
        <p:spPr>
          <a:xfrm>
            <a:off x="806275" y="3113275"/>
            <a:ext cx="1136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First set </a:t>
            </a:r>
            <a:endParaRPr sz="1200"/>
          </a:p>
          <a:p>
            <a:pPr indent="0" lvl="0" marL="0" rtl="0" algn="ctr">
              <a:spcBef>
                <a:spcPts val="0"/>
              </a:spcBef>
              <a:spcAft>
                <a:spcPts val="0"/>
              </a:spcAft>
              <a:buNone/>
            </a:pPr>
            <a:r>
              <a:rPr lang="en" sz="1200"/>
              <a:t>of “midterms”</a:t>
            </a:r>
            <a:endParaRPr sz="1200"/>
          </a:p>
        </p:txBody>
      </p:sp>
      <p:sp>
        <p:nvSpPr>
          <p:cNvPr id="220" name="Google Shape;220;p33"/>
          <p:cNvSpPr txBox="1"/>
          <p:nvPr/>
        </p:nvSpPr>
        <p:spPr>
          <a:xfrm>
            <a:off x="2442250" y="1775150"/>
            <a:ext cx="816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Winter</a:t>
            </a:r>
            <a:endParaRPr sz="1200"/>
          </a:p>
          <a:p>
            <a:pPr indent="0" lvl="0" marL="0" rtl="0" algn="ctr">
              <a:spcBef>
                <a:spcPts val="0"/>
              </a:spcBef>
              <a:spcAft>
                <a:spcPts val="0"/>
              </a:spcAft>
              <a:buNone/>
            </a:pPr>
            <a:r>
              <a:rPr lang="en" sz="1200"/>
              <a:t>session</a:t>
            </a:r>
            <a:endParaRPr sz="1200"/>
          </a:p>
        </p:txBody>
      </p:sp>
      <p:sp>
        <p:nvSpPr>
          <p:cNvPr id="221" name="Google Shape;221;p33"/>
          <p:cNvSpPr txBox="1"/>
          <p:nvPr/>
        </p:nvSpPr>
        <p:spPr>
          <a:xfrm>
            <a:off x="3152200" y="1871425"/>
            <a:ext cx="816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Spring</a:t>
            </a:r>
            <a:br>
              <a:rPr lang="en" sz="1200"/>
            </a:br>
            <a:r>
              <a:rPr lang="en" sz="1200"/>
              <a:t>break</a:t>
            </a:r>
            <a:endParaRPr sz="1200"/>
          </a:p>
        </p:txBody>
      </p:sp>
      <p:sp>
        <p:nvSpPr>
          <p:cNvPr id="222" name="Google Shape;222;p33"/>
          <p:cNvSpPr txBox="1"/>
          <p:nvPr/>
        </p:nvSpPr>
        <p:spPr>
          <a:xfrm>
            <a:off x="2613025" y="3322775"/>
            <a:ext cx="1273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Parking fees</a:t>
            </a:r>
            <a:endParaRPr sz="1200"/>
          </a:p>
          <a:p>
            <a:pPr indent="0" lvl="0" marL="0" rtl="0" algn="ctr">
              <a:spcBef>
                <a:spcPts val="0"/>
              </a:spcBef>
              <a:spcAft>
                <a:spcPts val="0"/>
              </a:spcAft>
              <a:buNone/>
            </a:pPr>
            <a:r>
              <a:rPr lang="en" sz="1200"/>
              <a:t>p</a:t>
            </a:r>
            <a:r>
              <a:rPr lang="en" sz="1200"/>
              <a:t>lan announced</a:t>
            </a:r>
            <a:endParaRPr sz="1200"/>
          </a:p>
        </p:txBody>
      </p:sp>
      <p:sp>
        <p:nvSpPr>
          <p:cNvPr id="223" name="Google Shape;223;p33"/>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4"/>
          <p:cNvSpPr txBox="1"/>
          <p:nvPr>
            <p:ph type="title"/>
          </p:nvPr>
        </p:nvSpPr>
        <p:spPr>
          <a:xfrm>
            <a:off x="451478" y="361050"/>
            <a:ext cx="4120500" cy="793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Response Rates</a:t>
            </a:r>
            <a:endParaRPr/>
          </a:p>
        </p:txBody>
      </p:sp>
      <p:sp>
        <p:nvSpPr>
          <p:cNvPr id="229" name="Google Shape;229;p34"/>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a:t>
            </a:r>
            <a:endParaRPr/>
          </a:p>
        </p:txBody>
      </p:sp>
      <p:sp>
        <p:nvSpPr>
          <p:cNvPr id="230" name="Google Shape;230;p34"/>
          <p:cNvSpPr/>
          <p:nvPr/>
        </p:nvSpPr>
        <p:spPr>
          <a:xfrm>
            <a:off x="485700" y="985950"/>
            <a:ext cx="1675500" cy="3453300"/>
          </a:xfrm>
          <a:prstGeom prst="rect">
            <a:avLst/>
          </a:prstGeom>
          <a:solidFill>
            <a:schemeClr val="lt2"/>
          </a:solid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t>9,824 </a:t>
            </a:r>
            <a:endParaRPr b="1" sz="2400"/>
          </a:p>
          <a:p>
            <a:pPr indent="0" lvl="0" marL="0" rtl="0" algn="ctr">
              <a:spcBef>
                <a:spcPts val="0"/>
              </a:spcBef>
              <a:spcAft>
                <a:spcPts val="0"/>
              </a:spcAft>
              <a:buNone/>
            </a:pPr>
            <a:r>
              <a:rPr lang="en">
                <a:solidFill>
                  <a:schemeClr val="dk1"/>
                </a:solidFill>
              </a:rPr>
              <a:t>Total responses</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rPr b="1" lang="en" sz="2400">
                <a:solidFill>
                  <a:schemeClr val="dk1"/>
                </a:solidFill>
              </a:rPr>
              <a:t>5,907</a:t>
            </a:r>
            <a:endParaRPr b="1" sz="2400">
              <a:solidFill>
                <a:schemeClr val="dk1"/>
              </a:solidFill>
            </a:endParaRPr>
          </a:p>
          <a:p>
            <a:pPr indent="0" lvl="0" marL="0" rtl="0" algn="ctr">
              <a:spcBef>
                <a:spcPts val="0"/>
              </a:spcBef>
              <a:spcAft>
                <a:spcPts val="0"/>
              </a:spcAft>
              <a:buNone/>
            </a:pPr>
            <a:r>
              <a:rPr lang="en">
                <a:solidFill>
                  <a:schemeClr val="dk1"/>
                </a:solidFill>
              </a:rPr>
              <a:t>Unique</a:t>
            </a:r>
            <a:endParaRPr>
              <a:solidFill>
                <a:schemeClr val="dk1"/>
              </a:solidFill>
            </a:endParaRPr>
          </a:p>
          <a:p>
            <a:pPr indent="0" lvl="0" marL="0" rtl="0" algn="ctr">
              <a:spcBef>
                <a:spcPts val="0"/>
              </a:spcBef>
              <a:spcAft>
                <a:spcPts val="0"/>
              </a:spcAft>
              <a:buNone/>
            </a:pPr>
            <a:r>
              <a:rPr lang="en">
                <a:solidFill>
                  <a:schemeClr val="dk1"/>
                </a:solidFill>
              </a:rPr>
              <a:t>Respondents</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Clr>
                <a:schemeClr val="dk1"/>
              </a:buClr>
              <a:buSzPts val="1100"/>
              <a:buFont typeface="Arial"/>
              <a:buNone/>
            </a:pPr>
            <a:r>
              <a:t/>
            </a:r>
            <a:endParaRPr>
              <a:solidFill>
                <a:schemeClr val="dk1"/>
              </a:solidFill>
            </a:endParaRPr>
          </a:p>
          <a:p>
            <a:pPr indent="0" lvl="0" marL="0" rtl="0" algn="ctr">
              <a:spcBef>
                <a:spcPts val="0"/>
              </a:spcBef>
              <a:spcAft>
                <a:spcPts val="0"/>
              </a:spcAft>
              <a:buNone/>
            </a:pPr>
            <a:r>
              <a:rPr b="1" lang="en" sz="2300"/>
              <a:t>22%</a:t>
            </a:r>
            <a:endParaRPr b="1" sz="2300"/>
          </a:p>
          <a:p>
            <a:pPr indent="0" lvl="0" marL="0" rtl="0" algn="ctr">
              <a:spcBef>
                <a:spcPts val="0"/>
              </a:spcBef>
              <a:spcAft>
                <a:spcPts val="0"/>
              </a:spcAft>
              <a:buNone/>
            </a:pPr>
            <a:r>
              <a:rPr lang="en"/>
              <a:t>Response rate</a:t>
            </a:r>
            <a:endParaRPr/>
          </a:p>
        </p:txBody>
      </p:sp>
      <p:sp>
        <p:nvSpPr>
          <p:cNvPr id="231" name="Google Shape;231;p34"/>
          <p:cNvSpPr txBox="1"/>
          <p:nvPr/>
        </p:nvSpPr>
        <p:spPr>
          <a:xfrm>
            <a:off x="3968125" y="985950"/>
            <a:ext cx="519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32" name="Google Shape;232;p34"/>
          <p:cNvPicPr preferRelativeResize="0"/>
          <p:nvPr/>
        </p:nvPicPr>
        <p:blipFill>
          <a:blip r:embed="rId3">
            <a:alphaModFix/>
          </a:blip>
          <a:stretch>
            <a:fillRect/>
          </a:stretch>
        </p:blipFill>
        <p:spPr>
          <a:xfrm>
            <a:off x="2284475" y="986325"/>
            <a:ext cx="6412816" cy="3452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5"/>
          <p:cNvSpPr txBox="1"/>
          <p:nvPr>
            <p:ph type="title"/>
          </p:nvPr>
        </p:nvSpPr>
        <p:spPr>
          <a:xfrm>
            <a:off x="718975" y="569375"/>
            <a:ext cx="7766100" cy="79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700"/>
              <a:t>Even though response rates declined, the respondents remained representative</a:t>
            </a:r>
            <a:endParaRPr sz="2700"/>
          </a:p>
        </p:txBody>
      </p:sp>
      <p:sp>
        <p:nvSpPr>
          <p:cNvPr id="238" name="Google Shape;238;p35"/>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pic>
        <p:nvPicPr>
          <p:cNvPr id="239" name="Google Shape;239;p35"/>
          <p:cNvPicPr preferRelativeResize="0"/>
          <p:nvPr/>
        </p:nvPicPr>
        <p:blipFill>
          <a:blip r:embed="rId3">
            <a:alphaModFix/>
          </a:blip>
          <a:stretch>
            <a:fillRect/>
          </a:stretch>
        </p:blipFill>
        <p:spPr>
          <a:xfrm>
            <a:off x="718975" y="1210750"/>
            <a:ext cx="2611500" cy="3301350"/>
          </a:xfrm>
          <a:prstGeom prst="rect">
            <a:avLst/>
          </a:prstGeom>
          <a:noFill/>
          <a:ln>
            <a:noFill/>
          </a:ln>
        </p:spPr>
      </p:pic>
      <p:grpSp>
        <p:nvGrpSpPr>
          <p:cNvPr id="240" name="Google Shape;240;p35"/>
          <p:cNvGrpSpPr/>
          <p:nvPr/>
        </p:nvGrpSpPr>
        <p:grpSpPr>
          <a:xfrm>
            <a:off x="6189575" y="1210750"/>
            <a:ext cx="2647307" cy="3300950"/>
            <a:chOff x="6189575" y="1210750"/>
            <a:chExt cx="2647307" cy="3300950"/>
          </a:xfrm>
        </p:grpSpPr>
        <p:pic>
          <p:nvPicPr>
            <p:cNvPr id="241" name="Google Shape;241;p35"/>
            <p:cNvPicPr preferRelativeResize="0"/>
            <p:nvPr/>
          </p:nvPicPr>
          <p:blipFill>
            <a:blip r:embed="rId4">
              <a:alphaModFix/>
            </a:blip>
            <a:stretch>
              <a:fillRect/>
            </a:stretch>
          </p:blipFill>
          <p:spPr>
            <a:xfrm>
              <a:off x="6189575" y="1210750"/>
              <a:ext cx="2611500" cy="1647010"/>
            </a:xfrm>
            <a:prstGeom prst="rect">
              <a:avLst/>
            </a:prstGeom>
            <a:noFill/>
            <a:ln>
              <a:noFill/>
            </a:ln>
          </p:spPr>
        </p:pic>
        <p:pic>
          <p:nvPicPr>
            <p:cNvPr id="242" name="Google Shape;242;p35"/>
            <p:cNvPicPr preferRelativeResize="0"/>
            <p:nvPr/>
          </p:nvPicPr>
          <p:blipFill>
            <a:blip r:embed="rId5">
              <a:alphaModFix/>
            </a:blip>
            <a:stretch>
              <a:fillRect/>
            </a:stretch>
          </p:blipFill>
          <p:spPr>
            <a:xfrm>
              <a:off x="6265775" y="2864700"/>
              <a:ext cx="2571107" cy="1647000"/>
            </a:xfrm>
            <a:prstGeom prst="rect">
              <a:avLst/>
            </a:prstGeom>
            <a:noFill/>
            <a:ln>
              <a:noFill/>
            </a:ln>
          </p:spPr>
        </p:pic>
      </p:grpSp>
      <p:grpSp>
        <p:nvGrpSpPr>
          <p:cNvPr id="243" name="Google Shape;243;p35"/>
          <p:cNvGrpSpPr/>
          <p:nvPr/>
        </p:nvGrpSpPr>
        <p:grpSpPr>
          <a:xfrm>
            <a:off x="3330475" y="1210750"/>
            <a:ext cx="2706700" cy="3304625"/>
            <a:chOff x="3330475" y="1210750"/>
            <a:chExt cx="2706700" cy="3304625"/>
          </a:xfrm>
        </p:grpSpPr>
        <p:pic>
          <p:nvPicPr>
            <p:cNvPr id="244" name="Google Shape;244;p35"/>
            <p:cNvPicPr preferRelativeResize="0"/>
            <p:nvPr/>
          </p:nvPicPr>
          <p:blipFill>
            <a:blip r:embed="rId6">
              <a:alphaModFix/>
            </a:blip>
            <a:stretch>
              <a:fillRect/>
            </a:stretch>
          </p:blipFill>
          <p:spPr>
            <a:xfrm>
              <a:off x="3330475" y="2840894"/>
              <a:ext cx="2706700" cy="1674481"/>
            </a:xfrm>
            <a:prstGeom prst="rect">
              <a:avLst/>
            </a:prstGeom>
            <a:noFill/>
            <a:ln>
              <a:noFill/>
            </a:ln>
          </p:spPr>
        </p:pic>
        <p:pic>
          <p:nvPicPr>
            <p:cNvPr id="245" name="Google Shape;245;p35"/>
            <p:cNvPicPr preferRelativeResize="0"/>
            <p:nvPr/>
          </p:nvPicPr>
          <p:blipFill>
            <a:blip r:embed="rId7">
              <a:alphaModFix/>
            </a:blip>
            <a:stretch>
              <a:fillRect/>
            </a:stretch>
          </p:blipFill>
          <p:spPr>
            <a:xfrm>
              <a:off x="3330475" y="1210750"/>
              <a:ext cx="2706700" cy="163015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6"/>
          <p:cNvSpPr txBox="1"/>
          <p:nvPr>
            <p:ph type="title"/>
          </p:nvPr>
        </p:nvSpPr>
        <p:spPr>
          <a:xfrm>
            <a:off x="718965" y="569380"/>
            <a:ext cx="7543800" cy="79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Population analysis</a:t>
            </a:r>
            <a:endParaRPr/>
          </a:p>
        </p:txBody>
      </p:sp>
      <p:pic>
        <p:nvPicPr>
          <p:cNvPr id="251" name="Google Shape;251;p36"/>
          <p:cNvPicPr preferRelativeResize="0"/>
          <p:nvPr/>
        </p:nvPicPr>
        <p:blipFill>
          <a:blip r:embed="rId3">
            <a:alphaModFix/>
          </a:blip>
          <a:stretch>
            <a:fillRect/>
          </a:stretch>
        </p:blipFill>
        <p:spPr>
          <a:xfrm>
            <a:off x="589525" y="1063280"/>
            <a:ext cx="8173415" cy="3476119"/>
          </a:xfrm>
          <a:prstGeom prst="rect">
            <a:avLst/>
          </a:prstGeom>
          <a:noFill/>
          <a:ln>
            <a:noFill/>
          </a:ln>
        </p:spPr>
      </p:pic>
      <p:sp>
        <p:nvSpPr>
          <p:cNvPr id="252" name="Google Shape;252;p36"/>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7"/>
          <p:cNvSpPr txBox="1"/>
          <p:nvPr>
            <p:ph type="title"/>
          </p:nvPr>
        </p:nvSpPr>
        <p:spPr>
          <a:xfrm>
            <a:off x="438980" y="428450"/>
            <a:ext cx="5146500" cy="793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Comments</a:t>
            </a:r>
            <a:endParaRPr/>
          </a:p>
        </p:txBody>
      </p:sp>
      <p:pic>
        <p:nvPicPr>
          <p:cNvPr id="258" name="Google Shape;258;p37"/>
          <p:cNvPicPr preferRelativeResize="0"/>
          <p:nvPr/>
        </p:nvPicPr>
        <p:blipFill>
          <a:blip r:embed="rId3">
            <a:alphaModFix/>
          </a:blip>
          <a:stretch>
            <a:fillRect/>
          </a:stretch>
        </p:blipFill>
        <p:spPr>
          <a:xfrm>
            <a:off x="268975" y="1032225"/>
            <a:ext cx="8478935" cy="3521751"/>
          </a:xfrm>
          <a:prstGeom prst="rect">
            <a:avLst/>
          </a:prstGeom>
          <a:noFill/>
          <a:ln>
            <a:noFill/>
          </a:ln>
        </p:spPr>
      </p:pic>
      <p:sp>
        <p:nvSpPr>
          <p:cNvPr id="259" name="Google Shape;259;p37"/>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8"/>
          <p:cNvSpPr txBox="1"/>
          <p:nvPr>
            <p:ph type="title"/>
          </p:nvPr>
        </p:nvSpPr>
        <p:spPr>
          <a:xfrm>
            <a:off x="777240" y="1021080"/>
            <a:ext cx="7543800" cy="79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Thematic Analysis</a:t>
            </a:r>
            <a:endParaRPr/>
          </a:p>
        </p:txBody>
      </p:sp>
      <p:sp>
        <p:nvSpPr>
          <p:cNvPr id="265" name="Google Shape;265;p38"/>
          <p:cNvSpPr txBox="1"/>
          <p:nvPr>
            <p:ph idx="1" type="body"/>
          </p:nvPr>
        </p:nvSpPr>
        <p:spPr>
          <a:xfrm>
            <a:off x="800100" y="1680702"/>
            <a:ext cx="7543800" cy="2875500"/>
          </a:xfrm>
          <a:prstGeom prst="rect">
            <a:avLst/>
          </a:prstGeom>
        </p:spPr>
        <p:txBody>
          <a:bodyPr anchorCtr="0" anchor="t" bIns="0" lIns="0" spcFirstLastPara="1" rIns="0" wrap="square" tIns="0">
            <a:noAutofit/>
          </a:bodyPr>
          <a:lstStyle/>
          <a:p>
            <a:pPr indent="-355600" lvl="0" marL="457200" rtl="0" algn="l">
              <a:spcBef>
                <a:spcPts val="800"/>
              </a:spcBef>
              <a:spcAft>
                <a:spcPts val="0"/>
              </a:spcAft>
              <a:buSzPts val="2000"/>
              <a:buChar char="●"/>
            </a:pPr>
            <a:r>
              <a:rPr lang="en" sz="2000"/>
              <a:t>~</a:t>
            </a:r>
            <a:r>
              <a:rPr lang="en" sz="2000"/>
              <a:t>30% of responses contained a comment</a:t>
            </a:r>
            <a:endParaRPr sz="2000"/>
          </a:p>
          <a:p>
            <a:pPr indent="-355600" lvl="0" marL="457200" rtl="0" algn="l">
              <a:spcBef>
                <a:spcPts val="1000"/>
              </a:spcBef>
              <a:spcAft>
                <a:spcPts val="0"/>
              </a:spcAft>
              <a:buSzPts val="2000"/>
              <a:buChar char="●"/>
            </a:pPr>
            <a:r>
              <a:rPr lang="en" sz="2000"/>
              <a:t>Detractors used more characters (212) than Promoters (127)</a:t>
            </a:r>
            <a:endParaRPr sz="2000"/>
          </a:p>
          <a:p>
            <a:pPr indent="-355600" lvl="0" marL="457200" rtl="0" algn="l">
              <a:spcBef>
                <a:spcPts val="1000"/>
              </a:spcBef>
              <a:spcAft>
                <a:spcPts val="0"/>
              </a:spcAft>
              <a:buSzPts val="2000"/>
              <a:buChar char="●"/>
            </a:pPr>
            <a:r>
              <a:rPr lang="en" sz="2000"/>
              <a:t>How do we summarize all of this textual information quickly?</a:t>
            </a:r>
            <a:endParaRPr sz="2000"/>
          </a:p>
          <a:p>
            <a:pPr indent="-355600" lvl="1" marL="914400" rtl="0" algn="l">
              <a:spcBef>
                <a:spcPts val="1000"/>
              </a:spcBef>
              <a:spcAft>
                <a:spcPts val="0"/>
              </a:spcAft>
              <a:buSzPts val="2000"/>
              <a:buChar char="○"/>
            </a:pPr>
            <a:r>
              <a:rPr lang="en" sz="2000"/>
              <a:t>First slowly - read through and familiarize</a:t>
            </a:r>
            <a:endParaRPr sz="2000"/>
          </a:p>
          <a:p>
            <a:pPr indent="-355600" lvl="1" marL="914400" rtl="0" algn="l">
              <a:spcBef>
                <a:spcPts val="0"/>
              </a:spcBef>
              <a:spcAft>
                <a:spcPts val="0"/>
              </a:spcAft>
              <a:buSzPts val="2000"/>
              <a:buChar char="○"/>
            </a:pPr>
            <a:r>
              <a:rPr lang="en" sz="2000"/>
              <a:t>Create categories → combine and consolidate</a:t>
            </a:r>
            <a:endParaRPr sz="2000"/>
          </a:p>
          <a:p>
            <a:pPr indent="-355600" lvl="1" marL="914400" rtl="0" algn="l">
              <a:spcBef>
                <a:spcPts val="0"/>
              </a:spcBef>
              <a:spcAft>
                <a:spcPts val="0"/>
              </a:spcAft>
              <a:buSzPts val="2000"/>
              <a:buChar char="○"/>
            </a:pPr>
            <a:r>
              <a:rPr lang="en" sz="2000"/>
              <a:t>Create keywords to bulk code</a:t>
            </a:r>
            <a:endParaRPr sz="2000"/>
          </a:p>
          <a:p>
            <a:pPr indent="-355600" lvl="1" marL="914400" rtl="0" algn="l">
              <a:spcBef>
                <a:spcPts val="0"/>
              </a:spcBef>
              <a:spcAft>
                <a:spcPts val="0"/>
              </a:spcAft>
              <a:buSzPts val="2000"/>
              <a:buChar char="○"/>
            </a:pPr>
            <a:r>
              <a:rPr lang="en" sz="2000"/>
              <a:t>Frequency analysis - overall, by demographics, by time periods, anything of interest!</a:t>
            </a:r>
            <a:endParaRPr sz="2000"/>
          </a:p>
        </p:txBody>
      </p:sp>
      <p:sp>
        <p:nvSpPr>
          <p:cNvPr id="266" name="Google Shape;266;p38"/>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a:t>
            </a:r>
            <a:endParaRPr/>
          </a:p>
        </p:txBody>
      </p:sp>
      <p:pic>
        <p:nvPicPr>
          <p:cNvPr id="267" name="Google Shape;267;p38"/>
          <p:cNvPicPr preferRelativeResize="0"/>
          <p:nvPr/>
        </p:nvPicPr>
        <p:blipFill>
          <a:blip r:embed="rId3">
            <a:alphaModFix/>
          </a:blip>
          <a:stretch>
            <a:fillRect/>
          </a:stretch>
        </p:blipFill>
        <p:spPr>
          <a:xfrm>
            <a:off x="6051450" y="133250"/>
            <a:ext cx="1990824" cy="19908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9"/>
          <p:cNvSpPr txBox="1"/>
          <p:nvPr>
            <p:ph type="title"/>
          </p:nvPr>
        </p:nvSpPr>
        <p:spPr>
          <a:xfrm>
            <a:off x="800100" y="666753"/>
            <a:ext cx="7543800" cy="3519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Example Comments</a:t>
            </a:r>
            <a:endParaRPr/>
          </a:p>
        </p:txBody>
      </p:sp>
      <p:graphicFrame>
        <p:nvGraphicFramePr>
          <p:cNvPr id="273" name="Google Shape;273;p39"/>
          <p:cNvGraphicFramePr/>
          <p:nvPr/>
        </p:nvGraphicFramePr>
        <p:xfrm>
          <a:off x="440588" y="1154800"/>
          <a:ext cx="3000000" cy="3000000"/>
        </p:xfrm>
        <a:graphic>
          <a:graphicData uri="http://schemas.openxmlformats.org/drawingml/2006/table">
            <a:tbl>
              <a:tblPr>
                <a:noFill/>
                <a:tableStyleId>{92E5D2D5-45BF-45DD-9850-0C0B537DBECF}</a:tableStyleId>
              </a:tblPr>
              <a:tblGrid>
                <a:gridCol w="1134800"/>
                <a:gridCol w="987550"/>
                <a:gridCol w="1032850"/>
                <a:gridCol w="976200"/>
                <a:gridCol w="1032850"/>
                <a:gridCol w="1032850"/>
                <a:gridCol w="1032850"/>
                <a:gridCol w="1032850"/>
              </a:tblGrid>
              <a:tr h="337450">
                <a:tc>
                  <a:txBody>
                    <a:bodyPr/>
                    <a:lstStyle/>
                    <a:p>
                      <a:pPr indent="0" lvl="0" marL="0" rtl="0" algn="ctr">
                        <a:spcBef>
                          <a:spcPts val="0"/>
                        </a:spcBef>
                        <a:spcAft>
                          <a:spcPts val="0"/>
                        </a:spcAft>
                        <a:buNone/>
                      </a:pPr>
                      <a:r>
                        <a:rPr lang="en">
                          <a:solidFill>
                            <a:schemeClr val="lt1"/>
                          </a:solidFill>
                          <a:latin typeface="Georgia"/>
                          <a:ea typeface="Georgia"/>
                          <a:cs typeface="Georgia"/>
                          <a:sym typeface="Georgia"/>
                        </a:rPr>
                        <a:t>Academics</a:t>
                      </a:r>
                      <a:endParaRPr>
                        <a:solidFill>
                          <a:schemeClr val="lt1"/>
                        </a:solidFill>
                        <a:latin typeface="Georgia"/>
                        <a:ea typeface="Georgia"/>
                        <a:cs typeface="Georgia"/>
                        <a:sym typeface="Georgia"/>
                      </a:endParaRPr>
                    </a:p>
                  </a:txBody>
                  <a:tcPr marT="91425" marB="91425" marR="91425" marL="91425">
                    <a:solidFill>
                      <a:schemeClr val="dk1"/>
                    </a:solidFill>
                  </a:tcPr>
                </a:tc>
                <a:tc>
                  <a:txBody>
                    <a:bodyPr/>
                    <a:lstStyle/>
                    <a:p>
                      <a:pPr indent="0" lvl="0" marL="0" rtl="0" algn="ctr">
                        <a:spcBef>
                          <a:spcPts val="0"/>
                        </a:spcBef>
                        <a:spcAft>
                          <a:spcPts val="0"/>
                        </a:spcAft>
                        <a:buNone/>
                      </a:pPr>
                      <a:r>
                        <a:rPr lang="en">
                          <a:solidFill>
                            <a:schemeClr val="lt1"/>
                          </a:solidFill>
                          <a:latin typeface="Georgia"/>
                          <a:ea typeface="Georgia"/>
                          <a:cs typeface="Georgia"/>
                          <a:sym typeface="Georgia"/>
                        </a:rPr>
                        <a:t>Support</a:t>
                      </a:r>
                      <a:endParaRPr>
                        <a:solidFill>
                          <a:schemeClr val="lt1"/>
                        </a:solidFill>
                        <a:latin typeface="Georgia"/>
                        <a:ea typeface="Georgia"/>
                        <a:cs typeface="Georgia"/>
                        <a:sym typeface="Georgia"/>
                      </a:endParaRPr>
                    </a:p>
                  </a:txBody>
                  <a:tcPr marT="91425" marB="91425" marR="91425" marL="91425">
                    <a:solidFill>
                      <a:schemeClr val="dk1"/>
                    </a:solidFill>
                  </a:tcPr>
                </a:tc>
                <a:tc>
                  <a:txBody>
                    <a:bodyPr/>
                    <a:lstStyle/>
                    <a:p>
                      <a:pPr indent="0" lvl="0" marL="0" rtl="0" algn="ctr">
                        <a:spcBef>
                          <a:spcPts val="0"/>
                        </a:spcBef>
                        <a:spcAft>
                          <a:spcPts val="0"/>
                        </a:spcAft>
                        <a:buNone/>
                      </a:pPr>
                      <a:r>
                        <a:rPr lang="en">
                          <a:solidFill>
                            <a:schemeClr val="lt1"/>
                          </a:solidFill>
                          <a:latin typeface="Georgia"/>
                          <a:ea typeface="Georgia"/>
                          <a:cs typeface="Georgia"/>
                          <a:sym typeface="Georgia"/>
                        </a:rPr>
                        <a:t>Professors</a:t>
                      </a:r>
                      <a:endParaRPr>
                        <a:solidFill>
                          <a:schemeClr val="lt1"/>
                        </a:solidFill>
                        <a:latin typeface="Georgia"/>
                        <a:ea typeface="Georgia"/>
                        <a:cs typeface="Georgia"/>
                        <a:sym typeface="Georgia"/>
                      </a:endParaRPr>
                    </a:p>
                  </a:txBody>
                  <a:tcPr marT="91425" marB="91425" marR="91425" marL="91425">
                    <a:solidFill>
                      <a:schemeClr val="dk1"/>
                    </a:solidFill>
                  </a:tcPr>
                </a:tc>
                <a:tc>
                  <a:txBody>
                    <a:bodyPr/>
                    <a:lstStyle/>
                    <a:p>
                      <a:pPr indent="0" lvl="0" marL="0" rtl="0" algn="ctr">
                        <a:spcBef>
                          <a:spcPts val="0"/>
                        </a:spcBef>
                        <a:spcAft>
                          <a:spcPts val="0"/>
                        </a:spcAft>
                        <a:buNone/>
                      </a:pPr>
                      <a:r>
                        <a:rPr lang="en">
                          <a:solidFill>
                            <a:schemeClr val="lt1"/>
                          </a:solidFill>
                          <a:latin typeface="Georgia"/>
                          <a:ea typeface="Georgia"/>
                          <a:cs typeface="Georgia"/>
                          <a:sym typeface="Georgia"/>
                        </a:rPr>
                        <a:t>Program</a:t>
                      </a:r>
                      <a:endParaRPr>
                        <a:solidFill>
                          <a:schemeClr val="lt1"/>
                        </a:solidFill>
                        <a:latin typeface="Georgia"/>
                        <a:ea typeface="Georgia"/>
                        <a:cs typeface="Georgia"/>
                        <a:sym typeface="Georgia"/>
                      </a:endParaRPr>
                    </a:p>
                  </a:txBody>
                  <a:tcPr marT="91425" marB="91425" marR="91425" marL="91425">
                    <a:solidFill>
                      <a:schemeClr val="dk1"/>
                    </a:solidFill>
                  </a:tcPr>
                </a:tc>
                <a:tc>
                  <a:txBody>
                    <a:bodyPr/>
                    <a:lstStyle/>
                    <a:p>
                      <a:pPr indent="0" lvl="0" marL="0" rtl="0" algn="ctr">
                        <a:spcBef>
                          <a:spcPts val="0"/>
                        </a:spcBef>
                        <a:spcAft>
                          <a:spcPts val="0"/>
                        </a:spcAft>
                        <a:buNone/>
                      </a:pPr>
                      <a:r>
                        <a:rPr lang="en">
                          <a:solidFill>
                            <a:schemeClr val="lt1"/>
                          </a:solidFill>
                          <a:latin typeface="Georgia"/>
                          <a:ea typeface="Georgia"/>
                          <a:cs typeface="Georgia"/>
                          <a:sym typeface="Georgia"/>
                        </a:rPr>
                        <a:t>Activities</a:t>
                      </a:r>
                      <a:endParaRPr>
                        <a:solidFill>
                          <a:schemeClr val="lt1"/>
                        </a:solidFill>
                        <a:latin typeface="Georgia"/>
                        <a:ea typeface="Georgia"/>
                        <a:cs typeface="Georgia"/>
                        <a:sym typeface="Georgia"/>
                      </a:endParaRPr>
                    </a:p>
                  </a:txBody>
                  <a:tcPr marT="91425" marB="91425" marR="91425" marL="91425">
                    <a:solidFill>
                      <a:schemeClr val="dk1"/>
                    </a:solidFill>
                  </a:tcPr>
                </a:tc>
                <a:tc>
                  <a:txBody>
                    <a:bodyPr/>
                    <a:lstStyle/>
                    <a:p>
                      <a:pPr indent="0" lvl="0" marL="0" rtl="0" algn="ctr">
                        <a:spcBef>
                          <a:spcPts val="0"/>
                        </a:spcBef>
                        <a:spcAft>
                          <a:spcPts val="0"/>
                        </a:spcAft>
                        <a:buNone/>
                      </a:pPr>
                      <a:r>
                        <a:rPr lang="en">
                          <a:solidFill>
                            <a:schemeClr val="lt1"/>
                          </a:solidFill>
                          <a:latin typeface="Georgia"/>
                          <a:ea typeface="Georgia"/>
                          <a:cs typeface="Georgia"/>
                          <a:sym typeface="Georgia"/>
                        </a:rPr>
                        <a:t>Cost</a:t>
                      </a:r>
                      <a:endParaRPr>
                        <a:solidFill>
                          <a:schemeClr val="lt1"/>
                        </a:solidFill>
                        <a:latin typeface="Georgia"/>
                        <a:ea typeface="Georgia"/>
                        <a:cs typeface="Georgia"/>
                        <a:sym typeface="Georgia"/>
                      </a:endParaRPr>
                    </a:p>
                  </a:txBody>
                  <a:tcPr marT="91425" marB="91425" marR="91425" marL="91425">
                    <a:solidFill>
                      <a:schemeClr val="dk1"/>
                    </a:solidFill>
                  </a:tcPr>
                </a:tc>
                <a:tc>
                  <a:txBody>
                    <a:bodyPr/>
                    <a:lstStyle/>
                    <a:p>
                      <a:pPr indent="0" lvl="0" marL="0" rtl="0" algn="ctr">
                        <a:spcBef>
                          <a:spcPts val="0"/>
                        </a:spcBef>
                        <a:spcAft>
                          <a:spcPts val="0"/>
                        </a:spcAft>
                        <a:buNone/>
                      </a:pPr>
                      <a:r>
                        <a:rPr lang="en">
                          <a:solidFill>
                            <a:schemeClr val="lt1"/>
                          </a:solidFill>
                          <a:latin typeface="Georgia"/>
                          <a:ea typeface="Georgia"/>
                          <a:cs typeface="Georgia"/>
                          <a:sym typeface="Georgia"/>
                        </a:rPr>
                        <a:t>Dining</a:t>
                      </a:r>
                      <a:endParaRPr>
                        <a:solidFill>
                          <a:schemeClr val="lt1"/>
                        </a:solidFill>
                        <a:latin typeface="Georgia"/>
                        <a:ea typeface="Georgia"/>
                        <a:cs typeface="Georgia"/>
                        <a:sym typeface="Georgia"/>
                      </a:endParaRPr>
                    </a:p>
                  </a:txBody>
                  <a:tcPr marT="91425" marB="91425" marR="91425" marL="91425">
                    <a:solidFill>
                      <a:schemeClr val="dk1"/>
                    </a:solidFill>
                  </a:tcPr>
                </a:tc>
                <a:tc>
                  <a:txBody>
                    <a:bodyPr/>
                    <a:lstStyle/>
                    <a:p>
                      <a:pPr indent="0" lvl="0" marL="0" rtl="0" algn="ctr">
                        <a:spcBef>
                          <a:spcPts val="0"/>
                        </a:spcBef>
                        <a:spcAft>
                          <a:spcPts val="0"/>
                        </a:spcAft>
                        <a:buNone/>
                      </a:pPr>
                      <a:r>
                        <a:rPr lang="en">
                          <a:solidFill>
                            <a:schemeClr val="lt1"/>
                          </a:solidFill>
                          <a:latin typeface="Georgia"/>
                          <a:ea typeface="Georgia"/>
                          <a:cs typeface="Georgia"/>
                          <a:sym typeface="Georgia"/>
                        </a:rPr>
                        <a:t>Parking</a:t>
                      </a:r>
                      <a:endParaRPr>
                        <a:solidFill>
                          <a:schemeClr val="lt1"/>
                        </a:solidFill>
                        <a:latin typeface="Georgia"/>
                        <a:ea typeface="Georgia"/>
                        <a:cs typeface="Georgia"/>
                        <a:sym typeface="Georgia"/>
                      </a:endParaRPr>
                    </a:p>
                  </a:txBody>
                  <a:tcPr marT="91425" marB="91425" marR="91425" marL="91425">
                    <a:solidFill>
                      <a:schemeClr val="dk1"/>
                    </a:solidFill>
                  </a:tcPr>
                </a:tc>
              </a:tr>
              <a:tr h="737200">
                <a:tc rowSpan="3">
                  <a:txBody>
                    <a:bodyPr/>
                    <a:lstStyle/>
                    <a:p>
                      <a:pPr indent="0" lvl="0" marL="0" rtl="0" algn="l">
                        <a:spcBef>
                          <a:spcPts val="0"/>
                        </a:spcBef>
                        <a:spcAft>
                          <a:spcPts val="0"/>
                        </a:spcAft>
                        <a:buNone/>
                      </a:pPr>
                      <a:r>
                        <a:rPr lang="en" sz="1200">
                          <a:latin typeface="Georgia"/>
                          <a:ea typeface="Georgia"/>
                          <a:cs typeface="Georgia"/>
                          <a:sym typeface="Georgia"/>
                        </a:rPr>
                        <a:t>SBU is an amazing school, with so many opportunities and infrastructure to provide top notch education.</a:t>
                      </a:r>
                      <a:endParaRPr sz="1200">
                        <a:latin typeface="Georgia"/>
                        <a:ea typeface="Georgia"/>
                        <a:cs typeface="Georgia"/>
                        <a:sym typeface="Georgia"/>
                      </a:endParaRPr>
                    </a:p>
                  </a:txBody>
                  <a:tcPr marT="91425" marB="91425" marR="91425" marL="91425"/>
                </a:tc>
                <a:tc rowSpan="3">
                  <a:txBody>
                    <a:bodyPr/>
                    <a:lstStyle/>
                    <a:p>
                      <a:pPr indent="0" lvl="0" marL="0" rtl="0" algn="l">
                        <a:spcBef>
                          <a:spcPts val="0"/>
                        </a:spcBef>
                        <a:spcAft>
                          <a:spcPts val="0"/>
                        </a:spcAft>
                        <a:buNone/>
                      </a:pPr>
                      <a:r>
                        <a:rPr lang="en" sz="1200">
                          <a:latin typeface="Georgia"/>
                          <a:ea typeface="Georgia"/>
                          <a:cs typeface="Georgia"/>
                          <a:sym typeface="Georgia"/>
                        </a:rPr>
                        <a:t>I love the community overall. I feel welcomed and ready to spend the next four years here.</a:t>
                      </a:r>
                      <a:endParaRPr sz="1200">
                        <a:latin typeface="Georgia"/>
                        <a:ea typeface="Georgia"/>
                        <a:cs typeface="Georgia"/>
                        <a:sym typeface="Georgia"/>
                      </a:endParaRPr>
                    </a:p>
                  </a:txBody>
                  <a:tcPr marT="91425" marB="91425" marR="91425" marL="91425"/>
                </a:tc>
                <a:tc rowSpan="3">
                  <a:txBody>
                    <a:bodyPr/>
                    <a:lstStyle/>
                    <a:p>
                      <a:pPr indent="0" lvl="0" marL="0" rtl="0" algn="l">
                        <a:spcBef>
                          <a:spcPts val="0"/>
                        </a:spcBef>
                        <a:spcAft>
                          <a:spcPts val="0"/>
                        </a:spcAft>
                        <a:buNone/>
                      </a:pPr>
                      <a:r>
                        <a:rPr lang="en" sz="1200">
                          <a:latin typeface="Georgia"/>
                          <a:ea typeface="Georgia"/>
                          <a:cs typeface="Georgia"/>
                          <a:sym typeface="Georgia"/>
                        </a:rPr>
                        <a:t>I think there is a willingness and investment from the faculty for the students to succeed</a:t>
                      </a:r>
                      <a:endParaRPr sz="1200">
                        <a:latin typeface="Georgia"/>
                        <a:ea typeface="Georgia"/>
                        <a:cs typeface="Georgia"/>
                        <a:sym typeface="Georgia"/>
                      </a:endParaRPr>
                    </a:p>
                  </a:txBody>
                  <a:tcPr marT="91425" marB="91425" marR="91425" marL="91425"/>
                </a:tc>
                <a:tc rowSpan="3">
                  <a:txBody>
                    <a:bodyPr/>
                    <a:lstStyle/>
                    <a:p>
                      <a:pPr indent="0" lvl="0" marL="0" rtl="0" algn="l">
                        <a:spcBef>
                          <a:spcPts val="0"/>
                        </a:spcBef>
                        <a:spcAft>
                          <a:spcPts val="0"/>
                        </a:spcAft>
                        <a:buNone/>
                      </a:pPr>
                      <a:r>
                        <a:rPr lang="en" sz="1200">
                          <a:latin typeface="Georgia"/>
                          <a:ea typeface="Georgia"/>
                          <a:cs typeface="Georgia"/>
                          <a:sym typeface="Georgia"/>
                        </a:rPr>
                        <a:t>Excellent STEM and liberal arts classes; I highly recommend the Honors College as well.</a:t>
                      </a:r>
                      <a:endParaRPr sz="1200">
                        <a:latin typeface="Georgia"/>
                        <a:ea typeface="Georgia"/>
                        <a:cs typeface="Georgia"/>
                        <a:sym typeface="Georgia"/>
                      </a:endParaRPr>
                    </a:p>
                  </a:txBody>
                  <a:tcPr marT="91425" marB="91425" marR="91425" marL="91425"/>
                </a:tc>
                <a:tc rowSpan="3">
                  <a:txBody>
                    <a:bodyPr/>
                    <a:lstStyle/>
                    <a:p>
                      <a:pPr indent="0" lvl="0" marL="0" rtl="0" algn="l">
                        <a:spcBef>
                          <a:spcPts val="0"/>
                        </a:spcBef>
                        <a:spcAft>
                          <a:spcPts val="0"/>
                        </a:spcAft>
                        <a:buNone/>
                      </a:pPr>
                      <a:r>
                        <a:rPr lang="en" sz="1000">
                          <a:latin typeface="Georgia"/>
                          <a:ea typeface="Georgia"/>
                          <a:cs typeface="Georgia"/>
                          <a:sym typeface="Georgia"/>
                        </a:rPr>
                        <a:t>I have really been enjoying the university and all the events that Stony Brook has been doing. It is all very fun and I appreciate all the effort Stony Brook puts in to making each semester fun!</a:t>
                      </a:r>
                      <a:endParaRPr sz="1000">
                        <a:latin typeface="Georgia"/>
                        <a:ea typeface="Georgia"/>
                        <a:cs typeface="Georgia"/>
                        <a:sym typeface="Georgia"/>
                      </a:endParaRPr>
                    </a:p>
                  </a:txBody>
                  <a:tcPr marT="91425" marB="91425" marR="91425" marL="91425"/>
                </a:tc>
                <a:tc rowSpan="3">
                  <a:txBody>
                    <a:bodyPr/>
                    <a:lstStyle/>
                    <a:p>
                      <a:pPr indent="0" lvl="0" marL="0" rtl="0" algn="l">
                        <a:spcBef>
                          <a:spcPts val="0"/>
                        </a:spcBef>
                        <a:spcAft>
                          <a:spcPts val="0"/>
                        </a:spcAft>
                        <a:buNone/>
                      </a:pPr>
                      <a:r>
                        <a:rPr lang="en" sz="1200">
                          <a:latin typeface="Georgia"/>
                          <a:ea typeface="Georgia"/>
                          <a:cs typeface="Georgia"/>
                          <a:sym typeface="Georgia"/>
                        </a:rPr>
                        <a:t>Because the cost is not too pricey for in-state students and for the cost, the school offers many resources.</a:t>
                      </a:r>
                      <a:endParaRPr sz="1200">
                        <a:latin typeface="Georgia"/>
                        <a:ea typeface="Georgia"/>
                        <a:cs typeface="Georgia"/>
                        <a:sym typeface="Georgia"/>
                      </a:endParaRPr>
                    </a:p>
                  </a:txBody>
                  <a:tcPr marT="91425" marB="91425" marR="91425" marL="91425"/>
                </a:tc>
                <a:tc rowSpan="3">
                  <a:txBody>
                    <a:bodyPr/>
                    <a:lstStyle/>
                    <a:p>
                      <a:pPr indent="0" lvl="0" marL="0" rtl="0" algn="l">
                        <a:spcBef>
                          <a:spcPts val="0"/>
                        </a:spcBef>
                        <a:spcAft>
                          <a:spcPts val="0"/>
                        </a:spcAft>
                        <a:buNone/>
                      </a:pPr>
                      <a:r>
                        <a:rPr lang="en" sz="1200">
                          <a:latin typeface="Georgia"/>
                          <a:ea typeface="Georgia"/>
                          <a:cs typeface="Georgia"/>
                          <a:sym typeface="Georgia"/>
                        </a:rPr>
                        <a:t>Please give us pasta. We want a pasta place.</a:t>
                      </a:r>
                      <a:endParaRPr sz="1200">
                        <a:latin typeface="Georgia"/>
                        <a:ea typeface="Georgia"/>
                        <a:cs typeface="Georgia"/>
                        <a:sym typeface="Georgia"/>
                      </a:endParaRPr>
                    </a:p>
                  </a:txBody>
                  <a:tcPr marT="91425" marB="91425" marR="91425" marL="91425"/>
                </a:tc>
                <a:tc rowSpan="3">
                  <a:txBody>
                    <a:bodyPr/>
                    <a:lstStyle/>
                    <a:p>
                      <a:pPr indent="0" lvl="0" marL="0" rtl="0" algn="l">
                        <a:spcBef>
                          <a:spcPts val="0"/>
                        </a:spcBef>
                        <a:spcAft>
                          <a:spcPts val="0"/>
                        </a:spcAft>
                        <a:buNone/>
                      </a:pPr>
                      <a:r>
                        <a:rPr lang="en" sz="1200">
                          <a:latin typeface="Georgia"/>
                          <a:ea typeface="Georgia"/>
                          <a:cs typeface="Georgia"/>
                          <a:sym typeface="Georgia"/>
                        </a:rPr>
                        <a:t>My rating would usually be a 10, but the future concerns about parking make it an 8.</a:t>
                      </a:r>
                      <a:endParaRPr sz="1200">
                        <a:latin typeface="Georgia"/>
                        <a:ea typeface="Georgia"/>
                        <a:cs typeface="Georgia"/>
                        <a:sym typeface="Georgia"/>
                      </a:endParaRPr>
                    </a:p>
                  </a:txBody>
                  <a:tcPr marT="91425" marB="91425" marR="91425" marL="91425"/>
                </a:tc>
              </a:tr>
              <a:tr h="737200">
                <a:tc vMerge="1"/>
                <a:tc vMerge="1"/>
                <a:tc vMerge="1"/>
                <a:tc vMerge="1"/>
                <a:tc vMerge="1"/>
                <a:tc vMerge="1"/>
                <a:tc vMerge="1"/>
                <a:tc vMerge="1"/>
              </a:tr>
              <a:tr h="1125875">
                <a:tc vMerge="1"/>
                <a:tc vMerge="1"/>
                <a:tc vMerge="1"/>
                <a:tc vMerge="1"/>
                <a:tc vMerge="1"/>
                <a:tc vMerge="1"/>
                <a:tc vMerge="1"/>
                <a:tc vMerge="1"/>
              </a:tr>
            </a:tbl>
          </a:graphicData>
        </a:graphic>
      </p:graphicFrame>
      <p:sp>
        <p:nvSpPr>
          <p:cNvPr id="274" name="Google Shape;274;p39"/>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0"/>
          <p:cNvSpPr txBox="1"/>
          <p:nvPr>
            <p:ph type="title"/>
          </p:nvPr>
        </p:nvSpPr>
        <p:spPr>
          <a:xfrm>
            <a:off x="800100" y="666753"/>
            <a:ext cx="7543800" cy="3519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Themes</a:t>
            </a:r>
            <a:endParaRPr/>
          </a:p>
        </p:txBody>
      </p:sp>
      <p:pic>
        <p:nvPicPr>
          <p:cNvPr id="280" name="Google Shape;280;p40"/>
          <p:cNvPicPr preferRelativeResize="0"/>
          <p:nvPr/>
        </p:nvPicPr>
        <p:blipFill>
          <a:blip r:embed="rId3">
            <a:alphaModFix/>
          </a:blip>
          <a:stretch>
            <a:fillRect/>
          </a:stretch>
        </p:blipFill>
        <p:spPr>
          <a:xfrm>
            <a:off x="1481125" y="1163861"/>
            <a:ext cx="734547" cy="650694"/>
          </a:xfrm>
          <a:prstGeom prst="rect">
            <a:avLst/>
          </a:prstGeom>
          <a:noFill/>
          <a:ln>
            <a:noFill/>
          </a:ln>
        </p:spPr>
      </p:pic>
      <p:pic>
        <p:nvPicPr>
          <p:cNvPr id="281" name="Google Shape;281;p40"/>
          <p:cNvPicPr preferRelativeResize="0"/>
          <p:nvPr/>
        </p:nvPicPr>
        <p:blipFill>
          <a:blip r:embed="rId4">
            <a:alphaModFix/>
          </a:blip>
          <a:stretch>
            <a:fillRect/>
          </a:stretch>
        </p:blipFill>
        <p:spPr>
          <a:xfrm>
            <a:off x="2295884" y="1163861"/>
            <a:ext cx="734547" cy="650694"/>
          </a:xfrm>
          <a:prstGeom prst="rect">
            <a:avLst/>
          </a:prstGeom>
          <a:noFill/>
          <a:ln>
            <a:noFill/>
          </a:ln>
        </p:spPr>
      </p:pic>
      <p:pic>
        <p:nvPicPr>
          <p:cNvPr id="282" name="Google Shape;282;p40"/>
          <p:cNvPicPr preferRelativeResize="0"/>
          <p:nvPr/>
        </p:nvPicPr>
        <p:blipFill>
          <a:blip r:embed="rId5">
            <a:alphaModFix/>
          </a:blip>
          <a:stretch>
            <a:fillRect/>
          </a:stretch>
        </p:blipFill>
        <p:spPr>
          <a:xfrm>
            <a:off x="3110641" y="1163861"/>
            <a:ext cx="734547" cy="650694"/>
          </a:xfrm>
          <a:prstGeom prst="rect">
            <a:avLst/>
          </a:prstGeom>
          <a:noFill/>
          <a:ln>
            <a:noFill/>
          </a:ln>
        </p:spPr>
      </p:pic>
      <p:pic>
        <p:nvPicPr>
          <p:cNvPr id="283" name="Google Shape;283;p40"/>
          <p:cNvPicPr preferRelativeResize="0"/>
          <p:nvPr/>
        </p:nvPicPr>
        <p:blipFill>
          <a:blip r:embed="rId6">
            <a:alphaModFix/>
          </a:blip>
          <a:stretch>
            <a:fillRect/>
          </a:stretch>
        </p:blipFill>
        <p:spPr>
          <a:xfrm>
            <a:off x="3999713" y="1210286"/>
            <a:ext cx="734547" cy="650694"/>
          </a:xfrm>
          <a:prstGeom prst="rect">
            <a:avLst/>
          </a:prstGeom>
          <a:noFill/>
          <a:ln>
            <a:noFill/>
          </a:ln>
        </p:spPr>
      </p:pic>
      <p:pic>
        <p:nvPicPr>
          <p:cNvPr id="284" name="Google Shape;284;p40"/>
          <p:cNvPicPr preferRelativeResize="0"/>
          <p:nvPr/>
        </p:nvPicPr>
        <p:blipFill>
          <a:blip r:embed="rId7">
            <a:alphaModFix/>
          </a:blip>
          <a:stretch>
            <a:fillRect/>
          </a:stretch>
        </p:blipFill>
        <p:spPr>
          <a:xfrm>
            <a:off x="4888769" y="1175686"/>
            <a:ext cx="734547" cy="650694"/>
          </a:xfrm>
          <a:prstGeom prst="rect">
            <a:avLst/>
          </a:prstGeom>
          <a:noFill/>
          <a:ln>
            <a:noFill/>
          </a:ln>
        </p:spPr>
      </p:pic>
      <p:pic>
        <p:nvPicPr>
          <p:cNvPr id="285" name="Google Shape;285;p40"/>
          <p:cNvPicPr preferRelativeResize="0"/>
          <p:nvPr/>
        </p:nvPicPr>
        <p:blipFill>
          <a:blip r:embed="rId8">
            <a:alphaModFix/>
          </a:blip>
          <a:stretch>
            <a:fillRect/>
          </a:stretch>
        </p:blipFill>
        <p:spPr>
          <a:xfrm>
            <a:off x="6022302" y="1175678"/>
            <a:ext cx="734547" cy="650694"/>
          </a:xfrm>
          <a:prstGeom prst="rect">
            <a:avLst/>
          </a:prstGeom>
          <a:noFill/>
          <a:ln>
            <a:noFill/>
          </a:ln>
        </p:spPr>
      </p:pic>
      <p:pic>
        <p:nvPicPr>
          <p:cNvPr id="286" name="Google Shape;286;p40"/>
          <p:cNvPicPr preferRelativeResize="0"/>
          <p:nvPr/>
        </p:nvPicPr>
        <p:blipFill>
          <a:blip r:embed="rId9">
            <a:alphaModFix/>
          </a:blip>
          <a:stretch>
            <a:fillRect/>
          </a:stretch>
        </p:blipFill>
        <p:spPr>
          <a:xfrm>
            <a:off x="7155822" y="1164409"/>
            <a:ext cx="760008" cy="673248"/>
          </a:xfrm>
          <a:prstGeom prst="rect">
            <a:avLst/>
          </a:prstGeom>
          <a:noFill/>
          <a:ln>
            <a:noFill/>
          </a:ln>
        </p:spPr>
      </p:pic>
      <p:pic>
        <p:nvPicPr>
          <p:cNvPr id="287" name="Google Shape;287;p40"/>
          <p:cNvPicPr preferRelativeResize="0"/>
          <p:nvPr/>
        </p:nvPicPr>
        <p:blipFill>
          <a:blip r:embed="rId10">
            <a:alphaModFix/>
          </a:blip>
          <a:stretch>
            <a:fillRect/>
          </a:stretch>
        </p:blipFill>
        <p:spPr>
          <a:xfrm>
            <a:off x="8014653" y="1175690"/>
            <a:ext cx="734547" cy="650694"/>
          </a:xfrm>
          <a:prstGeom prst="rect">
            <a:avLst/>
          </a:prstGeom>
          <a:noFill/>
          <a:ln>
            <a:noFill/>
          </a:ln>
        </p:spPr>
      </p:pic>
      <p:sp>
        <p:nvSpPr>
          <p:cNvPr id="288" name="Google Shape;288;p40"/>
          <p:cNvSpPr/>
          <p:nvPr/>
        </p:nvSpPr>
        <p:spPr>
          <a:xfrm>
            <a:off x="5926532" y="1083863"/>
            <a:ext cx="926100" cy="834300"/>
          </a:xfrm>
          <a:prstGeom prst="rect">
            <a:avLst/>
          </a:prstGeom>
          <a:noFill/>
          <a:ln cap="flat" cmpd="sng" w="9525">
            <a:solidFill>
              <a:srgbClr val="D52027"/>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89" name="Google Shape;289;p40"/>
          <p:cNvGraphicFramePr/>
          <p:nvPr/>
        </p:nvGraphicFramePr>
        <p:xfrm>
          <a:off x="351088" y="1959738"/>
          <a:ext cx="3000000" cy="3000000"/>
        </p:xfrm>
        <a:graphic>
          <a:graphicData uri="http://schemas.openxmlformats.org/drawingml/2006/table">
            <a:tbl>
              <a:tblPr>
                <a:noFill/>
                <a:tableStyleId>{92E5D2D5-45BF-45DD-9850-0C0B537DBECF}</a:tableStyleId>
              </a:tblPr>
              <a:tblGrid>
                <a:gridCol w="1014050"/>
                <a:gridCol w="852275"/>
                <a:gridCol w="691675"/>
                <a:gridCol w="841275"/>
                <a:gridCol w="725325"/>
                <a:gridCol w="771950"/>
                <a:gridCol w="774650"/>
                <a:gridCol w="672050"/>
                <a:gridCol w="649150"/>
                <a:gridCol w="704175"/>
                <a:gridCol w="769950"/>
              </a:tblGrid>
              <a:tr h="519375">
                <a:tc>
                  <a:txBody>
                    <a:bodyPr/>
                    <a:lstStyle/>
                    <a:p>
                      <a:pPr indent="0" lvl="0" marL="0" rtl="0" algn="ctr">
                        <a:spcBef>
                          <a:spcPts val="0"/>
                        </a:spcBef>
                        <a:spcAft>
                          <a:spcPts val="0"/>
                        </a:spcAft>
                        <a:buNone/>
                      </a:pPr>
                      <a:r>
                        <a:rPr lang="en" sz="1100">
                          <a:solidFill>
                            <a:schemeClr val="lt1"/>
                          </a:solidFill>
                          <a:latin typeface="Georgia"/>
                          <a:ea typeface="Georgia"/>
                          <a:cs typeface="Georgia"/>
                          <a:sym typeface="Georgia"/>
                        </a:rPr>
                        <a:t>NPS</a:t>
                      </a:r>
                      <a:endParaRPr sz="1100">
                        <a:solidFill>
                          <a:schemeClr val="lt1"/>
                        </a:solidFill>
                        <a:latin typeface="Georgia"/>
                        <a:ea typeface="Georgia"/>
                        <a:cs typeface="Georgia"/>
                        <a:sym typeface="Georgia"/>
                      </a:endParaRPr>
                    </a:p>
                  </a:txBody>
                  <a:tcPr marT="91425" marB="91425" marR="91425" marL="91425">
                    <a:solidFill>
                      <a:schemeClr val="dk1"/>
                    </a:solidFill>
                  </a:tcPr>
                </a:tc>
                <a:tc>
                  <a:txBody>
                    <a:bodyPr/>
                    <a:lstStyle/>
                    <a:p>
                      <a:pPr indent="0" lvl="0" marL="0" rtl="0" algn="ctr">
                        <a:spcBef>
                          <a:spcPts val="0"/>
                        </a:spcBef>
                        <a:spcAft>
                          <a:spcPts val="0"/>
                        </a:spcAft>
                        <a:buNone/>
                      </a:pPr>
                      <a:r>
                        <a:rPr lang="en" sz="1100">
                          <a:solidFill>
                            <a:schemeClr val="lt1"/>
                          </a:solidFill>
                          <a:latin typeface="Georgia"/>
                          <a:ea typeface="Georgia"/>
                          <a:cs typeface="Georgia"/>
                          <a:sym typeface="Georgia"/>
                        </a:rPr>
                        <a:t>Academics</a:t>
                      </a:r>
                      <a:endParaRPr sz="1100">
                        <a:solidFill>
                          <a:schemeClr val="lt1"/>
                        </a:solidFill>
                        <a:latin typeface="Georgia"/>
                        <a:ea typeface="Georgia"/>
                        <a:cs typeface="Georgia"/>
                        <a:sym typeface="Georgia"/>
                      </a:endParaRPr>
                    </a:p>
                  </a:txBody>
                  <a:tcPr marT="91425" marB="91425" marR="91425" marL="91425">
                    <a:solidFill>
                      <a:schemeClr val="dk1"/>
                    </a:solidFill>
                  </a:tcPr>
                </a:tc>
                <a:tc>
                  <a:txBody>
                    <a:bodyPr/>
                    <a:lstStyle/>
                    <a:p>
                      <a:pPr indent="0" lvl="0" marL="0" rtl="0" algn="ctr">
                        <a:spcBef>
                          <a:spcPts val="0"/>
                        </a:spcBef>
                        <a:spcAft>
                          <a:spcPts val="0"/>
                        </a:spcAft>
                        <a:buNone/>
                      </a:pPr>
                      <a:r>
                        <a:rPr lang="en" sz="1100">
                          <a:solidFill>
                            <a:schemeClr val="lt1"/>
                          </a:solidFill>
                          <a:latin typeface="Georgia"/>
                          <a:ea typeface="Georgia"/>
                          <a:cs typeface="Georgia"/>
                          <a:sym typeface="Georgia"/>
                        </a:rPr>
                        <a:t>Support</a:t>
                      </a:r>
                      <a:endParaRPr sz="1100">
                        <a:solidFill>
                          <a:schemeClr val="lt1"/>
                        </a:solidFill>
                        <a:latin typeface="Georgia"/>
                        <a:ea typeface="Georgia"/>
                        <a:cs typeface="Georgia"/>
                        <a:sym typeface="Georgia"/>
                      </a:endParaRPr>
                    </a:p>
                  </a:txBody>
                  <a:tcPr marT="91425" marB="91425" marR="91425" marL="91425">
                    <a:solidFill>
                      <a:schemeClr val="dk1"/>
                    </a:solidFill>
                  </a:tcPr>
                </a:tc>
                <a:tc>
                  <a:txBody>
                    <a:bodyPr/>
                    <a:lstStyle/>
                    <a:p>
                      <a:pPr indent="0" lvl="0" marL="0" rtl="0" algn="ctr">
                        <a:spcBef>
                          <a:spcPts val="0"/>
                        </a:spcBef>
                        <a:spcAft>
                          <a:spcPts val="0"/>
                        </a:spcAft>
                        <a:buNone/>
                      </a:pPr>
                      <a:r>
                        <a:rPr lang="en" sz="1100">
                          <a:solidFill>
                            <a:schemeClr val="lt1"/>
                          </a:solidFill>
                          <a:latin typeface="Georgia"/>
                          <a:ea typeface="Georgia"/>
                          <a:cs typeface="Georgia"/>
                          <a:sym typeface="Georgia"/>
                        </a:rPr>
                        <a:t>Professors</a:t>
                      </a:r>
                      <a:endParaRPr sz="1100">
                        <a:solidFill>
                          <a:schemeClr val="lt1"/>
                        </a:solidFill>
                        <a:latin typeface="Georgia"/>
                        <a:ea typeface="Georgia"/>
                        <a:cs typeface="Georgia"/>
                        <a:sym typeface="Georgia"/>
                      </a:endParaRPr>
                    </a:p>
                  </a:txBody>
                  <a:tcPr marT="91425" marB="91425" marR="91425" marL="91425">
                    <a:solidFill>
                      <a:schemeClr val="dk1"/>
                    </a:solidFill>
                  </a:tcPr>
                </a:tc>
                <a:tc>
                  <a:txBody>
                    <a:bodyPr/>
                    <a:lstStyle/>
                    <a:p>
                      <a:pPr indent="0" lvl="0" marL="0" rtl="0" algn="ctr">
                        <a:spcBef>
                          <a:spcPts val="0"/>
                        </a:spcBef>
                        <a:spcAft>
                          <a:spcPts val="0"/>
                        </a:spcAft>
                        <a:buNone/>
                      </a:pPr>
                      <a:r>
                        <a:rPr lang="en" sz="1100">
                          <a:solidFill>
                            <a:schemeClr val="lt1"/>
                          </a:solidFill>
                          <a:latin typeface="Georgia"/>
                          <a:ea typeface="Georgia"/>
                          <a:cs typeface="Georgia"/>
                          <a:sym typeface="Georgia"/>
                        </a:rPr>
                        <a:t>Program</a:t>
                      </a:r>
                      <a:endParaRPr sz="1100">
                        <a:solidFill>
                          <a:schemeClr val="lt1"/>
                        </a:solidFill>
                        <a:latin typeface="Georgia"/>
                        <a:ea typeface="Georgia"/>
                        <a:cs typeface="Georgia"/>
                        <a:sym typeface="Georgia"/>
                      </a:endParaRPr>
                    </a:p>
                  </a:txBody>
                  <a:tcPr marT="91425" marB="91425" marR="91425" marL="91425">
                    <a:solidFill>
                      <a:schemeClr val="dk1"/>
                    </a:solidFill>
                  </a:tcPr>
                </a:tc>
                <a:tc>
                  <a:txBody>
                    <a:bodyPr/>
                    <a:lstStyle/>
                    <a:p>
                      <a:pPr indent="0" lvl="0" marL="0" rtl="0" algn="ctr">
                        <a:spcBef>
                          <a:spcPts val="0"/>
                        </a:spcBef>
                        <a:spcAft>
                          <a:spcPts val="0"/>
                        </a:spcAft>
                        <a:buNone/>
                      </a:pPr>
                      <a:r>
                        <a:rPr lang="en" sz="1100">
                          <a:solidFill>
                            <a:schemeClr val="lt1"/>
                          </a:solidFill>
                          <a:latin typeface="Georgia"/>
                          <a:ea typeface="Georgia"/>
                          <a:cs typeface="Georgia"/>
                          <a:sym typeface="Georgia"/>
                        </a:rPr>
                        <a:t>Activities</a:t>
                      </a:r>
                      <a:endParaRPr sz="1100">
                        <a:solidFill>
                          <a:schemeClr val="lt1"/>
                        </a:solidFill>
                        <a:latin typeface="Georgia"/>
                        <a:ea typeface="Georgia"/>
                        <a:cs typeface="Georgia"/>
                        <a:sym typeface="Georgia"/>
                      </a:endParaRPr>
                    </a:p>
                  </a:txBody>
                  <a:tcPr marT="91425" marB="91425" marR="91425" marL="91425">
                    <a:solidFill>
                      <a:schemeClr val="dk1"/>
                    </a:solidFill>
                  </a:tcPr>
                </a:tc>
                <a:tc gridSpan="3">
                  <a:txBody>
                    <a:bodyPr/>
                    <a:lstStyle/>
                    <a:p>
                      <a:pPr indent="0" lvl="0" marL="0" rtl="0" algn="ctr">
                        <a:spcBef>
                          <a:spcPts val="0"/>
                        </a:spcBef>
                        <a:spcAft>
                          <a:spcPts val="0"/>
                        </a:spcAft>
                        <a:buNone/>
                      </a:pPr>
                      <a:r>
                        <a:rPr lang="en" sz="1100">
                          <a:solidFill>
                            <a:schemeClr val="lt1"/>
                          </a:solidFill>
                          <a:latin typeface="Georgia"/>
                          <a:ea typeface="Georgia"/>
                          <a:cs typeface="Georgia"/>
                          <a:sym typeface="Georgia"/>
                        </a:rPr>
                        <a:t>Cost</a:t>
                      </a:r>
                      <a:endParaRPr sz="1100">
                        <a:solidFill>
                          <a:schemeClr val="lt1"/>
                        </a:solidFill>
                        <a:latin typeface="Georgia"/>
                        <a:ea typeface="Georgia"/>
                        <a:cs typeface="Georgia"/>
                        <a:sym typeface="Georgia"/>
                      </a:endParaRPr>
                    </a:p>
                    <a:p>
                      <a:pPr indent="0" lvl="0" marL="0" rtl="0" algn="l">
                        <a:spcBef>
                          <a:spcPts val="0"/>
                        </a:spcBef>
                        <a:spcAft>
                          <a:spcPts val="0"/>
                        </a:spcAft>
                        <a:buNone/>
                      </a:pPr>
                      <a:r>
                        <a:rPr lang="en" sz="1000">
                          <a:solidFill>
                            <a:schemeClr val="lt1"/>
                          </a:solidFill>
                          <a:latin typeface="Georgia"/>
                          <a:ea typeface="Georgia"/>
                          <a:cs typeface="Georgia"/>
                          <a:sym typeface="Georgia"/>
                        </a:rPr>
                        <a:t>    </a:t>
                      </a:r>
                      <a:r>
                        <a:rPr b="1" lang="en" sz="1000">
                          <a:solidFill>
                            <a:schemeClr val="lt1"/>
                          </a:solidFill>
                          <a:latin typeface="Georgia"/>
                          <a:ea typeface="Georgia"/>
                          <a:cs typeface="Georgia"/>
                          <a:sym typeface="Georgia"/>
                        </a:rPr>
                        <a:t>Total</a:t>
                      </a:r>
                      <a:r>
                        <a:rPr lang="en" sz="1000">
                          <a:solidFill>
                            <a:schemeClr val="lt1"/>
                          </a:solidFill>
                          <a:latin typeface="Georgia"/>
                          <a:ea typeface="Georgia"/>
                          <a:cs typeface="Georgia"/>
                          <a:sym typeface="Georgia"/>
                        </a:rPr>
                        <a:t>            </a:t>
                      </a:r>
                      <a:r>
                        <a:rPr lang="en" sz="1000">
                          <a:solidFill>
                            <a:schemeClr val="lt1"/>
                          </a:solidFill>
                          <a:latin typeface="Georgia"/>
                          <a:ea typeface="Georgia"/>
                          <a:cs typeface="Georgia"/>
                          <a:sym typeface="Georgia"/>
                        </a:rPr>
                        <a:t>UGRD          GRAD</a:t>
                      </a:r>
                      <a:endParaRPr sz="1000">
                        <a:solidFill>
                          <a:schemeClr val="lt1"/>
                        </a:solidFill>
                        <a:latin typeface="Georgia"/>
                        <a:ea typeface="Georgia"/>
                        <a:cs typeface="Georgia"/>
                        <a:sym typeface="Georgia"/>
                      </a:endParaRPr>
                    </a:p>
                  </a:txBody>
                  <a:tcPr marT="91425" marB="91425" marR="91425" marL="91425" anchor="b">
                    <a:solidFill>
                      <a:schemeClr val="dk1"/>
                    </a:solidFill>
                  </a:tcPr>
                </a:tc>
                <a:tc hMerge="1"/>
                <a:tc hMerge="1"/>
                <a:tc>
                  <a:txBody>
                    <a:bodyPr/>
                    <a:lstStyle/>
                    <a:p>
                      <a:pPr indent="0" lvl="0" marL="0" rtl="0" algn="ctr">
                        <a:spcBef>
                          <a:spcPts val="0"/>
                        </a:spcBef>
                        <a:spcAft>
                          <a:spcPts val="0"/>
                        </a:spcAft>
                        <a:buNone/>
                      </a:pPr>
                      <a:r>
                        <a:rPr lang="en" sz="1100">
                          <a:solidFill>
                            <a:schemeClr val="lt1"/>
                          </a:solidFill>
                          <a:latin typeface="Georgia"/>
                          <a:ea typeface="Georgia"/>
                          <a:cs typeface="Georgia"/>
                          <a:sym typeface="Georgia"/>
                        </a:rPr>
                        <a:t>Dining</a:t>
                      </a:r>
                      <a:endParaRPr sz="1100">
                        <a:solidFill>
                          <a:schemeClr val="lt1"/>
                        </a:solidFill>
                        <a:latin typeface="Georgia"/>
                        <a:ea typeface="Georgia"/>
                        <a:cs typeface="Georgia"/>
                        <a:sym typeface="Georgia"/>
                      </a:endParaRPr>
                    </a:p>
                  </a:txBody>
                  <a:tcPr marT="91425" marB="91425" marR="91425" marL="91425">
                    <a:solidFill>
                      <a:schemeClr val="dk1"/>
                    </a:solidFill>
                  </a:tcPr>
                </a:tc>
                <a:tc>
                  <a:txBody>
                    <a:bodyPr/>
                    <a:lstStyle/>
                    <a:p>
                      <a:pPr indent="0" lvl="0" marL="0" rtl="0" algn="ctr">
                        <a:spcBef>
                          <a:spcPts val="0"/>
                        </a:spcBef>
                        <a:spcAft>
                          <a:spcPts val="0"/>
                        </a:spcAft>
                        <a:buNone/>
                      </a:pPr>
                      <a:r>
                        <a:rPr lang="en" sz="1100">
                          <a:solidFill>
                            <a:schemeClr val="lt1"/>
                          </a:solidFill>
                          <a:latin typeface="Georgia"/>
                          <a:ea typeface="Georgia"/>
                          <a:cs typeface="Georgia"/>
                          <a:sym typeface="Georgia"/>
                        </a:rPr>
                        <a:t>Parking</a:t>
                      </a:r>
                      <a:endParaRPr sz="1100">
                        <a:solidFill>
                          <a:schemeClr val="lt1"/>
                        </a:solidFill>
                        <a:latin typeface="Georgia"/>
                        <a:ea typeface="Georgia"/>
                        <a:cs typeface="Georgia"/>
                        <a:sym typeface="Georgia"/>
                      </a:endParaRPr>
                    </a:p>
                  </a:txBody>
                  <a:tcPr marT="91425" marB="91425" marR="91425" marL="91425">
                    <a:solidFill>
                      <a:schemeClr val="dk1"/>
                    </a:solidFill>
                  </a:tcPr>
                </a:tc>
              </a:tr>
              <a:tr h="540100">
                <a:tc>
                  <a:txBody>
                    <a:bodyPr/>
                    <a:lstStyle/>
                    <a:p>
                      <a:pPr indent="0" lvl="0" marL="0" rtl="0" algn="l">
                        <a:spcBef>
                          <a:spcPts val="0"/>
                        </a:spcBef>
                        <a:spcAft>
                          <a:spcPts val="0"/>
                        </a:spcAft>
                        <a:buNone/>
                      </a:pPr>
                      <a:r>
                        <a:rPr lang="en">
                          <a:latin typeface="Georgia"/>
                          <a:ea typeface="Georgia"/>
                          <a:cs typeface="Georgia"/>
                          <a:sym typeface="Georgia"/>
                        </a:rPr>
                        <a:t>Promoters</a:t>
                      </a:r>
                      <a:endParaRPr>
                        <a:latin typeface="Georgia"/>
                        <a:ea typeface="Georgia"/>
                        <a:cs typeface="Georgia"/>
                        <a:sym typeface="Georgia"/>
                      </a:endParaRPr>
                    </a:p>
                  </a:txBody>
                  <a:tcPr marT="91425" marB="91425" marR="91425" marL="91425"/>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34.2%</a:t>
                      </a:r>
                      <a:endParaRPr>
                        <a:solidFill>
                          <a:schemeClr val="dk1"/>
                        </a:solidFill>
                        <a:latin typeface="Georgia"/>
                        <a:ea typeface="Georgia"/>
                        <a:cs typeface="Georgia"/>
                        <a:sym typeface="Georgia"/>
                      </a:endParaRPr>
                    </a:p>
                  </a:txBody>
                  <a:tcPr marT="91425" marB="91425" marR="91425" marL="91425" anchor="ct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37.8%</a:t>
                      </a:r>
                      <a:endParaRPr>
                        <a:solidFill>
                          <a:schemeClr val="dk1"/>
                        </a:solidFill>
                        <a:latin typeface="Georgia"/>
                        <a:ea typeface="Georgia"/>
                        <a:cs typeface="Georgia"/>
                        <a:sym typeface="Georgia"/>
                      </a:endParaRPr>
                    </a:p>
                  </a:txBody>
                  <a:tcPr marT="91425" marB="91425" marR="91425" marL="91425" anchor="ct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38.3%</a:t>
                      </a:r>
                      <a:endParaRPr>
                        <a:solidFill>
                          <a:schemeClr val="dk1"/>
                        </a:solidFill>
                        <a:latin typeface="Georgia"/>
                        <a:ea typeface="Georgia"/>
                        <a:cs typeface="Georgia"/>
                        <a:sym typeface="Georgia"/>
                      </a:endParaRPr>
                    </a:p>
                  </a:txBody>
                  <a:tcPr marT="91425" marB="91425" marR="91425" marL="91425" anchor="ct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29.7%</a:t>
                      </a:r>
                      <a:endParaRPr>
                        <a:solidFill>
                          <a:schemeClr val="dk1"/>
                        </a:solidFill>
                        <a:latin typeface="Georgia"/>
                        <a:ea typeface="Georgia"/>
                        <a:cs typeface="Georgia"/>
                        <a:sym typeface="Georgia"/>
                      </a:endParaRPr>
                    </a:p>
                  </a:txBody>
                  <a:tcPr marT="91425" marB="91425" marR="91425" marL="91425" anchor="ct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35.9%</a:t>
                      </a:r>
                      <a:endParaRPr>
                        <a:solidFill>
                          <a:schemeClr val="dk1"/>
                        </a:solidFill>
                        <a:latin typeface="Georgia"/>
                        <a:ea typeface="Georgia"/>
                        <a:cs typeface="Georgia"/>
                        <a:sym typeface="Georgia"/>
                      </a:endParaRPr>
                    </a:p>
                  </a:txBody>
                  <a:tcPr marT="91425" marB="91425" marR="91425" marL="91425" anchor="ctr"/>
                </a:tc>
                <a:tc>
                  <a:txBody>
                    <a:bodyPr/>
                    <a:lstStyle/>
                    <a:p>
                      <a:pPr indent="0" lvl="0" marL="0" rtl="0" algn="l">
                        <a:lnSpc>
                          <a:spcPct val="50000"/>
                        </a:lnSpc>
                        <a:spcBef>
                          <a:spcPts val="0"/>
                        </a:spcBef>
                        <a:spcAft>
                          <a:spcPts val="0"/>
                        </a:spcAft>
                        <a:buClr>
                          <a:schemeClr val="dk1"/>
                        </a:buClr>
                        <a:buSzPts val="1100"/>
                        <a:buFont typeface="Arial"/>
                        <a:buNone/>
                      </a:pPr>
                      <a:r>
                        <a:rPr b="1" i="1" lang="en">
                          <a:solidFill>
                            <a:schemeClr val="dk1"/>
                          </a:solidFill>
                          <a:latin typeface="Georgia"/>
                          <a:ea typeface="Georgia"/>
                          <a:cs typeface="Georgia"/>
                          <a:sym typeface="Georgia"/>
                        </a:rPr>
                        <a:t>16.8%</a:t>
                      </a:r>
                      <a:endParaRPr b="1" i="1">
                        <a:solidFill>
                          <a:schemeClr val="dk1"/>
                        </a:solidFill>
                        <a:latin typeface="Georgia"/>
                        <a:ea typeface="Georgia"/>
                        <a:cs typeface="Georgia"/>
                        <a:sym typeface="Georgia"/>
                      </a:endParaRPr>
                    </a:p>
                  </a:txBody>
                  <a:tcPr marT="91425" marB="91425" marR="91425" marL="91425" anchor="ctr"/>
                </a:tc>
                <a:tc>
                  <a:txBody>
                    <a:bodyPr/>
                    <a:lstStyle/>
                    <a:p>
                      <a:pPr indent="0" lvl="0" marL="0" rtl="0" algn="l">
                        <a:lnSpc>
                          <a:spcPct val="50000"/>
                        </a:lnSpc>
                        <a:spcBef>
                          <a:spcPts val="0"/>
                        </a:spcBef>
                        <a:spcAft>
                          <a:spcPts val="0"/>
                        </a:spcAft>
                        <a:buNone/>
                      </a:pPr>
                      <a:r>
                        <a:rPr lang="en" sz="1300">
                          <a:solidFill>
                            <a:schemeClr val="dk1"/>
                          </a:solidFill>
                          <a:latin typeface="Georgia"/>
                          <a:ea typeface="Georgia"/>
                          <a:cs typeface="Georgia"/>
                          <a:sym typeface="Georgia"/>
                        </a:rPr>
                        <a:t>17.4%</a:t>
                      </a:r>
                      <a:endParaRPr sz="1300">
                        <a:solidFill>
                          <a:schemeClr val="dk1"/>
                        </a:solidFill>
                        <a:latin typeface="Georgia"/>
                        <a:ea typeface="Georgia"/>
                        <a:cs typeface="Georgia"/>
                        <a:sym typeface="Georgia"/>
                      </a:endParaRPr>
                    </a:p>
                  </a:txBody>
                  <a:tcPr marT="91425" marB="91425" marR="91425" marL="91425" anchor="ctr"/>
                </a:tc>
                <a:tc>
                  <a:txBody>
                    <a:bodyPr/>
                    <a:lstStyle/>
                    <a:p>
                      <a:pPr indent="0" lvl="0" marL="0" rtl="0" algn="l">
                        <a:lnSpc>
                          <a:spcPct val="50000"/>
                        </a:lnSpc>
                        <a:spcBef>
                          <a:spcPts val="0"/>
                        </a:spcBef>
                        <a:spcAft>
                          <a:spcPts val="0"/>
                        </a:spcAft>
                        <a:buNone/>
                      </a:pPr>
                      <a:r>
                        <a:rPr lang="en" sz="1300">
                          <a:solidFill>
                            <a:schemeClr val="dk1"/>
                          </a:solidFill>
                          <a:latin typeface="Georgia"/>
                          <a:ea typeface="Georgia"/>
                          <a:cs typeface="Georgia"/>
                          <a:sym typeface="Georgia"/>
                        </a:rPr>
                        <a:t>14.8%</a:t>
                      </a:r>
                      <a:endParaRPr sz="1300">
                        <a:solidFill>
                          <a:schemeClr val="dk1"/>
                        </a:solidFill>
                        <a:latin typeface="Georgia"/>
                        <a:ea typeface="Georgia"/>
                        <a:cs typeface="Georgia"/>
                        <a:sym typeface="Georgia"/>
                      </a:endParaRPr>
                    </a:p>
                  </a:txBody>
                  <a:tcPr marT="91425" marB="91425" marR="91425" marL="91425" anchor="ct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14.4%</a:t>
                      </a:r>
                      <a:endParaRPr>
                        <a:solidFill>
                          <a:schemeClr val="dk1"/>
                        </a:solidFill>
                        <a:latin typeface="Georgia"/>
                        <a:ea typeface="Georgia"/>
                        <a:cs typeface="Georgia"/>
                        <a:sym typeface="Georgia"/>
                      </a:endParaRPr>
                    </a:p>
                  </a:txBody>
                  <a:tcPr marT="91425" marB="91425" marR="91425" marL="91425" anchor="ct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5.6%</a:t>
                      </a:r>
                      <a:endParaRPr>
                        <a:solidFill>
                          <a:schemeClr val="dk1"/>
                        </a:solidFill>
                        <a:latin typeface="Georgia"/>
                        <a:ea typeface="Georgia"/>
                        <a:cs typeface="Georgia"/>
                        <a:sym typeface="Georgia"/>
                      </a:endParaRPr>
                    </a:p>
                  </a:txBody>
                  <a:tcPr marT="91425" marB="91425" marR="91425" marL="91425" anchor="ctr"/>
                </a:tc>
              </a:tr>
              <a:tr h="540100">
                <a:tc>
                  <a:txBody>
                    <a:bodyPr/>
                    <a:lstStyle/>
                    <a:p>
                      <a:pPr indent="0" lvl="0" marL="0" rtl="0" algn="l">
                        <a:spcBef>
                          <a:spcPts val="0"/>
                        </a:spcBef>
                        <a:spcAft>
                          <a:spcPts val="0"/>
                        </a:spcAft>
                        <a:buNone/>
                      </a:pPr>
                      <a:r>
                        <a:rPr lang="en">
                          <a:latin typeface="Georgia"/>
                          <a:ea typeface="Georgia"/>
                          <a:cs typeface="Georgia"/>
                          <a:sym typeface="Georgia"/>
                        </a:rPr>
                        <a:t>Passives</a:t>
                      </a:r>
                      <a:endParaRPr>
                        <a:latin typeface="Georgia"/>
                        <a:ea typeface="Georgia"/>
                        <a:cs typeface="Georgia"/>
                        <a:sym typeface="Georgia"/>
                      </a:endParaRPr>
                    </a:p>
                  </a:txBody>
                  <a:tcPr marT="91425" marB="91425" marR="91425" marL="91425">
                    <a:solidFill>
                      <a:schemeClr val="lt2"/>
                    </a:solidFill>
                  </a:tcP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34.9%</a:t>
                      </a:r>
                      <a:endParaRPr>
                        <a:solidFill>
                          <a:schemeClr val="dk1"/>
                        </a:solidFill>
                        <a:latin typeface="Georgia"/>
                        <a:ea typeface="Georgia"/>
                        <a:cs typeface="Georgia"/>
                        <a:sym typeface="Georgia"/>
                      </a:endParaRPr>
                    </a:p>
                  </a:txBody>
                  <a:tcPr marT="91425" marB="91425" marR="91425" marL="91425" anchor="ctr">
                    <a:solidFill>
                      <a:schemeClr val="lt2"/>
                    </a:solidFill>
                  </a:tcP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29.3%</a:t>
                      </a:r>
                      <a:endParaRPr>
                        <a:solidFill>
                          <a:schemeClr val="dk1"/>
                        </a:solidFill>
                        <a:latin typeface="Georgia"/>
                        <a:ea typeface="Georgia"/>
                        <a:cs typeface="Georgia"/>
                        <a:sym typeface="Georgia"/>
                      </a:endParaRPr>
                    </a:p>
                  </a:txBody>
                  <a:tcPr marT="91425" marB="91425" marR="91425" marL="91425" anchor="ctr">
                    <a:solidFill>
                      <a:schemeClr val="lt2"/>
                    </a:solidFill>
                  </a:tcP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31.2%</a:t>
                      </a:r>
                      <a:endParaRPr>
                        <a:solidFill>
                          <a:schemeClr val="dk1"/>
                        </a:solidFill>
                        <a:latin typeface="Georgia"/>
                        <a:ea typeface="Georgia"/>
                        <a:cs typeface="Georgia"/>
                        <a:sym typeface="Georgia"/>
                      </a:endParaRPr>
                    </a:p>
                  </a:txBody>
                  <a:tcPr marT="91425" marB="91425" marR="91425" marL="91425" anchor="ctr">
                    <a:solidFill>
                      <a:schemeClr val="lt2"/>
                    </a:solidFill>
                  </a:tcP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29.7%</a:t>
                      </a:r>
                      <a:endParaRPr>
                        <a:solidFill>
                          <a:schemeClr val="dk1"/>
                        </a:solidFill>
                        <a:latin typeface="Georgia"/>
                        <a:ea typeface="Georgia"/>
                        <a:cs typeface="Georgia"/>
                        <a:sym typeface="Georgia"/>
                      </a:endParaRPr>
                    </a:p>
                  </a:txBody>
                  <a:tcPr marT="91425" marB="91425" marR="91425" marL="91425" anchor="ctr">
                    <a:solidFill>
                      <a:schemeClr val="lt2"/>
                    </a:solidFill>
                  </a:tcP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44.7%</a:t>
                      </a:r>
                      <a:endParaRPr>
                        <a:solidFill>
                          <a:schemeClr val="dk1"/>
                        </a:solidFill>
                        <a:latin typeface="Georgia"/>
                        <a:ea typeface="Georgia"/>
                        <a:cs typeface="Georgia"/>
                        <a:sym typeface="Georgia"/>
                      </a:endParaRPr>
                    </a:p>
                  </a:txBody>
                  <a:tcPr marT="91425" marB="91425" marR="91425" marL="91425" anchor="ctr">
                    <a:solidFill>
                      <a:schemeClr val="lt2"/>
                    </a:solidFill>
                  </a:tcPr>
                </a:tc>
                <a:tc>
                  <a:txBody>
                    <a:bodyPr/>
                    <a:lstStyle/>
                    <a:p>
                      <a:pPr indent="0" lvl="0" marL="0" rtl="0" algn="l">
                        <a:lnSpc>
                          <a:spcPct val="50000"/>
                        </a:lnSpc>
                        <a:spcBef>
                          <a:spcPts val="0"/>
                        </a:spcBef>
                        <a:spcAft>
                          <a:spcPts val="0"/>
                        </a:spcAft>
                        <a:buClr>
                          <a:schemeClr val="dk1"/>
                        </a:buClr>
                        <a:buSzPts val="1100"/>
                        <a:buFont typeface="Arial"/>
                        <a:buNone/>
                      </a:pPr>
                      <a:r>
                        <a:rPr b="1" i="1" lang="en">
                          <a:solidFill>
                            <a:schemeClr val="dk1"/>
                          </a:solidFill>
                          <a:latin typeface="Georgia"/>
                          <a:ea typeface="Georgia"/>
                          <a:cs typeface="Georgia"/>
                          <a:sym typeface="Georgia"/>
                        </a:rPr>
                        <a:t>28.3%</a:t>
                      </a:r>
                      <a:endParaRPr b="1" i="1">
                        <a:solidFill>
                          <a:schemeClr val="dk1"/>
                        </a:solidFill>
                        <a:latin typeface="Georgia"/>
                        <a:ea typeface="Georgia"/>
                        <a:cs typeface="Georgia"/>
                        <a:sym typeface="Georgia"/>
                      </a:endParaRPr>
                    </a:p>
                  </a:txBody>
                  <a:tcPr marT="91425" marB="91425" marR="91425" marL="91425" anchor="ctr">
                    <a:solidFill>
                      <a:schemeClr val="lt2"/>
                    </a:solidFill>
                  </a:tcPr>
                </a:tc>
                <a:tc>
                  <a:txBody>
                    <a:bodyPr/>
                    <a:lstStyle/>
                    <a:p>
                      <a:pPr indent="0" lvl="0" marL="0" rtl="0" algn="l">
                        <a:lnSpc>
                          <a:spcPct val="50000"/>
                        </a:lnSpc>
                        <a:spcBef>
                          <a:spcPts val="0"/>
                        </a:spcBef>
                        <a:spcAft>
                          <a:spcPts val="0"/>
                        </a:spcAft>
                        <a:buNone/>
                      </a:pPr>
                      <a:r>
                        <a:rPr lang="en" sz="1300">
                          <a:solidFill>
                            <a:schemeClr val="dk1"/>
                          </a:solidFill>
                          <a:latin typeface="Georgia"/>
                          <a:ea typeface="Georgia"/>
                          <a:cs typeface="Georgia"/>
                          <a:sym typeface="Georgia"/>
                        </a:rPr>
                        <a:t>34.8%</a:t>
                      </a:r>
                      <a:endParaRPr sz="1300">
                        <a:solidFill>
                          <a:schemeClr val="dk1"/>
                        </a:solidFill>
                        <a:latin typeface="Georgia"/>
                        <a:ea typeface="Georgia"/>
                        <a:cs typeface="Georgia"/>
                        <a:sym typeface="Georgia"/>
                      </a:endParaRPr>
                    </a:p>
                  </a:txBody>
                  <a:tcPr marT="91425" marB="91425" marR="91425" marL="91425" anchor="ctr">
                    <a:solidFill>
                      <a:schemeClr val="lt2"/>
                    </a:solidFill>
                  </a:tcPr>
                </a:tc>
                <a:tc>
                  <a:txBody>
                    <a:bodyPr/>
                    <a:lstStyle/>
                    <a:p>
                      <a:pPr indent="0" lvl="0" marL="0" rtl="0" algn="l">
                        <a:lnSpc>
                          <a:spcPct val="50000"/>
                        </a:lnSpc>
                        <a:spcBef>
                          <a:spcPts val="0"/>
                        </a:spcBef>
                        <a:spcAft>
                          <a:spcPts val="0"/>
                        </a:spcAft>
                        <a:buNone/>
                      </a:pPr>
                      <a:r>
                        <a:rPr lang="en" sz="1300">
                          <a:solidFill>
                            <a:schemeClr val="dk1"/>
                          </a:solidFill>
                          <a:latin typeface="Georgia"/>
                          <a:ea typeface="Georgia"/>
                          <a:cs typeface="Georgia"/>
                          <a:sym typeface="Georgia"/>
                        </a:rPr>
                        <a:t>19.8%</a:t>
                      </a:r>
                      <a:endParaRPr sz="1300">
                        <a:solidFill>
                          <a:schemeClr val="dk1"/>
                        </a:solidFill>
                        <a:latin typeface="Georgia"/>
                        <a:ea typeface="Georgia"/>
                        <a:cs typeface="Georgia"/>
                        <a:sym typeface="Georgia"/>
                      </a:endParaRPr>
                    </a:p>
                  </a:txBody>
                  <a:tcPr marT="91425" marB="91425" marR="91425" marL="91425" anchor="ctr">
                    <a:solidFill>
                      <a:schemeClr val="lt2"/>
                    </a:solidFill>
                  </a:tcP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39.9%</a:t>
                      </a:r>
                      <a:endParaRPr>
                        <a:solidFill>
                          <a:schemeClr val="dk1"/>
                        </a:solidFill>
                        <a:latin typeface="Georgia"/>
                        <a:ea typeface="Georgia"/>
                        <a:cs typeface="Georgia"/>
                        <a:sym typeface="Georgia"/>
                      </a:endParaRPr>
                    </a:p>
                  </a:txBody>
                  <a:tcPr marT="91425" marB="91425" marR="91425" marL="91425" anchor="ctr">
                    <a:solidFill>
                      <a:schemeClr val="lt2"/>
                    </a:solidFill>
                  </a:tcP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24.5%</a:t>
                      </a:r>
                      <a:endParaRPr>
                        <a:solidFill>
                          <a:schemeClr val="dk1"/>
                        </a:solidFill>
                        <a:latin typeface="Georgia"/>
                        <a:ea typeface="Georgia"/>
                        <a:cs typeface="Georgia"/>
                        <a:sym typeface="Georgia"/>
                      </a:endParaRPr>
                    </a:p>
                  </a:txBody>
                  <a:tcPr marT="91425" marB="91425" marR="91425" marL="91425" anchor="ctr">
                    <a:solidFill>
                      <a:schemeClr val="lt2"/>
                    </a:solidFill>
                  </a:tcPr>
                </a:tc>
              </a:tr>
              <a:tr h="473600">
                <a:tc rowSpan="2">
                  <a:txBody>
                    <a:bodyPr/>
                    <a:lstStyle/>
                    <a:p>
                      <a:pPr indent="0" lvl="0" marL="0" rtl="0" algn="l">
                        <a:spcBef>
                          <a:spcPts val="0"/>
                        </a:spcBef>
                        <a:spcAft>
                          <a:spcPts val="0"/>
                        </a:spcAft>
                        <a:buNone/>
                      </a:pPr>
                      <a:r>
                        <a:rPr lang="en">
                          <a:latin typeface="Georgia"/>
                          <a:ea typeface="Georgia"/>
                          <a:cs typeface="Georgia"/>
                          <a:sym typeface="Georgia"/>
                        </a:rPr>
                        <a:t>Detractors</a:t>
                      </a:r>
                      <a:endParaRPr>
                        <a:latin typeface="Georgia"/>
                        <a:ea typeface="Georgia"/>
                        <a:cs typeface="Georgia"/>
                        <a:sym typeface="Georgia"/>
                      </a:endParaRPr>
                    </a:p>
                    <a:p>
                      <a:pPr indent="0" lvl="0" marL="0" rtl="0" algn="l">
                        <a:spcBef>
                          <a:spcPts val="1000"/>
                        </a:spcBef>
                        <a:spcAft>
                          <a:spcPts val="1000"/>
                        </a:spcAft>
                        <a:buNone/>
                      </a:pPr>
                      <a:r>
                        <a:rPr i="1" lang="en" sz="1200">
                          <a:latin typeface="Georgia"/>
                          <a:ea typeface="Georgia"/>
                          <a:cs typeface="Georgia"/>
                          <a:sym typeface="Georgia"/>
                        </a:rPr>
                        <a:t>NP Mean:</a:t>
                      </a:r>
                      <a:endParaRPr i="1" sz="1200">
                        <a:latin typeface="Georgia"/>
                        <a:ea typeface="Georgia"/>
                        <a:cs typeface="Georgia"/>
                        <a:sym typeface="Georgia"/>
                      </a:endParaRPr>
                    </a:p>
                  </a:txBody>
                  <a:tcPr marT="91425" marB="91425" marR="91425" marL="91425" anchor="ct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31.0%</a:t>
                      </a:r>
                      <a:endParaRPr>
                        <a:solidFill>
                          <a:schemeClr val="dk1"/>
                        </a:solidFill>
                        <a:latin typeface="Georgia"/>
                        <a:ea typeface="Georgia"/>
                        <a:cs typeface="Georgia"/>
                        <a:sym typeface="Georgia"/>
                      </a:endParaRPr>
                    </a:p>
                  </a:txBody>
                  <a:tcPr marT="91425" marB="91425" marR="91425" marL="91425" anchor="ctr">
                    <a:lnB cap="flat" cmpd="sng" w="9525">
                      <a:solidFill>
                        <a:srgbClr val="888888"/>
                      </a:solidFill>
                      <a:prstDash val="solid"/>
                      <a:round/>
                      <a:headEnd len="sm" w="sm" type="none"/>
                      <a:tailEnd len="sm" w="sm" type="none"/>
                    </a:lnB>
                  </a:tcP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32.9%</a:t>
                      </a:r>
                      <a:endParaRPr>
                        <a:solidFill>
                          <a:schemeClr val="dk1"/>
                        </a:solidFill>
                        <a:latin typeface="Georgia"/>
                        <a:ea typeface="Georgia"/>
                        <a:cs typeface="Georgia"/>
                        <a:sym typeface="Georgia"/>
                      </a:endParaRPr>
                    </a:p>
                  </a:txBody>
                  <a:tcPr marT="91425" marB="91425" marR="91425" marL="91425" anchor="ctr">
                    <a:lnB cap="flat" cmpd="sng" w="9525">
                      <a:solidFill>
                        <a:srgbClr val="888888"/>
                      </a:solidFill>
                      <a:prstDash val="solid"/>
                      <a:round/>
                      <a:headEnd len="sm" w="sm" type="none"/>
                      <a:tailEnd len="sm" w="sm" type="none"/>
                    </a:lnB>
                  </a:tcP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30.5%</a:t>
                      </a:r>
                      <a:endParaRPr>
                        <a:solidFill>
                          <a:schemeClr val="dk1"/>
                        </a:solidFill>
                        <a:latin typeface="Georgia"/>
                        <a:ea typeface="Georgia"/>
                        <a:cs typeface="Georgia"/>
                        <a:sym typeface="Georgia"/>
                      </a:endParaRPr>
                    </a:p>
                  </a:txBody>
                  <a:tcPr marT="91425" marB="91425" marR="91425" marL="91425" anchor="ctr">
                    <a:lnB cap="flat" cmpd="sng" w="9525">
                      <a:solidFill>
                        <a:srgbClr val="888888"/>
                      </a:solidFill>
                      <a:prstDash val="solid"/>
                      <a:round/>
                      <a:headEnd len="sm" w="sm" type="none"/>
                      <a:tailEnd len="sm" w="sm" type="none"/>
                    </a:lnB>
                  </a:tcP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40.7%</a:t>
                      </a:r>
                      <a:endParaRPr>
                        <a:solidFill>
                          <a:schemeClr val="dk1"/>
                        </a:solidFill>
                        <a:latin typeface="Georgia"/>
                        <a:ea typeface="Georgia"/>
                        <a:cs typeface="Georgia"/>
                        <a:sym typeface="Georgia"/>
                      </a:endParaRPr>
                    </a:p>
                  </a:txBody>
                  <a:tcPr marT="91425" marB="91425" marR="91425" marL="91425" anchor="ctr">
                    <a:lnB cap="flat" cmpd="sng" w="9525">
                      <a:solidFill>
                        <a:srgbClr val="888888"/>
                      </a:solidFill>
                      <a:prstDash val="solid"/>
                      <a:round/>
                      <a:headEnd len="sm" w="sm" type="none"/>
                      <a:tailEnd len="sm" w="sm" type="none"/>
                    </a:lnB>
                  </a:tcP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19.4%</a:t>
                      </a:r>
                      <a:endParaRPr>
                        <a:solidFill>
                          <a:schemeClr val="dk1"/>
                        </a:solidFill>
                        <a:latin typeface="Georgia"/>
                        <a:ea typeface="Georgia"/>
                        <a:cs typeface="Georgia"/>
                        <a:sym typeface="Georgia"/>
                      </a:endParaRPr>
                    </a:p>
                  </a:txBody>
                  <a:tcPr marT="91425" marB="91425" marR="91425" marL="91425" anchor="ctr">
                    <a:lnB cap="flat" cmpd="sng" w="9525">
                      <a:solidFill>
                        <a:srgbClr val="888888"/>
                      </a:solidFill>
                      <a:prstDash val="solid"/>
                      <a:round/>
                      <a:headEnd len="sm" w="sm" type="none"/>
                      <a:tailEnd len="sm" w="sm" type="none"/>
                    </a:lnB>
                  </a:tcPr>
                </a:tc>
                <a:tc>
                  <a:txBody>
                    <a:bodyPr/>
                    <a:lstStyle/>
                    <a:p>
                      <a:pPr indent="0" lvl="0" marL="0" rtl="0" algn="l">
                        <a:lnSpc>
                          <a:spcPct val="50000"/>
                        </a:lnSpc>
                        <a:spcBef>
                          <a:spcPts val="0"/>
                        </a:spcBef>
                        <a:spcAft>
                          <a:spcPts val="0"/>
                        </a:spcAft>
                        <a:buClr>
                          <a:schemeClr val="dk1"/>
                        </a:buClr>
                        <a:buSzPts val="1100"/>
                        <a:buFont typeface="Arial"/>
                        <a:buNone/>
                      </a:pPr>
                      <a:r>
                        <a:rPr b="1" i="1" lang="en">
                          <a:solidFill>
                            <a:schemeClr val="dk1"/>
                          </a:solidFill>
                          <a:latin typeface="Georgia"/>
                          <a:ea typeface="Georgia"/>
                          <a:cs typeface="Georgia"/>
                          <a:sym typeface="Georgia"/>
                        </a:rPr>
                        <a:t>24.9%</a:t>
                      </a:r>
                      <a:endParaRPr b="1" i="1">
                        <a:solidFill>
                          <a:schemeClr val="dk1"/>
                        </a:solidFill>
                        <a:latin typeface="Georgia"/>
                        <a:ea typeface="Georgia"/>
                        <a:cs typeface="Georgia"/>
                        <a:sym typeface="Georgia"/>
                      </a:endParaRPr>
                    </a:p>
                    <a:p>
                      <a:pPr indent="0" lvl="0" marL="0" rtl="0" algn="l">
                        <a:lnSpc>
                          <a:spcPct val="50000"/>
                        </a:lnSpc>
                        <a:spcBef>
                          <a:spcPts val="0"/>
                        </a:spcBef>
                        <a:spcAft>
                          <a:spcPts val="0"/>
                        </a:spcAft>
                        <a:buNone/>
                      </a:pPr>
                      <a:r>
                        <a:t/>
                      </a:r>
                      <a:endParaRPr b="1" i="1">
                        <a:solidFill>
                          <a:schemeClr val="dk1"/>
                        </a:solidFill>
                        <a:latin typeface="Georgia"/>
                        <a:ea typeface="Georgia"/>
                        <a:cs typeface="Georgia"/>
                        <a:sym typeface="Georgia"/>
                      </a:endParaRPr>
                    </a:p>
                  </a:txBody>
                  <a:tcPr marT="91425" marB="91425" marR="91425" marL="91425" anchor="ctr">
                    <a:lnB cap="flat" cmpd="sng" w="9525">
                      <a:solidFill>
                        <a:srgbClr val="888888"/>
                      </a:solidFill>
                      <a:prstDash val="solid"/>
                      <a:round/>
                      <a:headEnd len="sm" w="sm" type="none"/>
                      <a:tailEnd len="sm" w="sm" type="none"/>
                    </a:lnB>
                  </a:tcPr>
                </a:tc>
                <a:tc>
                  <a:txBody>
                    <a:bodyPr/>
                    <a:lstStyle/>
                    <a:p>
                      <a:pPr indent="0" lvl="0" marL="0" rtl="0" algn="l">
                        <a:lnSpc>
                          <a:spcPct val="50000"/>
                        </a:lnSpc>
                        <a:spcBef>
                          <a:spcPts val="0"/>
                        </a:spcBef>
                        <a:spcAft>
                          <a:spcPts val="0"/>
                        </a:spcAft>
                        <a:buNone/>
                      </a:pPr>
                      <a:r>
                        <a:rPr lang="en" sz="1300">
                          <a:solidFill>
                            <a:schemeClr val="dk1"/>
                          </a:solidFill>
                          <a:latin typeface="Georgia"/>
                          <a:ea typeface="Georgia"/>
                          <a:cs typeface="Georgia"/>
                          <a:sym typeface="Georgia"/>
                        </a:rPr>
                        <a:t>47.9%</a:t>
                      </a:r>
                      <a:endParaRPr sz="1300">
                        <a:solidFill>
                          <a:schemeClr val="dk1"/>
                        </a:solidFill>
                        <a:latin typeface="Georgia"/>
                        <a:ea typeface="Georgia"/>
                        <a:cs typeface="Georgia"/>
                        <a:sym typeface="Georgia"/>
                      </a:endParaRPr>
                    </a:p>
                  </a:txBody>
                  <a:tcPr marT="91425" marB="91425" marR="91425" marL="91425" anchor="ctr">
                    <a:lnB cap="flat" cmpd="sng" w="9525">
                      <a:solidFill>
                        <a:srgbClr val="888888"/>
                      </a:solidFill>
                      <a:prstDash val="solid"/>
                      <a:round/>
                      <a:headEnd len="sm" w="sm" type="none"/>
                      <a:tailEnd len="sm" w="sm" type="none"/>
                    </a:lnB>
                  </a:tcPr>
                </a:tc>
                <a:tc>
                  <a:txBody>
                    <a:bodyPr/>
                    <a:lstStyle/>
                    <a:p>
                      <a:pPr indent="0" lvl="0" marL="0" rtl="0" algn="l">
                        <a:lnSpc>
                          <a:spcPct val="50000"/>
                        </a:lnSpc>
                        <a:spcBef>
                          <a:spcPts val="0"/>
                        </a:spcBef>
                        <a:spcAft>
                          <a:spcPts val="0"/>
                        </a:spcAft>
                        <a:buNone/>
                      </a:pPr>
                      <a:r>
                        <a:rPr lang="en" sz="1300">
                          <a:solidFill>
                            <a:schemeClr val="dk1"/>
                          </a:solidFill>
                          <a:latin typeface="Georgia"/>
                          <a:ea typeface="Georgia"/>
                          <a:cs typeface="Georgia"/>
                          <a:sym typeface="Georgia"/>
                        </a:rPr>
                        <a:t>65.4%</a:t>
                      </a:r>
                      <a:endParaRPr sz="1300">
                        <a:solidFill>
                          <a:schemeClr val="dk1"/>
                        </a:solidFill>
                        <a:latin typeface="Georgia"/>
                        <a:ea typeface="Georgia"/>
                        <a:cs typeface="Georgia"/>
                        <a:sym typeface="Georgia"/>
                      </a:endParaRPr>
                    </a:p>
                  </a:txBody>
                  <a:tcPr marT="91425" marB="91425" marR="91425" marL="91425" anchor="ctr">
                    <a:lnB cap="flat" cmpd="sng" w="9525">
                      <a:solidFill>
                        <a:srgbClr val="888888"/>
                      </a:solidFill>
                      <a:prstDash val="solid"/>
                      <a:round/>
                      <a:headEnd len="sm" w="sm" type="none"/>
                      <a:tailEnd len="sm" w="sm" type="none"/>
                    </a:lnB>
                  </a:tcP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45.7%</a:t>
                      </a:r>
                      <a:endParaRPr>
                        <a:solidFill>
                          <a:schemeClr val="dk1"/>
                        </a:solidFill>
                        <a:latin typeface="Georgia"/>
                        <a:ea typeface="Georgia"/>
                        <a:cs typeface="Georgia"/>
                        <a:sym typeface="Georgia"/>
                      </a:endParaRPr>
                    </a:p>
                  </a:txBody>
                  <a:tcPr marT="91425" marB="91425" marR="91425" marL="91425" anchor="ctr">
                    <a:lnB cap="flat" cmpd="sng" w="9525">
                      <a:solidFill>
                        <a:srgbClr val="888888"/>
                      </a:solidFill>
                      <a:prstDash val="solid"/>
                      <a:round/>
                      <a:headEnd len="sm" w="sm" type="none"/>
                      <a:tailEnd len="sm" w="sm" type="none"/>
                    </a:lnB>
                  </a:tcP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69.9%</a:t>
                      </a:r>
                      <a:endParaRPr>
                        <a:solidFill>
                          <a:schemeClr val="dk1"/>
                        </a:solidFill>
                        <a:latin typeface="Georgia"/>
                        <a:ea typeface="Georgia"/>
                        <a:cs typeface="Georgia"/>
                        <a:sym typeface="Georgia"/>
                      </a:endParaRPr>
                    </a:p>
                  </a:txBody>
                  <a:tcPr marT="91425" marB="91425" marR="91425" marL="91425" anchor="ctr">
                    <a:lnB cap="flat" cmpd="sng" w="9525">
                      <a:solidFill>
                        <a:srgbClr val="888888"/>
                      </a:solidFill>
                      <a:prstDash val="solid"/>
                      <a:round/>
                      <a:headEnd len="sm" w="sm" type="none"/>
                      <a:tailEnd len="sm" w="sm" type="none"/>
                    </a:lnB>
                  </a:tcPr>
                </a:tc>
              </a:tr>
              <a:tr h="467925">
                <a:tc vMerge="1"/>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4.57</a:t>
                      </a:r>
                      <a:endParaRPr>
                        <a:solidFill>
                          <a:schemeClr val="dk1"/>
                        </a:solidFill>
                        <a:latin typeface="Georgia"/>
                        <a:ea typeface="Georgia"/>
                        <a:cs typeface="Georgia"/>
                        <a:sym typeface="Georgia"/>
                      </a:endParaRPr>
                    </a:p>
                  </a:txBody>
                  <a:tcPr marT="91425" marB="91425" marR="91425" marL="91425" anchor="ctr">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3.78</a:t>
                      </a:r>
                      <a:endParaRPr>
                        <a:solidFill>
                          <a:schemeClr val="dk1"/>
                        </a:solidFill>
                        <a:latin typeface="Georgia"/>
                        <a:ea typeface="Georgia"/>
                        <a:cs typeface="Georgia"/>
                        <a:sym typeface="Georgia"/>
                      </a:endParaRPr>
                    </a:p>
                  </a:txBody>
                  <a:tcPr marT="91425" marB="91425" marR="91425" marL="91425" anchor="ctr">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4.05</a:t>
                      </a:r>
                      <a:endParaRPr>
                        <a:solidFill>
                          <a:schemeClr val="dk1"/>
                        </a:solidFill>
                        <a:latin typeface="Georgia"/>
                        <a:ea typeface="Georgia"/>
                        <a:cs typeface="Georgia"/>
                        <a:sym typeface="Georgia"/>
                      </a:endParaRPr>
                    </a:p>
                  </a:txBody>
                  <a:tcPr marT="91425" marB="91425" marR="91425" marL="91425" anchor="ctr">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4.40</a:t>
                      </a:r>
                      <a:endParaRPr>
                        <a:solidFill>
                          <a:schemeClr val="dk1"/>
                        </a:solidFill>
                        <a:latin typeface="Georgia"/>
                        <a:ea typeface="Georgia"/>
                        <a:cs typeface="Georgia"/>
                        <a:sym typeface="Georgia"/>
                      </a:endParaRPr>
                    </a:p>
                  </a:txBody>
                  <a:tcPr marT="91425" marB="91425" marR="91425" marL="91425" anchor="ctr">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4.97</a:t>
                      </a:r>
                      <a:endParaRPr>
                        <a:solidFill>
                          <a:schemeClr val="dk1"/>
                        </a:solidFill>
                        <a:latin typeface="Georgia"/>
                        <a:ea typeface="Georgia"/>
                        <a:cs typeface="Georgia"/>
                        <a:sym typeface="Georgia"/>
                      </a:endParaRPr>
                    </a:p>
                  </a:txBody>
                  <a:tcPr marT="91425" marB="91425" marR="91425" marL="91425" anchor="ctr">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l">
                        <a:lnSpc>
                          <a:spcPct val="50000"/>
                        </a:lnSpc>
                        <a:spcBef>
                          <a:spcPts val="0"/>
                        </a:spcBef>
                        <a:spcAft>
                          <a:spcPts val="0"/>
                        </a:spcAft>
                        <a:buNone/>
                      </a:pPr>
                      <a:r>
                        <a:rPr b="1" i="1" lang="en">
                          <a:solidFill>
                            <a:schemeClr val="dk1"/>
                          </a:solidFill>
                          <a:latin typeface="Georgia"/>
                          <a:ea typeface="Georgia"/>
                          <a:cs typeface="Georgia"/>
                          <a:sym typeface="Georgia"/>
                        </a:rPr>
                        <a:t>3.21</a:t>
                      </a:r>
                      <a:endParaRPr b="1" i="1">
                        <a:solidFill>
                          <a:schemeClr val="dk1"/>
                        </a:solidFill>
                        <a:latin typeface="Georgia"/>
                        <a:ea typeface="Georgia"/>
                        <a:cs typeface="Georgia"/>
                        <a:sym typeface="Georgia"/>
                      </a:endParaRPr>
                    </a:p>
                    <a:p>
                      <a:pPr indent="0" lvl="0" marL="0" rtl="0" algn="l">
                        <a:lnSpc>
                          <a:spcPct val="50000"/>
                        </a:lnSpc>
                        <a:spcBef>
                          <a:spcPts val="0"/>
                        </a:spcBef>
                        <a:spcAft>
                          <a:spcPts val="0"/>
                        </a:spcAft>
                        <a:buNone/>
                      </a:pPr>
                      <a:r>
                        <a:t/>
                      </a:r>
                      <a:endParaRPr b="1" i="1">
                        <a:solidFill>
                          <a:schemeClr val="dk1"/>
                        </a:solidFill>
                        <a:latin typeface="Georgia"/>
                        <a:ea typeface="Georgia"/>
                        <a:cs typeface="Georgia"/>
                        <a:sym typeface="Georgia"/>
                      </a:endParaRPr>
                    </a:p>
                  </a:txBody>
                  <a:tcPr marT="91425" marB="91425" marR="91425" marL="91425" anchor="ctr">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l">
                        <a:lnSpc>
                          <a:spcPct val="50000"/>
                        </a:lnSpc>
                        <a:spcBef>
                          <a:spcPts val="0"/>
                        </a:spcBef>
                        <a:spcAft>
                          <a:spcPts val="0"/>
                        </a:spcAft>
                        <a:buNone/>
                      </a:pPr>
                      <a:r>
                        <a:rPr lang="en" sz="1300">
                          <a:solidFill>
                            <a:schemeClr val="dk1"/>
                          </a:solidFill>
                          <a:latin typeface="Georgia"/>
                          <a:ea typeface="Georgia"/>
                          <a:cs typeface="Georgia"/>
                          <a:sym typeface="Georgia"/>
                        </a:rPr>
                        <a:t>4.46</a:t>
                      </a:r>
                      <a:endParaRPr sz="1300">
                        <a:solidFill>
                          <a:schemeClr val="dk1"/>
                        </a:solidFill>
                        <a:latin typeface="Georgia"/>
                        <a:ea typeface="Georgia"/>
                        <a:cs typeface="Georgia"/>
                        <a:sym typeface="Georgia"/>
                      </a:endParaRPr>
                    </a:p>
                  </a:txBody>
                  <a:tcPr marT="91425" marB="91425" marR="91425" marL="91425" anchor="ctr">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l">
                        <a:lnSpc>
                          <a:spcPct val="50000"/>
                        </a:lnSpc>
                        <a:spcBef>
                          <a:spcPts val="0"/>
                        </a:spcBef>
                        <a:spcAft>
                          <a:spcPts val="0"/>
                        </a:spcAft>
                        <a:buNone/>
                      </a:pPr>
                      <a:r>
                        <a:rPr lang="en" sz="1300">
                          <a:solidFill>
                            <a:schemeClr val="dk1"/>
                          </a:solidFill>
                          <a:latin typeface="Georgia"/>
                          <a:ea typeface="Georgia"/>
                          <a:cs typeface="Georgia"/>
                          <a:sym typeface="Georgia"/>
                        </a:rPr>
                        <a:t>2.78</a:t>
                      </a:r>
                      <a:endParaRPr sz="1300">
                        <a:solidFill>
                          <a:schemeClr val="dk1"/>
                        </a:solidFill>
                        <a:latin typeface="Georgia"/>
                        <a:ea typeface="Georgia"/>
                        <a:cs typeface="Georgia"/>
                        <a:sym typeface="Georgia"/>
                      </a:endParaRPr>
                    </a:p>
                  </a:txBody>
                  <a:tcPr marT="91425" marB="91425" marR="91425" marL="91425" anchor="ctr">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3.65</a:t>
                      </a:r>
                      <a:endParaRPr>
                        <a:solidFill>
                          <a:schemeClr val="dk1"/>
                        </a:solidFill>
                        <a:latin typeface="Georgia"/>
                        <a:ea typeface="Georgia"/>
                        <a:cs typeface="Georgia"/>
                        <a:sym typeface="Georgia"/>
                      </a:endParaRPr>
                    </a:p>
                  </a:txBody>
                  <a:tcPr marT="91425" marB="91425" marR="91425" marL="91425" anchor="ctr">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l">
                        <a:lnSpc>
                          <a:spcPct val="50000"/>
                        </a:lnSpc>
                        <a:spcBef>
                          <a:spcPts val="0"/>
                        </a:spcBef>
                        <a:spcAft>
                          <a:spcPts val="0"/>
                        </a:spcAft>
                        <a:buNone/>
                      </a:pPr>
                      <a:r>
                        <a:rPr lang="en">
                          <a:solidFill>
                            <a:schemeClr val="dk1"/>
                          </a:solidFill>
                          <a:latin typeface="Georgia"/>
                          <a:ea typeface="Georgia"/>
                          <a:cs typeface="Georgia"/>
                          <a:sym typeface="Georgia"/>
                        </a:rPr>
                        <a:t>2.34</a:t>
                      </a:r>
                      <a:endParaRPr>
                        <a:solidFill>
                          <a:schemeClr val="dk1"/>
                        </a:solidFill>
                        <a:latin typeface="Georgia"/>
                        <a:ea typeface="Georgia"/>
                        <a:cs typeface="Georgia"/>
                        <a:sym typeface="Georgia"/>
                      </a:endParaRPr>
                    </a:p>
                  </a:txBody>
                  <a:tcPr marT="91425" marB="91425" marR="91425" marL="91425" anchor="ctr">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r>
            </a:tbl>
          </a:graphicData>
        </a:graphic>
      </p:graphicFrame>
      <p:sp>
        <p:nvSpPr>
          <p:cNvPr id="290" name="Google Shape;290;p40"/>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idx="1" type="body"/>
          </p:nvPr>
        </p:nvSpPr>
        <p:spPr>
          <a:xfrm>
            <a:off x="291300" y="635150"/>
            <a:ext cx="8561400" cy="2025600"/>
          </a:xfrm>
          <a:prstGeom prst="rect">
            <a:avLst/>
          </a:prstGeom>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 sz="3400" u="sng">
                <a:hlinkClick r:id="rId3"/>
              </a:rPr>
              <a:t>tinyurl.com/AIR2023-IRPE-CRAFT</a:t>
            </a:r>
            <a:endParaRPr b="0" sz="3400">
              <a:latin typeface="Montserrat ExtraBold"/>
              <a:ea typeface="Montserrat ExtraBold"/>
              <a:cs typeface="Montserrat ExtraBold"/>
              <a:sym typeface="Montserrat ExtraBold"/>
            </a:endParaRPr>
          </a:p>
        </p:txBody>
      </p:sp>
      <p:pic>
        <p:nvPicPr>
          <p:cNvPr id="126" name="Google Shape;126;p23"/>
          <p:cNvPicPr preferRelativeResize="0"/>
          <p:nvPr/>
        </p:nvPicPr>
        <p:blipFill>
          <a:blip r:embed="rId4">
            <a:alphaModFix/>
          </a:blip>
          <a:stretch>
            <a:fillRect/>
          </a:stretch>
        </p:blipFill>
        <p:spPr>
          <a:xfrm>
            <a:off x="3003513" y="1315175"/>
            <a:ext cx="3136975" cy="3136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1"/>
          <p:cNvSpPr txBox="1"/>
          <p:nvPr/>
        </p:nvSpPr>
        <p:spPr>
          <a:xfrm>
            <a:off x="411325" y="1162800"/>
            <a:ext cx="2022000" cy="349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Detractors</a:t>
            </a:r>
            <a:r>
              <a:rPr lang="en" sz="1800"/>
              <a:t> are </a:t>
            </a:r>
            <a:r>
              <a:rPr b="1" lang="en" sz="2900"/>
              <a:t>7.9x</a:t>
            </a:r>
            <a:r>
              <a:rPr lang="en" sz="1800"/>
              <a:t> more likely to mention </a:t>
            </a:r>
            <a:r>
              <a:rPr b="1" lang="en" sz="2000"/>
              <a:t>parking and transportation</a:t>
            </a:r>
            <a:r>
              <a:rPr lang="en" sz="1800"/>
              <a:t> issues than </a:t>
            </a:r>
            <a:r>
              <a:rPr b="1" lang="en" sz="1800"/>
              <a:t>Promoters</a:t>
            </a:r>
            <a:r>
              <a:rPr lang="en" sz="1800"/>
              <a:t> </a:t>
            </a:r>
            <a:br>
              <a:rPr lang="en" sz="1800"/>
            </a:br>
            <a:br>
              <a:rPr lang="en" sz="1800"/>
            </a:br>
            <a:r>
              <a:rPr b="1" lang="en"/>
              <a:t>14.4x</a:t>
            </a:r>
            <a:r>
              <a:rPr lang="en"/>
              <a:t> when isolating the difference to </a:t>
            </a:r>
            <a:r>
              <a:rPr lang="en" u="sng"/>
              <a:t>non-residents vs residents</a:t>
            </a:r>
            <a:endParaRPr u="sng"/>
          </a:p>
        </p:txBody>
      </p:sp>
      <p:sp>
        <p:nvSpPr>
          <p:cNvPr id="296" name="Google Shape;296;p41"/>
          <p:cNvSpPr txBox="1"/>
          <p:nvPr>
            <p:ph type="title"/>
          </p:nvPr>
        </p:nvSpPr>
        <p:spPr>
          <a:xfrm>
            <a:off x="800100" y="666753"/>
            <a:ext cx="7543800" cy="3519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Classification Analysis</a:t>
            </a:r>
            <a:endParaRPr/>
          </a:p>
        </p:txBody>
      </p:sp>
      <p:pic>
        <p:nvPicPr>
          <p:cNvPr id="297" name="Google Shape;297;p41"/>
          <p:cNvPicPr preferRelativeResize="0"/>
          <p:nvPr/>
        </p:nvPicPr>
        <p:blipFill>
          <a:blip r:embed="rId3">
            <a:alphaModFix/>
          </a:blip>
          <a:stretch>
            <a:fillRect/>
          </a:stretch>
        </p:blipFill>
        <p:spPr>
          <a:xfrm>
            <a:off x="2430325" y="1253375"/>
            <a:ext cx="6306274" cy="2969449"/>
          </a:xfrm>
          <a:prstGeom prst="rect">
            <a:avLst/>
          </a:prstGeom>
          <a:noFill/>
          <a:ln>
            <a:noFill/>
          </a:ln>
        </p:spPr>
      </p:pic>
      <p:sp>
        <p:nvSpPr>
          <p:cNvPr id="298" name="Google Shape;298;p41"/>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2"/>
          <p:cNvSpPr txBox="1"/>
          <p:nvPr>
            <p:ph type="title"/>
          </p:nvPr>
        </p:nvSpPr>
        <p:spPr>
          <a:xfrm>
            <a:off x="800100" y="666753"/>
            <a:ext cx="7543800" cy="3519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Classification Analysis</a:t>
            </a:r>
            <a:endParaRPr/>
          </a:p>
        </p:txBody>
      </p:sp>
      <p:pic>
        <p:nvPicPr>
          <p:cNvPr id="304" name="Google Shape;304;p42"/>
          <p:cNvPicPr preferRelativeResize="0"/>
          <p:nvPr/>
        </p:nvPicPr>
        <p:blipFill>
          <a:blip r:embed="rId3">
            <a:alphaModFix/>
          </a:blip>
          <a:stretch>
            <a:fillRect/>
          </a:stretch>
        </p:blipFill>
        <p:spPr>
          <a:xfrm>
            <a:off x="3259000" y="1090750"/>
            <a:ext cx="4803298" cy="3432600"/>
          </a:xfrm>
          <a:prstGeom prst="rect">
            <a:avLst/>
          </a:prstGeom>
          <a:noFill/>
          <a:ln>
            <a:noFill/>
          </a:ln>
        </p:spPr>
      </p:pic>
      <p:sp>
        <p:nvSpPr>
          <p:cNvPr id="305" name="Google Shape;305;p42"/>
          <p:cNvSpPr txBox="1"/>
          <p:nvPr/>
        </p:nvSpPr>
        <p:spPr>
          <a:xfrm>
            <a:off x="466575" y="1660300"/>
            <a:ext cx="2022000" cy="232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Promoters</a:t>
            </a:r>
            <a:r>
              <a:rPr lang="en" sz="1800"/>
              <a:t> are </a:t>
            </a:r>
            <a:r>
              <a:rPr b="1" lang="en" sz="2900"/>
              <a:t>7.4x</a:t>
            </a:r>
            <a:r>
              <a:rPr lang="en" sz="1800"/>
              <a:t> more likely to mention </a:t>
            </a:r>
            <a:r>
              <a:rPr b="1" lang="en" sz="2000"/>
              <a:t>diversity</a:t>
            </a:r>
            <a:r>
              <a:rPr lang="en" sz="1800"/>
              <a:t> in relation to positive value than </a:t>
            </a:r>
            <a:r>
              <a:rPr b="1" lang="en" sz="1800"/>
              <a:t>Detractors</a:t>
            </a:r>
            <a:endParaRPr u="sng"/>
          </a:p>
        </p:txBody>
      </p:sp>
      <p:sp>
        <p:nvSpPr>
          <p:cNvPr id="306" name="Google Shape;306;p42"/>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3"/>
          <p:cNvSpPr txBox="1"/>
          <p:nvPr>
            <p:ph type="title"/>
          </p:nvPr>
        </p:nvSpPr>
        <p:spPr>
          <a:xfrm>
            <a:off x="800100" y="666753"/>
            <a:ext cx="7543800" cy="3519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Classification Analysis</a:t>
            </a:r>
            <a:endParaRPr/>
          </a:p>
        </p:txBody>
      </p:sp>
      <p:pic>
        <p:nvPicPr>
          <p:cNvPr id="312" name="Google Shape;312;p43"/>
          <p:cNvPicPr preferRelativeResize="0"/>
          <p:nvPr/>
        </p:nvPicPr>
        <p:blipFill>
          <a:blip r:embed="rId3">
            <a:alphaModFix/>
          </a:blip>
          <a:stretch>
            <a:fillRect/>
          </a:stretch>
        </p:blipFill>
        <p:spPr>
          <a:xfrm>
            <a:off x="3259000" y="1090750"/>
            <a:ext cx="4803298" cy="3432600"/>
          </a:xfrm>
          <a:prstGeom prst="rect">
            <a:avLst/>
          </a:prstGeom>
          <a:noFill/>
          <a:ln>
            <a:noFill/>
          </a:ln>
        </p:spPr>
      </p:pic>
      <p:pic>
        <p:nvPicPr>
          <p:cNvPr id="313" name="Google Shape;313;p43"/>
          <p:cNvPicPr preferRelativeResize="0"/>
          <p:nvPr/>
        </p:nvPicPr>
        <p:blipFill>
          <a:blip r:embed="rId4">
            <a:alphaModFix/>
          </a:blip>
          <a:stretch>
            <a:fillRect/>
          </a:stretch>
        </p:blipFill>
        <p:spPr>
          <a:xfrm>
            <a:off x="2433325" y="1499899"/>
            <a:ext cx="6262226" cy="2453600"/>
          </a:xfrm>
          <a:prstGeom prst="rect">
            <a:avLst/>
          </a:prstGeom>
          <a:noFill/>
          <a:ln>
            <a:noFill/>
          </a:ln>
        </p:spPr>
      </p:pic>
      <p:sp>
        <p:nvSpPr>
          <p:cNvPr id="314" name="Google Shape;314;p43"/>
          <p:cNvSpPr txBox="1"/>
          <p:nvPr/>
        </p:nvSpPr>
        <p:spPr>
          <a:xfrm>
            <a:off x="466575" y="1660300"/>
            <a:ext cx="2022000" cy="232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Promoters</a:t>
            </a:r>
            <a:r>
              <a:rPr lang="en" sz="1800"/>
              <a:t> are </a:t>
            </a:r>
            <a:r>
              <a:rPr b="1" lang="en" sz="2900"/>
              <a:t>7.4x</a:t>
            </a:r>
            <a:r>
              <a:rPr lang="en" sz="1800"/>
              <a:t> more likely to mention </a:t>
            </a:r>
            <a:r>
              <a:rPr b="1" lang="en" sz="2000"/>
              <a:t>diversity</a:t>
            </a:r>
            <a:r>
              <a:rPr lang="en" sz="1800"/>
              <a:t> in relation to positive value than </a:t>
            </a:r>
            <a:r>
              <a:rPr b="1" lang="en" sz="1800"/>
              <a:t>Detractors</a:t>
            </a:r>
            <a:endParaRPr u="sng"/>
          </a:p>
        </p:txBody>
      </p:sp>
      <p:sp>
        <p:nvSpPr>
          <p:cNvPr id="315" name="Google Shape;315;p43"/>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4"/>
          <p:cNvSpPr txBox="1"/>
          <p:nvPr/>
        </p:nvSpPr>
        <p:spPr>
          <a:xfrm>
            <a:off x="466575" y="1660300"/>
            <a:ext cx="2022000" cy="232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Promoters</a:t>
            </a:r>
            <a:r>
              <a:rPr lang="en" sz="1800"/>
              <a:t> are </a:t>
            </a:r>
            <a:r>
              <a:rPr b="1" lang="en" sz="2900"/>
              <a:t>7.4x</a:t>
            </a:r>
            <a:r>
              <a:rPr lang="en" sz="1800"/>
              <a:t> more likely to mention </a:t>
            </a:r>
            <a:r>
              <a:rPr b="1" lang="en" sz="2000"/>
              <a:t>diversity</a:t>
            </a:r>
            <a:r>
              <a:rPr lang="en" sz="1800"/>
              <a:t> in relation to positive value than </a:t>
            </a:r>
            <a:r>
              <a:rPr b="1" lang="en" sz="1800"/>
              <a:t>Detractors</a:t>
            </a:r>
            <a:endParaRPr u="sng"/>
          </a:p>
        </p:txBody>
      </p:sp>
      <p:sp>
        <p:nvSpPr>
          <p:cNvPr id="321" name="Google Shape;321;p44"/>
          <p:cNvSpPr txBox="1"/>
          <p:nvPr>
            <p:ph type="title"/>
          </p:nvPr>
        </p:nvSpPr>
        <p:spPr>
          <a:xfrm>
            <a:off x="800100" y="666753"/>
            <a:ext cx="7543800" cy="3519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Classification Analysis</a:t>
            </a:r>
            <a:endParaRPr/>
          </a:p>
        </p:txBody>
      </p:sp>
      <p:pic>
        <p:nvPicPr>
          <p:cNvPr id="322" name="Google Shape;322;p44"/>
          <p:cNvPicPr preferRelativeResize="0"/>
          <p:nvPr/>
        </p:nvPicPr>
        <p:blipFill>
          <a:blip r:embed="rId3">
            <a:alphaModFix/>
          </a:blip>
          <a:stretch>
            <a:fillRect/>
          </a:stretch>
        </p:blipFill>
        <p:spPr>
          <a:xfrm>
            <a:off x="3259000" y="1090750"/>
            <a:ext cx="4803298" cy="3432600"/>
          </a:xfrm>
          <a:prstGeom prst="rect">
            <a:avLst/>
          </a:prstGeom>
          <a:noFill/>
          <a:ln>
            <a:noFill/>
          </a:ln>
        </p:spPr>
      </p:pic>
      <p:pic>
        <p:nvPicPr>
          <p:cNvPr id="323" name="Google Shape;323;p44"/>
          <p:cNvPicPr preferRelativeResize="0"/>
          <p:nvPr/>
        </p:nvPicPr>
        <p:blipFill>
          <a:blip r:embed="rId4">
            <a:alphaModFix/>
          </a:blip>
          <a:stretch>
            <a:fillRect/>
          </a:stretch>
        </p:blipFill>
        <p:spPr>
          <a:xfrm>
            <a:off x="2577000" y="1895450"/>
            <a:ext cx="6251499" cy="1560850"/>
          </a:xfrm>
          <a:prstGeom prst="rect">
            <a:avLst/>
          </a:prstGeom>
          <a:noFill/>
          <a:ln>
            <a:noFill/>
          </a:ln>
        </p:spPr>
      </p:pic>
      <p:sp>
        <p:nvSpPr>
          <p:cNvPr id="324" name="Google Shape;324;p44"/>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5"/>
          <p:cNvSpPr txBox="1"/>
          <p:nvPr>
            <p:ph type="title"/>
          </p:nvPr>
        </p:nvSpPr>
        <p:spPr>
          <a:xfrm>
            <a:off x="587815" y="569380"/>
            <a:ext cx="7543800" cy="79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Use Cases: Real-time answers to actual questions from leadership</a:t>
            </a:r>
            <a:endParaRPr/>
          </a:p>
        </p:txBody>
      </p:sp>
      <p:sp>
        <p:nvSpPr>
          <p:cNvPr id="330" name="Google Shape;330;p45"/>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a:t>
            </a:r>
            <a:endParaRPr/>
          </a:p>
        </p:txBody>
      </p:sp>
      <p:pic>
        <p:nvPicPr>
          <p:cNvPr id="331" name="Google Shape;331;p45"/>
          <p:cNvPicPr preferRelativeResize="0"/>
          <p:nvPr/>
        </p:nvPicPr>
        <p:blipFill>
          <a:blip r:embed="rId3">
            <a:alphaModFix/>
          </a:blip>
          <a:stretch>
            <a:fillRect/>
          </a:stretch>
        </p:blipFill>
        <p:spPr>
          <a:xfrm>
            <a:off x="6607425" y="1274950"/>
            <a:ext cx="1945200" cy="2593600"/>
          </a:xfrm>
          <a:prstGeom prst="rect">
            <a:avLst/>
          </a:prstGeom>
          <a:noFill/>
          <a:ln>
            <a:noFill/>
          </a:ln>
        </p:spPr>
      </p:pic>
      <p:sp>
        <p:nvSpPr>
          <p:cNvPr id="332" name="Google Shape;332;p45"/>
          <p:cNvSpPr/>
          <p:nvPr/>
        </p:nvSpPr>
        <p:spPr>
          <a:xfrm>
            <a:off x="2705975" y="2923275"/>
            <a:ext cx="3307500" cy="1421700"/>
          </a:xfrm>
          <a:prstGeom prst="wedgeEllipseCallout">
            <a:avLst>
              <a:gd fmla="val 93792" name="adj1"/>
              <a:gd fmla="val -6130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t>There’s a lot of noise about raising graduate student stipends - how representative is this?</a:t>
            </a:r>
            <a:endParaRPr sz="1600"/>
          </a:p>
        </p:txBody>
      </p:sp>
      <p:pic>
        <p:nvPicPr>
          <p:cNvPr id="333" name="Google Shape;333;p45"/>
          <p:cNvPicPr preferRelativeResize="0"/>
          <p:nvPr/>
        </p:nvPicPr>
        <p:blipFill>
          <a:blip r:embed="rId4">
            <a:alphaModFix/>
          </a:blip>
          <a:stretch>
            <a:fillRect/>
          </a:stretch>
        </p:blipFill>
        <p:spPr>
          <a:xfrm>
            <a:off x="587835" y="1329475"/>
            <a:ext cx="1817388" cy="2484525"/>
          </a:xfrm>
          <a:prstGeom prst="rect">
            <a:avLst/>
          </a:prstGeom>
          <a:noFill/>
          <a:ln>
            <a:noFill/>
          </a:ln>
        </p:spPr>
      </p:pic>
      <p:sp>
        <p:nvSpPr>
          <p:cNvPr id="334" name="Google Shape;334;p45"/>
          <p:cNvSpPr/>
          <p:nvPr/>
        </p:nvSpPr>
        <p:spPr>
          <a:xfrm>
            <a:off x="2705975" y="1362575"/>
            <a:ext cx="3307500" cy="1421700"/>
          </a:xfrm>
          <a:prstGeom prst="wedgeEllipseCallout">
            <a:avLst>
              <a:gd fmla="val -84276" name="adj1"/>
              <a:gd fmla="val 1325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t>I’m meeting with students later today (Nov. 2) -- what issues are on their minds?</a:t>
            </a:r>
            <a:endParaRPr sz="1600"/>
          </a:p>
        </p:txBody>
      </p:sp>
      <p:sp>
        <p:nvSpPr>
          <p:cNvPr id="335" name="Google Shape;335;p45"/>
          <p:cNvSpPr txBox="1"/>
          <p:nvPr/>
        </p:nvSpPr>
        <p:spPr>
          <a:xfrm>
            <a:off x="587825" y="3850988"/>
            <a:ext cx="181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t>Maurie McInnis</a:t>
            </a:r>
            <a:endParaRPr sz="1500"/>
          </a:p>
          <a:p>
            <a:pPr indent="0" lvl="0" marL="0" rtl="0" algn="ctr">
              <a:spcBef>
                <a:spcPts val="0"/>
              </a:spcBef>
              <a:spcAft>
                <a:spcPts val="0"/>
              </a:spcAft>
              <a:buNone/>
            </a:pPr>
            <a:r>
              <a:rPr lang="en" sz="1500"/>
              <a:t>President</a:t>
            </a:r>
            <a:endParaRPr sz="1500"/>
          </a:p>
        </p:txBody>
      </p:sp>
      <p:sp>
        <p:nvSpPr>
          <p:cNvPr id="336" name="Google Shape;336;p45"/>
          <p:cNvSpPr txBox="1"/>
          <p:nvPr/>
        </p:nvSpPr>
        <p:spPr>
          <a:xfrm>
            <a:off x="6671325" y="3909263"/>
            <a:ext cx="181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t>Carl Lejuez</a:t>
            </a:r>
            <a:endParaRPr sz="1500"/>
          </a:p>
          <a:p>
            <a:pPr indent="0" lvl="0" marL="0" rtl="0" algn="ctr">
              <a:spcBef>
                <a:spcPts val="0"/>
              </a:spcBef>
              <a:spcAft>
                <a:spcPts val="0"/>
              </a:spcAft>
              <a:buNone/>
            </a:pPr>
            <a:r>
              <a:rPr lang="en" sz="1500"/>
              <a:t>Provost</a:t>
            </a:r>
            <a:endParaRPr sz="15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6"/>
          <p:cNvSpPr txBox="1"/>
          <p:nvPr>
            <p:ph type="title"/>
          </p:nvPr>
        </p:nvSpPr>
        <p:spPr>
          <a:xfrm>
            <a:off x="498083" y="560594"/>
            <a:ext cx="6418200" cy="104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How we responded</a:t>
            </a:r>
            <a:endParaRPr/>
          </a:p>
        </p:txBody>
      </p:sp>
      <p:sp>
        <p:nvSpPr>
          <p:cNvPr id="342" name="Google Shape;342;p46"/>
          <p:cNvSpPr txBox="1"/>
          <p:nvPr>
            <p:ph idx="1" type="body"/>
          </p:nvPr>
        </p:nvSpPr>
        <p:spPr>
          <a:xfrm>
            <a:off x="592300" y="1200979"/>
            <a:ext cx="3134700" cy="3340200"/>
          </a:xfrm>
          <a:prstGeom prst="rect">
            <a:avLst/>
          </a:prstGeom>
        </p:spPr>
        <p:txBody>
          <a:bodyPr anchorCtr="0" anchor="t" bIns="45700" lIns="91425" spcFirstLastPara="1" rIns="91425" wrap="square" tIns="45700">
            <a:noAutofit/>
          </a:bodyPr>
          <a:lstStyle/>
          <a:p>
            <a:pPr indent="0" lvl="0" marL="0" rtl="0" algn="ctr">
              <a:spcBef>
                <a:spcPts val="750"/>
              </a:spcBef>
              <a:spcAft>
                <a:spcPts val="0"/>
              </a:spcAft>
              <a:buNone/>
            </a:pPr>
            <a:r>
              <a:rPr b="1" lang="en" sz="2000">
                <a:solidFill>
                  <a:schemeClr val="dk1"/>
                </a:solidFill>
                <a:latin typeface="Arial"/>
                <a:ea typeface="Arial"/>
                <a:cs typeface="Arial"/>
                <a:sym typeface="Arial"/>
              </a:rPr>
              <a:t>What was on students’ minds that week?</a:t>
            </a:r>
            <a:endParaRPr b="1" sz="2000">
              <a:solidFill>
                <a:schemeClr val="dk1"/>
              </a:solidFill>
              <a:latin typeface="Arial"/>
              <a:ea typeface="Arial"/>
              <a:cs typeface="Arial"/>
              <a:sym typeface="Arial"/>
            </a:endParaRPr>
          </a:p>
          <a:p>
            <a:pPr indent="-336550" lvl="0" marL="457200" rtl="0" algn="l">
              <a:spcBef>
                <a:spcPts val="750"/>
              </a:spcBef>
              <a:spcAft>
                <a:spcPts val="0"/>
              </a:spcAft>
              <a:buClr>
                <a:schemeClr val="dk1"/>
              </a:buClr>
              <a:buSzPts val="1700"/>
              <a:buChar char="●"/>
            </a:pPr>
            <a:r>
              <a:rPr lang="en" sz="1700">
                <a:solidFill>
                  <a:schemeClr val="dk1"/>
                </a:solidFill>
                <a:latin typeface="Arial"/>
                <a:ea typeface="Arial"/>
                <a:cs typeface="Arial"/>
                <a:sym typeface="Arial"/>
              </a:rPr>
              <a:t>90 seconds later in the meeting…out of 1,327 comments, #1 was about parking (n=66)</a:t>
            </a:r>
            <a:br>
              <a:rPr lang="en" sz="1700">
                <a:solidFill>
                  <a:schemeClr val="dk1"/>
                </a:solidFill>
                <a:latin typeface="Arial"/>
                <a:ea typeface="Arial"/>
                <a:cs typeface="Arial"/>
                <a:sym typeface="Arial"/>
              </a:rPr>
            </a:br>
            <a:endParaRPr sz="1700">
              <a:solidFill>
                <a:schemeClr val="dk1"/>
              </a:solidFill>
              <a:latin typeface="Arial"/>
              <a:ea typeface="Arial"/>
              <a:cs typeface="Arial"/>
              <a:sym typeface="Arial"/>
            </a:endParaRPr>
          </a:p>
          <a:p>
            <a:pPr indent="-336550" lvl="0" marL="457200" rtl="0" algn="l">
              <a:spcBef>
                <a:spcPts val="0"/>
              </a:spcBef>
              <a:spcAft>
                <a:spcPts val="0"/>
              </a:spcAft>
              <a:buClr>
                <a:schemeClr val="dk1"/>
              </a:buClr>
              <a:buSzPts val="1700"/>
              <a:buChar char="●"/>
            </a:pPr>
            <a:r>
              <a:rPr lang="en" sz="1700">
                <a:solidFill>
                  <a:schemeClr val="dk1"/>
                </a:solidFill>
                <a:latin typeface="Arial"/>
                <a:ea typeface="Arial"/>
                <a:cs typeface="Arial"/>
                <a:sym typeface="Arial"/>
              </a:rPr>
              <a:t>18 minutes after meeting ended, comments forwarded to President</a:t>
            </a:r>
            <a:endParaRPr sz="1700">
              <a:solidFill>
                <a:schemeClr val="dk1"/>
              </a:solidFill>
              <a:latin typeface="Arial"/>
              <a:ea typeface="Arial"/>
              <a:cs typeface="Arial"/>
              <a:sym typeface="Arial"/>
            </a:endParaRPr>
          </a:p>
          <a:p>
            <a:pPr indent="0" lvl="0" marL="0" rtl="0" algn="ctr">
              <a:spcBef>
                <a:spcPts val="750"/>
              </a:spcBef>
              <a:spcAft>
                <a:spcPts val="0"/>
              </a:spcAft>
              <a:buNone/>
            </a:pPr>
            <a:r>
              <a:t/>
            </a:r>
            <a:endParaRPr b="1" sz="1700">
              <a:solidFill>
                <a:schemeClr val="dk1"/>
              </a:solidFill>
              <a:latin typeface="Arial"/>
              <a:ea typeface="Arial"/>
              <a:cs typeface="Arial"/>
              <a:sym typeface="Arial"/>
            </a:endParaRPr>
          </a:p>
          <a:p>
            <a:pPr indent="0" lvl="0" marL="0" rtl="0" algn="ctr">
              <a:spcBef>
                <a:spcPts val="750"/>
              </a:spcBef>
              <a:spcAft>
                <a:spcPts val="0"/>
              </a:spcAft>
              <a:buNone/>
            </a:pPr>
            <a:r>
              <a:t/>
            </a:r>
            <a:endParaRPr b="1" sz="1700">
              <a:solidFill>
                <a:schemeClr val="dk1"/>
              </a:solidFill>
              <a:latin typeface="Arial"/>
              <a:ea typeface="Arial"/>
              <a:cs typeface="Arial"/>
              <a:sym typeface="Arial"/>
            </a:endParaRPr>
          </a:p>
        </p:txBody>
      </p:sp>
      <p:sp>
        <p:nvSpPr>
          <p:cNvPr id="343" name="Google Shape;343;p46"/>
          <p:cNvSpPr txBox="1"/>
          <p:nvPr>
            <p:ph idx="1" type="body"/>
          </p:nvPr>
        </p:nvSpPr>
        <p:spPr>
          <a:xfrm>
            <a:off x="4649675" y="1200979"/>
            <a:ext cx="3134700" cy="3340200"/>
          </a:xfrm>
          <a:prstGeom prst="rect">
            <a:avLst/>
          </a:prstGeom>
        </p:spPr>
        <p:txBody>
          <a:bodyPr anchorCtr="0" anchor="t" bIns="45700" lIns="91425" spcFirstLastPara="1" rIns="91425" wrap="square" tIns="45700">
            <a:noAutofit/>
          </a:bodyPr>
          <a:lstStyle/>
          <a:p>
            <a:pPr indent="0" lvl="0" marL="0" rtl="0" algn="ctr">
              <a:spcBef>
                <a:spcPts val="750"/>
              </a:spcBef>
              <a:spcAft>
                <a:spcPts val="0"/>
              </a:spcAft>
              <a:buNone/>
            </a:pPr>
            <a:r>
              <a:rPr b="1" lang="en" sz="2000">
                <a:solidFill>
                  <a:schemeClr val="dk1"/>
                </a:solidFill>
                <a:latin typeface="Arial"/>
                <a:ea typeface="Arial"/>
                <a:cs typeface="Arial"/>
                <a:sym typeface="Arial"/>
              </a:rPr>
              <a:t>How representative is noise about stipends</a:t>
            </a:r>
            <a:r>
              <a:rPr b="1" lang="en" sz="2000">
                <a:solidFill>
                  <a:schemeClr val="dk1"/>
                </a:solidFill>
                <a:latin typeface="Arial"/>
                <a:ea typeface="Arial"/>
                <a:cs typeface="Arial"/>
                <a:sym typeface="Arial"/>
              </a:rPr>
              <a:t>?</a:t>
            </a:r>
            <a:endParaRPr b="1" sz="2000">
              <a:solidFill>
                <a:schemeClr val="dk1"/>
              </a:solidFill>
              <a:latin typeface="Arial"/>
              <a:ea typeface="Arial"/>
              <a:cs typeface="Arial"/>
              <a:sym typeface="Arial"/>
            </a:endParaRPr>
          </a:p>
          <a:p>
            <a:pPr indent="-323850" lvl="0" marL="457200" rtl="0" algn="l">
              <a:spcBef>
                <a:spcPts val="750"/>
              </a:spcBef>
              <a:spcAft>
                <a:spcPts val="0"/>
              </a:spcAft>
              <a:buClr>
                <a:schemeClr val="dk1"/>
              </a:buClr>
              <a:buSzPts val="1500"/>
              <a:buChar char="●"/>
            </a:pPr>
            <a:r>
              <a:rPr lang="en" sz="1500">
                <a:solidFill>
                  <a:schemeClr val="dk1"/>
                </a:solidFill>
                <a:latin typeface="Arial"/>
                <a:ea typeface="Arial"/>
                <a:cs typeface="Arial"/>
                <a:sym typeface="Arial"/>
              </a:rPr>
              <a:t>90 seconds later in the meeting…out of 1,065 comments from grad students, 6% (n=67) were about stipends (8th ranked topic)</a:t>
            </a:r>
            <a:br>
              <a:rPr lang="en" sz="1500">
                <a:solidFill>
                  <a:schemeClr val="dk1"/>
                </a:solidFill>
                <a:latin typeface="Arial"/>
                <a:ea typeface="Arial"/>
                <a:cs typeface="Arial"/>
                <a:sym typeface="Arial"/>
              </a:rPr>
            </a:br>
            <a:endParaRPr sz="1500">
              <a:solidFill>
                <a:schemeClr val="dk1"/>
              </a:solidFill>
              <a:latin typeface="Arial"/>
              <a:ea typeface="Arial"/>
              <a:cs typeface="Arial"/>
              <a:sym typeface="Arial"/>
            </a:endParaRPr>
          </a:p>
          <a:p>
            <a:pPr indent="-323850" lvl="0" marL="457200" rtl="0" algn="l">
              <a:spcBef>
                <a:spcPts val="0"/>
              </a:spcBef>
              <a:spcAft>
                <a:spcPts val="0"/>
              </a:spcAft>
              <a:buClr>
                <a:schemeClr val="dk1"/>
              </a:buClr>
              <a:buSzPts val="1500"/>
              <a:buChar char="●"/>
            </a:pPr>
            <a:r>
              <a:rPr lang="en" sz="1500">
                <a:solidFill>
                  <a:schemeClr val="dk1"/>
                </a:solidFill>
                <a:latin typeface="Arial"/>
                <a:ea typeface="Arial"/>
                <a:cs typeface="Arial"/>
                <a:sym typeface="Arial"/>
              </a:rPr>
              <a:t>5 minutes later during meeting, #2 comment among grad assistants; 1 out of 5 commented on stipends/pay</a:t>
            </a:r>
            <a:endParaRPr sz="1500">
              <a:solidFill>
                <a:schemeClr val="dk1"/>
              </a:solidFill>
              <a:latin typeface="Arial"/>
              <a:ea typeface="Arial"/>
              <a:cs typeface="Arial"/>
              <a:sym typeface="Arial"/>
            </a:endParaRPr>
          </a:p>
          <a:p>
            <a:pPr indent="0" lvl="0" marL="0" rtl="0" algn="ctr">
              <a:spcBef>
                <a:spcPts val="750"/>
              </a:spcBef>
              <a:spcAft>
                <a:spcPts val="0"/>
              </a:spcAft>
              <a:buNone/>
            </a:pPr>
            <a:r>
              <a:t/>
            </a:r>
            <a:endParaRPr b="1" sz="1500">
              <a:solidFill>
                <a:schemeClr val="dk1"/>
              </a:solidFill>
              <a:latin typeface="Arial"/>
              <a:ea typeface="Arial"/>
              <a:cs typeface="Arial"/>
              <a:sym typeface="Arial"/>
            </a:endParaRPr>
          </a:p>
          <a:p>
            <a:pPr indent="0" lvl="0" marL="0" rtl="0" algn="ctr">
              <a:spcBef>
                <a:spcPts val="750"/>
              </a:spcBef>
              <a:spcAft>
                <a:spcPts val="0"/>
              </a:spcAft>
              <a:buNone/>
            </a:pPr>
            <a:r>
              <a:t/>
            </a:r>
            <a:endParaRPr b="1" sz="17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7"/>
          <p:cNvSpPr txBox="1"/>
          <p:nvPr>
            <p:ph type="title"/>
          </p:nvPr>
        </p:nvSpPr>
        <p:spPr>
          <a:xfrm>
            <a:off x="601915" y="559930"/>
            <a:ext cx="7543800" cy="7932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Use Cases: Real-time answers to actual questions from leadership</a:t>
            </a:r>
            <a:endParaRPr/>
          </a:p>
        </p:txBody>
      </p:sp>
      <p:sp>
        <p:nvSpPr>
          <p:cNvPr id="349" name="Google Shape;349;p47"/>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pic>
        <p:nvPicPr>
          <p:cNvPr id="350" name="Google Shape;350;p47"/>
          <p:cNvPicPr preferRelativeResize="0"/>
          <p:nvPr/>
        </p:nvPicPr>
        <p:blipFill>
          <a:blip r:embed="rId3">
            <a:alphaModFix/>
          </a:blip>
          <a:stretch>
            <a:fillRect/>
          </a:stretch>
        </p:blipFill>
        <p:spPr>
          <a:xfrm>
            <a:off x="601925" y="1484523"/>
            <a:ext cx="1681875" cy="2242500"/>
          </a:xfrm>
          <a:prstGeom prst="rect">
            <a:avLst/>
          </a:prstGeom>
          <a:noFill/>
          <a:ln>
            <a:noFill/>
          </a:ln>
        </p:spPr>
      </p:pic>
      <p:pic>
        <p:nvPicPr>
          <p:cNvPr id="351" name="Google Shape;351;p47"/>
          <p:cNvPicPr preferRelativeResize="0"/>
          <p:nvPr/>
        </p:nvPicPr>
        <p:blipFill>
          <a:blip r:embed="rId4">
            <a:alphaModFix/>
          </a:blip>
          <a:stretch>
            <a:fillRect/>
          </a:stretch>
        </p:blipFill>
        <p:spPr>
          <a:xfrm>
            <a:off x="6865500" y="1364373"/>
            <a:ext cx="1817400" cy="2423200"/>
          </a:xfrm>
          <a:prstGeom prst="rect">
            <a:avLst/>
          </a:prstGeom>
          <a:noFill/>
          <a:ln>
            <a:noFill/>
          </a:ln>
        </p:spPr>
      </p:pic>
      <p:sp>
        <p:nvSpPr>
          <p:cNvPr id="352" name="Google Shape;352;p47"/>
          <p:cNvSpPr/>
          <p:nvPr/>
        </p:nvSpPr>
        <p:spPr>
          <a:xfrm>
            <a:off x="2898513" y="1353125"/>
            <a:ext cx="3307500" cy="1421700"/>
          </a:xfrm>
          <a:prstGeom prst="wedgeEllipseCallout">
            <a:avLst>
              <a:gd fmla="val -85715" name="adj1"/>
              <a:gd fmla="val 36296"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t>What are students saying about campus dining this week?</a:t>
            </a:r>
            <a:endParaRPr sz="1600"/>
          </a:p>
        </p:txBody>
      </p:sp>
      <p:sp>
        <p:nvSpPr>
          <p:cNvPr id="353" name="Google Shape;353;p47"/>
          <p:cNvSpPr/>
          <p:nvPr/>
        </p:nvSpPr>
        <p:spPr>
          <a:xfrm>
            <a:off x="2898525" y="2939975"/>
            <a:ext cx="3307500" cy="1557600"/>
          </a:xfrm>
          <a:prstGeom prst="wedgeEllipseCallout">
            <a:avLst>
              <a:gd fmla="val 93946" name="adj1"/>
              <a:gd fmla="val -5716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t>What points of campus pride are students expressing going into the end of the semester?</a:t>
            </a:r>
            <a:endParaRPr sz="1600"/>
          </a:p>
        </p:txBody>
      </p:sp>
      <p:sp>
        <p:nvSpPr>
          <p:cNvPr id="354" name="Google Shape;354;p47"/>
          <p:cNvSpPr txBox="1"/>
          <p:nvPr/>
        </p:nvSpPr>
        <p:spPr>
          <a:xfrm>
            <a:off x="587825" y="3850988"/>
            <a:ext cx="181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t>Rick Gatteau</a:t>
            </a:r>
            <a:endParaRPr sz="1500"/>
          </a:p>
          <a:p>
            <a:pPr indent="0" lvl="0" marL="0" rtl="0" algn="ctr">
              <a:spcBef>
                <a:spcPts val="0"/>
              </a:spcBef>
              <a:spcAft>
                <a:spcPts val="0"/>
              </a:spcAft>
              <a:buNone/>
            </a:pPr>
            <a:r>
              <a:rPr lang="en" sz="1500"/>
              <a:t>VP Student Affairs</a:t>
            </a:r>
            <a:endParaRPr sz="1500"/>
          </a:p>
        </p:txBody>
      </p:sp>
      <p:sp>
        <p:nvSpPr>
          <p:cNvPr id="355" name="Google Shape;355;p47"/>
          <p:cNvSpPr txBox="1"/>
          <p:nvPr/>
        </p:nvSpPr>
        <p:spPr>
          <a:xfrm>
            <a:off x="6865500" y="3911163"/>
            <a:ext cx="181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t>Ric McClendon</a:t>
            </a:r>
            <a:endParaRPr sz="1500"/>
          </a:p>
          <a:p>
            <a:pPr indent="0" lvl="0" marL="0" rtl="0" algn="ctr">
              <a:spcBef>
                <a:spcPts val="0"/>
              </a:spcBef>
              <a:spcAft>
                <a:spcPts val="0"/>
              </a:spcAft>
              <a:buNone/>
            </a:pPr>
            <a:r>
              <a:rPr lang="en" sz="1500"/>
              <a:t>Dean of Students</a:t>
            </a:r>
            <a:endParaRPr sz="1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8"/>
          <p:cNvSpPr txBox="1"/>
          <p:nvPr>
            <p:ph type="title"/>
          </p:nvPr>
        </p:nvSpPr>
        <p:spPr>
          <a:xfrm>
            <a:off x="498083" y="560594"/>
            <a:ext cx="6418200" cy="104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How we responded - Dining</a:t>
            </a:r>
            <a:endParaRPr/>
          </a:p>
        </p:txBody>
      </p:sp>
      <p:pic>
        <p:nvPicPr>
          <p:cNvPr id="361" name="Google Shape;361;p48"/>
          <p:cNvPicPr preferRelativeResize="0"/>
          <p:nvPr/>
        </p:nvPicPr>
        <p:blipFill>
          <a:blip r:embed="rId3">
            <a:alphaModFix/>
          </a:blip>
          <a:stretch>
            <a:fillRect/>
          </a:stretch>
        </p:blipFill>
        <p:spPr>
          <a:xfrm>
            <a:off x="892000" y="1096226"/>
            <a:ext cx="7360008" cy="3419700"/>
          </a:xfrm>
          <a:prstGeom prst="rect">
            <a:avLst/>
          </a:prstGeom>
          <a:noFill/>
          <a:ln>
            <a:noFill/>
          </a:ln>
        </p:spPr>
      </p:pic>
      <p:sp>
        <p:nvSpPr>
          <p:cNvPr id="362" name="Google Shape;362;p48"/>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9"/>
          <p:cNvSpPr txBox="1"/>
          <p:nvPr>
            <p:ph type="title"/>
          </p:nvPr>
        </p:nvSpPr>
        <p:spPr>
          <a:xfrm>
            <a:off x="498083" y="560594"/>
            <a:ext cx="6418200" cy="104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How we responded - Pride</a:t>
            </a:r>
            <a:endParaRPr/>
          </a:p>
        </p:txBody>
      </p:sp>
      <p:pic>
        <p:nvPicPr>
          <p:cNvPr id="368" name="Google Shape;368;p49"/>
          <p:cNvPicPr preferRelativeResize="0"/>
          <p:nvPr/>
        </p:nvPicPr>
        <p:blipFill>
          <a:blip r:embed="rId3">
            <a:alphaModFix/>
          </a:blip>
          <a:stretch>
            <a:fillRect/>
          </a:stretch>
        </p:blipFill>
        <p:spPr>
          <a:xfrm>
            <a:off x="891538" y="1111844"/>
            <a:ext cx="7360919" cy="3419857"/>
          </a:xfrm>
          <a:prstGeom prst="rect">
            <a:avLst/>
          </a:prstGeom>
          <a:noFill/>
          <a:ln>
            <a:noFill/>
          </a:ln>
        </p:spPr>
      </p:pic>
      <p:sp>
        <p:nvSpPr>
          <p:cNvPr id="369" name="Google Shape;369;p49"/>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0"/>
          <p:cNvSpPr txBox="1"/>
          <p:nvPr>
            <p:ph type="title"/>
          </p:nvPr>
        </p:nvSpPr>
        <p:spPr>
          <a:xfrm>
            <a:off x="800090" y="606580"/>
            <a:ext cx="7543800" cy="79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Future Directions</a:t>
            </a:r>
            <a:endParaRPr/>
          </a:p>
        </p:txBody>
      </p:sp>
      <p:sp>
        <p:nvSpPr>
          <p:cNvPr id="375" name="Google Shape;375;p50"/>
          <p:cNvSpPr txBox="1"/>
          <p:nvPr>
            <p:ph idx="1" type="body"/>
          </p:nvPr>
        </p:nvSpPr>
        <p:spPr>
          <a:xfrm>
            <a:off x="800100" y="1221926"/>
            <a:ext cx="7543800" cy="2439900"/>
          </a:xfrm>
          <a:prstGeom prst="rect">
            <a:avLst/>
          </a:prstGeom>
        </p:spPr>
        <p:txBody>
          <a:bodyPr anchorCtr="0" anchor="t" bIns="0" lIns="0" spcFirstLastPara="1" rIns="0" wrap="square" tIns="0">
            <a:noAutofit/>
          </a:bodyPr>
          <a:lstStyle/>
          <a:p>
            <a:pPr indent="-374650" lvl="0" marL="457200" rtl="0" algn="l">
              <a:lnSpc>
                <a:spcPct val="100000"/>
              </a:lnSpc>
              <a:spcBef>
                <a:spcPts val="1200"/>
              </a:spcBef>
              <a:spcAft>
                <a:spcPts val="0"/>
              </a:spcAft>
              <a:buSzPts val="2300"/>
              <a:buChar char="❏"/>
            </a:pPr>
            <a:r>
              <a:rPr lang="en"/>
              <a:t>Leveraging other modes/channels such as SMS,  app-based response, kiosks, etc.</a:t>
            </a:r>
            <a:endParaRPr/>
          </a:p>
          <a:p>
            <a:pPr indent="-374650" lvl="0" marL="457200" rtl="0" algn="l">
              <a:lnSpc>
                <a:spcPct val="100000"/>
              </a:lnSpc>
              <a:spcBef>
                <a:spcPts val="1200"/>
              </a:spcBef>
              <a:spcAft>
                <a:spcPts val="0"/>
              </a:spcAft>
              <a:buSzPts val="2300"/>
              <a:buChar char="❏"/>
            </a:pPr>
            <a:r>
              <a:rPr lang="en"/>
              <a:t>Launching a communications campaign to increase response rates and normalize participation.</a:t>
            </a:r>
            <a:endParaRPr/>
          </a:p>
          <a:p>
            <a:pPr indent="-374650" lvl="0" marL="457200" rtl="0" algn="l">
              <a:lnSpc>
                <a:spcPct val="100000"/>
              </a:lnSpc>
              <a:spcBef>
                <a:spcPts val="1200"/>
              </a:spcBef>
              <a:spcAft>
                <a:spcPts val="0"/>
              </a:spcAft>
              <a:buSzPts val="2300"/>
              <a:buChar char="❏"/>
            </a:pPr>
            <a:r>
              <a:rPr lang="en"/>
              <a:t>Expanding to </a:t>
            </a:r>
            <a:r>
              <a:rPr lang="en"/>
              <a:t>other connected populations such as faculty and staff.</a:t>
            </a:r>
            <a:endParaRPr/>
          </a:p>
          <a:p>
            <a:pPr indent="-374650" lvl="0" marL="457200" rtl="0" algn="l">
              <a:lnSpc>
                <a:spcPct val="100000"/>
              </a:lnSpc>
              <a:spcBef>
                <a:spcPts val="1200"/>
              </a:spcBef>
              <a:spcAft>
                <a:spcPts val="1200"/>
              </a:spcAft>
              <a:buSzPts val="2300"/>
              <a:buChar char="❏"/>
            </a:pPr>
            <a:r>
              <a:rPr lang="en"/>
              <a:t>Leveraging NLP machine learning and AI.</a:t>
            </a:r>
            <a:endParaRPr/>
          </a:p>
        </p:txBody>
      </p:sp>
      <p:sp>
        <p:nvSpPr>
          <p:cNvPr id="376" name="Google Shape;376;p50"/>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sp>
        <p:nvSpPr>
          <p:cNvPr id="377" name="Google Shape;377;p50"/>
          <p:cNvSpPr txBox="1"/>
          <p:nvPr/>
        </p:nvSpPr>
        <p:spPr>
          <a:xfrm>
            <a:off x="761787" y="1004050"/>
            <a:ext cx="528000" cy="677100"/>
          </a:xfrm>
          <a:prstGeom prst="rect">
            <a:avLst/>
          </a:prstGeom>
          <a:noFill/>
          <a:ln>
            <a:noFill/>
          </a:ln>
        </p:spPr>
        <p:txBody>
          <a:bodyPr anchorCtr="0" anchor="t" bIns="91425" lIns="91425" spcFirstLastPara="1" rIns="91425" wrap="square" tIns="91425">
            <a:spAutoFit/>
          </a:bodyPr>
          <a:lstStyle/>
          <a:p>
            <a:pPr indent="-431800" lvl="0" marL="457200" rtl="0" algn="l">
              <a:spcBef>
                <a:spcPts val="0"/>
              </a:spcBef>
              <a:spcAft>
                <a:spcPts val="0"/>
              </a:spcAft>
              <a:buSzPts val="3200"/>
              <a:buChar char="✓"/>
            </a:pPr>
            <a:r>
              <a:t/>
            </a:r>
            <a:endParaRPr sz="3200"/>
          </a:p>
        </p:txBody>
      </p:sp>
      <p:sp>
        <p:nvSpPr>
          <p:cNvPr id="378" name="Google Shape;378;p50"/>
          <p:cNvSpPr txBox="1"/>
          <p:nvPr/>
        </p:nvSpPr>
        <p:spPr>
          <a:xfrm>
            <a:off x="761787" y="1842250"/>
            <a:ext cx="528000" cy="677100"/>
          </a:xfrm>
          <a:prstGeom prst="rect">
            <a:avLst/>
          </a:prstGeom>
          <a:noFill/>
          <a:ln>
            <a:noFill/>
          </a:ln>
        </p:spPr>
        <p:txBody>
          <a:bodyPr anchorCtr="0" anchor="t" bIns="91425" lIns="91425" spcFirstLastPara="1" rIns="91425" wrap="square" tIns="91425">
            <a:spAutoFit/>
          </a:bodyPr>
          <a:lstStyle/>
          <a:p>
            <a:pPr indent="-431800" lvl="0" marL="457200" rtl="0" algn="l">
              <a:spcBef>
                <a:spcPts val="0"/>
              </a:spcBef>
              <a:spcAft>
                <a:spcPts val="0"/>
              </a:spcAft>
              <a:buSzPts val="3200"/>
              <a:buChar char="✓"/>
            </a:pPr>
            <a:r>
              <a:t/>
            </a:r>
            <a:endParaRPr sz="3200"/>
          </a:p>
        </p:txBody>
      </p:sp>
      <p:sp>
        <p:nvSpPr>
          <p:cNvPr id="379" name="Google Shape;379;p50"/>
          <p:cNvSpPr txBox="1"/>
          <p:nvPr/>
        </p:nvSpPr>
        <p:spPr>
          <a:xfrm>
            <a:off x="761787" y="2680450"/>
            <a:ext cx="528000" cy="677100"/>
          </a:xfrm>
          <a:prstGeom prst="rect">
            <a:avLst/>
          </a:prstGeom>
          <a:noFill/>
          <a:ln>
            <a:noFill/>
          </a:ln>
        </p:spPr>
        <p:txBody>
          <a:bodyPr anchorCtr="0" anchor="t" bIns="91425" lIns="91425" spcFirstLastPara="1" rIns="91425" wrap="square" tIns="91425">
            <a:spAutoFit/>
          </a:bodyPr>
          <a:lstStyle/>
          <a:p>
            <a:pPr indent="-431800" lvl="0" marL="457200" rtl="0" algn="l">
              <a:spcBef>
                <a:spcPts val="0"/>
              </a:spcBef>
              <a:spcAft>
                <a:spcPts val="0"/>
              </a:spcAft>
              <a:buSzPts val="3200"/>
              <a:buChar char="✓"/>
            </a:pPr>
            <a:r>
              <a:t/>
            </a:r>
            <a:endParaRPr sz="3200"/>
          </a:p>
        </p:txBody>
      </p:sp>
      <p:sp>
        <p:nvSpPr>
          <p:cNvPr id="380" name="Google Shape;380;p50"/>
          <p:cNvSpPr txBox="1"/>
          <p:nvPr/>
        </p:nvSpPr>
        <p:spPr>
          <a:xfrm>
            <a:off x="761787" y="3531529"/>
            <a:ext cx="528000" cy="677100"/>
          </a:xfrm>
          <a:prstGeom prst="rect">
            <a:avLst/>
          </a:prstGeom>
          <a:noFill/>
          <a:ln>
            <a:noFill/>
          </a:ln>
        </p:spPr>
        <p:txBody>
          <a:bodyPr anchorCtr="0" anchor="t" bIns="91425" lIns="91425" spcFirstLastPara="1" rIns="91425" wrap="square" tIns="91425">
            <a:spAutoFit/>
          </a:bodyPr>
          <a:lstStyle/>
          <a:p>
            <a:pPr indent="-431800" lvl="0" marL="457200" rtl="0" algn="l">
              <a:spcBef>
                <a:spcPts val="0"/>
              </a:spcBef>
              <a:spcAft>
                <a:spcPts val="0"/>
              </a:spcAft>
              <a:buSzPts val="3200"/>
              <a:buChar char="✓"/>
            </a:pPr>
            <a:r>
              <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800090" y="509805"/>
            <a:ext cx="7543800" cy="79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Stony Brook University</a:t>
            </a:r>
            <a:endParaRPr/>
          </a:p>
        </p:txBody>
      </p:sp>
      <p:pic>
        <p:nvPicPr>
          <p:cNvPr id="132" name="Google Shape;132;p24"/>
          <p:cNvPicPr preferRelativeResize="0"/>
          <p:nvPr/>
        </p:nvPicPr>
        <p:blipFill>
          <a:blip r:embed="rId3">
            <a:alphaModFix/>
          </a:blip>
          <a:stretch>
            <a:fillRect/>
          </a:stretch>
        </p:blipFill>
        <p:spPr>
          <a:xfrm>
            <a:off x="5439625" y="1008412"/>
            <a:ext cx="3157425" cy="2340050"/>
          </a:xfrm>
          <a:prstGeom prst="rect">
            <a:avLst/>
          </a:prstGeom>
          <a:noFill/>
          <a:ln>
            <a:noFill/>
          </a:ln>
        </p:spPr>
      </p:pic>
      <p:pic>
        <p:nvPicPr>
          <p:cNvPr id="133" name="Google Shape;133;p24"/>
          <p:cNvPicPr preferRelativeResize="0"/>
          <p:nvPr/>
        </p:nvPicPr>
        <p:blipFill>
          <a:blip r:embed="rId4">
            <a:alphaModFix/>
          </a:blip>
          <a:stretch>
            <a:fillRect/>
          </a:stretch>
        </p:blipFill>
        <p:spPr>
          <a:xfrm>
            <a:off x="5439626" y="3419037"/>
            <a:ext cx="3157426" cy="1050126"/>
          </a:xfrm>
          <a:prstGeom prst="rect">
            <a:avLst/>
          </a:prstGeom>
          <a:noFill/>
          <a:ln>
            <a:noFill/>
          </a:ln>
        </p:spPr>
      </p:pic>
      <p:graphicFrame>
        <p:nvGraphicFramePr>
          <p:cNvPr id="134" name="Google Shape;134;p24"/>
          <p:cNvGraphicFramePr/>
          <p:nvPr/>
        </p:nvGraphicFramePr>
        <p:xfrm>
          <a:off x="374350" y="1017250"/>
          <a:ext cx="3000000" cy="3000000"/>
        </p:xfrm>
        <a:graphic>
          <a:graphicData uri="http://schemas.openxmlformats.org/drawingml/2006/table">
            <a:tbl>
              <a:tblPr>
                <a:noFill/>
                <a:tableStyleId>{92E5D2D5-45BF-45DD-9850-0C0B537DBECF}</a:tableStyleId>
              </a:tblPr>
              <a:tblGrid>
                <a:gridCol w="1622225"/>
                <a:gridCol w="1622225"/>
                <a:gridCol w="1622225"/>
              </a:tblGrid>
              <a:tr h="872850">
                <a:tc>
                  <a:txBody>
                    <a:bodyPr/>
                    <a:lstStyle/>
                    <a:p>
                      <a:pPr indent="0" lvl="0" marL="0" rtl="0" algn="ctr">
                        <a:spcBef>
                          <a:spcPts val="0"/>
                        </a:spcBef>
                        <a:spcAft>
                          <a:spcPts val="0"/>
                        </a:spcAft>
                        <a:buNone/>
                      </a:pPr>
                      <a:r>
                        <a:rPr b="1" lang="en" sz="2100"/>
                        <a:t>25,710</a:t>
                      </a:r>
                      <a:endParaRPr b="1" sz="2100"/>
                    </a:p>
                    <a:p>
                      <a:pPr indent="0" lvl="0" marL="0" rtl="0" algn="ctr">
                        <a:spcBef>
                          <a:spcPts val="0"/>
                        </a:spcBef>
                        <a:spcAft>
                          <a:spcPts val="0"/>
                        </a:spcAft>
                        <a:buNone/>
                      </a:pPr>
                      <a:r>
                        <a:rPr lang="en" sz="1200"/>
                        <a:t>Fall 2022 headcount enrollment</a:t>
                      </a:r>
                      <a:endParaRPr sz="12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b="1" lang="en" sz="2100">
                          <a:solidFill>
                            <a:schemeClr val="dk1"/>
                          </a:solidFill>
                        </a:rPr>
                        <a:t>1410</a:t>
                      </a:r>
                      <a:endParaRPr b="1" sz="21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Median SAT 2022</a:t>
                      </a:r>
                      <a:br>
                        <a:rPr lang="en" sz="1200">
                          <a:solidFill>
                            <a:schemeClr val="dk1"/>
                          </a:solidFill>
                        </a:rPr>
                      </a:br>
                      <a:r>
                        <a:rPr lang="en" sz="1200">
                          <a:solidFill>
                            <a:schemeClr val="dk1"/>
                          </a:solidFill>
                        </a:rPr>
                        <a:t>(test optional)</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b="1" lang="en" sz="2100">
                          <a:solidFill>
                            <a:schemeClr val="dk1"/>
                          </a:solidFill>
                        </a:rPr>
                        <a:t>94</a:t>
                      </a:r>
                      <a:endParaRPr b="1" sz="21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Avg. high school GPA</a:t>
                      </a:r>
                      <a:endParaRPr/>
                    </a:p>
                  </a:txBody>
                  <a:tcPr marT="91425" marB="91425" marR="91425" marL="91425"/>
                </a:tc>
              </a:tr>
              <a:tr h="824525">
                <a:tc>
                  <a:txBody>
                    <a:bodyPr/>
                    <a:lstStyle/>
                    <a:p>
                      <a:pPr indent="0" lvl="0" marL="0" rtl="0" algn="ctr">
                        <a:spcBef>
                          <a:spcPts val="0"/>
                        </a:spcBef>
                        <a:spcAft>
                          <a:spcPts val="0"/>
                        </a:spcAft>
                        <a:buNone/>
                      </a:pPr>
                      <a:r>
                        <a:rPr b="1" lang="en" sz="2100">
                          <a:solidFill>
                            <a:schemeClr val="dk1"/>
                          </a:solidFill>
                        </a:rPr>
                        <a:t>68%   32%</a:t>
                      </a:r>
                      <a:endParaRPr b="1" sz="21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Undergrad Graduate</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b="1" lang="en" sz="2100">
                          <a:solidFill>
                            <a:schemeClr val="dk1"/>
                          </a:solidFill>
                        </a:rPr>
                        <a:t>38%</a:t>
                      </a:r>
                      <a:endParaRPr b="1" sz="21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Receive Pell grants</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b="1" lang="en" sz="2100">
                          <a:solidFill>
                            <a:schemeClr val="dk1"/>
                          </a:solidFill>
                        </a:rPr>
                        <a:t>31%     19%</a:t>
                      </a:r>
                      <a:endParaRPr b="1" sz="21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White           URM</a:t>
                      </a:r>
                      <a:endParaRPr/>
                    </a:p>
                  </a:txBody>
                  <a:tcPr marT="91425" marB="91425" marR="91425" marL="91425"/>
                </a:tc>
              </a:tr>
              <a:tr h="872850">
                <a:tc>
                  <a:txBody>
                    <a:bodyPr/>
                    <a:lstStyle/>
                    <a:p>
                      <a:pPr indent="0" lvl="0" marL="0" rtl="0" algn="ctr">
                        <a:spcBef>
                          <a:spcPts val="0"/>
                        </a:spcBef>
                        <a:spcAft>
                          <a:spcPts val="0"/>
                        </a:spcAft>
                        <a:buClr>
                          <a:schemeClr val="dk1"/>
                        </a:buClr>
                        <a:buSzPts val="1100"/>
                        <a:buFont typeface="Arial"/>
                        <a:buNone/>
                      </a:pPr>
                      <a:r>
                        <a:rPr b="1" lang="en" sz="2100">
                          <a:solidFill>
                            <a:schemeClr val="dk1"/>
                          </a:solidFill>
                        </a:rPr>
                        <a:t>15,544</a:t>
                      </a:r>
                      <a:endParaRPr b="1" sz="21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Fall 2022 employees including hospital</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b="1" lang="en" sz="2100">
                          <a:solidFill>
                            <a:schemeClr val="dk1"/>
                          </a:solidFill>
                        </a:rPr>
                        <a:t>2,918</a:t>
                      </a:r>
                      <a:endParaRPr b="1" sz="21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Fall 2022 faculty full-time &amp; part-time</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b="1" lang="en" sz="2100">
                          <a:solidFill>
                            <a:schemeClr val="dk1"/>
                          </a:solidFill>
                        </a:rPr>
                        <a:t>#77</a:t>
                      </a:r>
                      <a:endParaRPr b="1" sz="21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U.S. News &amp; World Report Rank 2023</a:t>
                      </a:r>
                      <a:endParaRPr/>
                    </a:p>
                  </a:txBody>
                  <a:tcPr marT="91425" marB="91425" marR="91425" marL="91425"/>
                </a:tc>
              </a:tr>
              <a:tr h="872850">
                <a:tc>
                  <a:txBody>
                    <a:bodyPr/>
                    <a:lstStyle/>
                    <a:p>
                      <a:pPr indent="0" lvl="0" marL="0" rtl="0" algn="ctr">
                        <a:spcBef>
                          <a:spcPts val="0"/>
                        </a:spcBef>
                        <a:spcAft>
                          <a:spcPts val="0"/>
                        </a:spcAft>
                        <a:buClr>
                          <a:schemeClr val="dk1"/>
                        </a:buClr>
                        <a:buSzPts val="1100"/>
                        <a:buFont typeface="Arial"/>
                        <a:buNone/>
                      </a:pPr>
                      <a:r>
                        <a:rPr b="1" lang="en" sz="2100">
                          <a:solidFill>
                            <a:schemeClr val="dk1"/>
                          </a:solidFill>
                        </a:rPr>
                        <a:t>3.8 Billion</a:t>
                      </a:r>
                      <a:endParaRPr b="1" sz="21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USD annual budget 2022</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b="1" lang="en" sz="2100">
                          <a:solidFill>
                            <a:schemeClr val="dk1"/>
                          </a:solidFill>
                        </a:rPr>
                        <a:t>1957</a:t>
                      </a:r>
                      <a:endParaRPr b="1" sz="21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Founded</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b="1" lang="en" sz="2100">
                          <a:solidFill>
                            <a:schemeClr val="dk1"/>
                          </a:solidFill>
                        </a:rPr>
                        <a:t>2001</a:t>
                      </a:r>
                      <a:endParaRPr b="1" sz="2100">
                        <a:solidFill>
                          <a:schemeClr val="dk1"/>
                        </a:solidFill>
                      </a:endParaRPr>
                    </a:p>
                    <a:p>
                      <a:pPr indent="0" lvl="0" marL="0" rtl="0" algn="ctr">
                        <a:spcBef>
                          <a:spcPts val="0"/>
                        </a:spcBef>
                        <a:spcAft>
                          <a:spcPts val="0"/>
                        </a:spcAft>
                        <a:buClr>
                          <a:schemeClr val="dk1"/>
                        </a:buClr>
                        <a:buSzPts val="1100"/>
                        <a:buFont typeface="Arial"/>
                        <a:buNone/>
                      </a:pPr>
                      <a:r>
                        <a:rPr lang="en" sz="1200">
                          <a:solidFill>
                            <a:schemeClr val="dk1"/>
                          </a:solidFill>
                        </a:rPr>
                        <a:t>Joined AAU</a:t>
                      </a:r>
                      <a:endParaRPr/>
                    </a:p>
                  </a:txBody>
                  <a:tcPr marT="91425" marB="91425" marR="91425" marL="91425"/>
                </a:tc>
              </a:tr>
            </a:tbl>
          </a:graphicData>
        </a:graphic>
      </p:graphicFrame>
      <p:sp>
        <p:nvSpPr>
          <p:cNvPr id="135" name="Google Shape;135;p24"/>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1"/>
          <p:cNvSpPr txBox="1"/>
          <p:nvPr>
            <p:ph type="title"/>
          </p:nvPr>
        </p:nvSpPr>
        <p:spPr>
          <a:xfrm>
            <a:off x="800090" y="606580"/>
            <a:ext cx="7543800" cy="79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Final Thoughts</a:t>
            </a:r>
            <a:endParaRPr/>
          </a:p>
        </p:txBody>
      </p:sp>
      <p:graphicFrame>
        <p:nvGraphicFramePr>
          <p:cNvPr id="386" name="Google Shape;386;p51"/>
          <p:cNvGraphicFramePr/>
          <p:nvPr/>
        </p:nvGraphicFramePr>
        <p:xfrm>
          <a:off x="800100" y="1337550"/>
          <a:ext cx="3000000" cy="3000000"/>
        </p:xfrm>
        <a:graphic>
          <a:graphicData uri="http://schemas.openxmlformats.org/drawingml/2006/table">
            <a:tbl>
              <a:tblPr>
                <a:noFill/>
                <a:tableStyleId>{92E5D2D5-45BF-45DD-9850-0C0B537DBECF}</a:tableStyleId>
              </a:tblPr>
              <a:tblGrid>
                <a:gridCol w="3771900"/>
                <a:gridCol w="3771900"/>
              </a:tblGrid>
              <a:tr h="598900">
                <a:tc>
                  <a:txBody>
                    <a:bodyPr/>
                    <a:lstStyle/>
                    <a:p>
                      <a:pPr indent="0" lvl="0" marL="0" rtl="0" algn="l">
                        <a:spcBef>
                          <a:spcPts val="0"/>
                        </a:spcBef>
                        <a:spcAft>
                          <a:spcPts val="0"/>
                        </a:spcAft>
                        <a:buNone/>
                      </a:pPr>
                      <a:r>
                        <a:rPr b="1" lang="en" sz="2200"/>
                        <a:t>What works well for us</a:t>
                      </a:r>
                      <a:endParaRPr b="1" sz="2200"/>
                    </a:p>
                  </a:txBody>
                  <a:tcPr marT="91425" marB="91425" marR="91425" marL="91425">
                    <a:solidFill>
                      <a:srgbClr val="B6D7A8"/>
                    </a:solidFill>
                  </a:tcPr>
                </a:tc>
                <a:tc>
                  <a:txBody>
                    <a:bodyPr/>
                    <a:lstStyle/>
                    <a:p>
                      <a:pPr indent="0" lvl="0" marL="0" rtl="0" algn="l">
                        <a:spcBef>
                          <a:spcPts val="0"/>
                        </a:spcBef>
                        <a:spcAft>
                          <a:spcPts val="0"/>
                        </a:spcAft>
                        <a:buNone/>
                      </a:pPr>
                      <a:r>
                        <a:rPr b="1" lang="en" sz="2200"/>
                        <a:t>Limitations</a:t>
                      </a:r>
                      <a:endParaRPr b="1" sz="2200"/>
                    </a:p>
                  </a:txBody>
                  <a:tcPr marT="91425" marB="91425" marR="91425" marL="91425">
                    <a:solidFill>
                      <a:srgbClr val="FFE599"/>
                    </a:solidFill>
                  </a:tcPr>
                </a:tc>
              </a:tr>
              <a:tr h="2248200">
                <a:tc>
                  <a:txBody>
                    <a:bodyPr/>
                    <a:lstStyle/>
                    <a:p>
                      <a:pPr indent="-342900" lvl="0" marL="457200" rtl="0" algn="l">
                        <a:spcBef>
                          <a:spcPts val="0"/>
                        </a:spcBef>
                        <a:spcAft>
                          <a:spcPts val="0"/>
                        </a:spcAft>
                        <a:buClr>
                          <a:schemeClr val="dk1"/>
                        </a:buClr>
                        <a:buSzPts val="1800"/>
                        <a:buChar char="●"/>
                      </a:pPr>
                      <a:r>
                        <a:rPr lang="en" sz="1800">
                          <a:solidFill>
                            <a:schemeClr val="dk1"/>
                          </a:solidFill>
                        </a:rPr>
                        <a:t>Currency of information</a:t>
                      </a:r>
                      <a:endParaRPr sz="1800">
                        <a:solidFill>
                          <a:schemeClr val="dk1"/>
                        </a:solidFill>
                      </a:endParaRPr>
                    </a:p>
                    <a:p>
                      <a:pPr indent="-342900" lvl="0" marL="457200" rtl="0" algn="l">
                        <a:spcBef>
                          <a:spcPts val="0"/>
                        </a:spcBef>
                        <a:spcAft>
                          <a:spcPts val="0"/>
                        </a:spcAft>
                        <a:buSzPts val="1800"/>
                        <a:buChar char="●"/>
                      </a:pPr>
                      <a:r>
                        <a:rPr lang="en" sz="1800"/>
                        <a:t>Higher response rates</a:t>
                      </a:r>
                      <a:endParaRPr sz="1800"/>
                    </a:p>
                    <a:p>
                      <a:pPr indent="-342900" lvl="0" marL="457200" rtl="0" algn="l">
                        <a:spcBef>
                          <a:spcPts val="0"/>
                        </a:spcBef>
                        <a:spcAft>
                          <a:spcPts val="0"/>
                        </a:spcAft>
                        <a:buSzPts val="1800"/>
                        <a:buChar char="●"/>
                      </a:pPr>
                      <a:r>
                        <a:rPr lang="en" sz="1800"/>
                        <a:t>Validation of smaller populations</a:t>
                      </a:r>
                      <a:endParaRPr sz="1800"/>
                    </a:p>
                    <a:p>
                      <a:pPr indent="-342900" lvl="0" marL="457200" rtl="0" algn="l">
                        <a:spcBef>
                          <a:spcPts val="0"/>
                        </a:spcBef>
                        <a:spcAft>
                          <a:spcPts val="0"/>
                        </a:spcAft>
                        <a:buSzPts val="1800"/>
                        <a:buChar char="●"/>
                      </a:pPr>
                      <a:r>
                        <a:rPr lang="en" sz="1800"/>
                        <a:t>Survey reweighting</a:t>
                      </a:r>
                      <a:endParaRPr sz="1800"/>
                    </a:p>
                    <a:p>
                      <a:pPr indent="-342900" lvl="0" marL="457200" rtl="0" algn="l">
                        <a:spcBef>
                          <a:spcPts val="0"/>
                        </a:spcBef>
                        <a:spcAft>
                          <a:spcPts val="0"/>
                        </a:spcAft>
                        <a:buSzPts val="1800"/>
                        <a:buChar char="●"/>
                      </a:pPr>
                      <a:r>
                        <a:rPr lang="en" sz="1800">
                          <a:solidFill>
                            <a:schemeClr val="dk1"/>
                          </a:solidFill>
                        </a:rPr>
                        <a:t>Highly restricted access</a:t>
                      </a:r>
                      <a:endParaRPr sz="1800"/>
                    </a:p>
                  </a:txBody>
                  <a:tcPr marT="91425" marB="91425" marR="91425" marL="91425">
                    <a:solidFill>
                      <a:srgbClr val="D9EAD3"/>
                    </a:solidFill>
                  </a:tcPr>
                </a:tc>
                <a:tc>
                  <a:txBody>
                    <a:bodyPr/>
                    <a:lstStyle/>
                    <a:p>
                      <a:pPr indent="-342900" lvl="0" marL="457200" rtl="0" algn="l">
                        <a:spcBef>
                          <a:spcPts val="0"/>
                        </a:spcBef>
                        <a:spcAft>
                          <a:spcPts val="0"/>
                        </a:spcAft>
                        <a:buSzPts val="1800"/>
                        <a:buChar char="●"/>
                      </a:pPr>
                      <a:r>
                        <a:rPr lang="en" sz="1800"/>
                        <a:t>Dashboard design</a:t>
                      </a:r>
                      <a:endParaRPr sz="1800"/>
                    </a:p>
                    <a:p>
                      <a:pPr indent="-342900" lvl="0" marL="457200" rtl="0" algn="l">
                        <a:spcBef>
                          <a:spcPts val="0"/>
                        </a:spcBef>
                        <a:spcAft>
                          <a:spcPts val="0"/>
                        </a:spcAft>
                        <a:buSzPts val="1800"/>
                        <a:buChar char="●"/>
                      </a:pPr>
                      <a:r>
                        <a:rPr lang="en" sz="1800"/>
                        <a:t>Qualitative analysis still too manual</a:t>
                      </a:r>
                      <a:endParaRPr sz="1800"/>
                    </a:p>
                    <a:p>
                      <a:pPr indent="-342900" lvl="0" marL="457200" rtl="0" algn="l">
                        <a:spcBef>
                          <a:spcPts val="0"/>
                        </a:spcBef>
                        <a:spcAft>
                          <a:spcPts val="0"/>
                        </a:spcAft>
                        <a:buSzPts val="1800"/>
                        <a:buChar char="●"/>
                      </a:pPr>
                      <a:r>
                        <a:rPr lang="en" sz="1800"/>
                        <a:t>Responses not uniform within a survey “group”</a:t>
                      </a:r>
                      <a:endParaRPr sz="1800"/>
                    </a:p>
                    <a:p>
                      <a:pPr indent="-342900" lvl="0" marL="457200" rtl="0" algn="l">
                        <a:spcBef>
                          <a:spcPts val="0"/>
                        </a:spcBef>
                        <a:spcAft>
                          <a:spcPts val="0"/>
                        </a:spcAft>
                        <a:buSzPts val="1800"/>
                        <a:buChar char="●"/>
                      </a:pPr>
                      <a:r>
                        <a:rPr lang="en" sz="1800">
                          <a:solidFill>
                            <a:schemeClr val="dk1"/>
                          </a:solidFill>
                        </a:rPr>
                        <a:t>Highly restricted access</a:t>
                      </a:r>
                      <a:endParaRPr sz="1800"/>
                    </a:p>
                  </a:txBody>
                  <a:tcPr marT="91425" marB="91425" marR="91425" marL="91425">
                    <a:solidFill>
                      <a:srgbClr val="FFF2CC"/>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2"/>
          <p:cNvSpPr txBox="1"/>
          <p:nvPr>
            <p:ph idx="1" type="body"/>
          </p:nvPr>
        </p:nvSpPr>
        <p:spPr>
          <a:xfrm>
            <a:off x="520775" y="860951"/>
            <a:ext cx="7886700" cy="3608100"/>
          </a:xfrm>
          <a:prstGeom prst="rect">
            <a:avLst/>
          </a:prstGeom>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rPr b="0" lang="en" sz="9100">
                <a:latin typeface="Montserrat ExtraBold"/>
                <a:ea typeface="Montserrat ExtraBold"/>
                <a:cs typeface="Montserrat ExtraBold"/>
                <a:sym typeface="Montserrat ExtraBold"/>
              </a:rPr>
              <a:t>Questions /</a:t>
            </a:r>
            <a:br>
              <a:rPr b="0" lang="en" sz="9100">
                <a:latin typeface="Montserrat ExtraBold"/>
                <a:ea typeface="Montserrat ExtraBold"/>
                <a:cs typeface="Montserrat ExtraBold"/>
                <a:sym typeface="Montserrat ExtraBold"/>
              </a:rPr>
            </a:br>
            <a:r>
              <a:rPr b="0" lang="en" sz="9100">
                <a:latin typeface="Montserrat ExtraBold"/>
                <a:ea typeface="Montserrat ExtraBold"/>
                <a:cs typeface="Montserrat ExtraBold"/>
                <a:sym typeface="Montserrat ExtraBold"/>
              </a:rPr>
              <a:t>Comments</a:t>
            </a:r>
            <a:endParaRPr b="0" sz="9100">
              <a:latin typeface="Montserrat ExtraBold"/>
              <a:ea typeface="Montserrat ExtraBold"/>
              <a:cs typeface="Montserrat ExtraBold"/>
              <a:sym typeface="Montserrat ExtraBo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3"/>
          <p:cNvSpPr txBox="1"/>
          <p:nvPr>
            <p:ph type="title"/>
          </p:nvPr>
        </p:nvSpPr>
        <p:spPr>
          <a:xfrm>
            <a:off x="777240" y="1021080"/>
            <a:ext cx="7543800" cy="79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Parking lot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4"/>
          <p:cNvSpPr txBox="1"/>
          <p:nvPr>
            <p:ph type="title"/>
          </p:nvPr>
        </p:nvSpPr>
        <p:spPr>
          <a:xfrm>
            <a:off x="592115" y="550055"/>
            <a:ext cx="7543800" cy="79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References</a:t>
            </a:r>
            <a:endParaRPr/>
          </a:p>
        </p:txBody>
      </p:sp>
      <p:sp>
        <p:nvSpPr>
          <p:cNvPr id="402" name="Google Shape;402;p54"/>
          <p:cNvSpPr txBox="1"/>
          <p:nvPr>
            <p:ph idx="1" type="body"/>
          </p:nvPr>
        </p:nvSpPr>
        <p:spPr>
          <a:xfrm>
            <a:off x="587100" y="1084275"/>
            <a:ext cx="7969800" cy="34914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300"/>
              <a:t>Allen, J., Jain, S., and Church, A. (2020) “Using a pulse survey approach to drive organizational change,” Organizational Development Review 52.3, 62-68.</a:t>
            </a:r>
            <a:endParaRPr sz="1300"/>
          </a:p>
          <a:p>
            <a:pPr indent="0" lvl="0" marL="0" rtl="0" algn="l">
              <a:lnSpc>
                <a:spcPct val="115000"/>
              </a:lnSpc>
              <a:spcBef>
                <a:spcPts val="0"/>
              </a:spcBef>
              <a:spcAft>
                <a:spcPts val="0"/>
              </a:spcAft>
              <a:buClr>
                <a:schemeClr val="dk1"/>
              </a:buClr>
              <a:buSzPts val="1100"/>
              <a:buFont typeface="Arial"/>
              <a:buNone/>
            </a:pPr>
            <a:r>
              <a:t/>
            </a:r>
            <a:endParaRPr sz="1300"/>
          </a:p>
          <a:p>
            <a:pPr indent="0" lvl="0" marL="0" rtl="0" algn="l">
              <a:lnSpc>
                <a:spcPct val="115000"/>
              </a:lnSpc>
              <a:spcBef>
                <a:spcPts val="0"/>
              </a:spcBef>
              <a:spcAft>
                <a:spcPts val="0"/>
              </a:spcAft>
              <a:buNone/>
            </a:pPr>
            <a:r>
              <a:rPr lang="en" sz="1300"/>
              <a:t>Baker, R., Blumberg, S.J., Brick, M.J., Couper, M.P., Courtright, M., Dennis, J.M., Dillman, D., Frankel, M.R., Garland, P., Groves, R.M, Kennedy, C., Krosnick, J., Lavrakas, P.J., Lee, S., Link, M., Piekarski, L., Rao, K., Thomas, R.K., Zahs, Z. (2010). AAPOR Report on Online Panels. Public Opinion Quarterly 74(4):711-81.</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lang="en" sz="1300"/>
              <a:t>Depaul University (n.d.). “Student pulse.” Retrieved June 17, 2021 from https://irma.depaul.edu/FFPlus.asp?cont=StuPuls </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Clr>
                <a:schemeClr val="dk1"/>
              </a:buClr>
              <a:buSzPts val="1100"/>
              <a:buFont typeface="Arial"/>
              <a:buNone/>
            </a:pPr>
            <a:r>
              <a:rPr lang="en" sz="1300"/>
              <a:t>Keeter, S., McGeeney, K. (2015, September 22). Coverage Error in Internet Surveys. June 17, 2021 from https://www.pewresearch.org/methods/2015/09/22/coverage-error-in-internet-surveys/</a:t>
            </a:r>
            <a:endParaRPr sz="1300"/>
          </a:p>
          <a:p>
            <a:pPr indent="0" lvl="0" marL="0" rtl="0" algn="l">
              <a:lnSpc>
                <a:spcPct val="115000"/>
              </a:lnSpc>
              <a:spcBef>
                <a:spcPts val="0"/>
              </a:spcBef>
              <a:spcAft>
                <a:spcPts val="0"/>
              </a:spcAft>
              <a:buClr>
                <a:schemeClr val="dk1"/>
              </a:buClr>
              <a:buSzPts val="1100"/>
              <a:buFont typeface="Arial"/>
              <a:buNone/>
            </a:pPr>
            <a:r>
              <a:t/>
            </a:r>
            <a:endParaRPr sz="1300"/>
          </a:p>
          <a:p>
            <a:pPr indent="0" lvl="0" marL="0" rtl="0" algn="l">
              <a:lnSpc>
                <a:spcPct val="115000"/>
              </a:lnSpc>
              <a:spcBef>
                <a:spcPts val="0"/>
              </a:spcBef>
              <a:spcAft>
                <a:spcPts val="0"/>
              </a:spcAft>
              <a:buNone/>
            </a:pPr>
            <a:r>
              <a:rPr lang="en" sz="1300"/>
              <a:t>University of Connecticut (n.d.). “Student pulse initiative.” Retrieved June 17, 2021 from https://studentaffairs.uconn.edu/student-pulse-initiativ</a:t>
            </a:r>
            <a:r>
              <a:rPr lang="en" sz="1300"/>
              <a:t>e/</a:t>
            </a:r>
            <a:endParaRPr sz="13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5"/>
          <p:cNvSpPr txBox="1"/>
          <p:nvPr>
            <p:ph type="title"/>
          </p:nvPr>
        </p:nvSpPr>
        <p:spPr>
          <a:xfrm>
            <a:off x="777240" y="1021080"/>
            <a:ext cx="7543800" cy="79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i="1" lang="en"/>
              <a:t>Value</a:t>
            </a:r>
            <a:r>
              <a:rPr lang="en"/>
              <a:t> of NPS</a:t>
            </a:r>
            <a:endParaRPr/>
          </a:p>
        </p:txBody>
      </p:sp>
      <p:sp>
        <p:nvSpPr>
          <p:cNvPr id="408" name="Google Shape;408;p55"/>
          <p:cNvSpPr txBox="1"/>
          <p:nvPr>
            <p:ph idx="1" type="body"/>
          </p:nvPr>
        </p:nvSpPr>
        <p:spPr>
          <a:xfrm>
            <a:off x="1182200" y="1814275"/>
            <a:ext cx="2244900" cy="1964100"/>
          </a:xfrm>
          <a:prstGeom prst="rect">
            <a:avLst/>
          </a:prstGeom>
        </p:spPr>
        <p:txBody>
          <a:bodyPr anchorCtr="0" anchor="t" bIns="0" lIns="0" spcFirstLastPara="1" rIns="0" wrap="square" tIns="0">
            <a:noAutofit/>
          </a:bodyPr>
          <a:lstStyle/>
          <a:p>
            <a:pPr indent="0" lvl="0" marL="0" rtl="0" algn="l">
              <a:spcBef>
                <a:spcPts val="800"/>
              </a:spcBef>
              <a:spcAft>
                <a:spcPts val="0"/>
              </a:spcAft>
              <a:buNone/>
            </a:pPr>
            <a:r>
              <a:rPr lang="en" sz="3000"/>
              <a:t>How likely are you to recommend Stony Brook University to a peer?</a:t>
            </a:r>
            <a:endParaRPr sz="3000"/>
          </a:p>
        </p:txBody>
      </p:sp>
      <p:pic>
        <p:nvPicPr>
          <p:cNvPr id="409" name="Google Shape;409;p55"/>
          <p:cNvPicPr preferRelativeResize="0"/>
          <p:nvPr/>
        </p:nvPicPr>
        <p:blipFill rotWithShape="1">
          <a:blip r:embed="rId3">
            <a:alphaModFix/>
          </a:blip>
          <a:srcRect b="0" l="0" r="0" t="6173"/>
          <a:stretch/>
        </p:blipFill>
        <p:spPr>
          <a:xfrm>
            <a:off x="3739450" y="217629"/>
            <a:ext cx="4642549" cy="4326350"/>
          </a:xfrm>
          <a:prstGeom prst="rect">
            <a:avLst/>
          </a:prstGeom>
          <a:noFill/>
          <a:ln>
            <a:noFill/>
          </a:ln>
        </p:spPr>
      </p:pic>
      <p:sp>
        <p:nvSpPr>
          <p:cNvPr id="410" name="Google Shape;410;p55"/>
          <p:cNvSpPr txBox="1"/>
          <p:nvPr/>
        </p:nvSpPr>
        <p:spPr>
          <a:xfrm>
            <a:off x="4438600" y="4693275"/>
            <a:ext cx="3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Source: Opening Week Survey, 2022</a:t>
            </a:r>
            <a:endParaRPr sz="1200"/>
          </a:p>
        </p:txBody>
      </p:sp>
      <p:sp>
        <p:nvSpPr>
          <p:cNvPr id="411" name="Google Shape;411;p55"/>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6"/>
          <p:cNvSpPr txBox="1"/>
          <p:nvPr>
            <p:ph type="title"/>
          </p:nvPr>
        </p:nvSpPr>
        <p:spPr>
          <a:xfrm>
            <a:off x="2962656" y="681730"/>
            <a:ext cx="5381100" cy="530400"/>
          </a:xfrm>
          <a:prstGeom prst="rect">
            <a:avLst/>
          </a:prstGeom>
          <a:noFill/>
          <a:ln>
            <a:noFill/>
          </a:ln>
        </p:spPr>
        <p:txBody>
          <a:bodyPr anchorCtr="0" anchor="t" bIns="34275" lIns="68575" spcFirstLastPara="1" rIns="68575" wrap="square" tIns="34275">
            <a:noAutofit/>
          </a:bodyPr>
          <a:lstStyle/>
          <a:p>
            <a:pPr indent="0" lvl="0" marL="0" rtl="0" algn="r">
              <a:lnSpc>
                <a:spcPct val="150000"/>
              </a:lnSpc>
              <a:spcBef>
                <a:spcPts val="0"/>
              </a:spcBef>
              <a:spcAft>
                <a:spcPts val="0"/>
              </a:spcAft>
              <a:buClr>
                <a:schemeClr val="dk1"/>
              </a:buClr>
              <a:buSzPts val="2700"/>
              <a:buFont typeface="Arial"/>
              <a:buNone/>
            </a:pPr>
            <a:r>
              <a:rPr b="1" lang="en" sz="2700">
                <a:latin typeface="Arial"/>
                <a:ea typeface="Arial"/>
                <a:cs typeface="Arial"/>
                <a:sym typeface="Arial"/>
              </a:rPr>
              <a:t>Was Stony Brook University among your </a:t>
            </a:r>
            <a:br>
              <a:rPr b="1" lang="en" sz="2700">
                <a:latin typeface="Arial"/>
                <a:ea typeface="Arial"/>
                <a:cs typeface="Arial"/>
                <a:sym typeface="Arial"/>
              </a:rPr>
            </a:br>
            <a:r>
              <a:rPr b="1" lang="en" sz="2700">
                <a:latin typeface="Arial"/>
                <a:ea typeface="Arial"/>
                <a:cs typeface="Arial"/>
                <a:sym typeface="Arial"/>
              </a:rPr>
              <a:t>top 3 choices </a:t>
            </a:r>
            <a:br>
              <a:rPr b="1" lang="en" sz="2700">
                <a:latin typeface="Arial"/>
                <a:ea typeface="Arial"/>
                <a:cs typeface="Arial"/>
                <a:sym typeface="Arial"/>
              </a:rPr>
            </a:br>
            <a:r>
              <a:rPr b="1" lang="en" sz="2700">
                <a:latin typeface="Arial"/>
                <a:ea typeface="Arial"/>
                <a:cs typeface="Arial"/>
                <a:sym typeface="Arial"/>
              </a:rPr>
              <a:t>for college?</a:t>
            </a:r>
            <a:endParaRPr b="1" sz="3300">
              <a:latin typeface="Arial"/>
              <a:ea typeface="Arial"/>
              <a:cs typeface="Arial"/>
              <a:sym typeface="Arial"/>
            </a:endParaRPr>
          </a:p>
        </p:txBody>
      </p:sp>
      <p:pic>
        <p:nvPicPr>
          <p:cNvPr id="417" name="Google Shape;417;p56"/>
          <p:cNvPicPr preferRelativeResize="0"/>
          <p:nvPr/>
        </p:nvPicPr>
        <p:blipFill rotWithShape="1">
          <a:blip r:embed="rId3">
            <a:alphaModFix/>
          </a:blip>
          <a:srcRect b="0" l="0" r="0" t="3549"/>
          <a:stretch/>
        </p:blipFill>
        <p:spPr>
          <a:xfrm>
            <a:off x="676675" y="1121625"/>
            <a:ext cx="3667926" cy="3497824"/>
          </a:xfrm>
          <a:prstGeom prst="rect">
            <a:avLst/>
          </a:prstGeom>
          <a:noFill/>
          <a:ln>
            <a:noFill/>
          </a:ln>
        </p:spPr>
      </p:pic>
      <p:sp>
        <p:nvSpPr>
          <p:cNvPr id="418" name="Google Shape;418;p56"/>
          <p:cNvSpPr txBox="1"/>
          <p:nvPr/>
        </p:nvSpPr>
        <p:spPr>
          <a:xfrm>
            <a:off x="4438600" y="4693275"/>
            <a:ext cx="3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Source: Opening Week Survey, 2022</a:t>
            </a:r>
            <a:endParaRPr sz="1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7"/>
          <p:cNvSpPr txBox="1"/>
          <p:nvPr>
            <p:ph type="title"/>
          </p:nvPr>
        </p:nvSpPr>
        <p:spPr>
          <a:xfrm>
            <a:off x="800100" y="681730"/>
            <a:ext cx="7543800" cy="530400"/>
          </a:xfrm>
          <a:prstGeom prst="rect">
            <a:avLst/>
          </a:prstGeom>
          <a:noFill/>
          <a:ln>
            <a:noFill/>
          </a:ln>
        </p:spPr>
        <p:txBody>
          <a:bodyPr anchorCtr="0" anchor="t" bIns="34275" lIns="68575" spcFirstLastPara="1" rIns="68575" wrap="square" tIns="34275">
            <a:noAutofit/>
          </a:bodyPr>
          <a:lstStyle/>
          <a:p>
            <a:pPr indent="0" lvl="0" marL="0" rtl="0" algn="r">
              <a:lnSpc>
                <a:spcPct val="150000"/>
              </a:lnSpc>
              <a:spcBef>
                <a:spcPts val="0"/>
              </a:spcBef>
              <a:spcAft>
                <a:spcPts val="0"/>
              </a:spcAft>
              <a:buClr>
                <a:schemeClr val="dk1"/>
              </a:buClr>
              <a:buSzPts val="2400"/>
              <a:buFont typeface="Helvetica Neue"/>
              <a:buNone/>
            </a:pPr>
            <a:r>
              <a:rPr b="1" lang="en" sz="2400">
                <a:latin typeface="Helvetica Neue"/>
                <a:ea typeface="Helvetica Neue"/>
                <a:cs typeface="Helvetica Neue"/>
                <a:sym typeface="Helvetica Neue"/>
              </a:rPr>
              <a:t>Based on your experiences during New Seawolf Welcome Week, how likely are you to recommend Stony Brook University to a friend or peer?</a:t>
            </a:r>
            <a:endParaRPr b="1">
              <a:latin typeface="Helvetica Neue"/>
              <a:ea typeface="Helvetica Neue"/>
              <a:cs typeface="Helvetica Neue"/>
              <a:sym typeface="Helvetica Neue"/>
            </a:endParaRPr>
          </a:p>
        </p:txBody>
      </p:sp>
      <p:pic>
        <p:nvPicPr>
          <p:cNvPr id="424" name="Google Shape;424;p57"/>
          <p:cNvPicPr preferRelativeResize="0"/>
          <p:nvPr/>
        </p:nvPicPr>
        <p:blipFill>
          <a:blip r:embed="rId3">
            <a:alphaModFix/>
          </a:blip>
          <a:stretch>
            <a:fillRect/>
          </a:stretch>
        </p:blipFill>
        <p:spPr>
          <a:xfrm>
            <a:off x="328400" y="2616375"/>
            <a:ext cx="8487199" cy="1537475"/>
          </a:xfrm>
          <a:prstGeom prst="rect">
            <a:avLst/>
          </a:prstGeom>
          <a:noFill/>
          <a:ln>
            <a:noFill/>
          </a:ln>
        </p:spPr>
      </p:pic>
      <p:sp>
        <p:nvSpPr>
          <p:cNvPr id="425" name="Google Shape;425;p57"/>
          <p:cNvSpPr txBox="1"/>
          <p:nvPr/>
        </p:nvSpPr>
        <p:spPr>
          <a:xfrm>
            <a:off x="4438600" y="4693275"/>
            <a:ext cx="3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Source: Opening Week Survey, 2022</a:t>
            </a:r>
            <a:endParaRPr sz="1200"/>
          </a:p>
        </p:txBody>
      </p:sp>
      <p:sp>
        <p:nvSpPr>
          <p:cNvPr id="426" name="Google Shape;426;p57"/>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8"/>
          <p:cNvSpPr txBox="1"/>
          <p:nvPr>
            <p:ph type="title"/>
          </p:nvPr>
        </p:nvSpPr>
        <p:spPr>
          <a:xfrm>
            <a:off x="800100" y="681730"/>
            <a:ext cx="7543800" cy="530400"/>
          </a:xfrm>
          <a:prstGeom prst="rect">
            <a:avLst/>
          </a:prstGeom>
          <a:noFill/>
          <a:ln>
            <a:noFill/>
          </a:ln>
        </p:spPr>
        <p:txBody>
          <a:bodyPr anchorCtr="0" anchor="t" bIns="34275" lIns="68575" spcFirstLastPara="1" rIns="68575" wrap="square" tIns="34275">
            <a:noAutofit/>
          </a:bodyPr>
          <a:lstStyle/>
          <a:p>
            <a:pPr indent="0" lvl="0" marL="0" rtl="0" algn="r">
              <a:lnSpc>
                <a:spcPct val="150000"/>
              </a:lnSpc>
              <a:spcBef>
                <a:spcPts val="0"/>
              </a:spcBef>
              <a:spcAft>
                <a:spcPts val="0"/>
              </a:spcAft>
              <a:buClr>
                <a:schemeClr val="dk1"/>
              </a:buClr>
              <a:buSzPts val="2400"/>
              <a:buFont typeface="Helvetica Neue"/>
              <a:buNone/>
            </a:pPr>
            <a:r>
              <a:rPr b="1" lang="en" sz="2400">
                <a:latin typeface="Helvetica Neue"/>
                <a:ea typeface="Helvetica Neue"/>
                <a:cs typeface="Helvetica Neue"/>
                <a:sym typeface="Helvetica Neue"/>
              </a:rPr>
              <a:t>Based on your experiences during New Seawolf Welcome Week, how likely are you to recommend Stony Brook University to a friend or peer?</a:t>
            </a:r>
            <a:endParaRPr b="1">
              <a:latin typeface="Helvetica Neue"/>
              <a:ea typeface="Helvetica Neue"/>
              <a:cs typeface="Helvetica Neue"/>
              <a:sym typeface="Helvetica Neue"/>
            </a:endParaRPr>
          </a:p>
        </p:txBody>
      </p:sp>
      <p:pic>
        <p:nvPicPr>
          <p:cNvPr id="432" name="Google Shape;432;p58"/>
          <p:cNvPicPr preferRelativeResize="0"/>
          <p:nvPr/>
        </p:nvPicPr>
        <p:blipFill rotWithShape="1">
          <a:blip r:embed="rId3">
            <a:alphaModFix/>
          </a:blip>
          <a:srcRect b="0" l="0" r="0" t="0"/>
          <a:stretch/>
        </p:blipFill>
        <p:spPr>
          <a:xfrm>
            <a:off x="2808424" y="2462021"/>
            <a:ext cx="3527150" cy="1890020"/>
          </a:xfrm>
          <a:prstGeom prst="rect">
            <a:avLst/>
          </a:prstGeom>
          <a:noFill/>
          <a:ln>
            <a:noFill/>
          </a:ln>
        </p:spPr>
      </p:pic>
      <p:sp>
        <p:nvSpPr>
          <p:cNvPr id="433" name="Google Shape;433;p58"/>
          <p:cNvSpPr txBox="1"/>
          <p:nvPr/>
        </p:nvSpPr>
        <p:spPr>
          <a:xfrm>
            <a:off x="4438600" y="4693275"/>
            <a:ext cx="3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Source: Opening Week Survey, 2022</a:t>
            </a:r>
            <a:endParaRPr sz="1200"/>
          </a:p>
        </p:txBody>
      </p:sp>
      <p:sp>
        <p:nvSpPr>
          <p:cNvPr id="434" name="Google Shape;434;p58"/>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9"/>
          <p:cNvSpPr txBox="1"/>
          <p:nvPr>
            <p:ph type="title"/>
          </p:nvPr>
        </p:nvSpPr>
        <p:spPr>
          <a:xfrm>
            <a:off x="800100" y="681730"/>
            <a:ext cx="7543800" cy="530400"/>
          </a:xfrm>
          <a:prstGeom prst="rect">
            <a:avLst/>
          </a:prstGeom>
          <a:noFill/>
          <a:ln>
            <a:noFill/>
          </a:ln>
        </p:spPr>
        <p:txBody>
          <a:bodyPr anchorCtr="0" anchor="t" bIns="34275" lIns="68575" spcFirstLastPara="1" rIns="68575" wrap="square" tIns="34275">
            <a:noAutofit/>
          </a:bodyPr>
          <a:lstStyle/>
          <a:p>
            <a:pPr indent="0" lvl="0" marL="0" rtl="0" algn="r">
              <a:lnSpc>
                <a:spcPct val="150000"/>
              </a:lnSpc>
              <a:spcBef>
                <a:spcPts val="0"/>
              </a:spcBef>
              <a:spcAft>
                <a:spcPts val="0"/>
              </a:spcAft>
              <a:buClr>
                <a:schemeClr val="dk1"/>
              </a:buClr>
              <a:buSzPts val="2400"/>
              <a:buFont typeface="Helvetica Neue"/>
              <a:buNone/>
            </a:pPr>
            <a:r>
              <a:rPr b="1" lang="en" sz="2400">
                <a:latin typeface="Helvetica Neue"/>
                <a:ea typeface="Helvetica Neue"/>
                <a:cs typeface="Helvetica Neue"/>
                <a:sym typeface="Helvetica Neue"/>
              </a:rPr>
              <a:t>Based on your experiences during New Seawolf Welcome Week, how likely are you to recommend Stony Brook University to a friend or peer?</a:t>
            </a:r>
            <a:endParaRPr b="1">
              <a:latin typeface="Helvetica Neue"/>
              <a:ea typeface="Helvetica Neue"/>
              <a:cs typeface="Helvetica Neue"/>
              <a:sym typeface="Helvetica Neue"/>
            </a:endParaRPr>
          </a:p>
        </p:txBody>
      </p:sp>
      <p:sp>
        <p:nvSpPr>
          <p:cNvPr id="440" name="Google Shape;440;p59"/>
          <p:cNvSpPr txBox="1"/>
          <p:nvPr/>
        </p:nvSpPr>
        <p:spPr>
          <a:xfrm>
            <a:off x="2264283" y="4019295"/>
            <a:ext cx="6651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400">
                <a:solidFill>
                  <a:schemeClr val="dk1"/>
                </a:solidFill>
                <a:latin typeface="Helvetica Neue"/>
                <a:ea typeface="Helvetica Neue"/>
                <a:cs typeface="Helvetica Neue"/>
                <a:sym typeface="Helvetica Neue"/>
              </a:rPr>
              <a:t>Top 3</a:t>
            </a:r>
            <a:endParaRPr sz="1100"/>
          </a:p>
        </p:txBody>
      </p:sp>
      <p:sp>
        <p:nvSpPr>
          <p:cNvPr id="441" name="Google Shape;441;p59"/>
          <p:cNvSpPr txBox="1"/>
          <p:nvPr/>
        </p:nvSpPr>
        <p:spPr>
          <a:xfrm>
            <a:off x="5554980" y="4019295"/>
            <a:ext cx="15432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400">
                <a:solidFill>
                  <a:schemeClr val="dk1"/>
                </a:solidFill>
                <a:latin typeface="Helvetica Neue"/>
                <a:ea typeface="Helvetica Neue"/>
                <a:cs typeface="Helvetica Neue"/>
                <a:sym typeface="Helvetica Neue"/>
              </a:rPr>
              <a:t>Not Top 3</a:t>
            </a:r>
            <a:endParaRPr sz="1100"/>
          </a:p>
        </p:txBody>
      </p:sp>
      <p:pic>
        <p:nvPicPr>
          <p:cNvPr id="442" name="Google Shape;442;p59"/>
          <p:cNvPicPr preferRelativeResize="0"/>
          <p:nvPr/>
        </p:nvPicPr>
        <p:blipFill rotWithShape="1">
          <a:blip r:embed="rId3">
            <a:alphaModFix/>
          </a:blip>
          <a:srcRect b="0" l="0" r="0" t="0"/>
          <a:stretch/>
        </p:blipFill>
        <p:spPr>
          <a:xfrm>
            <a:off x="1334834" y="2666745"/>
            <a:ext cx="2524125" cy="1352550"/>
          </a:xfrm>
          <a:prstGeom prst="rect">
            <a:avLst/>
          </a:prstGeom>
          <a:noFill/>
          <a:ln>
            <a:noFill/>
          </a:ln>
        </p:spPr>
      </p:pic>
      <p:pic>
        <p:nvPicPr>
          <p:cNvPr id="443" name="Google Shape;443;p59"/>
          <p:cNvPicPr preferRelativeResize="0"/>
          <p:nvPr/>
        </p:nvPicPr>
        <p:blipFill rotWithShape="1">
          <a:blip r:embed="rId4">
            <a:alphaModFix/>
          </a:blip>
          <a:srcRect b="0" l="0" r="0" t="0"/>
          <a:stretch/>
        </p:blipFill>
        <p:spPr>
          <a:xfrm>
            <a:off x="5064443" y="2669628"/>
            <a:ext cx="2524125" cy="1352550"/>
          </a:xfrm>
          <a:prstGeom prst="rect">
            <a:avLst/>
          </a:prstGeom>
          <a:noFill/>
          <a:ln>
            <a:noFill/>
          </a:ln>
        </p:spPr>
      </p:pic>
      <p:sp>
        <p:nvSpPr>
          <p:cNvPr id="444" name="Google Shape;444;p59"/>
          <p:cNvSpPr txBox="1"/>
          <p:nvPr/>
        </p:nvSpPr>
        <p:spPr>
          <a:xfrm>
            <a:off x="4438600" y="4693275"/>
            <a:ext cx="3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Source: Opening Week Survey, 2022</a:t>
            </a:r>
            <a:endParaRPr sz="1200"/>
          </a:p>
        </p:txBody>
      </p:sp>
      <p:sp>
        <p:nvSpPr>
          <p:cNvPr id="445" name="Google Shape;445;p59"/>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0"/>
          <p:cNvSpPr txBox="1"/>
          <p:nvPr>
            <p:ph type="title"/>
          </p:nvPr>
        </p:nvSpPr>
        <p:spPr>
          <a:xfrm>
            <a:off x="2962656" y="681730"/>
            <a:ext cx="5381100" cy="530400"/>
          </a:xfrm>
          <a:prstGeom prst="rect">
            <a:avLst/>
          </a:prstGeom>
          <a:noFill/>
          <a:ln>
            <a:noFill/>
          </a:ln>
        </p:spPr>
        <p:txBody>
          <a:bodyPr anchorCtr="0" anchor="t" bIns="34275" lIns="68575" spcFirstLastPara="1" rIns="68575" wrap="square" tIns="34275">
            <a:noAutofit/>
          </a:bodyPr>
          <a:lstStyle/>
          <a:p>
            <a:pPr indent="0" lvl="0" marL="0" rtl="0" algn="r">
              <a:lnSpc>
                <a:spcPct val="150000"/>
              </a:lnSpc>
              <a:spcBef>
                <a:spcPts val="0"/>
              </a:spcBef>
              <a:spcAft>
                <a:spcPts val="0"/>
              </a:spcAft>
              <a:buClr>
                <a:schemeClr val="dk1"/>
              </a:buClr>
              <a:buSzPts val="2700"/>
              <a:buFont typeface="Helvetica Neue"/>
              <a:buNone/>
            </a:pPr>
            <a:r>
              <a:rPr b="1" lang="en" sz="2700">
                <a:latin typeface="Helvetica Neue"/>
                <a:ea typeface="Helvetica Neue"/>
                <a:cs typeface="Helvetica Neue"/>
                <a:sym typeface="Helvetica Neue"/>
              </a:rPr>
              <a:t>Were the experiences you </a:t>
            </a:r>
            <a:br>
              <a:rPr b="1" lang="en" sz="2700">
                <a:latin typeface="Helvetica Neue"/>
                <a:ea typeface="Helvetica Neue"/>
                <a:cs typeface="Helvetica Neue"/>
                <a:sym typeface="Helvetica Neue"/>
              </a:rPr>
            </a:br>
            <a:r>
              <a:rPr b="1" lang="en" sz="2700">
                <a:latin typeface="Helvetica Neue"/>
                <a:ea typeface="Helvetica Neue"/>
                <a:cs typeface="Helvetica Neue"/>
                <a:sym typeface="Helvetica Neue"/>
              </a:rPr>
              <a:t>had during New Seawolf </a:t>
            </a:r>
            <a:br>
              <a:rPr b="1" lang="en" sz="2700">
                <a:latin typeface="Helvetica Neue"/>
                <a:ea typeface="Helvetica Neue"/>
                <a:cs typeface="Helvetica Neue"/>
                <a:sym typeface="Helvetica Neue"/>
              </a:rPr>
            </a:br>
            <a:r>
              <a:rPr b="1" lang="en" sz="2700">
                <a:latin typeface="Helvetica Neue"/>
                <a:ea typeface="Helvetica Neue"/>
                <a:cs typeface="Helvetica Neue"/>
                <a:sym typeface="Helvetica Neue"/>
              </a:rPr>
              <a:t>Welcome Week </a:t>
            </a:r>
            <a:br>
              <a:rPr b="1" lang="en" sz="2700">
                <a:latin typeface="Helvetica Neue"/>
                <a:ea typeface="Helvetica Neue"/>
                <a:cs typeface="Helvetica Neue"/>
                <a:sym typeface="Helvetica Neue"/>
              </a:rPr>
            </a:br>
            <a:r>
              <a:rPr b="1" lang="en" sz="2700" u="sng">
                <a:latin typeface="Helvetica Neue"/>
                <a:ea typeface="Helvetica Neue"/>
                <a:cs typeface="Helvetica Neue"/>
                <a:sym typeface="Helvetica Neue"/>
              </a:rPr>
              <a:t>helpful for your </a:t>
            </a:r>
            <a:br>
              <a:rPr b="1" lang="en" sz="2700" u="sng">
                <a:latin typeface="Helvetica Neue"/>
                <a:ea typeface="Helvetica Neue"/>
                <a:cs typeface="Helvetica Neue"/>
                <a:sym typeface="Helvetica Neue"/>
              </a:rPr>
            </a:br>
            <a:r>
              <a:rPr b="1" lang="en" sz="2700" u="sng">
                <a:latin typeface="Helvetica Neue"/>
                <a:ea typeface="Helvetica Neue"/>
                <a:cs typeface="Helvetica Neue"/>
                <a:sym typeface="Helvetica Neue"/>
              </a:rPr>
              <a:t>first week</a:t>
            </a:r>
            <a:r>
              <a:rPr b="1" lang="en" sz="2700">
                <a:latin typeface="Helvetica Neue"/>
                <a:ea typeface="Helvetica Neue"/>
                <a:cs typeface="Helvetica Neue"/>
                <a:sym typeface="Helvetica Neue"/>
              </a:rPr>
              <a:t>?</a:t>
            </a:r>
            <a:endParaRPr b="1" sz="3300">
              <a:latin typeface="Helvetica Neue"/>
              <a:ea typeface="Helvetica Neue"/>
              <a:cs typeface="Helvetica Neue"/>
              <a:sym typeface="Helvetica Neue"/>
            </a:endParaRPr>
          </a:p>
        </p:txBody>
      </p:sp>
      <p:pic>
        <p:nvPicPr>
          <p:cNvPr id="451" name="Google Shape;451;p60"/>
          <p:cNvPicPr preferRelativeResize="0"/>
          <p:nvPr/>
        </p:nvPicPr>
        <p:blipFill rotWithShape="1">
          <a:blip r:embed="rId3">
            <a:alphaModFix/>
          </a:blip>
          <a:srcRect b="0" l="0" r="3334" t="0"/>
          <a:stretch/>
        </p:blipFill>
        <p:spPr>
          <a:xfrm>
            <a:off x="689469" y="1095725"/>
            <a:ext cx="3554625" cy="3550250"/>
          </a:xfrm>
          <a:prstGeom prst="rect">
            <a:avLst/>
          </a:prstGeom>
          <a:noFill/>
          <a:ln>
            <a:noFill/>
          </a:ln>
        </p:spPr>
      </p:pic>
      <p:sp>
        <p:nvSpPr>
          <p:cNvPr id="452" name="Google Shape;452;p60"/>
          <p:cNvSpPr txBox="1"/>
          <p:nvPr/>
        </p:nvSpPr>
        <p:spPr>
          <a:xfrm>
            <a:off x="4438600" y="4693275"/>
            <a:ext cx="3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Source: Opening Week Survey, 2022</a:t>
            </a:r>
            <a:endParaRPr sz="1200"/>
          </a:p>
        </p:txBody>
      </p:sp>
      <p:sp>
        <p:nvSpPr>
          <p:cNvPr id="453" name="Google Shape;453;p60"/>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5"/>
          <p:cNvPicPr preferRelativeResize="0"/>
          <p:nvPr/>
        </p:nvPicPr>
        <p:blipFill>
          <a:blip r:embed="rId3">
            <a:alphaModFix/>
          </a:blip>
          <a:stretch>
            <a:fillRect/>
          </a:stretch>
        </p:blipFill>
        <p:spPr>
          <a:xfrm>
            <a:off x="5470290" y="1552400"/>
            <a:ext cx="2385761" cy="2203950"/>
          </a:xfrm>
          <a:prstGeom prst="rect">
            <a:avLst/>
          </a:prstGeom>
          <a:noFill/>
          <a:ln>
            <a:noFill/>
          </a:ln>
        </p:spPr>
      </p:pic>
      <p:pic>
        <p:nvPicPr>
          <p:cNvPr id="141" name="Google Shape;141;p25"/>
          <p:cNvPicPr preferRelativeResize="0"/>
          <p:nvPr/>
        </p:nvPicPr>
        <p:blipFill rotWithShape="1">
          <a:blip r:embed="rId4">
            <a:alphaModFix/>
          </a:blip>
          <a:srcRect b="8529" l="0" r="0" t="-8530"/>
          <a:stretch/>
        </p:blipFill>
        <p:spPr>
          <a:xfrm>
            <a:off x="1616825" y="1552400"/>
            <a:ext cx="1695450" cy="2038350"/>
          </a:xfrm>
          <a:prstGeom prst="rect">
            <a:avLst/>
          </a:prstGeom>
          <a:noFill/>
          <a:ln>
            <a:noFill/>
          </a:ln>
        </p:spPr>
      </p:pic>
      <p:sp>
        <p:nvSpPr>
          <p:cNvPr id="142" name="Google Shape;142;p25"/>
          <p:cNvSpPr txBox="1"/>
          <p:nvPr>
            <p:ph type="title"/>
          </p:nvPr>
        </p:nvSpPr>
        <p:spPr>
          <a:xfrm>
            <a:off x="615325" y="586400"/>
            <a:ext cx="7761300" cy="889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Higher education survey research is too slow. We need to be faster.</a:t>
            </a:r>
            <a:endParaRPr/>
          </a:p>
        </p:txBody>
      </p:sp>
      <p:sp>
        <p:nvSpPr>
          <p:cNvPr id="143" name="Google Shape;143;p25"/>
          <p:cNvSpPr txBox="1"/>
          <p:nvPr>
            <p:ph idx="1" type="body"/>
          </p:nvPr>
        </p:nvSpPr>
        <p:spPr>
          <a:xfrm>
            <a:off x="615325" y="3756349"/>
            <a:ext cx="4104900" cy="714900"/>
          </a:xfrm>
          <a:prstGeom prst="rect">
            <a:avLst/>
          </a:prstGeom>
        </p:spPr>
        <p:txBody>
          <a:bodyPr anchorCtr="0" anchor="t" bIns="45700" lIns="91425" spcFirstLastPara="1" rIns="91425" wrap="square" tIns="45700">
            <a:noAutofit/>
          </a:bodyPr>
          <a:lstStyle/>
          <a:p>
            <a:pPr indent="0" lvl="0" marL="0" rtl="0" algn="l">
              <a:lnSpc>
                <a:spcPct val="90000"/>
              </a:lnSpc>
              <a:spcBef>
                <a:spcPts val="800"/>
              </a:spcBef>
              <a:spcAft>
                <a:spcPts val="0"/>
              </a:spcAft>
              <a:buNone/>
            </a:pPr>
            <a:r>
              <a:rPr lang="en" sz="1900">
                <a:solidFill>
                  <a:schemeClr val="dk1"/>
                </a:solidFill>
              </a:rPr>
              <a:t>Survey research is valuable but with long cycle time, high survey fatigue</a:t>
            </a:r>
            <a:br>
              <a:rPr lang="en" sz="1900">
                <a:solidFill>
                  <a:schemeClr val="dk1"/>
                </a:solidFill>
              </a:rPr>
            </a:br>
            <a:endParaRPr sz="1900">
              <a:solidFill>
                <a:schemeClr val="dk1"/>
              </a:solidFill>
            </a:endParaRPr>
          </a:p>
        </p:txBody>
      </p:sp>
      <p:sp>
        <p:nvSpPr>
          <p:cNvPr id="144" name="Google Shape;144;p25"/>
          <p:cNvSpPr txBox="1"/>
          <p:nvPr>
            <p:ph idx="2" type="body"/>
          </p:nvPr>
        </p:nvSpPr>
        <p:spPr>
          <a:xfrm>
            <a:off x="4845550" y="3756350"/>
            <a:ext cx="3814500" cy="960300"/>
          </a:xfrm>
          <a:prstGeom prst="rect">
            <a:avLst/>
          </a:prstGeom>
        </p:spPr>
        <p:txBody>
          <a:bodyPr anchorCtr="0" anchor="t" bIns="45700" lIns="91425" spcFirstLastPara="1" rIns="91425" wrap="square" tIns="45700">
            <a:noAutofit/>
          </a:bodyPr>
          <a:lstStyle/>
          <a:p>
            <a:pPr indent="0" lvl="0" marL="0" rtl="0" algn="l">
              <a:lnSpc>
                <a:spcPct val="90000"/>
              </a:lnSpc>
              <a:spcBef>
                <a:spcPts val="800"/>
              </a:spcBef>
              <a:spcAft>
                <a:spcPts val="0"/>
              </a:spcAft>
              <a:buNone/>
            </a:pPr>
            <a:r>
              <a:rPr lang="en" sz="1900">
                <a:solidFill>
                  <a:schemeClr val="dk1"/>
                </a:solidFill>
              </a:rPr>
              <a:t>Solution = more frequent, regular surveys with just one question</a:t>
            </a:r>
            <a:endParaRPr sz="800"/>
          </a:p>
        </p:txBody>
      </p:sp>
      <p:sp>
        <p:nvSpPr>
          <p:cNvPr id="145" name="Google Shape;145;p25"/>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1"/>
          <p:cNvSpPr txBox="1"/>
          <p:nvPr>
            <p:ph type="title"/>
          </p:nvPr>
        </p:nvSpPr>
        <p:spPr>
          <a:xfrm>
            <a:off x="800100" y="681730"/>
            <a:ext cx="7543800" cy="530400"/>
          </a:xfrm>
          <a:prstGeom prst="rect">
            <a:avLst/>
          </a:prstGeom>
          <a:noFill/>
          <a:ln>
            <a:noFill/>
          </a:ln>
        </p:spPr>
        <p:txBody>
          <a:bodyPr anchorCtr="0" anchor="t" bIns="34275" lIns="68575" spcFirstLastPara="1" rIns="68575" wrap="square" tIns="34275">
            <a:noAutofit/>
          </a:bodyPr>
          <a:lstStyle/>
          <a:p>
            <a:pPr indent="0" lvl="0" marL="0" rtl="0" algn="r">
              <a:lnSpc>
                <a:spcPct val="150000"/>
              </a:lnSpc>
              <a:spcBef>
                <a:spcPts val="0"/>
              </a:spcBef>
              <a:spcAft>
                <a:spcPts val="0"/>
              </a:spcAft>
              <a:buClr>
                <a:schemeClr val="dk1"/>
              </a:buClr>
              <a:buSzPts val="2400"/>
              <a:buFont typeface="Helvetica Neue"/>
              <a:buNone/>
            </a:pPr>
            <a:r>
              <a:rPr b="1" lang="en" sz="2400">
                <a:latin typeface="Helvetica Neue"/>
                <a:ea typeface="Helvetica Neue"/>
                <a:cs typeface="Helvetica Neue"/>
                <a:sym typeface="Helvetica Neue"/>
              </a:rPr>
              <a:t>Were the experiences you had during New Seawolf Welcome Week helpful for your first week?</a:t>
            </a:r>
            <a:endParaRPr b="1">
              <a:latin typeface="Helvetica Neue"/>
              <a:ea typeface="Helvetica Neue"/>
              <a:cs typeface="Helvetica Neue"/>
              <a:sym typeface="Helvetica Neue"/>
            </a:endParaRPr>
          </a:p>
        </p:txBody>
      </p:sp>
      <p:pic>
        <p:nvPicPr>
          <p:cNvPr id="459" name="Google Shape;459;p61"/>
          <p:cNvPicPr preferRelativeResize="0"/>
          <p:nvPr/>
        </p:nvPicPr>
        <p:blipFill>
          <a:blip r:embed="rId3">
            <a:alphaModFix/>
          </a:blip>
          <a:stretch>
            <a:fillRect/>
          </a:stretch>
        </p:blipFill>
        <p:spPr>
          <a:xfrm>
            <a:off x="642913" y="2148074"/>
            <a:ext cx="7858178" cy="2447500"/>
          </a:xfrm>
          <a:prstGeom prst="rect">
            <a:avLst/>
          </a:prstGeom>
          <a:noFill/>
          <a:ln>
            <a:noFill/>
          </a:ln>
        </p:spPr>
      </p:pic>
      <p:sp>
        <p:nvSpPr>
          <p:cNvPr id="460" name="Google Shape;460;p61"/>
          <p:cNvSpPr txBox="1"/>
          <p:nvPr/>
        </p:nvSpPr>
        <p:spPr>
          <a:xfrm>
            <a:off x="4438600" y="4693275"/>
            <a:ext cx="3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Source: Opening Week Survey, 2022</a:t>
            </a:r>
            <a:endParaRPr sz="1200"/>
          </a:p>
        </p:txBody>
      </p:sp>
      <p:sp>
        <p:nvSpPr>
          <p:cNvPr id="461" name="Google Shape;461;p61"/>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2"/>
          <p:cNvSpPr txBox="1"/>
          <p:nvPr>
            <p:ph type="title"/>
          </p:nvPr>
        </p:nvSpPr>
        <p:spPr>
          <a:xfrm>
            <a:off x="800100" y="681730"/>
            <a:ext cx="7543800" cy="530400"/>
          </a:xfrm>
          <a:prstGeom prst="rect">
            <a:avLst/>
          </a:prstGeom>
          <a:noFill/>
          <a:ln>
            <a:noFill/>
          </a:ln>
        </p:spPr>
        <p:txBody>
          <a:bodyPr anchorCtr="0" anchor="t" bIns="34275" lIns="68575" spcFirstLastPara="1" rIns="68575" wrap="square" tIns="34275">
            <a:noAutofit/>
          </a:bodyPr>
          <a:lstStyle/>
          <a:p>
            <a:pPr indent="0" lvl="0" marL="0" rtl="0" algn="r">
              <a:lnSpc>
                <a:spcPct val="150000"/>
              </a:lnSpc>
              <a:spcBef>
                <a:spcPts val="0"/>
              </a:spcBef>
              <a:spcAft>
                <a:spcPts val="0"/>
              </a:spcAft>
              <a:buClr>
                <a:schemeClr val="dk1"/>
              </a:buClr>
              <a:buSzPts val="2400"/>
              <a:buFont typeface="Helvetica Neue"/>
              <a:buNone/>
            </a:pPr>
            <a:r>
              <a:rPr b="1" lang="en" sz="2400">
                <a:latin typeface="Helvetica Neue"/>
                <a:ea typeface="Helvetica Neue"/>
                <a:cs typeface="Helvetica Neue"/>
                <a:sym typeface="Helvetica Neue"/>
              </a:rPr>
              <a:t>Based on your experiences during New Seawolf Welcome Week, how likely are you to recommend Stony Brook University to a friend or peer?</a:t>
            </a:r>
            <a:endParaRPr b="1">
              <a:latin typeface="Helvetica Neue"/>
              <a:ea typeface="Helvetica Neue"/>
              <a:cs typeface="Helvetica Neue"/>
              <a:sym typeface="Helvetica Neue"/>
            </a:endParaRPr>
          </a:p>
        </p:txBody>
      </p:sp>
      <p:sp>
        <p:nvSpPr>
          <p:cNvPr id="467" name="Google Shape;467;p62"/>
          <p:cNvSpPr txBox="1"/>
          <p:nvPr/>
        </p:nvSpPr>
        <p:spPr>
          <a:xfrm>
            <a:off x="2264283" y="4019295"/>
            <a:ext cx="6651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400">
                <a:solidFill>
                  <a:schemeClr val="dk1"/>
                </a:solidFill>
                <a:latin typeface="Helvetica Neue"/>
                <a:ea typeface="Helvetica Neue"/>
                <a:cs typeface="Helvetica Neue"/>
                <a:sym typeface="Helvetica Neue"/>
              </a:rPr>
              <a:t>Top 3</a:t>
            </a:r>
            <a:endParaRPr sz="1100"/>
          </a:p>
        </p:txBody>
      </p:sp>
      <p:sp>
        <p:nvSpPr>
          <p:cNvPr id="468" name="Google Shape;468;p62"/>
          <p:cNvSpPr txBox="1"/>
          <p:nvPr/>
        </p:nvSpPr>
        <p:spPr>
          <a:xfrm>
            <a:off x="5554980" y="4019295"/>
            <a:ext cx="15432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400">
                <a:solidFill>
                  <a:schemeClr val="dk1"/>
                </a:solidFill>
                <a:latin typeface="Helvetica Neue"/>
                <a:ea typeface="Helvetica Neue"/>
                <a:cs typeface="Helvetica Neue"/>
                <a:sym typeface="Helvetica Neue"/>
              </a:rPr>
              <a:t>Not Top 3</a:t>
            </a:r>
            <a:endParaRPr sz="1100"/>
          </a:p>
        </p:txBody>
      </p:sp>
      <p:pic>
        <p:nvPicPr>
          <p:cNvPr id="469" name="Google Shape;469;p62"/>
          <p:cNvPicPr preferRelativeResize="0"/>
          <p:nvPr/>
        </p:nvPicPr>
        <p:blipFill rotWithShape="1">
          <a:blip r:embed="rId3">
            <a:alphaModFix/>
          </a:blip>
          <a:srcRect b="0" l="0" r="0" t="0"/>
          <a:stretch/>
        </p:blipFill>
        <p:spPr>
          <a:xfrm>
            <a:off x="1334834" y="2666745"/>
            <a:ext cx="2524125" cy="1352550"/>
          </a:xfrm>
          <a:prstGeom prst="rect">
            <a:avLst/>
          </a:prstGeom>
          <a:noFill/>
          <a:ln>
            <a:noFill/>
          </a:ln>
        </p:spPr>
      </p:pic>
      <p:pic>
        <p:nvPicPr>
          <p:cNvPr id="470" name="Google Shape;470;p62"/>
          <p:cNvPicPr preferRelativeResize="0"/>
          <p:nvPr/>
        </p:nvPicPr>
        <p:blipFill rotWithShape="1">
          <a:blip r:embed="rId4">
            <a:alphaModFix/>
          </a:blip>
          <a:srcRect b="0" l="0" r="0" t="0"/>
          <a:stretch/>
        </p:blipFill>
        <p:spPr>
          <a:xfrm>
            <a:off x="5064443" y="2669628"/>
            <a:ext cx="2524125" cy="1352550"/>
          </a:xfrm>
          <a:prstGeom prst="rect">
            <a:avLst/>
          </a:prstGeom>
          <a:noFill/>
          <a:ln>
            <a:noFill/>
          </a:ln>
        </p:spPr>
      </p:pic>
      <p:sp>
        <p:nvSpPr>
          <p:cNvPr id="471" name="Google Shape;471;p62"/>
          <p:cNvSpPr txBox="1"/>
          <p:nvPr/>
        </p:nvSpPr>
        <p:spPr>
          <a:xfrm>
            <a:off x="4438600" y="4693275"/>
            <a:ext cx="382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Source: Opening Week Survey, 2022</a:t>
            </a:r>
            <a:endParaRPr sz="1200"/>
          </a:p>
        </p:txBody>
      </p:sp>
      <p:sp>
        <p:nvSpPr>
          <p:cNvPr id="472" name="Google Shape;472;p62"/>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pic>
        <p:nvPicPr>
          <p:cNvPr id="477" name="Google Shape;477;p63"/>
          <p:cNvPicPr preferRelativeResize="0"/>
          <p:nvPr/>
        </p:nvPicPr>
        <p:blipFill>
          <a:blip r:embed="rId3">
            <a:alphaModFix/>
          </a:blip>
          <a:stretch>
            <a:fillRect/>
          </a:stretch>
        </p:blipFill>
        <p:spPr>
          <a:xfrm>
            <a:off x="1364475" y="904225"/>
            <a:ext cx="6798126" cy="4103550"/>
          </a:xfrm>
          <a:prstGeom prst="rect">
            <a:avLst/>
          </a:prstGeom>
          <a:noFill/>
          <a:ln>
            <a:noFill/>
          </a:ln>
        </p:spPr>
      </p:pic>
      <p:sp>
        <p:nvSpPr>
          <p:cNvPr id="478" name="Google Shape;478;p63"/>
          <p:cNvSpPr txBox="1"/>
          <p:nvPr>
            <p:ph type="title"/>
          </p:nvPr>
        </p:nvSpPr>
        <p:spPr>
          <a:xfrm>
            <a:off x="479515" y="575255"/>
            <a:ext cx="7543800" cy="79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Considerations</a:t>
            </a:r>
            <a:endParaRPr/>
          </a:p>
        </p:txBody>
      </p:sp>
      <p:sp>
        <p:nvSpPr>
          <p:cNvPr id="479" name="Google Shape;479;p63"/>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4"/>
          <p:cNvSpPr txBox="1"/>
          <p:nvPr>
            <p:ph type="title"/>
          </p:nvPr>
        </p:nvSpPr>
        <p:spPr>
          <a:xfrm>
            <a:off x="438973" y="428450"/>
            <a:ext cx="7504500" cy="793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Comments - Proportion by Type</a:t>
            </a:r>
            <a:endParaRPr/>
          </a:p>
        </p:txBody>
      </p:sp>
      <p:pic>
        <p:nvPicPr>
          <p:cNvPr id="485" name="Google Shape;485;p64"/>
          <p:cNvPicPr preferRelativeResize="0"/>
          <p:nvPr/>
        </p:nvPicPr>
        <p:blipFill>
          <a:blip r:embed="rId3">
            <a:alphaModFix/>
          </a:blip>
          <a:stretch>
            <a:fillRect/>
          </a:stretch>
        </p:blipFill>
        <p:spPr>
          <a:xfrm>
            <a:off x="2135474" y="1068100"/>
            <a:ext cx="5746248" cy="33894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65"/>
          <p:cNvSpPr txBox="1"/>
          <p:nvPr>
            <p:ph type="title"/>
          </p:nvPr>
        </p:nvSpPr>
        <p:spPr>
          <a:xfrm>
            <a:off x="438972" y="428450"/>
            <a:ext cx="8122800" cy="793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Comments - Count of Content by Type</a:t>
            </a:r>
            <a:endParaRPr/>
          </a:p>
        </p:txBody>
      </p:sp>
      <p:pic>
        <p:nvPicPr>
          <p:cNvPr id="491" name="Google Shape;491;p65"/>
          <p:cNvPicPr preferRelativeResize="0"/>
          <p:nvPr/>
        </p:nvPicPr>
        <p:blipFill>
          <a:blip r:embed="rId3">
            <a:alphaModFix/>
          </a:blip>
          <a:stretch>
            <a:fillRect/>
          </a:stretch>
        </p:blipFill>
        <p:spPr>
          <a:xfrm>
            <a:off x="1899574" y="1221650"/>
            <a:ext cx="5344849" cy="330977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6"/>
          <p:cNvSpPr txBox="1"/>
          <p:nvPr>
            <p:ph idx="1" type="body"/>
          </p:nvPr>
        </p:nvSpPr>
        <p:spPr>
          <a:xfrm>
            <a:off x="800100" y="1231963"/>
            <a:ext cx="7543800" cy="503700"/>
          </a:xfrm>
          <a:prstGeom prst="rect">
            <a:avLst/>
          </a:prstGeom>
        </p:spPr>
        <p:txBody>
          <a:bodyPr anchorCtr="0" anchor="t" bIns="0" lIns="0" spcFirstLastPara="1" rIns="0" wrap="square" tIns="0">
            <a:noAutofit/>
          </a:bodyPr>
          <a:lstStyle/>
          <a:p>
            <a:pPr indent="0" lvl="0" marL="0" rtl="0" algn="l">
              <a:spcBef>
                <a:spcPts val="800"/>
              </a:spcBef>
              <a:spcAft>
                <a:spcPts val="0"/>
              </a:spcAft>
              <a:buNone/>
            </a:pPr>
            <a:r>
              <a:rPr i="1" lang="en"/>
              <a:t>I feel like I matter to Stony Brook University.</a:t>
            </a:r>
            <a:endParaRPr/>
          </a:p>
        </p:txBody>
      </p:sp>
      <p:sp>
        <p:nvSpPr>
          <p:cNvPr id="497" name="Google Shape;497;p66"/>
          <p:cNvSpPr txBox="1"/>
          <p:nvPr>
            <p:ph type="title"/>
          </p:nvPr>
        </p:nvSpPr>
        <p:spPr>
          <a:xfrm>
            <a:off x="800100" y="663102"/>
            <a:ext cx="7543800" cy="503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Question testing</a:t>
            </a:r>
            <a:endParaRPr/>
          </a:p>
        </p:txBody>
      </p:sp>
      <p:sp>
        <p:nvSpPr>
          <p:cNvPr id="498" name="Google Shape;498;p66"/>
          <p:cNvSpPr txBox="1"/>
          <p:nvPr>
            <p:ph idx="1" type="body"/>
          </p:nvPr>
        </p:nvSpPr>
        <p:spPr>
          <a:xfrm>
            <a:off x="800100" y="1888638"/>
            <a:ext cx="7543800" cy="503700"/>
          </a:xfrm>
          <a:prstGeom prst="rect">
            <a:avLst/>
          </a:prstGeom>
        </p:spPr>
        <p:txBody>
          <a:bodyPr anchorCtr="0" anchor="t" bIns="0" lIns="0" spcFirstLastPara="1" rIns="0" wrap="square" tIns="0">
            <a:noAutofit/>
          </a:bodyPr>
          <a:lstStyle/>
          <a:p>
            <a:pPr indent="-374650" lvl="0" marL="457200" rtl="0" algn="l">
              <a:spcBef>
                <a:spcPts val="800"/>
              </a:spcBef>
              <a:spcAft>
                <a:spcPts val="0"/>
              </a:spcAft>
              <a:buSzPts val="2300"/>
              <a:buChar char="-"/>
            </a:pPr>
            <a:r>
              <a:rPr lang="en"/>
              <a:t>Question asked for 2 weeks</a:t>
            </a:r>
            <a:endParaRPr/>
          </a:p>
          <a:p>
            <a:pPr indent="-374650" lvl="0" marL="457200" rtl="0" algn="l">
              <a:spcBef>
                <a:spcPts val="0"/>
              </a:spcBef>
              <a:spcAft>
                <a:spcPts val="0"/>
              </a:spcAft>
              <a:buSzPts val="2300"/>
              <a:buChar char="-"/>
            </a:pPr>
            <a:r>
              <a:rPr lang="en"/>
              <a:t>30 comments</a:t>
            </a:r>
            <a:endParaRPr/>
          </a:p>
          <a:p>
            <a:pPr indent="0" lvl="0" marL="0" rtl="0" algn="l">
              <a:spcBef>
                <a:spcPts val="800"/>
              </a:spcBef>
              <a:spcAft>
                <a:spcPts val="0"/>
              </a:spcAft>
              <a:buNone/>
            </a:pPr>
            <a:r>
              <a:t/>
            </a:r>
            <a:endParaRPr/>
          </a:p>
        </p:txBody>
      </p:sp>
      <p:pic>
        <p:nvPicPr>
          <p:cNvPr id="499" name="Google Shape;499;p66"/>
          <p:cNvPicPr preferRelativeResize="0"/>
          <p:nvPr/>
        </p:nvPicPr>
        <p:blipFill>
          <a:blip r:embed="rId3">
            <a:alphaModFix/>
          </a:blip>
          <a:stretch>
            <a:fillRect/>
          </a:stretch>
        </p:blipFill>
        <p:spPr>
          <a:xfrm>
            <a:off x="1306551" y="2808249"/>
            <a:ext cx="1157625" cy="1025475"/>
          </a:xfrm>
          <a:prstGeom prst="rect">
            <a:avLst/>
          </a:prstGeom>
          <a:noFill/>
          <a:ln>
            <a:noFill/>
          </a:ln>
        </p:spPr>
      </p:pic>
      <p:pic>
        <p:nvPicPr>
          <p:cNvPr id="500" name="Google Shape;500;p66"/>
          <p:cNvPicPr preferRelativeResize="0"/>
          <p:nvPr/>
        </p:nvPicPr>
        <p:blipFill>
          <a:blip r:embed="rId4">
            <a:alphaModFix/>
          </a:blip>
          <a:stretch>
            <a:fillRect/>
          </a:stretch>
        </p:blipFill>
        <p:spPr>
          <a:xfrm>
            <a:off x="3045770" y="2808244"/>
            <a:ext cx="1157625" cy="1025481"/>
          </a:xfrm>
          <a:prstGeom prst="rect">
            <a:avLst/>
          </a:prstGeom>
          <a:noFill/>
          <a:ln>
            <a:noFill/>
          </a:ln>
        </p:spPr>
      </p:pic>
      <p:pic>
        <p:nvPicPr>
          <p:cNvPr id="501" name="Google Shape;501;p66"/>
          <p:cNvPicPr preferRelativeResize="0"/>
          <p:nvPr/>
        </p:nvPicPr>
        <p:blipFill>
          <a:blip r:embed="rId5">
            <a:alphaModFix/>
          </a:blip>
          <a:stretch>
            <a:fillRect/>
          </a:stretch>
        </p:blipFill>
        <p:spPr>
          <a:xfrm>
            <a:off x="4937975" y="2808242"/>
            <a:ext cx="1157625" cy="1025481"/>
          </a:xfrm>
          <a:prstGeom prst="rect">
            <a:avLst/>
          </a:prstGeom>
          <a:noFill/>
          <a:ln>
            <a:noFill/>
          </a:ln>
        </p:spPr>
      </p:pic>
      <p:pic>
        <p:nvPicPr>
          <p:cNvPr id="502" name="Google Shape;502;p66"/>
          <p:cNvPicPr preferRelativeResize="0"/>
          <p:nvPr/>
        </p:nvPicPr>
        <p:blipFill>
          <a:blip r:embed="rId6">
            <a:alphaModFix/>
          </a:blip>
          <a:stretch>
            <a:fillRect/>
          </a:stretch>
        </p:blipFill>
        <p:spPr>
          <a:xfrm>
            <a:off x="6677175" y="2808242"/>
            <a:ext cx="1157625" cy="1025481"/>
          </a:xfrm>
          <a:prstGeom prst="rect">
            <a:avLst/>
          </a:prstGeom>
          <a:noFill/>
          <a:ln>
            <a:noFill/>
          </a:ln>
        </p:spPr>
      </p:pic>
      <p:graphicFrame>
        <p:nvGraphicFramePr>
          <p:cNvPr id="503" name="Google Shape;503;p66"/>
          <p:cNvGraphicFramePr/>
          <p:nvPr/>
        </p:nvGraphicFramePr>
        <p:xfrm>
          <a:off x="952500" y="3910900"/>
          <a:ext cx="3000000" cy="3000000"/>
        </p:xfrm>
        <a:graphic>
          <a:graphicData uri="http://schemas.openxmlformats.org/drawingml/2006/table">
            <a:tbl>
              <a:tblPr>
                <a:noFill/>
                <a:tableStyleId>{92E5D2D5-45BF-45DD-9850-0C0B537DBECF}</a:tableStyleId>
              </a:tblPr>
              <a:tblGrid>
                <a:gridCol w="1809750"/>
                <a:gridCol w="1809750"/>
                <a:gridCol w="1809750"/>
                <a:gridCol w="1809750"/>
              </a:tblGrid>
              <a:tr h="381000">
                <a:tc>
                  <a:txBody>
                    <a:bodyPr/>
                    <a:lstStyle/>
                    <a:p>
                      <a:pPr indent="0" lvl="0" marL="0" rtl="0" algn="ctr">
                        <a:spcBef>
                          <a:spcPts val="0"/>
                        </a:spcBef>
                        <a:spcAft>
                          <a:spcPts val="0"/>
                        </a:spcAft>
                        <a:buNone/>
                      </a:pPr>
                      <a:r>
                        <a:rPr lang="en">
                          <a:latin typeface="Georgia"/>
                          <a:ea typeface="Georgia"/>
                          <a:cs typeface="Georgia"/>
                          <a:sym typeface="Georgia"/>
                        </a:rPr>
                        <a:t>Professors</a:t>
                      </a:r>
                      <a:endParaRPr>
                        <a:latin typeface="Georgia"/>
                        <a:ea typeface="Georgia"/>
                        <a:cs typeface="Georgia"/>
                        <a:sym typeface="Georgia"/>
                      </a:endParaRPr>
                    </a:p>
                  </a:txBody>
                  <a:tcPr marT="91425" marB="91425" marR="91425" marL="91425"/>
                </a:tc>
                <a:tc>
                  <a:txBody>
                    <a:bodyPr/>
                    <a:lstStyle/>
                    <a:p>
                      <a:pPr indent="0" lvl="0" marL="0" rtl="0" algn="ctr">
                        <a:spcBef>
                          <a:spcPts val="0"/>
                        </a:spcBef>
                        <a:spcAft>
                          <a:spcPts val="0"/>
                        </a:spcAft>
                        <a:buNone/>
                      </a:pPr>
                      <a:r>
                        <a:rPr lang="en">
                          <a:latin typeface="Georgia"/>
                          <a:ea typeface="Georgia"/>
                          <a:cs typeface="Georgia"/>
                          <a:sym typeface="Georgia"/>
                        </a:rPr>
                        <a:t>Support</a:t>
                      </a:r>
                      <a:endParaRPr>
                        <a:latin typeface="Georgia"/>
                        <a:ea typeface="Georgia"/>
                        <a:cs typeface="Georgia"/>
                        <a:sym typeface="Georgia"/>
                      </a:endParaRPr>
                    </a:p>
                  </a:txBody>
                  <a:tcPr marT="91425" marB="91425" marR="91425" marL="91425"/>
                </a:tc>
                <a:tc>
                  <a:txBody>
                    <a:bodyPr/>
                    <a:lstStyle/>
                    <a:p>
                      <a:pPr indent="0" lvl="0" marL="0" rtl="0" algn="ctr">
                        <a:spcBef>
                          <a:spcPts val="0"/>
                        </a:spcBef>
                        <a:spcAft>
                          <a:spcPts val="0"/>
                        </a:spcAft>
                        <a:buNone/>
                      </a:pPr>
                      <a:r>
                        <a:rPr lang="en">
                          <a:latin typeface="Georgia"/>
                          <a:ea typeface="Georgia"/>
                          <a:cs typeface="Georgia"/>
                          <a:sym typeface="Georgia"/>
                        </a:rPr>
                        <a:t>Academics</a:t>
                      </a:r>
                      <a:endParaRPr>
                        <a:latin typeface="Georgia"/>
                        <a:ea typeface="Georgia"/>
                        <a:cs typeface="Georgia"/>
                        <a:sym typeface="Georgia"/>
                      </a:endParaRPr>
                    </a:p>
                  </a:txBody>
                  <a:tcPr marT="91425" marB="91425" marR="91425" marL="91425"/>
                </a:tc>
                <a:tc>
                  <a:txBody>
                    <a:bodyPr/>
                    <a:lstStyle/>
                    <a:p>
                      <a:pPr indent="0" lvl="0" marL="0" rtl="0" algn="ctr">
                        <a:spcBef>
                          <a:spcPts val="0"/>
                        </a:spcBef>
                        <a:spcAft>
                          <a:spcPts val="0"/>
                        </a:spcAft>
                        <a:buNone/>
                      </a:pPr>
                      <a:r>
                        <a:rPr lang="en">
                          <a:latin typeface="Georgia"/>
                          <a:ea typeface="Georgia"/>
                          <a:cs typeface="Georgia"/>
                          <a:sym typeface="Georgia"/>
                        </a:rPr>
                        <a:t>Program</a:t>
                      </a:r>
                      <a:endParaRPr>
                        <a:latin typeface="Georgia"/>
                        <a:ea typeface="Georgia"/>
                        <a:cs typeface="Georgia"/>
                        <a:sym typeface="Georgia"/>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615325" y="785677"/>
            <a:ext cx="7543800" cy="53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We proposed a </a:t>
            </a:r>
            <a:r>
              <a:rPr lang="en"/>
              <a:t>weekly</a:t>
            </a:r>
            <a:r>
              <a:rPr lang="en"/>
              <a:t> pulse survey</a:t>
            </a:r>
            <a:endParaRPr/>
          </a:p>
        </p:txBody>
      </p:sp>
      <p:pic>
        <p:nvPicPr>
          <p:cNvPr id="151" name="Google Shape;151;p26"/>
          <p:cNvPicPr preferRelativeResize="0"/>
          <p:nvPr/>
        </p:nvPicPr>
        <p:blipFill>
          <a:blip r:embed="rId3">
            <a:alphaModFix/>
          </a:blip>
          <a:stretch>
            <a:fillRect/>
          </a:stretch>
        </p:blipFill>
        <p:spPr>
          <a:xfrm>
            <a:off x="808150" y="785675"/>
            <a:ext cx="3231900" cy="3231900"/>
          </a:xfrm>
          <a:prstGeom prst="rect">
            <a:avLst/>
          </a:prstGeom>
          <a:noFill/>
          <a:ln>
            <a:noFill/>
          </a:ln>
        </p:spPr>
      </p:pic>
      <p:pic>
        <p:nvPicPr>
          <p:cNvPr id="152" name="Google Shape;152;p26"/>
          <p:cNvPicPr preferRelativeResize="0"/>
          <p:nvPr/>
        </p:nvPicPr>
        <p:blipFill>
          <a:blip r:embed="rId4">
            <a:alphaModFix/>
          </a:blip>
          <a:stretch>
            <a:fillRect/>
          </a:stretch>
        </p:blipFill>
        <p:spPr>
          <a:xfrm>
            <a:off x="5546675" y="1396975"/>
            <a:ext cx="2043375" cy="2043375"/>
          </a:xfrm>
          <a:prstGeom prst="rect">
            <a:avLst/>
          </a:prstGeom>
          <a:noFill/>
          <a:ln>
            <a:noFill/>
          </a:ln>
        </p:spPr>
      </p:pic>
      <p:sp>
        <p:nvSpPr>
          <p:cNvPr id="153" name="Google Shape;153;p26"/>
          <p:cNvSpPr txBox="1"/>
          <p:nvPr>
            <p:ph idx="1" type="body"/>
          </p:nvPr>
        </p:nvSpPr>
        <p:spPr>
          <a:xfrm>
            <a:off x="615325" y="3699400"/>
            <a:ext cx="3690000" cy="714900"/>
          </a:xfrm>
          <a:prstGeom prst="rect">
            <a:avLst/>
          </a:prstGeom>
        </p:spPr>
        <p:txBody>
          <a:bodyPr anchorCtr="0" anchor="t" bIns="0" lIns="0" spcFirstLastPara="1" rIns="0" wrap="square" tIns="0">
            <a:noAutofit/>
          </a:bodyPr>
          <a:lstStyle/>
          <a:p>
            <a:pPr indent="0" lvl="0" marL="0" rtl="0" algn="l">
              <a:lnSpc>
                <a:spcPct val="90000"/>
              </a:lnSpc>
              <a:spcBef>
                <a:spcPts val="800"/>
              </a:spcBef>
              <a:spcAft>
                <a:spcPts val="0"/>
              </a:spcAft>
              <a:buNone/>
            </a:pPr>
            <a:r>
              <a:rPr lang="en" sz="1900"/>
              <a:t>Take the pulse of the community on a regular basis, while mitigating the negative impacts</a:t>
            </a:r>
            <a:endParaRPr sz="1900">
              <a:solidFill>
                <a:schemeClr val="dk1"/>
              </a:solidFill>
            </a:endParaRPr>
          </a:p>
        </p:txBody>
      </p:sp>
      <p:sp>
        <p:nvSpPr>
          <p:cNvPr id="154" name="Google Shape;154;p26"/>
          <p:cNvSpPr txBox="1"/>
          <p:nvPr>
            <p:ph idx="1" type="body"/>
          </p:nvPr>
        </p:nvSpPr>
        <p:spPr>
          <a:xfrm>
            <a:off x="4806325" y="3699400"/>
            <a:ext cx="3690000" cy="714900"/>
          </a:xfrm>
          <a:prstGeom prst="rect">
            <a:avLst/>
          </a:prstGeom>
        </p:spPr>
        <p:txBody>
          <a:bodyPr anchorCtr="0" anchor="t" bIns="0" lIns="0" spcFirstLastPara="1" rIns="0" wrap="square" tIns="0">
            <a:noAutofit/>
          </a:bodyPr>
          <a:lstStyle/>
          <a:p>
            <a:pPr indent="0" lvl="0" marL="0" rtl="0" algn="l">
              <a:lnSpc>
                <a:spcPct val="90000"/>
              </a:lnSpc>
              <a:spcBef>
                <a:spcPts val="800"/>
              </a:spcBef>
              <a:spcAft>
                <a:spcPts val="0"/>
              </a:spcAft>
              <a:buNone/>
            </a:pPr>
            <a:r>
              <a:rPr lang="en" sz="1900"/>
              <a:t>Monitor for stability, build out a reporting platform, and socialize insights  with stakeholders</a:t>
            </a:r>
            <a:endParaRPr sz="1900">
              <a:solidFill>
                <a:schemeClr val="dk1"/>
              </a:solidFill>
            </a:endParaRPr>
          </a:p>
        </p:txBody>
      </p:sp>
      <p:sp>
        <p:nvSpPr>
          <p:cNvPr id="155" name="Google Shape;155;p26"/>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7"/>
          <p:cNvPicPr preferRelativeResize="0"/>
          <p:nvPr/>
        </p:nvPicPr>
        <p:blipFill>
          <a:blip r:embed="rId3">
            <a:alphaModFix/>
          </a:blip>
          <a:stretch>
            <a:fillRect/>
          </a:stretch>
        </p:blipFill>
        <p:spPr>
          <a:xfrm>
            <a:off x="4021725" y="495638"/>
            <a:ext cx="4729525" cy="3999825"/>
          </a:xfrm>
          <a:prstGeom prst="rect">
            <a:avLst/>
          </a:prstGeom>
          <a:noFill/>
          <a:ln>
            <a:noFill/>
          </a:ln>
        </p:spPr>
      </p:pic>
      <p:sp>
        <p:nvSpPr>
          <p:cNvPr id="161" name="Google Shape;161;p27"/>
          <p:cNvSpPr txBox="1"/>
          <p:nvPr/>
        </p:nvSpPr>
        <p:spPr>
          <a:xfrm>
            <a:off x="830400" y="2110813"/>
            <a:ext cx="15399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t>Academic</a:t>
            </a:r>
            <a:endParaRPr b="1" sz="1900"/>
          </a:p>
          <a:p>
            <a:pPr indent="0" lvl="0" marL="0" rtl="0" algn="ctr">
              <a:spcBef>
                <a:spcPts val="0"/>
              </a:spcBef>
              <a:spcAft>
                <a:spcPts val="0"/>
              </a:spcAft>
              <a:buNone/>
            </a:pPr>
            <a:r>
              <a:rPr b="1" lang="en" sz="1900"/>
              <a:t>Semester</a:t>
            </a:r>
            <a:endParaRPr b="1" sz="1900"/>
          </a:p>
        </p:txBody>
      </p:sp>
      <p:sp>
        <p:nvSpPr>
          <p:cNvPr id="162" name="Google Shape;162;p27"/>
          <p:cNvSpPr/>
          <p:nvPr/>
        </p:nvSpPr>
        <p:spPr>
          <a:xfrm>
            <a:off x="2719750" y="1264663"/>
            <a:ext cx="324900" cy="24618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7"/>
          <p:cNvSpPr txBox="1"/>
          <p:nvPr>
            <p:ph type="title"/>
          </p:nvPr>
        </p:nvSpPr>
        <p:spPr>
          <a:xfrm>
            <a:off x="658640" y="586280"/>
            <a:ext cx="7543800" cy="79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Administration</a:t>
            </a:r>
            <a:endParaRPr/>
          </a:p>
          <a:p>
            <a:pPr indent="0" lvl="0" marL="0" rtl="0" algn="l">
              <a:spcBef>
                <a:spcPts val="0"/>
              </a:spcBef>
              <a:spcAft>
                <a:spcPts val="0"/>
              </a:spcAft>
              <a:buNone/>
            </a:pPr>
            <a:r>
              <a:rPr lang="en"/>
              <a:t>Approach</a:t>
            </a:r>
            <a:endParaRPr/>
          </a:p>
        </p:txBody>
      </p:sp>
      <p:sp>
        <p:nvSpPr>
          <p:cNvPr id="164" name="Google Shape;164;p27"/>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sp>
        <p:nvSpPr>
          <p:cNvPr id="165" name="Google Shape;165;p27"/>
          <p:cNvSpPr txBox="1"/>
          <p:nvPr/>
        </p:nvSpPr>
        <p:spPr>
          <a:xfrm>
            <a:off x="607575" y="3998925"/>
            <a:ext cx="3298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t>About 6,000 subjects per group</a:t>
            </a:r>
            <a:endParaRPr b="1"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nvSpPr>
        <p:spPr>
          <a:xfrm>
            <a:off x="469350" y="2133450"/>
            <a:ext cx="8205300" cy="2378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1500" u="none" cap="none" strike="noStrike">
                <a:solidFill>
                  <a:srgbClr val="000000"/>
                </a:solidFill>
                <a:latin typeface="Georgia"/>
                <a:ea typeface="Georgia"/>
                <a:cs typeface="Georgia"/>
                <a:sym typeface="Georgia"/>
              </a:rPr>
              <a:t>Detractors</a:t>
            </a:r>
            <a:r>
              <a:rPr i="0" lang="en" sz="1500" u="none" cap="none" strike="noStrike">
                <a:solidFill>
                  <a:srgbClr val="000000"/>
                </a:solidFill>
                <a:latin typeface="Georgia"/>
                <a:ea typeface="Georgia"/>
                <a:cs typeface="Georgia"/>
                <a:sym typeface="Georgia"/>
              </a:rPr>
              <a:t> -- They are not particularly thrilled by you. They, with all likelihood, won’t choose to engage with you again, and could potentially damage your reputation through negative word of mouth.</a:t>
            </a:r>
            <a:endParaRPr>
              <a:latin typeface="Georgia"/>
              <a:ea typeface="Georgia"/>
              <a:cs typeface="Georgia"/>
              <a:sym typeface="Georgia"/>
            </a:endParaRPr>
          </a:p>
          <a:p>
            <a:pPr indent="0" lvl="0" marL="0" marR="0" rtl="0" algn="l">
              <a:spcBef>
                <a:spcPts val="0"/>
              </a:spcBef>
              <a:spcAft>
                <a:spcPts val="0"/>
              </a:spcAft>
              <a:buNone/>
            </a:pPr>
            <a:r>
              <a:t/>
            </a:r>
            <a:endParaRPr sz="1500">
              <a:solidFill>
                <a:srgbClr val="000000"/>
              </a:solidFill>
              <a:latin typeface="Georgia"/>
              <a:ea typeface="Georgia"/>
              <a:cs typeface="Georgia"/>
              <a:sym typeface="Georgia"/>
            </a:endParaRPr>
          </a:p>
          <a:p>
            <a:pPr indent="0" lvl="0" marL="0" marR="0" rtl="0" algn="l">
              <a:spcBef>
                <a:spcPts val="0"/>
              </a:spcBef>
              <a:spcAft>
                <a:spcPts val="0"/>
              </a:spcAft>
              <a:buNone/>
            </a:pPr>
            <a:r>
              <a:rPr b="1" lang="en" sz="1500">
                <a:solidFill>
                  <a:srgbClr val="000000"/>
                </a:solidFill>
                <a:latin typeface="Georgia"/>
                <a:ea typeface="Georgia"/>
                <a:cs typeface="Georgia"/>
                <a:sym typeface="Georgia"/>
              </a:rPr>
              <a:t>Passives</a:t>
            </a:r>
            <a:r>
              <a:rPr lang="en" sz="1500">
                <a:solidFill>
                  <a:srgbClr val="000000"/>
                </a:solidFill>
                <a:latin typeface="Georgia"/>
                <a:ea typeface="Georgia"/>
                <a:cs typeface="Georgia"/>
                <a:sym typeface="Georgia"/>
              </a:rPr>
              <a:t> -- They are somewhat satisfied but could easily switch to a competitor’s offering if given the opportunity. They probably wouldn’t spread any negative word-of-mouth, but are not enthusiastic enough to actually promote you.</a:t>
            </a:r>
            <a:endParaRPr>
              <a:latin typeface="Georgia"/>
              <a:ea typeface="Georgia"/>
              <a:cs typeface="Georgia"/>
              <a:sym typeface="Georgia"/>
            </a:endParaRPr>
          </a:p>
          <a:p>
            <a:pPr indent="0" lvl="0" marL="0" marR="0" rtl="0" algn="l">
              <a:spcBef>
                <a:spcPts val="0"/>
              </a:spcBef>
              <a:spcAft>
                <a:spcPts val="0"/>
              </a:spcAft>
              <a:buNone/>
            </a:pPr>
            <a:r>
              <a:t/>
            </a:r>
            <a:endParaRPr sz="1500">
              <a:solidFill>
                <a:srgbClr val="000000"/>
              </a:solidFill>
              <a:latin typeface="Georgia"/>
              <a:ea typeface="Georgia"/>
              <a:cs typeface="Georgia"/>
              <a:sym typeface="Georgia"/>
            </a:endParaRPr>
          </a:p>
          <a:p>
            <a:pPr indent="0" lvl="0" marL="0" marR="0" rtl="0" algn="l">
              <a:spcBef>
                <a:spcPts val="0"/>
              </a:spcBef>
              <a:spcAft>
                <a:spcPts val="0"/>
              </a:spcAft>
              <a:buNone/>
            </a:pPr>
            <a:r>
              <a:rPr b="1" lang="en" sz="1500">
                <a:solidFill>
                  <a:srgbClr val="000000"/>
                </a:solidFill>
                <a:latin typeface="Georgia"/>
                <a:ea typeface="Georgia"/>
                <a:cs typeface="Georgia"/>
                <a:sym typeface="Georgia"/>
              </a:rPr>
              <a:t>Promoters</a:t>
            </a:r>
            <a:r>
              <a:rPr lang="en" sz="1500">
                <a:solidFill>
                  <a:srgbClr val="000000"/>
                </a:solidFill>
                <a:latin typeface="Georgia"/>
                <a:ea typeface="Georgia"/>
                <a:cs typeface="Georgia"/>
                <a:sym typeface="Georgia"/>
              </a:rPr>
              <a:t> -- They love you. They are your repeat customers. They are enthusiastically evangelical about you and recommend you to others.</a:t>
            </a:r>
            <a:endParaRPr>
              <a:latin typeface="Georgia"/>
              <a:ea typeface="Georgia"/>
              <a:cs typeface="Georgia"/>
              <a:sym typeface="Georgia"/>
            </a:endParaRPr>
          </a:p>
        </p:txBody>
      </p:sp>
      <p:pic>
        <p:nvPicPr>
          <p:cNvPr id="171" name="Google Shape;171;p28"/>
          <p:cNvPicPr preferRelativeResize="0"/>
          <p:nvPr/>
        </p:nvPicPr>
        <p:blipFill rotWithShape="1">
          <a:blip r:embed="rId3">
            <a:alphaModFix/>
          </a:blip>
          <a:srcRect b="0" l="0" r="0" t="0"/>
          <a:stretch/>
        </p:blipFill>
        <p:spPr>
          <a:xfrm>
            <a:off x="2212584" y="935693"/>
            <a:ext cx="4718832" cy="1060532"/>
          </a:xfrm>
          <a:prstGeom prst="rect">
            <a:avLst/>
          </a:prstGeom>
          <a:noFill/>
          <a:ln>
            <a:noFill/>
          </a:ln>
        </p:spPr>
      </p:pic>
      <p:sp>
        <p:nvSpPr>
          <p:cNvPr id="172" name="Google Shape;172;p28"/>
          <p:cNvSpPr txBox="1"/>
          <p:nvPr>
            <p:ph type="title"/>
          </p:nvPr>
        </p:nvSpPr>
        <p:spPr>
          <a:xfrm>
            <a:off x="479515" y="575255"/>
            <a:ext cx="7543800" cy="79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Net Promoter Score (NPS)</a:t>
            </a:r>
            <a:endParaRPr/>
          </a:p>
        </p:txBody>
      </p:sp>
      <p:sp>
        <p:nvSpPr>
          <p:cNvPr id="173" name="Google Shape;173;p28"/>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9"/>
          <p:cNvSpPr txBox="1"/>
          <p:nvPr>
            <p:ph type="title"/>
          </p:nvPr>
        </p:nvSpPr>
        <p:spPr>
          <a:xfrm>
            <a:off x="479525" y="584575"/>
            <a:ext cx="7543800" cy="78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Email (+reminder)</a:t>
            </a:r>
            <a:endParaRPr/>
          </a:p>
        </p:txBody>
      </p:sp>
      <p:sp>
        <p:nvSpPr>
          <p:cNvPr id="179" name="Google Shape;179;p29"/>
          <p:cNvSpPr txBox="1"/>
          <p:nvPr/>
        </p:nvSpPr>
        <p:spPr>
          <a:xfrm>
            <a:off x="479525" y="950100"/>
            <a:ext cx="8110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dk1"/>
                </a:solidFill>
              </a:rPr>
              <a:t>Dear Ahmed,</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We want your feedback! Using the </a:t>
            </a:r>
            <a:r>
              <a:rPr lang="en" sz="1000" u="sng">
                <a:solidFill>
                  <a:srgbClr val="D52027"/>
                </a:solidFill>
              </a:rPr>
              <a:t>Campus Pulse Survey</a:t>
            </a:r>
            <a:r>
              <a:rPr lang="en" sz="1000">
                <a:solidFill>
                  <a:schemeClr val="dk1"/>
                </a:solidFill>
              </a:rPr>
              <a:t>, our goal is to listen and understand more about your current experiences at Stony Brook University. Your feedback will help us improve our services and your experience. Your participation is voluntary and the survey is </a:t>
            </a:r>
            <a:r>
              <a:rPr b="1" lang="en" sz="1000" u="sng">
                <a:solidFill>
                  <a:schemeClr val="dk1"/>
                </a:solidFill>
              </a:rPr>
              <a:t>only one question</a:t>
            </a:r>
            <a:r>
              <a:rPr lang="en" sz="1000">
                <a:solidFill>
                  <a:schemeClr val="dk1"/>
                </a:solidFill>
              </a:rPr>
              <a:t> (with an option to share additional feedback as a comment).</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000">
                <a:solidFill>
                  <a:schemeClr val="dk1"/>
                </a:solidFill>
              </a:rPr>
              <a:t>You can participate by responding to the question below:</a:t>
            </a:r>
            <a:endParaRPr sz="1300"/>
          </a:p>
        </p:txBody>
      </p:sp>
      <p:sp>
        <p:nvSpPr>
          <p:cNvPr id="180" name="Google Shape;180;p29"/>
          <p:cNvSpPr txBox="1"/>
          <p:nvPr/>
        </p:nvSpPr>
        <p:spPr>
          <a:xfrm>
            <a:off x="554400" y="3410900"/>
            <a:ext cx="8035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dk1"/>
                </a:solidFill>
              </a:rPr>
              <a:t>Or to respond via your web browser, you can </a:t>
            </a:r>
            <a:r>
              <a:rPr lang="en" sz="1000" u="sng">
                <a:solidFill>
                  <a:srgbClr val="D52027"/>
                </a:solidFill>
              </a:rPr>
              <a:t>click here</a:t>
            </a:r>
            <a:r>
              <a:rPr lang="en" sz="1000">
                <a:solidFill>
                  <a:schemeClr val="dk1"/>
                </a:solidFill>
              </a:rPr>
              <a:t> or copy and paste the following URL into your browser: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u="sng">
                <a:solidFill>
                  <a:srgbClr val="D52027"/>
                </a:solidFill>
                <a:highlight>
                  <a:srgbClr val="FFFFFF"/>
                </a:highlight>
              </a:rPr>
              <a:t>https://stonybrookuniversity.co1.qualtrics.com/jfe/form/SV_2iy3WVHFwajp3im?Q_DL=QKNIpR5uiezXFpw_2iy3WVHFwajp3im_CGC_I0rwwd8SAedJiPE&amp;Q_CHL=email</a:t>
            </a:r>
            <a:endParaRPr sz="1000" u="sng">
              <a:solidFill>
                <a:srgbClr val="D52027"/>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We know you have a lot going on so as a </a:t>
            </a:r>
            <a:r>
              <a:rPr b="1" lang="en" sz="1000">
                <a:solidFill>
                  <a:schemeClr val="dk1"/>
                </a:solidFill>
              </a:rPr>
              <a:t>thank you for your participation</a:t>
            </a:r>
            <a:r>
              <a:rPr lang="en" sz="1000">
                <a:solidFill>
                  <a:schemeClr val="dk1"/>
                </a:solidFill>
              </a:rPr>
              <a:t>, any student who participates will be entered into a </a:t>
            </a:r>
            <a:r>
              <a:rPr b="1" lang="en" sz="1000">
                <a:solidFill>
                  <a:schemeClr val="dk1"/>
                </a:solidFill>
              </a:rPr>
              <a:t>monthly raffle for some awesome SBU swag</a:t>
            </a:r>
            <a:r>
              <a:rPr lang="en" sz="1000">
                <a:solidFill>
                  <a:schemeClr val="dk1"/>
                </a:solidFill>
              </a:rPr>
              <a:t> pictured below! </a:t>
            </a:r>
            <a:endParaRPr sz="1100">
              <a:solidFill>
                <a:schemeClr val="dk1"/>
              </a:solidFill>
            </a:endParaRPr>
          </a:p>
        </p:txBody>
      </p:sp>
      <p:pic>
        <p:nvPicPr>
          <p:cNvPr id="181" name="Google Shape;181;p29"/>
          <p:cNvPicPr preferRelativeResize="0"/>
          <p:nvPr/>
        </p:nvPicPr>
        <p:blipFill>
          <a:blip r:embed="rId3">
            <a:alphaModFix/>
          </a:blip>
          <a:stretch>
            <a:fillRect/>
          </a:stretch>
        </p:blipFill>
        <p:spPr>
          <a:xfrm>
            <a:off x="2321975" y="2302700"/>
            <a:ext cx="3858889" cy="1108200"/>
          </a:xfrm>
          <a:prstGeom prst="rect">
            <a:avLst/>
          </a:prstGeom>
          <a:noFill/>
          <a:ln>
            <a:noFill/>
          </a:ln>
        </p:spPr>
      </p:pic>
      <p:sp>
        <p:nvSpPr>
          <p:cNvPr id="182" name="Google Shape;182;p29"/>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type="title"/>
          </p:nvPr>
        </p:nvSpPr>
        <p:spPr>
          <a:xfrm>
            <a:off x="479515" y="575255"/>
            <a:ext cx="7543800" cy="79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Instrument in Qualtrics</a:t>
            </a:r>
            <a:endParaRPr/>
          </a:p>
        </p:txBody>
      </p:sp>
      <p:pic>
        <p:nvPicPr>
          <p:cNvPr id="188" name="Google Shape;188;p30"/>
          <p:cNvPicPr preferRelativeResize="0"/>
          <p:nvPr/>
        </p:nvPicPr>
        <p:blipFill>
          <a:blip r:embed="rId3">
            <a:alphaModFix/>
          </a:blip>
          <a:stretch>
            <a:fillRect/>
          </a:stretch>
        </p:blipFill>
        <p:spPr>
          <a:xfrm>
            <a:off x="6616449" y="111100"/>
            <a:ext cx="2047250" cy="4314149"/>
          </a:xfrm>
          <a:prstGeom prst="rect">
            <a:avLst/>
          </a:prstGeom>
          <a:noFill/>
          <a:ln>
            <a:noFill/>
          </a:ln>
        </p:spPr>
      </p:pic>
      <p:pic>
        <p:nvPicPr>
          <p:cNvPr id="189" name="Google Shape;189;p30"/>
          <p:cNvPicPr preferRelativeResize="0"/>
          <p:nvPr/>
        </p:nvPicPr>
        <p:blipFill>
          <a:blip r:embed="rId4">
            <a:alphaModFix/>
          </a:blip>
          <a:stretch>
            <a:fillRect/>
          </a:stretch>
        </p:blipFill>
        <p:spPr>
          <a:xfrm>
            <a:off x="646825" y="997725"/>
            <a:ext cx="4915675" cy="3427524"/>
          </a:xfrm>
          <a:prstGeom prst="rect">
            <a:avLst/>
          </a:prstGeom>
          <a:noFill/>
          <a:ln>
            <a:noFill/>
          </a:ln>
        </p:spPr>
      </p:pic>
      <p:sp>
        <p:nvSpPr>
          <p:cNvPr id="190" name="Google Shape;190;p30"/>
          <p:cNvSpPr txBox="1"/>
          <p:nvPr/>
        </p:nvSpPr>
        <p:spPr>
          <a:xfrm>
            <a:off x="1438800" y="4686875"/>
            <a:ext cx="32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ony Brook University">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