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4" r:id="rId1"/>
    <p:sldMasterId id="2147483978" r:id="rId2"/>
    <p:sldMasterId id="2147484578" r:id="rId3"/>
    <p:sldMasterId id="2147483989" r:id="rId4"/>
    <p:sldMasterId id="2147484019" r:id="rId5"/>
  </p:sldMasterIdLst>
  <p:notesMasterIdLst>
    <p:notesMasterId r:id="rId25"/>
  </p:notesMasterIdLst>
  <p:handoutMasterIdLst>
    <p:handoutMasterId r:id="rId26"/>
  </p:handoutMasterIdLst>
  <p:sldIdLst>
    <p:sldId id="290" r:id="rId6"/>
    <p:sldId id="292" r:id="rId7"/>
    <p:sldId id="289" r:id="rId8"/>
    <p:sldId id="299" r:id="rId9"/>
    <p:sldId id="291" r:id="rId10"/>
    <p:sldId id="293" r:id="rId11"/>
    <p:sldId id="294" r:id="rId12"/>
    <p:sldId id="295" r:id="rId13"/>
    <p:sldId id="308" r:id="rId14"/>
    <p:sldId id="309" r:id="rId15"/>
    <p:sldId id="301" r:id="rId16"/>
    <p:sldId id="302" r:id="rId17"/>
    <p:sldId id="303" r:id="rId18"/>
    <p:sldId id="310" r:id="rId19"/>
    <p:sldId id="304" r:id="rId20"/>
    <p:sldId id="300" r:id="rId21"/>
    <p:sldId id="305" r:id="rId22"/>
    <p:sldId id="307" r:id="rId23"/>
    <p:sldId id="287" r:id="rId24"/>
  </p:sldIdLst>
  <p:sldSz cx="9144000" cy="6858000" type="screen4x3"/>
  <p:notesSz cx="9144000" cy="6858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21">
          <p15:clr>
            <a:srgbClr val="A4A3A4"/>
          </p15:clr>
        </p15:guide>
        <p15:guide id="2" pos="2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6BB00"/>
    <a:srgbClr val="B60225"/>
    <a:srgbClr val="969EAD"/>
    <a:srgbClr val="C031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88377" autoAdjust="0"/>
  </p:normalViewPr>
  <p:slideViewPr>
    <p:cSldViewPr snapToGrid="0" showGuides="1">
      <p:cViewPr varScale="1">
        <p:scale>
          <a:sx n="103" d="100"/>
          <a:sy n="103" d="100"/>
        </p:scale>
        <p:origin x="1848" y="102"/>
      </p:cViewPr>
      <p:guideLst>
        <p:guide orient="horz" pos="921"/>
        <p:guide pos="281"/>
      </p:guideLst>
    </p:cSldViewPr>
  </p:slideViewPr>
  <p:outlineViewPr>
    <p:cViewPr>
      <p:scale>
        <a:sx n="33" d="100"/>
        <a:sy n="33" d="100"/>
      </p:scale>
      <p:origin x="0" y="-4494"/>
    </p:cViewPr>
  </p:outlineViewPr>
  <p:notesTextViewPr>
    <p:cViewPr>
      <p:scale>
        <a:sx n="100" d="100"/>
        <a:sy n="100" d="100"/>
      </p:scale>
      <p:origin x="0" y="0"/>
    </p:cViewPr>
  </p:notesTextViewPr>
  <p:notesViewPr>
    <p:cSldViewPr snapToGrid="0">
      <p:cViewPr varScale="1">
        <p:scale>
          <a:sx n="117" d="100"/>
          <a:sy n="117" d="100"/>
        </p:scale>
        <p:origin x="23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4-Years</c:v>
                </c:pt>
              </c:strCache>
            </c:strRef>
          </c:tx>
          <c:spPr>
            <a:solidFill>
              <a:schemeClr val="accent1">
                <a:lumMod val="40000"/>
                <a:lumOff val="60000"/>
              </a:scheme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 or less</c:v>
                </c:pt>
                <c:pt idx="1">
                  <c:v>C+</c:v>
                </c:pt>
                <c:pt idx="2">
                  <c:v>B-</c:v>
                </c:pt>
                <c:pt idx="3">
                  <c:v>B</c:v>
                </c:pt>
                <c:pt idx="4">
                  <c:v>B+</c:v>
                </c:pt>
                <c:pt idx="5">
                  <c:v>A-</c:v>
                </c:pt>
                <c:pt idx="6">
                  <c:v>A+, A</c:v>
                </c:pt>
              </c:strCache>
            </c:strRef>
          </c:cat>
          <c:val>
            <c:numRef>
              <c:f>Sheet1!$B$2:$B$8</c:f>
              <c:numCache>
                <c:formatCode>General</c:formatCode>
                <c:ptCount val="7"/>
                <c:pt idx="0">
                  <c:v>6.3</c:v>
                </c:pt>
                <c:pt idx="1">
                  <c:v>9.8000000000000007</c:v>
                </c:pt>
                <c:pt idx="2">
                  <c:v>15.5</c:v>
                </c:pt>
                <c:pt idx="3">
                  <c:v>25.2</c:v>
                </c:pt>
                <c:pt idx="4">
                  <c:v>35.9</c:v>
                </c:pt>
                <c:pt idx="5">
                  <c:v>47.8</c:v>
                </c:pt>
                <c:pt idx="6">
                  <c:v>58.3</c:v>
                </c:pt>
              </c:numCache>
            </c:numRef>
          </c:val>
        </c:ser>
        <c:ser>
          <c:idx val="1"/>
          <c:order val="1"/>
          <c:tx>
            <c:strRef>
              <c:f>Sheet1!$C$1</c:f>
              <c:strCache>
                <c:ptCount val="1"/>
                <c:pt idx="0">
                  <c:v>6-Years</c:v>
                </c:pt>
              </c:strCache>
            </c:strRef>
          </c:tx>
          <c:spPr>
            <a:solidFill>
              <a:schemeClr val="accent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 or less</c:v>
                </c:pt>
                <c:pt idx="1">
                  <c:v>C+</c:v>
                </c:pt>
                <c:pt idx="2">
                  <c:v>B-</c:v>
                </c:pt>
                <c:pt idx="3">
                  <c:v>B</c:v>
                </c:pt>
                <c:pt idx="4">
                  <c:v>B+</c:v>
                </c:pt>
                <c:pt idx="5">
                  <c:v>A-</c:v>
                </c:pt>
                <c:pt idx="6">
                  <c:v>A+, A</c:v>
                </c:pt>
              </c:strCache>
            </c:strRef>
          </c:cat>
          <c:val>
            <c:numRef>
              <c:f>Sheet1!$C$2:$C$8</c:f>
              <c:numCache>
                <c:formatCode>General</c:formatCode>
                <c:ptCount val="7"/>
                <c:pt idx="0">
                  <c:v>21.2</c:v>
                </c:pt>
                <c:pt idx="1">
                  <c:v>27.7</c:v>
                </c:pt>
                <c:pt idx="2">
                  <c:v>36.6</c:v>
                </c:pt>
                <c:pt idx="3">
                  <c:v>48.7</c:v>
                </c:pt>
                <c:pt idx="4">
                  <c:v>59.8</c:v>
                </c:pt>
                <c:pt idx="5">
                  <c:v>70.599999999999994</c:v>
                </c:pt>
                <c:pt idx="6">
                  <c:v>79.3</c:v>
                </c:pt>
              </c:numCache>
            </c:numRef>
          </c:val>
        </c:ser>
        <c:dLbls>
          <c:showLegendKey val="0"/>
          <c:showVal val="0"/>
          <c:showCatName val="0"/>
          <c:showSerName val="0"/>
          <c:showPercent val="0"/>
          <c:showBubbleSize val="0"/>
        </c:dLbls>
        <c:gapWidth val="219"/>
        <c:overlap val="-27"/>
        <c:axId val="196748224"/>
        <c:axId val="196748784"/>
      </c:barChart>
      <c:catAx>
        <c:axId val="19674822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HS GPA as Reported on the CIRP Freshman Survey</a:t>
                </a:r>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748784"/>
        <c:crosses val="autoZero"/>
        <c:auto val="1"/>
        <c:lblAlgn val="ctr"/>
        <c:lblOffset val="100"/>
        <c:noMultiLvlLbl val="0"/>
      </c:catAx>
      <c:valAx>
        <c:axId val="19674878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Graduation Rate (percent)</a:t>
                </a:r>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748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4-Years</c:v>
                </c:pt>
              </c:strCache>
            </c:strRef>
          </c:tx>
          <c:spPr>
            <a:solidFill>
              <a:schemeClr val="accent1">
                <a:lumMod val="40000"/>
                <a:lumOff val="60000"/>
              </a:scheme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 </c:v>
                </c:pt>
                <c:pt idx="1">
                  <c:v> </c:v>
                </c:pt>
                <c:pt idx="2">
                  <c:v>Below 87</c:v>
                </c:pt>
                <c:pt idx="3">
                  <c:v>87-89.9</c:v>
                </c:pt>
                <c:pt idx="4">
                  <c:v>90-92.9</c:v>
                </c:pt>
                <c:pt idx="5">
                  <c:v>93-95.9</c:v>
                </c:pt>
                <c:pt idx="6">
                  <c:v>96+</c:v>
                </c:pt>
              </c:strCache>
            </c:strRef>
          </c:cat>
          <c:val>
            <c:numRef>
              <c:f>Sheet1!$B$2:$B$8</c:f>
              <c:numCache>
                <c:formatCode>General</c:formatCode>
                <c:ptCount val="7"/>
                <c:pt idx="2" formatCode="0.0">
                  <c:v>33.929692404268671</c:v>
                </c:pt>
                <c:pt idx="3" formatCode="0.0">
                  <c:v>40.20990488684815</c:v>
                </c:pt>
                <c:pt idx="4" formatCode="0.0">
                  <c:v>46.117021276595743</c:v>
                </c:pt>
                <c:pt idx="5" formatCode="0.0">
                  <c:v>50.312744331508995</c:v>
                </c:pt>
                <c:pt idx="6" formatCode="0.0">
                  <c:v>60.602178090967328</c:v>
                </c:pt>
              </c:numCache>
            </c:numRef>
          </c:val>
        </c:ser>
        <c:ser>
          <c:idx val="1"/>
          <c:order val="1"/>
          <c:tx>
            <c:strRef>
              <c:f>Sheet1!$C$1</c:f>
              <c:strCache>
                <c:ptCount val="1"/>
                <c:pt idx="0">
                  <c:v>6-Years</c:v>
                </c:pt>
              </c:strCache>
            </c:strRef>
          </c:tx>
          <c:spPr>
            <a:solidFill>
              <a:schemeClr val="accent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 </c:v>
                </c:pt>
                <c:pt idx="1">
                  <c:v> </c:v>
                </c:pt>
                <c:pt idx="2">
                  <c:v>Below 87</c:v>
                </c:pt>
                <c:pt idx="3">
                  <c:v>87-89.9</c:v>
                </c:pt>
                <c:pt idx="4">
                  <c:v>90-92.9</c:v>
                </c:pt>
                <c:pt idx="5">
                  <c:v>93-95.9</c:v>
                </c:pt>
                <c:pt idx="6">
                  <c:v>96+</c:v>
                </c:pt>
              </c:strCache>
            </c:strRef>
          </c:cat>
          <c:val>
            <c:numRef>
              <c:f>Sheet1!$C$2:$C$8</c:f>
              <c:numCache>
                <c:formatCode>General</c:formatCode>
                <c:ptCount val="7"/>
                <c:pt idx="2" formatCode="0.0">
                  <c:v>58.851224105461398</c:v>
                </c:pt>
                <c:pt idx="3" formatCode="0.0">
                  <c:v>62.61069203017383</c:v>
                </c:pt>
                <c:pt idx="4" formatCode="0.0">
                  <c:v>67.260638297872347</c:v>
                </c:pt>
                <c:pt idx="5" formatCode="0.0">
                  <c:v>71.931196247068016</c:v>
                </c:pt>
                <c:pt idx="6" formatCode="0.0">
                  <c:v>79.115951313260737</c:v>
                </c:pt>
              </c:numCache>
            </c:numRef>
          </c:val>
        </c:ser>
        <c:dLbls>
          <c:showLegendKey val="0"/>
          <c:showVal val="0"/>
          <c:showCatName val="0"/>
          <c:showSerName val="0"/>
          <c:showPercent val="0"/>
          <c:showBubbleSize val="0"/>
        </c:dLbls>
        <c:gapWidth val="219"/>
        <c:overlap val="-27"/>
        <c:axId val="196751584"/>
        <c:axId val="196752144"/>
      </c:barChart>
      <c:catAx>
        <c:axId val="19675158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HS GPA</a:t>
                </a:r>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752144"/>
        <c:crosses val="autoZero"/>
        <c:auto val="1"/>
        <c:lblAlgn val="ctr"/>
        <c:lblOffset val="100"/>
        <c:noMultiLvlLbl val="0"/>
      </c:catAx>
      <c:valAx>
        <c:axId val="196752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Graduation Rate (percent)</a:t>
                </a:r>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7515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4-Years</c:v>
                </c:pt>
              </c:strCache>
            </c:strRef>
          </c:tx>
          <c:spPr>
            <a:solidFill>
              <a:schemeClr val="accent1">
                <a:lumMod val="40000"/>
                <a:lumOff val="60000"/>
              </a:scheme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 </c:v>
                </c:pt>
                <c:pt idx="1">
                  <c:v> </c:v>
                </c:pt>
                <c:pt idx="2">
                  <c:v>Below 87</c:v>
                </c:pt>
                <c:pt idx="3">
                  <c:v>87-89.9</c:v>
                </c:pt>
                <c:pt idx="4">
                  <c:v>90-92.9</c:v>
                </c:pt>
                <c:pt idx="5">
                  <c:v>93-95.9</c:v>
                </c:pt>
                <c:pt idx="6">
                  <c:v>96+</c:v>
                </c:pt>
              </c:strCache>
            </c:strRef>
          </c:cat>
          <c:val>
            <c:numRef>
              <c:f>Sheet1!$B$2:$B$8</c:f>
              <c:numCache>
                <c:formatCode>General</c:formatCode>
                <c:ptCount val="7"/>
                <c:pt idx="2" formatCode="0.0">
                  <c:v>39.650872817955111</c:v>
                </c:pt>
                <c:pt idx="3" formatCode="0.0">
                  <c:v>51.652892561983464</c:v>
                </c:pt>
                <c:pt idx="4" formatCode="0.0">
                  <c:v>52.30125523012552</c:v>
                </c:pt>
                <c:pt idx="5" formatCode="0.0">
                  <c:v>49.122807017543856</c:v>
                </c:pt>
                <c:pt idx="6" formatCode="0.0">
                  <c:v>56.862745098039213</c:v>
                </c:pt>
              </c:numCache>
            </c:numRef>
          </c:val>
        </c:ser>
        <c:ser>
          <c:idx val="1"/>
          <c:order val="1"/>
          <c:tx>
            <c:strRef>
              <c:f>Sheet1!$C$1</c:f>
              <c:strCache>
                <c:ptCount val="1"/>
                <c:pt idx="0">
                  <c:v>6-Years</c:v>
                </c:pt>
              </c:strCache>
            </c:strRef>
          </c:tx>
          <c:spPr>
            <a:solidFill>
              <a:schemeClr val="accent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 </c:v>
                </c:pt>
                <c:pt idx="1">
                  <c:v> </c:v>
                </c:pt>
                <c:pt idx="2">
                  <c:v>Below 87</c:v>
                </c:pt>
                <c:pt idx="3">
                  <c:v>87-89.9</c:v>
                </c:pt>
                <c:pt idx="4">
                  <c:v>90-92.9</c:v>
                </c:pt>
                <c:pt idx="5">
                  <c:v>93-95.9</c:v>
                </c:pt>
                <c:pt idx="6">
                  <c:v>96+</c:v>
                </c:pt>
              </c:strCache>
            </c:strRef>
          </c:cat>
          <c:val>
            <c:numRef>
              <c:f>Sheet1!$C$2:$C$8</c:f>
              <c:numCache>
                <c:formatCode>General</c:formatCode>
                <c:ptCount val="7"/>
                <c:pt idx="2" formatCode="0.0">
                  <c:v>66.334164588528679</c:v>
                </c:pt>
                <c:pt idx="3" formatCode="0.0">
                  <c:v>75.206611570247944</c:v>
                </c:pt>
                <c:pt idx="4" formatCode="0.0">
                  <c:v>74.476987447698733</c:v>
                </c:pt>
                <c:pt idx="5" formatCode="0.0">
                  <c:v>71.929824561403507</c:v>
                </c:pt>
                <c:pt idx="6" formatCode="0.0">
                  <c:v>80.392156862745097</c:v>
                </c:pt>
              </c:numCache>
            </c:numRef>
          </c:val>
        </c:ser>
        <c:dLbls>
          <c:showLegendKey val="0"/>
          <c:showVal val="0"/>
          <c:showCatName val="0"/>
          <c:showSerName val="0"/>
          <c:showPercent val="0"/>
          <c:showBubbleSize val="0"/>
        </c:dLbls>
        <c:gapWidth val="219"/>
        <c:overlap val="-27"/>
        <c:axId val="252330144"/>
        <c:axId val="252330704"/>
      </c:barChart>
      <c:catAx>
        <c:axId val="25233014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HS GPA</a:t>
                </a:r>
              </a:p>
            </c:rich>
          </c:tx>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52330704"/>
        <c:crosses val="autoZero"/>
        <c:auto val="1"/>
        <c:lblAlgn val="ctr"/>
        <c:lblOffset val="100"/>
        <c:noMultiLvlLbl val="0"/>
      </c:catAx>
      <c:valAx>
        <c:axId val="25233070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Graduation Rate (percent)</a:t>
                </a:r>
              </a:p>
            </c:rich>
          </c:tx>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523301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smtClean="0"/>
              <a:t>Expenses</a:t>
            </a:r>
            <a:r>
              <a:rPr lang="en-US" sz="2000" b="1" baseline="0" dirty="0" smtClean="0"/>
              <a:t> Living Off-Campus, Not with Family</a:t>
            </a:r>
            <a:r>
              <a:rPr lang="en-US" sz="2000" b="1" dirty="0" smtClean="0"/>
              <a:t>:</a:t>
            </a:r>
            <a:br>
              <a:rPr lang="en-US" sz="2000" b="1" dirty="0" smtClean="0"/>
            </a:br>
            <a:r>
              <a:rPr lang="en-US" sz="2000" b="1" dirty="0" smtClean="0"/>
              <a:t>4 </a:t>
            </a:r>
            <a:r>
              <a:rPr lang="en-US" sz="2000" b="1" dirty="0"/>
              <a:t>Institutions within 1.6 miles</a:t>
            </a: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930033051424134E-2"/>
          <c:y val="0.20108001277649129"/>
          <c:w val="0.89509465830660051"/>
          <c:h val="0.62901845969270198"/>
        </c:manualLayout>
      </c:layout>
      <c:barChart>
        <c:barDir val="col"/>
        <c:grouping val="stacked"/>
        <c:varyColors val="0"/>
        <c:ser>
          <c:idx val="0"/>
          <c:order val="0"/>
          <c:tx>
            <c:strRef>
              <c:f>Sheet1!$B$1</c:f>
              <c:strCache>
                <c:ptCount val="1"/>
                <c:pt idx="0">
                  <c:v>room and board</c:v>
                </c:pt>
              </c:strCache>
            </c:strRef>
          </c:tx>
          <c:spPr>
            <a:solidFill>
              <a:schemeClr val="accent1">
                <a:lumMod val="40000"/>
                <a:lumOff val="60000"/>
              </a:scheme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Assoc
(public under 4-yr)</c:v>
                </c:pt>
                <c:pt idx="1">
                  <c:v>Assoc
(public rural)</c:v>
                </c:pt>
                <c:pt idx="2">
                  <c:v>Private, for-profit non-degree granting</c:v>
                </c:pt>
                <c:pt idx="3">
                  <c:v>Private, not-for-profit 4-yr Bacc</c:v>
                </c:pt>
              </c:strCache>
            </c:strRef>
          </c:cat>
          <c:val>
            <c:numRef>
              <c:f>Sheet1!$B$2:$B$5</c:f>
              <c:numCache>
                <c:formatCode>"$"#,##0</c:formatCode>
                <c:ptCount val="4"/>
                <c:pt idx="0">
                  <c:v>6840</c:v>
                </c:pt>
                <c:pt idx="1">
                  <c:v>5823</c:v>
                </c:pt>
                <c:pt idx="2">
                  <c:v>13117</c:v>
                </c:pt>
                <c:pt idx="3">
                  <c:v>4900</c:v>
                </c:pt>
              </c:numCache>
            </c:numRef>
          </c:val>
        </c:ser>
        <c:ser>
          <c:idx val="1"/>
          <c:order val="1"/>
          <c:tx>
            <c:strRef>
              <c:f>Sheet1!$C$1</c:f>
              <c:strCache>
                <c:ptCount val="1"/>
                <c:pt idx="0">
                  <c:v>other expenses</c:v>
                </c:pt>
              </c:strCache>
            </c:strRef>
          </c:tx>
          <c:spPr>
            <a:solidFill>
              <a:schemeClr val="accent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Assoc
(public under 4-yr)</c:v>
                </c:pt>
                <c:pt idx="1">
                  <c:v>Assoc
(public rural)</c:v>
                </c:pt>
                <c:pt idx="2">
                  <c:v>Private, for-profit non-degree granting</c:v>
                </c:pt>
                <c:pt idx="3">
                  <c:v>Private, not-for-profit 4-yr Bacc</c:v>
                </c:pt>
              </c:strCache>
            </c:strRef>
          </c:cat>
          <c:val>
            <c:numRef>
              <c:f>Sheet1!$C$2:$C$5</c:f>
              <c:numCache>
                <c:formatCode>"$"#,##0</c:formatCode>
                <c:ptCount val="4"/>
                <c:pt idx="0">
                  <c:v>7410</c:v>
                </c:pt>
                <c:pt idx="1">
                  <c:v>2146</c:v>
                </c:pt>
                <c:pt idx="2">
                  <c:v>8528</c:v>
                </c:pt>
                <c:pt idx="3">
                  <c:v>3450</c:v>
                </c:pt>
              </c:numCache>
            </c:numRef>
          </c:val>
        </c:ser>
        <c:dLbls>
          <c:showLegendKey val="0"/>
          <c:showVal val="0"/>
          <c:showCatName val="0"/>
          <c:showSerName val="0"/>
          <c:showPercent val="0"/>
          <c:showBubbleSize val="0"/>
        </c:dLbls>
        <c:gapWidth val="100"/>
        <c:overlap val="100"/>
        <c:axId val="252334064"/>
        <c:axId val="252334624"/>
      </c:barChart>
      <c:catAx>
        <c:axId val="252334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52334624"/>
        <c:crosses val="autoZero"/>
        <c:auto val="1"/>
        <c:lblAlgn val="ctr"/>
        <c:lblOffset val="100"/>
        <c:noMultiLvlLbl val="0"/>
      </c:catAx>
      <c:valAx>
        <c:axId val="2523346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52334064"/>
        <c:crosses val="autoZero"/>
        <c:crossBetween val="between"/>
      </c:valAx>
      <c:spPr>
        <a:noFill/>
        <a:ln>
          <a:noFill/>
        </a:ln>
        <a:effectLst/>
      </c:spPr>
    </c:plotArea>
    <c:legend>
      <c:legendPos val="b"/>
      <c:layout>
        <c:manualLayout>
          <c:xMode val="edge"/>
          <c:yMode val="edge"/>
          <c:x val="0.12955502090016527"/>
          <c:y val="0.23088078910414597"/>
          <c:w val="0.44461942257217846"/>
          <c:h val="8.5566961233313116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Avg. Weekly Wages &amp; Change in Weekly Wages for Undergraduate</a:t>
            </a:r>
            <a:r>
              <a:rPr lang="en-US" baseline="0" dirty="0" smtClean="0"/>
              <a:t> Completers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Weekly Wages Upon Entering Employment</c:v>
                </c:pt>
              </c:strCache>
            </c:strRef>
          </c:tx>
          <c:spPr>
            <a:solidFill>
              <a:schemeClr val="accent1">
                <a:lumMod val="40000"/>
                <a:lumOff val="60000"/>
              </a:scheme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CT Community Colleges</c:v>
                </c:pt>
                <c:pt idx="1">
                  <c:v>Charter Oak State College
(Public online college)</c:v>
                </c:pt>
                <c:pt idx="2">
                  <c:v>CT State Universities
(Public Regional)</c:v>
                </c:pt>
                <c:pt idx="3">
                  <c:v>Univ. of Connecticut
(Public Flagship)</c:v>
                </c:pt>
              </c:strCache>
            </c:strRef>
          </c:cat>
          <c:val>
            <c:numRef>
              <c:f>Sheet1!$B$2:$B$5</c:f>
              <c:numCache>
                <c:formatCode>"$"#,##0_);[Red]\("$"#,##0\)</c:formatCode>
                <c:ptCount val="4"/>
                <c:pt idx="0">
                  <c:v>540</c:v>
                </c:pt>
                <c:pt idx="1">
                  <c:v>1076</c:v>
                </c:pt>
                <c:pt idx="2">
                  <c:v>473</c:v>
                </c:pt>
                <c:pt idx="3">
                  <c:v>507</c:v>
                </c:pt>
              </c:numCache>
            </c:numRef>
          </c:val>
        </c:ser>
        <c:ser>
          <c:idx val="1"/>
          <c:order val="1"/>
          <c:tx>
            <c:strRef>
              <c:f>Sheet1!$C$1</c:f>
              <c:strCache>
                <c:ptCount val="1"/>
                <c:pt idx="0">
                  <c:v>Change in Wages from Start of Program</c:v>
                </c:pt>
              </c:strCache>
            </c:strRef>
          </c:tx>
          <c:spPr>
            <a:solidFill>
              <a:schemeClr val="accent2"/>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CT Community Colleges</c:v>
                </c:pt>
                <c:pt idx="1">
                  <c:v>Charter Oak State College
(Public online college)</c:v>
                </c:pt>
                <c:pt idx="2">
                  <c:v>CT State Universities
(Public Regional)</c:v>
                </c:pt>
                <c:pt idx="3">
                  <c:v>Univ. of Connecticut
(Public Flagship)</c:v>
                </c:pt>
              </c:strCache>
            </c:strRef>
          </c:cat>
          <c:val>
            <c:numRef>
              <c:f>Sheet1!$C$2:$C$5</c:f>
              <c:numCache>
                <c:formatCode>"$"#,##0_);[Red]\("$"#,##0\)</c:formatCode>
                <c:ptCount val="4"/>
                <c:pt idx="0">
                  <c:v>254</c:v>
                </c:pt>
                <c:pt idx="1">
                  <c:v>270</c:v>
                </c:pt>
                <c:pt idx="2">
                  <c:v>451</c:v>
                </c:pt>
                <c:pt idx="3">
                  <c:v>472</c:v>
                </c:pt>
              </c:numCache>
            </c:numRef>
          </c:val>
        </c:ser>
        <c:dLbls>
          <c:showLegendKey val="0"/>
          <c:showVal val="0"/>
          <c:showCatName val="0"/>
          <c:showSerName val="0"/>
          <c:showPercent val="0"/>
          <c:showBubbleSize val="0"/>
        </c:dLbls>
        <c:gapWidth val="219"/>
        <c:overlap val="-27"/>
        <c:axId val="252336864"/>
        <c:axId val="199153712"/>
      </c:barChart>
      <c:catAx>
        <c:axId val="252336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9153712"/>
        <c:crosses val="autoZero"/>
        <c:auto val="1"/>
        <c:lblAlgn val="ctr"/>
        <c:lblOffset val="100"/>
        <c:noMultiLvlLbl val="0"/>
      </c:catAx>
      <c:valAx>
        <c:axId val="19915371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23368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1E377CAF-2816-7F40-B848-406DD27D5DEB}" type="datetime1">
              <a:rPr lang="en-US"/>
              <a:pPr>
                <a:defRPr/>
              </a:pPr>
              <a:t>1/21/2014</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A35E4603-4871-0F40-9F04-AA53B8A0D3FE}" type="slidenum">
              <a:rPr lang="en-US"/>
              <a:pPr>
                <a:defRPr/>
              </a:pPr>
              <a:t>‹#›</a:t>
            </a:fld>
            <a:endParaRPr lang="en-US"/>
          </a:p>
        </p:txBody>
      </p:sp>
    </p:spTree>
    <p:extLst>
      <p:ext uri="{BB962C8B-B14F-4D97-AF65-F5344CB8AC3E}">
        <p14:creationId xmlns:p14="http://schemas.microsoft.com/office/powerpoint/2010/main" val="4260610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BB1A8101-327C-4B7B-9F91-CA18ACB5FC38}" type="datetimeFigureOut">
              <a:rPr lang="en-US" smtClean="0"/>
              <a:t>1/21/2014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D1DAE02C-9641-4404-8E72-F934BB55A074}" type="slidenum">
              <a:rPr lang="en-US" smtClean="0"/>
              <a:t>‹#›</a:t>
            </a:fld>
            <a:endParaRPr lang="en-US"/>
          </a:p>
        </p:txBody>
      </p:sp>
    </p:spTree>
    <p:extLst>
      <p:ext uri="{BB962C8B-B14F-4D97-AF65-F5344CB8AC3E}">
        <p14:creationId xmlns:p14="http://schemas.microsoft.com/office/powerpoint/2010/main" val="3159503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t.edu/files/opr/A_CTFramework.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a:t>
            </a:fld>
            <a:endParaRPr lang="en-US"/>
          </a:p>
        </p:txBody>
      </p:sp>
    </p:spTree>
    <p:extLst>
      <p:ext uri="{BB962C8B-B14F-4D97-AF65-F5344CB8AC3E}">
        <p14:creationId xmlns:p14="http://schemas.microsoft.com/office/powerpoint/2010/main" val="3773751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10</a:t>
            </a:fld>
            <a:endParaRPr lang="en-US"/>
          </a:p>
        </p:txBody>
      </p:sp>
    </p:spTree>
    <p:extLst>
      <p:ext uri="{BB962C8B-B14F-4D97-AF65-F5344CB8AC3E}">
        <p14:creationId xmlns:p14="http://schemas.microsoft.com/office/powerpoint/2010/main" val="218926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11</a:t>
            </a:fld>
            <a:endParaRPr lang="en-US"/>
          </a:p>
        </p:txBody>
      </p:sp>
    </p:spTree>
    <p:extLst>
      <p:ext uri="{BB962C8B-B14F-4D97-AF65-F5344CB8AC3E}">
        <p14:creationId xmlns:p14="http://schemas.microsoft.com/office/powerpoint/2010/main" val="640004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12</a:t>
            </a:fld>
            <a:endParaRPr lang="en-US"/>
          </a:p>
        </p:txBody>
      </p:sp>
    </p:spTree>
    <p:extLst>
      <p:ext uri="{BB962C8B-B14F-4D97-AF65-F5344CB8AC3E}">
        <p14:creationId xmlns:p14="http://schemas.microsoft.com/office/powerpoint/2010/main" val="2222494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13</a:t>
            </a:fld>
            <a:endParaRPr lang="en-US"/>
          </a:p>
        </p:txBody>
      </p:sp>
    </p:spTree>
    <p:extLst>
      <p:ext uri="{BB962C8B-B14F-4D97-AF65-F5344CB8AC3E}">
        <p14:creationId xmlns:p14="http://schemas.microsoft.com/office/powerpoint/2010/main" val="431378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15</a:t>
            </a:fld>
            <a:endParaRPr lang="en-US"/>
          </a:p>
        </p:txBody>
      </p:sp>
    </p:spTree>
    <p:extLst>
      <p:ext uri="{BB962C8B-B14F-4D97-AF65-F5344CB8AC3E}">
        <p14:creationId xmlns:p14="http://schemas.microsoft.com/office/powerpoint/2010/main" val="2195670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http://www.ctdol.state.ct.us/OWC/CETC/2013ReportCard.pdf</a:t>
            </a:r>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16</a:t>
            </a:fld>
            <a:endParaRPr lang="en-US"/>
          </a:p>
        </p:txBody>
      </p:sp>
    </p:spTree>
    <p:extLst>
      <p:ext uri="{BB962C8B-B14F-4D97-AF65-F5344CB8AC3E}">
        <p14:creationId xmlns:p14="http://schemas.microsoft.com/office/powerpoint/2010/main" val="2043354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17</a:t>
            </a:fld>
            <a:endParaRPr lang="en-US"/>
          </a:p>
        </p:txBody>
      </p:sp>
    </p:spTree>
    <p:extLst>
      <p:ext uri="{BB962C8B-B14F-4D97-AF65-F5344CB8AC3E}">
        <p14:creationId xmlns:p14="http://schemas.microsoft.com/office/powerpoint/2010/main" val="2122427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DAE02C-9641-4404-8E72-F934BB55A074}" type="slidenum">
              <a:rPr lang="en-US" smtClean="0"/>
              <a:t>18</a:t>
            </a:fld>
            <a:endParaRPr lang="en-US"/>
          </a:p>
        </p:txBody>
      </p:sp>
    </p:spTree>
    <p:extLst>
      <p:ext uri="{BB962C8B-B14F-4D97-AF65-F5344CB8AC3E}">
        <p14:creationId xmlns:p14="http://schemas.microsoft.com/office/powerpoint/2010/main" val="419813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u="none" dirty="0" smtClean="0"/>
              <a:t>Asst. Vice President for Institutional Research, Planning &amp; Effectiveness, 2013-present</a:t>
            </a:r>
          </a:p>
          <a:p>
            <a:r>
              <a:rPr lang="en-US" b="1" i="1" u="none" dirty="0" smtClean="0"/>
              <a:t>Stony</a:t>
            </a:r>
            <a:r>
              <a:rPr lang="en-US" b="1" i="1" u="none" baseline="0" dirty="0" smtClean="0"/>
              <a:t> Brook University, New York</a:t>
            </a:r>
          </a:p>
          <a:p>
            <a:endParaRPr lang="en-US" baseline="0" dirty="0" smtClean="0"/>
          </a:p>
          <a:p>
            <a:r>
              <a:rPr lang="en-US" sz="1200" b="1" i="1" kern="1200" dirty="0" smtClean="0">
                <a:solidFill>
                  <a:schemeClr val="tx1"/>
                </a:solidFill>
                <a:effectLst/>
                <a:latin typeface="+mn-lt"/>
                <a:ea typeface="+mn-ea"/>
                <a:cs typeface="+mn-cs"/>
              </a:rPr>
              <a:t>Director of Policy and Research, 2011-present</a:t>
            </a:r>
          </a:p>
          <a:p>
            <a:r>
              <a:rPr lang="en-US" sz="1200" b="1" i="1" kern="1200" dirty="0" smtClean="0">
                <a:solidFill>
                  <a:schemeClr val="tx1"/>
                </a:solidFill>
                <a:effectLst/>
                <a:latin typeface="+mn-lt"/>
                <a:ea typeface="+mn-ea"/>
                <a:cs typeface="+mn-cs"/>
              </a:rPr>
              <a:t>Interim Director of Academic Affairs, 2012-present</a:t>
            </a:r>
          </a:p>
          <a:p>
            <a:r>
              <a:rPr lang="en-US" sz="1200" b="1" i="1" kern="1200" dirty="0" smtClean="0">
                <a:solidFill>
                  <a:schemeClr val="tx1"/>
                </a:solidFill>
                <a:effectLst/>
                <a:latin typeface="+mn-lt"/>
                <a:ea typeface="+mn-ea"/>
                <a:cs typeface="+mn-cs"/>
              </a:rPr>
              <a:t>Connecticut Board of Regents for Higher Education, Hartford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Director of Policy, Finance, and Academic Affairs, 2010-2011</a:t>
            </a:r>
            <a:br>
              <a:rPr lang="en-US" sz="1200" b="1" i="1" kern="1200" dirty="0" smtClean="0">
                <a:solidFill>
                  <a:schemeClr val="tx1"/>
                </a:solidFill>
                <a:effectLst/>
                <a:latin typeface="+mn-lt"/>
                <a:ea typeface="+mn-ea"/>
                <a:cs typeface="+mn-cs"/>
              </a:rPr>
            </a:br>
            <a:r>
              <a:rPr lang="en-US" sz="1200" b="1" i="1" kern="1200" dirty="0" smtClean="0">
                <a:solidFill>
                  <a:schemeClr val="tx1"/>
                </a:solidFill>
                <a:effectLst/>
                <a:latin typeface="+mn-lt"/>
                <a:ea typeface="+mn-ea"/>
                <a:cs typeface="+mn-cs"/>
              </a:rPr>
              <a:t>Connecticut Department of Higher Education, Hartford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Director of Institutional Research and Assessment, 2007-2010</a:t>
            </a:r>
            <a:br>
              <a:rPr lang="en-US" sz="1200" b="1" i="1" kern="1200" dirty="0" smtClean="0">
                <a:solidFill>
                  <a:schemeClr val="tx1"/>
                </a:solidFill>
                <a:effectLst/>
                <a:latin typeface="+mn-lt"/>
                <a:ea typeface="+mn-ea"/>
                <a:cs typeface="+mn-cs"/>
              </a:rPr>
            </a:br>
            <a:r>
              <a:rPr lang="en-US" sz="1200" b="1" i="1" kern="1200" dirty="0" smtClean="0">
                <a:solidFill>
                  <a:schemeClr val="tx1"/>
                </a:solidFill>
                <a:effectLst/>
                <a:latin typeface="+mn-lt"/>
                <a:ea typeface="+mn-ea"/>
                <a:cs typeface="+mn-cs"/>
              </a:rPr>
              <a:t>Central Connecticut State University, New Britain</a:t>
            </a:r>
          </a:p>
          <a:p>
            <a:endParaRPr lang="en-US" dirty="0" smtClean="0"/>
          </a:p>
          <a:p>
            <a:r>
              <a:rPr lang="en-US" sz="1200" b="1" i="1" kern="1200" dirty="0" smtClean="0">
                <a:solidFill>
                  <a:schemeClr val="tx1"/>
                </a:solidFill>
                <a:effectLst/>
                <a:latin typeface="+mn-lt"/>
                <a:ea typeface="+mn-ea"/>
                <a:cs typeface="+mn-cs"/>
              </a:rPr>
              <a:t>Director of Institutional Effectiveness, 2003-2007 </a:t>
            </a:r>
          </a:p>
          <a:p>
            <a:r>
              <a:rPr lang="en-US" sz="1200" b="1" i="1" kern="1200" dirty="0" smtClean="0">
                <a:solidFill>
                  <a:schemeClr val="tx1"/>
                </a:solidFill>
                <a:effectLst/>
                <a:latin typeface="+mn-lt"/>
                <a:ea typeface="+mn-ea"/>
                <a:cs typeface="+mn-cs"/>
              </a:rPr>
              <a:t>University of South Carolina, Aiken</a:t>
            </a:r>
          </a:p>
          <a:p>
            <a:endParaRPr lang="en-US" dirty="0" smtClean="0"/>
          </a:p>
          <a:p>
            <a:r>
              <a:rPr lang="en-US" sz="1200" b="1" i="1" kern="1200" dirty="0" smtClean="0">
                <a:solidFill>
                  <a:schemeClr val="tx1"/>
                </a:solidFill>
                <a:effectLst/>
                <a:latin typeface="+mn-lt"/>
                <a:ea typeface="+mn-ea"/>
                <a:cs typeface="+mn-cs"/>
              </a:rPr>
              <a:t>Assistant Dean of Academic Affairs, 2000-2003 </a:t>
            </a:r>
          </a:p>
          <a:p>
            <a:r>
              <a:rPr lang="en-US" sz="1200" b="1" i="1" kern="1200" dirty="0" smtClean="0">
                <a:solidFill>
                  <a:schemeClr val="tx1"/>
                </a:solidFill>
                <a:effectLst/>
                <a:latin typeface="+mn-lt"/>
                <a:ea typeface="+mn-ea"/>
                <a:cs typeface="+mn-cs"/>
              </a:rPr>
              <a:t>Trinity College, Washington, DC</a:t>
            </a:r>
          </a:p>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2</a:t>
            </a:fld>
            <a:endParaRPr lang="en-US"/>
          </a:p>
        </p:txBody>
      </p:sp>
    </p:spTree>
    <p:extLst>
      <p:ext uri="{BB962C8B-B14F-4D97-AF65-F5344CB8AC3E}">
        <p14:creationId xmlns:p14="http://schemas.microsoft.com/office/powerpoint/2010/main" val="3199798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Informed by NGA Complete</a:t>
            </a:r>
            <a:r>
              <a:rPr lang="en-US" baseline="0" dirty="0" smtClean="0"/>
              <a:t> to Compete (2011)</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See </a:t>
            </a:r>
            <a:r>
              <a:rPr lang="en-US" sz="1200" dirty="0" smtClean="0"/>
              <a:t>Connecticut Higher Education Coordinating Council. (2012). Public Policy Framework for Higher Education. Retrieved January 10, 2014 from </a:t>
            </a:r>
            <a:r>
              <a:rPr lang="en-US" sz="1200" dirty="0" smtClean="0">
                <a:hlinkClick r:id="rId3"/>
              </a:rPr>
              <a:t>http://www.ct.edu/files/opr/A_CTFramework.pdf</a:t>
            </a:r>
            <a:r>
              <a:rPr lang="en-US" sz="12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sz="1200" b="1" kern="1200" dirty="0" smtClean="0">
                <a:solidFill>
                  <a:schemeClr val="tx1"/>
                </a:solidFill>
                <a:effectLst/>
                <a:latin typeface="+mn-lt"/>
                <a:ea typeface="+mn-ea"/>
                <a:cs typeface="+mn-cs"/>
              </a:rPr>
              <a:t>Connecticut Public Policy Framework for Higher Education</a:t>
            </a: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This framework was approved by the Higher Education Coordinating Council on November 29, 2012, pursuant to Section 10a-6b of the Connecticut General Statutes.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Members of the Higher Education Coordinating Council:</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Karen </a:t>
            </a:r>
            <a:r>
              <a:rPr lang="en-US" sz="1200" i="1" kern="1200" dirty="0" err="1" smtClean="0">
                <a:solidFill>
                  <a:schemeClr val="tx1"/>
                </a:solidFill>
                <a:effectLst/>
                <a:latin typeface="+mn-lt"/>
                <a:ea typeface="+mn-ea"/>
                <a:cs typeface="+mn-cs"/>
              </a:rPr>
              <a:t>Buffkin</a:t>
            </a:r>
            <a:r>
              <a:rPr lang="en-US" sz="1200" i="1" kern="1200" dirty="0" smtClean="0">
                <a:solidFill>
                  <a:schemeClr val="tx1"/>
                </a:solidFill>
                <a:effectLst/>
                <a:latin typeface="+mn-lt"/>
                <a:ea typeface="+mn-ea"/>
                <a:cs typeface="+mn-cs"/>
              </a:rPr>
              <a:t> – Chair, Office of Policy and Management, Deputy Secretary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Philip Austin, Board of Regents for Higher Education, Interim President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Susan </a:t>
            </a:r>
            <a:r>
              <a:rPr lang="en-US" sz="1200" i="1" kern="1200" dirty="0" err="1" smtClean="0">
                <a:solidFill>
                  <a:schemeClr val="tx1"/>
                </a:solidFill>
                <a:effectLst/>
                <a:latin typeface="+mn-lt"/>
                <a:ea typeface="+mn-ea"/>
                <a:cs typeface="+mn-cs"/>
              </a:rPr>
              <a:t>Herbst</a:t>
            </a:r>
            <a:r>
              <a:rPr lang="en-US" sz="1200" i="1" kern="1200" dirty="0" smtClean="0">
                <a:solidFill>
                  <a:schemeClr val="tx1"/>
                </a:solidFill>
                <a:effectLst/>
                <a:latin typeface="+mn-lt"/>
                <a:ea typeface="+mn-ea"/>
                <a:cs typeface="+mn-cs"/>
              </a:rPr>
              <a:t>, University of Connecticut, President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Lawrence McHugh, University of Connecticut Board of Trustees, Chair</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David Levinson, Board of Regents for Higher Education, Vice President for Community Colleges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Elsa </a:t>
            </a:r>
            <a:r>
              <a:rPr lang="en-US" sz="1200" i="1" kern="1200" dirty="0" err="1" smtClean="0">
                <a:solidFill>
                  <a:schemeClr val="tx1"/>
                </a:solidFill>
                <a:effectLst/>
                <a:latin typeface="+mn-lt"/>
                <a:ea typeface="+mn-ea"/>
                <a:cs typeface="+mn-cs"/>
              </a:rPr>
              <a:t>Nuñez</a:t>
            </a:r>
            <a:r>
              <a:rPr lang="en-US" sz="1200" i="1" kern="1200" dirty="0" smtClean="0">
                <a:solidFill>
                  <a:schemeClr val="tx1"/>
                </a:solidFill>
                <a:effectLst/>
                <a:latin typeface="+mn-lt"/>
                <a:ea typeface="+mn-ea"/>
                <a:cs typeface="+mn-cs"/>
              </a:rPr>
              <a:t>, Board of Regents for Higher Education, Vice President for State Universities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Stefan Pryor, Commissioner of Education</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Lewis Robinson, Board of Regents for Higher Education, Chair</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sz="1200" b="1" kern="1200" dirty="0" smtClean="0">
                <a:solidFill>
                  <a:schemeClr val="tx1"/>
                </a:solidFill>
                <a:effectLst/>
                <a:latin typeface="+mn-lt"/>
                <a:ea typeface="+mn-ea"/>
                <a:cs typeface="+mn-cs"/>
              </a:rPr>
              <a:t>Connecticut Public Policy Framework for Higher Education</a:t>
            </a:r>
          </a:p>
          <a:p>
            <a:r>
              <a:rPr lang="en-US" sz="1200" kern="1200" dirty="0" smtClean="0">
                <a:solidFill>
                  <a:schemeClr val="tx1"/>
                </a:solidFill>
                <a:effectLst/>
                <a:latin typeface="+mn-lt"/>
                <a:ea typeface="+mn-ea"/>
                <a:cs typeface="+mn-cs"/>
              </a:rPr>
              <a:t> </a:t>
            </a:r>
          </a:p>
          <a:p>
            <a:r>
              <a:rPr lang="en-US" sz="1200" b="1" i="1" kern="1200" dirty="0" smtClean="0">
                <a:solidFill>
                  <a:schemeClr val="tx1"/>
                </a:solidFill>
                <a:effectLst/>
                <a:latin typeface="+mn-lt"/>
                <a:ea typeface="+mn-ea"/>
                <a:cs typeface="+mn-cs"/>
              </a:rPr>
              <a:t>Vision</a:t>
            </a:r>
          </a:p>
          <a:p>
            <a:r>
              <a:rPr lang="en-US" sz="1200" kern="1200" dirty="0" smtClean="0">
                <a:solidFill>
                  <a:schemeClr val="tx1"/>
                </a:solidFill>
                <a:effectLst/>
                <a:latin typeface="+mn-lt"/>
                <a:ea typeface="+mn-ea"/>
                <a:cs typeface="+mn-cs"/>
              </a:rPr>
              <a:t>A continually increasing share of Connecticut’s population will have the high quality post-secondary education that enables them to achieve their life and career goals and makes Connecticut a place of engaged, globally competitive communities.</a:t>
            </a:r>
          </a:p>
          <a:p>
            <a:r>
              <a:rPr lang="en-US" sz="1200" kern="1200" dirty="0" smtClean="0">
                <a:solidFill>
                  <a:schemeClr val="tx1"/>
                </a:solidFill>
                <a:effectLst/>
                <a:latin typeface="+mn-lt"/>
                <a:ea typeface="+mn-ea"/>
                <a:cs typeface="+mn-cs"/>
              </a:rPr>
              <a:t> </a:t>
            </a:r>
          </a:p>
          <a:p>
            <a:r>
              <a:rPr lang="en-US" sz="1200" b="1" i="1" kern="1200" dirty="0" smtClean="0">
                <a:solidFill>
                  <a:schemeClr val="tx1"/>
                </a:solidFill>
                <a:effectLst/>
                <a:latin typeface="+mn-lt"/>
                <a:ea typeface="+mn-ea"/>
                <a:cs typeface="+mn-cs"/>
              </a:rPr>
              <a:t>Goals</a:t>
            </a:r>
          </a:p>
          <a:p>
            <a:r>
              <a:rPr lang="en-US" sz="1200" kern="1200" dirty="0" smtClean="0">
                <a:solidFill>
                  <a:schemeClr val="tx1"/>
                </a:solidFill>
                <a:effectLst/>
                <a:latin typeface="+mn-lt"/>
                <a:ea typeface="+mn-ea"/>
                <a:cs typeface="+mn-cs"/>
              </a:rPr>
              <a:t>Five goals follow from this vision:</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College Readiness</a:t>
            </a:r>
          </a:p>
          <a:p>
            <a:r>
              <a:rPr lang="en-US" sz="1200" kern="1200" dirty="0" smtClean="0">
                <a:solidFill>
                  <a:schemeClr val="tx1"/>
                </a:solidFill>
                <a:effectLst/>
                <a:latin typeface="+mn-lt"/>
                <a:ea typeface="+mn-ea"/>
                <a:cs typeface="+mn-cs"/>
              </a:rPr>
              <a:t>Prepare more high school graduates, GED graduates, and adults to enter college prepared for college-level work.</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Student Success</a:t>
            </a:r>
          </a:p>
          <a:p>
            <a:r>
              <a:rPr lang="en-US" sz="1200" kern="1200" dirty="0" smtClean="0">
                <a:solidFill>
                  <a:schemeClr val="tx1"/>
                </a:solidFill>
                <a:effectLst/>
                <a:latin typeface="+mn-lt"/>
                <a:ea typeface="+mn-ea"/>
                <a:cs typeface="+mn-cs"/>
              </a:rPr>
              <a:t>Graduate more people with the knowledge and skills to achieve their life and career goals.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Affordability and Sustainability</a:t>
            </a:r>
          </a:p>
          <a:p>
            <a:r>
              <a:rPr lang="en-US" sz="1200" kern="1200" dirty="0" smtClean="0">
                <a:solidFill>
                  <a:schemeClr val="tx1"/>
                </a:solidFill>
                <a:effectLst/>
                <a:latin typeface="+mn-lt"/>
                <a:ea typeface="+mn-ea"/>
                <a:cs typeface="+mn-cs"/>
              </a:rPr>
              <a:t>Maximize access to higher education for students from all economic backgrounds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Innovation and Economic Growth</a:t>
            </a:r>
          </a:p>
          <a:p>
            <a:r>
              <a:rPr lang="en-US" sz="1200" kern="1200" dirty="0" smtClean="0">
                <a:solidFill>
                  <a:schemeClr val="tx1"/>
                </a:solidFill>
                <a:effectLst/>
                <a:latin typeface="+mn-lt"/>
                <a:ea typeface="+mn-ea"/>
                <a:cs typeface="+mn-cs"/>
              </a:rPr>
              <a:t>Create environments that emphasize innovation and prepare students for successful careers in a fast changing world.</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Equity</a:t>
            </a:r>
          </a:p>
          <a:p>
            <a:r>
              <a:rPr lang="en-US" sz="1200" kern="1200" dirty="0" smtClean="0">
                <a:solidFill>
                  <a:schemeClr val="tx1"/>
                </a:solidFill>
                <a:effectLst/>
                <a:latin typeface="+mn-lt"/>
                <a:ea typeface="+mn-ea"/>
                <a:cs typeface="+mn-cs"/>
              </a:rPr>
              <a:t>Eliminate achievement disparities among different ethnic/racial, economic, and gender groups.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Working group: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sz="1200" b="1" kern="1200" dirty="0" smtClean="0">
                <a:solidFill>
                  <a:schemeClr val="tx1"/>
                </a:solidFill>
                <a:effectLst/>
                <a:latin typeface="+mn-lt"/>
                <a:ea typeface="+mn-ea"/>
                <a:cs typeface="+mn-cs"/>
              </a:rPr>
              <a:t>Developing the Accountability System</a:t>
            </a:r>
          </a:p>
          <a:p>
            <a:r>
              <a:rPr lang="en-US" sz="1200" kern="1200" dirty="0" smtClean="0">
                <a:solidFill>
                  <a:schemeClr val="tx1"/>
                </a:solidFill>
                <a:effectLst/>
                <a:latin typeface="+mn-lt"/>
                <a:ea typeface="+mn-ea"/>
                <a:cs typeface="+mn-cs"/>
              </a:rPr>
              <a:t>A working group was established with members from the BOR, </a:t>
            </a:r>
            <a:r>
              <a:rPr lang="en-US" sz="1200" kern="1200" dirty="0" err="1" smtClean="0">
                <a:solidFill>
                  <a:schemeClr val="tx1"/>
                </a:solidFill>
                <a:effectLst/>
                <a:latin typeface="+mn-lt"/>
                <a:ea typeface="+mn-ea"/>
                <a:cs typeface="+mn-cs"/>
              </a:rPr>
              <a:t>ConnSCU</a:t>
            </a:r>
            <a:r>
              <a:rPr lang="en-US" sz="1200" kern="1200" dirty="0" smtClean="0">
                <a:solidFill>
                  <a:schemeClr val="tx1"/>
                </a:solidFill>
                <a:effectLst/>
                <a:latin typeface="+mn-lt"/>
                <a:ea typeface="+mn-ea"/>
                <a:cs typeface="+mn-cs"/>
              </a:rPr>
              <a:t> staff, University of Connecticut, the Office of Policy and Management, community college and state university presidents and provosts, a legislator, the Governor’s office, and the State Department of Education.  The full group developed the vision and goals for the framework, and the indicators were developed by institutional research staff from the BOR and UConn.  The working group members and staff involved in the development of the framework include:</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Beth Bye, Senator, Co-Chair, Higher Education and Employment Committee</a:t>
            </a:r>
          </a:p>
          <a:p>
            <a:pPr lvl="0"/>
            <a:r>
              <a:rPr lang="en-US" sz="1200" kern="1200" dirty="0" smtClean="0">
                <a:solidFill>
                  <a:schemeClr val="tx1"/>
                </a:solidFill>
                <a:effectLst/>
                <a:latin typeface="+mn-lt"/>
                <a:ea typeface="+mn-ea"/>
                <a:cs typeface="+mn-cs"/>
              </a:rPr>
              <a:t>Daisy </a:t>
            </a:r>
            <a:r>
              <a:rPr lang="en-US" sz="1200" kern="1200" dirty="0" err="1" smtClean="0">
                <a:solidFill>
                  <a:schemeClr val="tx1"/>
                </a:solidFill>
                <a:effectLst/>
                <a:latin typeface="+mn-lt"/>
                <a:ea typeface="+mn-ea"/>
                <a:cs typeface="+mn-cs"/>
              </a:rPr>
              <a:t>Cocco</a:t>
            </a:r>
            <a:r>
              <a:rPr lang="en-US" sz="1200" kern="1200" dirty="0" smtClean="0">
                <a:solidFill>
                  <a:schemeClr val="tx1"/>
                </a:solidFill>
                <a:effectLst/>
                <a:latin typeface="+mn-lt"/>
                <a:ea typeface="+mn-ea"/>
                <a:cs typeface="+mn-cs"/>
              </a:rPr>
              <a:t> De </a:t>
            </a:r>
            <a:r>
              <a:rPr lang="en-US" sz="1200" kern="1200" dirty="0" err="1" smtClean="0">
                <a:solidFill>
                  <a:schemeClr val="tx1"/>
                </a:solidFill>
                <a:effectLst/>
                <a:latin typeface="+mn-lt"/>
                <a:ea typeface="+mn-ea"/>
                <a:cs typeface="+mn-cs"/>
              </a:rPr>
              <a:t>Filippis</a:t>
            </a:r>
            <a:r>
              <a:rPr lang="en-US" sz="1200" kern="1200" dirty="0" smtClean="0">
                <a:solidFill>
                  <a:schemeClr val="tx1"/>
                </a:solidFill>
                <a:effectLst/>
                <a:latin typeface="+mn-lt"/>
                <a:ea typeface="+mn-ea"/>
                <a:cs typeface="+mn-cs"/>
              </a:rPr>
              <a:t>, President, NVCC</a:t>
            </a:r>
          </a:p>
          <a:p>
            <a:pPr lvl="0"/>
            <a:r>
              <a:rPr lang="en-US" sz="1200" kern="1200" dirty="0" smtClean="0">
                <a:solidFill>
                  <a:schemeClr val="tx1"/>
                </a:solidFill>
                <a:effectLst/>
                <a:latin typeface="+mn-lt"/>
                <a:ea typeface="+mn-ea"/>
                <a:cs typeface="+mn-cs"/>
              </a:rPr>
              <a:t>Liz Donohue, Director of Policy, Governor’s Office</a:t>
            </a:r>
          </a:p>
          <a:p>
            <a:pPr lvl="0"/>
            <a:r>
              <a:rPr lang="en-US" sz="1200" kern="1200" dirty="0" smtClean="0">
                <a:solidFill>
                  <a:schemeClr val="tx1"/>
                </a:solidFill>
                <a:effectLst/>
                <a:latin typeface="+mn-lt"/>
                <a:ea typeface="+mn-ea"/>
                <a:cs typeface="+mn-cs"/>
              </a:rPr>
              <a:t>Louise </a:t>
            </a:r>
            <a:r>
              <a:rPr lang="en-US" sz="1200" kern="1200" dirty="0" err="1" smtClean="0">
                <a:solidFill>
                  <a:schemeClr val="tx1"/>
                </a:solidFill>
                <a:effectLst/>
                <a:latin typeface="+mn-lt"/>
                <a:ea typeface="+mn-ea"/>
                <a:cs typeface="+mn-cs"/>
              </a:rPr>
              <a:t>Feroe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ConnSCU</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Braden Hosch, Director, Policy &amp; Research, </a:t>
            </a:r>
            <a:r>
              <a:rPr lang="en-US" sz="1200" kern="1200" dirty="0" err="1" smtClean="0">
                <a:solidFill>
                  <a:schemeClr val="tx1"/>
                </a:solidFill>
                <a:effectLst/>
                <a:latin typeface="+mn-lt"/>
                <a:ea typeface="+mn-ea"/>
                <a:cs typeface="+mn-cs"/>
              </a:rPr>
              <a:t>ConnSCU</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Jane McBride Gates, Provost, WCSU</a:t>
            </a:r>
          </a:p>
          <a:p>
            <a:pPr lvl="0"/>
            <a:r>
              <a:rPr lang="en-US" sz="1200" kern="1200" dirty="0" err="1" smtClean="0">
                <a:solidFill>
                  <a:schemeClr val="tx1"/>
                </a:solidFill>
                <a:effectLst/>
                <a:latin typeface="+mn-lt"/>
                <a:ea typeface="+mn-ea"/>
                <a:cs typeface="+mn-cs"/>
              </a:rPr>
              <a:t>Gena</a:t>
            </a:r>
            <a:r>
              <a:rPr lang="en-US" sz="1200" kern="1200" dirty="0" smtClean="0">
                <a:solidFill>
                  <a:schemeClr val="tx1"/>
                </a:solidFill>
                <a:effectLst/>
                <a:latin typeface="+mn-lt"/>
                <a:ea typeface="+mn-ea"/>
                <a:cs typeface="+mn-cs"/>
              </a:rPr>
              <a:t> Glickman, President, MCC </a:t>
            </a:r>
          </a:p>
          <a:p>
            <a:pPr lvl="0"/>
            <a:r>
              <a:rPr lang="en-US" sz="1200" kern="1200" dirty="0" smtClean="0">
                <a:solidFill>
                  <a:schemeClr val="tx1"/>
                </a:solidFill>
                <a:effectLst/>
                <a:latin typeface="+mn-lt"/>
                <a:ea typeface="+mn-ea"/>
                <a:cs typeface="+mn-cs"/>
              </a:rPr>
              <a:t>Iris White, SDE</a:t>
            </a:r>
          </a:p>
          <a:p>
            <a:pPr lvl="0"/>
            <a:r>
              <a:rPr lang="en-US" sz="1200" kern="1200" dirty="0" smtClean="0">
                <a:solidFill>
                  <a:schemeClr val="tx1"/>
                </a:solidFill>
                <a:effectLst/>
                <a:latin typeface="+mn-lt"/>
                <a:ea typeface="+mn-ea"/>
                <a:cs typeface="+mn-cs"/>
              </a:rPr>
              <a:t>Merle Harris, BOR, Chair - Academic &amp; Student Affairs Committee</a:t>
            </a:r>
          </a:p>
          <a:p>
            <a:pPr lvl="0"/>
            <a:r>
              <a:rPr lang="en-US" sz="1200" kern="1200" dirty="0" smtClean="0">
                <a:solidFill>
                  <a:schemeClr val="tx1"/>
                </a:solidFill>
                <a:effectLst/>
                <a:latin typeface="+mn-lt"/>
                <a:ea typeface="+mn-ea"/>
                <a:cs typeface="+mn-cs"/>
              </a:rPr>
              <a:t>Gary Holloway, BOR, Chair - Finance Committee</a:t>
            </a:r>
          </a:p>
          <a:p>
            <a:pPr lvl="0"/>
            <a:r>
              <a:rPr lang="en-US" sz="1200" kern="1200" dirty="0" smtClean="0">
                <a:solidFill>
                  <a:schemeClr val="tx1"/>
                </a:solidFill>
                <a:effectLst/>
                <a:latin typeface="+mn-lt"/>
                <a:ea typeface="+mn-ea"/>
                <a:cs typeface="+mn-cs"/>
              </a:rPr>
              <a:t>Kerry Kelley, OPM</a:t>
            </a:r>
          </a:p>
          <a:p>
            <a:pPr lvl="0"/>
            <a:r>
              <a:rPr lang="en-US" sz="1200" kern="1200" dirty="0" smtClean="0">
                <a:solidFill>
                  <a:schemeClr val="tx1"/>
                </a:solidFill>
                <a:effectLst/>
                <a:latin typeface="+mn-lt"/>
                <a:ea typeface="+mn-ea"/>
                <a:cs typeface="+mn-cs"/>
              </a:rPr>
              <a:t>Gary </a:t>
            </a:r>
            <a:r>
              <a:rPr lang="en-US" sz="1200" kern="1200" dirty="0" err="1" smtClean="0">
                <a:solidFill>
                  <a:schemeClr val="tx1"/>
                </a:solidFill>
                <a:effectLst/>
                <a:latin typeface="+mn-lt"/>
                <a:ea typeface="+mn-ea"/>
                <a:cs typeface="+mn-cs"/>
              </a:rPr>
              <a:t>Lewicki</a:t>
            </a:r>
            <a:r>
              <a:rPr lang="en-US" sz="1200" kern="1200" dirty="0" smtClean="0">
                <a:solidFill>
                  <a:schemeClr val="tx1"/>
                </a:solidFill>
                <a:effectLst/>
                <a:latin typeface="+mn-lt"/>
                <a:ea typeface="+mn-ea"/>
                <a:cs typeface="+mn-cs"/>
              </a:rPr>
              <a:t>, Assistant VP, Enrollment Planning &amp; Management, UConn</a:t>
            </a:r>
          </a:p>
          <a:p>
            <a:pPr lvl="0"/>
            <a:r>
              <a:rPr lang="en-US" sz="1200" kern="1200" dirty="0" smtClean="0">
                <a:solidFill>
                  <a:schemeClr val="tx1"/>
                </a:solidFill>
                <a:effectLst/>
                <a:latin typeface="+mn-lt"/>
                <a:ea typeface="+mn-ea"/>
                <a:cs typeface="+mn-cs"/>
              </a:rPr>
              <a:t>Wayne Locust, Vice President, Enrollment Planning and Management, UConn</a:t>
            </a:r>
          </a:p>
          <a:p>
            <a:pPr lvl="0"/>
            <a:r>
              <a:rPr lang="en-US" sz="1200" kern="1200" dirty="0" smtClean="0">
                <a:solidFill>
                  <a:schemeClr val="tx1"/>
                </a:solidFill>
                <a:effectLst/>
                <a:latin typeface="+mn-lt"/>
                <a:ea typeface="+mn-ea"/>
                <a:cs typeface="+mn-cs"/>
              </a:rPr>
              <a:t>Michael </a:t>
            </a:r>
            <a:r>
              <a:rPr lang="en-US" sz="1200" kern="1200" dirty="0" err="1" smtClean="0">
                <a:solidFill>
                  <a:schemeClr val="tx1"/>
                </a:solidFill>
                <a:effectLst/>
                <a:latin typeface="+mn-lt"/>
                <a:ea typeface="+mn-ea"/>
                <a:cs typeface="+mn-cs"/>
              </a:rPr>
              <a:t>Meotti</a:t>
            </a:r>
            <a:r>
              <a:rPr lang="en-US" sz="1200" kern="1200" dirty="0" smtClean="0">
                <a:solidFill>
                  <a:schemeClr val="tx1"/>
                </a:solidFill>
                <a:effectLst/>
                <a:latin typeface="+mn-lt"/>
                <a:ea typeface="+mn-ea"/>
                <a:cs typeface="+mn-cs"/>
              </a:rPr>
              <a:t>, Executive Vice President, </a:t>
            </a:r>
            <a:r>
              <a:rPr lang="en-US" sz="1200" kern="1200" dirty="0" err="1" smtClean="0">
                <a:solidFill>
                  <a:schemeClr val="tx1"/>
                </a:solidFill>
                <a:effectLst/>
                <a:latin typeface="+mn-lt"/>
                <a:ea typeface="+mn-ea"/>
                <a:cs typeface="+mn-cs"/>
              </a:rPr>
              <a:t>ConnSCU</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Jack Miller, President, CCSU</a:t>
            </a:r>
          </a:p>
          <a:p>
            <a:pPr lvl="0"/>
            <a:r>
              <a:rPr lang="en-US" sz="1200" kern="1200" dirty="0" smtClean="0">
                <a:solidFill>
                  <a:schemeClr val="tx1"/>
                </a:solidFill>
                <a:effectLst/>
                <a:latin typeface="+mn-lt"/>
                <a:ea typeface="+mn-ea"/>
                <a:cs typeface="+mn-cs"/>
              </a:rPr>
              <a:t>Pamela </a:t>
            </a:r>
            <a:r>
              <a:rPr lang="en-US" sz="1200" kern="1200" dirty="0" err="1" smtClean="0">
                <a:solidFill>
                  <a:schemeClr val="tx1"/>
                </a:solidFill>
                <a:effectLst/>
                <a:latin typeface="+mn-lt"/>
                <a:ea typeface="+mn-ea"/>
                <a:cs typeface="+mn-cs"/>
              </a:rPr>
              <a:t>Roelfs</a:t>
            </a:r>
            <a:r>
              <a:rPr lang="en-US" sz="1200" kern="1200" dirty="0" smtClean="0">
                <a:solidFill>
                  <a:schemeClr val="tx1"/>
                </a:solidFill>
                <a:effectLst/>
                <a:latin typeface="+mn-lt"/>
                <a:ea typeface="+mn-ea"/>
                <a:cs typeface="+mn-cs"/>
              </a:rPr>
              <a:t>, Director, Office of IR, UConn</a:t>
            </a:r>
          </a:p>
          <a:p>
            <a:pPr lvl="0"/>
            <a:r>
              <a:rPr lang="en-US" sz="1200" kern="1200" dirty="0" smtClean="0">
                <a:solidFill>
                  <a:schemeClr val="tx1"/>
                </a:solidFill>
                <a:effectLst/>
                <a:latin typeface="+mn-lt"/>
                <a:ea typeface="+mn-ea"/>
                <a:cs typeface="+mn-cs"/>
              </a:rPr>
              <a:t>Rachel Rubin, Chief of Staff, UConn</a:t>
            </a:r>
          </a:p>
          <a:p>
            <a:pPr lvl="0"/>
            <a:r>
              <a:rPr lang="en-US" sz="1200" kern="1200" dirty="0" err="1" smtClean="0">
                <a:solidFill>
                  <a:schemeClr val="tx1"/>
                </a:solidFill>
                <a:effectLst/>
                <a:latin typeface="+mn-lt"/>
                <a:ea typeface="+mn-ea"/>
                <a:cs typeface="+mn-cs"/>
              </a:rPr>
              <a:t>Malia</a:t>
            </a:r>
            <a:r>
              <a:rPr lang="en-US" sz="1200" kern="1200" dirty="0" smtClean="0">
                <a:solidFill>
                  <a:schemeClr val="tx1"/>
                </a:solidFill>
                <a:effectLst/>
                <a:latin typeface="+mn-lt"/>
                <a:ea typeface="+mn-ea"/>
                <a:cs typeface="+mn-cs"/>
              </a:rPr>
              <a:t> Sieve, Associate Director, Policy &amp; Research, </a:t>
            </a:r>
            <a:r>
              <a:rPr lang="en-US" sz="1200" kern="1200" dirty="0" err="1" smtClean="0">
                <a:solidFill>
                  <a:schemeClr val="tx1"/>
                </a:solidFill>
                <a:effectLst/>
                <a:latin typeface="+mn-lt"/>
                <a:ea typeface="+mn-ea"/>
                <a:cs typeface="+mn-cs"/>
              </a:rPr>
              <a:t>ConnSCU</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Zac </a:t>
            </a:r>
            <a:r>
              <a:rPr lang="en-US" sz="1200" kern="1200" dirty="0" err="1" smtClean="0">
                <a:solidFill>
                  <a:schemeClr val="tx1"/>
                </a:solidFill>
                <a:effectLst/>
                <a:latin typeface="+mn-lt"/>
                <a:ea typeface="+mn-ea"/>
                <a:cs typeface="+mn-cs"/>
              </a:rPr>
              <a:t>Zeitlin</a:t>
            </a:r>
            <a:r>
              <a:rPr lang="en-US" sz="1200" kern="1200" dirty="0" smtClean="0">
                <a:solidFill>
                  <a:schemeClr val="tx1"/>
                </a:solidFill>
                <a:effectLst/>
                <a:latin typeface="+mn-lt"/>
                <a:ea typeface="+mn-ea"/>
                <a:cs typeface="+mn-cs"/>
              </a:rPr>
              <a:t>, BOR, Member – Finance Committee</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3</a:t>
            </a:fld>
            <a:endParaRPr lang="en-US"/>
          </a:p>
        </p:txBody>
      </p:sp>
    </p:spTree>
    <p:extLst>
      <p:ext uri="{BB962C8B-B14F-4D97-AF65-F5344CB8AC3E}">
        <p14:creationId xmlns:p14="http://schemas.microsoft.com/office/powerpoint/2010/main" val="659808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areas</a:t>
            </a:r>
            <a:r>
              <a:rPr lang="en-US" baseline="0" dirty="0" smtClean="0"/>
              <a:t> can be addressed in the short term (Comparison Groups, Graduation Rates, Affordability). Others need additional research and refinement (learning outcomes, employment outcomes).</a:t>
            </a:r>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4</a:t>
            </a:fld>
            <a:endParaRPr lang="en-US"/>
          </a:p>
        </p:txBody>
      </p:sp>
    </p:spTree>
    <p:extLst>
      <p:ext uri="{BB962C8B-B14F-4D97-AF65-F5344CB8AC3E}">
        <p14:creationId xmlns:p14="http://schemas.microsoft.com/office/powerpoint/2010/main" val="350546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baseline="0" dirty="0" smtClean="0">
                <a:solidFill>
                  <a:schemeClr val="tx1"/>
                </a:solidFill>
                <a:effectLst/>
                <a:latin typeface="+mn-lt"/>
                <a:ea typeface="+mn-ea"/>
                <a:cs typeface="+mn-cs"/>
              </a:rPr>
              <a:t> See working group report: http://www.ct.edu/files/opr/A_20130411.pdf</a:t>
            </a:r>
            <a:endParaRPr lang="en-US" sz="1200" b="0" i="0" kern="1200" dirty="0" smtClean="0">
              <a:solidFill>
                <a:schemeClr val="tx1"/>
              </a:solidFill>
              <a:effectLst/>
              <a:latin typeface="+mn-lt"/>
              <a:ea typeface="+mn-ea"/>
              <a:cs typeface="+mn-cs"/>
            </a:endParaRP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Strategic Plan Metrics Work Group Members:</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Peter </a:t>
            </a:r>
            <a:r>
              <a:rPr lang="en-US" sz="1200" kern="1200" dirty="0" err="1" smtClean="0">
                <a:solidFill>
                  <a:schemeClr val="tx1"/>
                </a:solidFill>
                <a:effectLst/>
                <a:latin typeface="+mn-lt"/>
                <a:ea typeface="+mn-ea"/>
                <a:cs typeface="+mn-cs"/>
              </a:rPr>
              <a:t>Bachiochi</a:t>
            </a:r>
            <a:r>
              <a:rPr lang="en-US" sz="1200" kern="1200" dirty="0" smtClean="0">
                <a:solidFill>
                  <a:schemeClr val="tx1"/>
                </a:solidFill>
                <a:effectLst/>
                <a:latin typeface="+mn-lt"/>
                <a:ea typeface="+mn-ea"/>
                <a:cs typeface="+mn-cs"/>
              </a:rPr>
              <a:t>, Professor of Psychology, Eastern CSU</a:t>
            </a:r>
          </a:p>
          <a:p>
            <a:r>
              <a:rPr lang="en-US" sz="1200" kern="1200" dirty="0" smtClean="0">
                <a:solidFill>
                  <a:schemeClr val="tx1"/>
                </a:solidFill>
                <a:effectLst/>
                <a:latin typeface="+mn-lt"/>
                <a:ea typeface="+mn-ea"/>
                <a:cs typeface="+mn-cs"/>
              </a:rPr>
              <a:t>Robert Baer, Dean of Students, Norwalk CC</a:t>
            </a:r>
          </a:p>
          <a:p>
            <a:r>
              <a:rPr lang="en-US" sz="1200" kern="1200" dirty="0" smtClean="0">
                <a:solidFill>
                  <a:schemeClr val="tx1"/>
                </a:solidFill>
                <a:effectLst/>
                <a:latin typeface="+mn-lt"/>
                <a:ea typeface="+mn-ea"/>
                <a:cs typeface="+mn-cs"/>
              </a:rPr>
              <a:t>David England, Dean of </a:t>
            </a:r>
            <a:r>
              <a:rPr lang="en-US" sz="1200" kern="1200" dirty="0" err="1" smtClean="0">
                <a:solidFill>
                  <a:schemeClr val="tx1"/>
                </a:solidFill>
                <a:effectLst/>
                <a:latin typeface="+mn-lt"/>
                <a:ea typeface="+mn-ea"/>
                <a:cs typeface="+mn-cs"/>
              </a:rPr>
              <a:t>Inst</a:t>
            </a:r>
            <a:r>
              <a:rPr lang="en-US" sz="1200" kern="1200" dirty="0" smtClean="0">
                <a:solidFill>
                  <a:schemeClr val="tx1"/>
                </a:solidFill>
                <a:effectLst/>
                <a:latin typeface="+mn-lt"/>
                <a:ea typeface="+mn-ea"/>
                <a:cs typeface="+mn-cs"/>
              </a:rPr>
              <a:t> Effectiveness, </a:t>
            </a:r>
            <a:r>
              <a:rPr lang="en-US" sz="1200" kern="1200" dirty="0" err="1" smtClean="0">
                <a:solidFill>
                  <a:schemeClr val="tx1"/>
                </a:solidFill>
                <a:effectLst/>
                <a:latin typeface="+mn-lt"/>
                <a:ea typeface="+mn-ea"/>
                <a:cs typeface="+mn-cs"/>
              </a:rPr>
              <a:t>Tunxis</a:t>
            </a:r>
            <a:r>
              <a:rPr lang="en-US" sz="1200" kern="1200" dirty="0" smtClean="0">
                <a:solidFill>
                  <a:schemeClr val="tx1"/>
                </a:solidFill>
                <a:effectLst/>
                <a:latin typeface="+mn-lt"/>
                <a:ea typeface="+mn-ea"/>
                <a:cs typeface="+mn-cs"/>
              </a:rPr>
              <a:t> CC</a:t>
            </a:r>
          </a:p>
          <a:p>
            <a:r>
              <a:rPr lang="en-US" sz="1200" kern="1200" dirty="0" err="1" smtClean="0">
                <a:solidFill>
                  <a:schemeClr val="tx1"/>
                </a:solidFill>
                <a:effectLst/>
                <a:latin typeface="+mn-lt"/>
                <a:ea typeface="+mn-ea"/>
                <a:cs typeface="+mn-cs"/>
              </a:rPr>
              <a:t>Gena</a:t>
            </a:r>
            <a:r>
              <a:rPr lang="en-US" sz="1200" kern="1200" dirty="0" smtClean="0">
                <a:solidFill>
                  <a:schemeClr val="tx1"/>
                </a:solidFill>
                <a:effectLst/>
                <a:latin typeface="+mn-lt"/>
                <a:ea typeface="+mn-ea"/>
                <a:cs typeface="+mn-cs"/>
              </a:rPr>
              <a:t> Glickman, President, Manchester CC</a:t>
            </a:r>
          </a:p>
          <a:p>
            <a:r>
              <a:rPr lang="en-US" sz="1200" kern="1200" dirty="0" smtClean="0">
                <a:solidFill>
                  <a:schemeClr val="tx1"/>
                </a:solidFill>
                <a:effectLst/>
                <a:latin typeface="+mn-lt"/>
                <a:ea typeface="+mn-ea"/>
                <a:cs typeface="+mn-cs"/>
              </a:rPr>
              <a:t>Oz </a:t>
            </a:r>
            <a:r>
              <a:rPr lang="en-US" sz="1200" kern="1200" dirty="0" err="1" smtClean="0">
                <a:solidFill>
                  <a:schemeClr val="tx1"/>
                </a:solidFill>
                <a:effectLst/>
                <a:latin typeface="+mn-lt"/>
                <a:ea typeface="+mn-ea"/>
                <a:cs typeface="+mn-cs"/>
              </a:rPr>
              <a:t>Griebel</a:t>
            </a:r>
            <a:r>
              <a:rPr lang="en-US" sz="1200" kern="1200" dirty="0" smtClean="0">
                <a:solidFill>
                  <a:schemeClr val="tx1"/>
                </a:solidFill>
                <a:effectLst/>
                <a:latin typeface="+mn-lt"/>
                <a:ea typeface="+mn-ea"/>
                <a:cs typeface="+mn-cs"/>
              </a:rPr>
              <a:t>, President &amp; Chief Executive Officer, Metro Hartford Alliance</a:t>
            </a:r>
          </a:p>
          <a:p>
            <a:r>
              <a:rPr lang="en-US" sz="1200" kern="1200" dirty="0" smtClean="0">
                <a:solidFill>
                  <a:schemeClr val="tx1"/>
                </a:solidFill>
                <a:effectLst/>
                <a:latin typeface="+mn-lt"/>
                <a:ea typeface="+mn-ea"/>
                <a:cs typeface="+mn-cs"/>
              </a:rPr>
              <a:t>Dorsey Kendrick, President, Gateway CC</a:t>
            </a:r>
          </a:p>
          <a:p>
            <a:r>
              <a:rPr lang="en-US" sz="1200" kern="1200" dirty="0" smtClean="0">
                <a:solidFill>
                  <a:schemeClr val="tx1"/>
                </a:solidFill>
                <a:effectLst/>
                <a:latin typeface="+mn-lt"/>
                <a:ea typeface="+mn-ea"/>
                <a:cs typeface="+mn-cs"/>
              </a:rPr>
              <a:t>Marianne Kennedy, Provost, Southern CSU</a:t>
            </a:r>
          </a:p>
          <a:p>
            <a:r>
              <a:rPr lang="en-US" sz="1200" kern="1200" dirty="0" smtClean="0">
                <a:solidFill>
                  <a:schemeClr val="tx1"/>
                </a:solidFill>
                <a:effectLst/>
                <a:latin typeface="+mn-lt"/>
                <a:ea typeface="+mn-ea"/>
                <a:cs typeface="+mn-cs"/>
              </a:rPr>
              <a:t>Ed </a:t>
            </a:r>
            <a:r>
              <a:rPr lang="en-US" sz="1200" kern="1200" dirty="0" err="1" smtClean="0">
                <a:solidFill>
                  <a:schemeClr val="tx1"/>
                </a:solidFill>
                <a:effectLst/>
                <a:latin typeface="+mn-lt"/>
                <a:ea typeface="+mn-ea"/>
                <a:cs typeface="+mn-cs"/>
              </a:rPr>
              <a:t>Klonoski</a:t>
            </a:r>
            <a:r>
              <a:rPr lang="en-US" sz="1200" kern="1200" dirty="0" smtClean="0">
                <a:solidFill>
                  <a:schemeClr val="tx1"/>
                </a:solidFill>
                <a:effectLst/>
                <a:latin typeface="+mn-lt"/>
                <a:ea typeface="+mn-ea"/>
                <a:cs typeface="+mn-cs"/>
              </a:rPr>
              <a:t>, President, Charter Oak State College</a:t>
            </a:r>
          </a:p>
          <a:p>
            <a:r>
              <a:rPr lang="en-US" sz="1200" kern="1200" dirty="0" smtClean="0">
                <a:solidFill>
                  <a:schemeClr val="tx1"/>
                </a:solidFill>
                <a:effectLst/>
                <a:latin typeface="+mn-lt"/>
                <a:ea typeface="+mn-ea"/>
                <a:cs typeface="+mn-cs"/>
              </a:rPr>
              <a:t>Brian Donohue Lynch, Professor of Anthropology &amp; Sociology, </a:t>
            </a:r>
            <a:r>
              <a:rPr lang="en-US" sz="1200" kern="1200" dirty="0" err="1" smtClean="0">
                <a:solidFill>
                  <a:schemeClr val="tx1"/>
                </a:solidFill>
                <a:effectLst/>
                <a:latin typeface="+mn-lt"/>
                <a:ea typeface="+mn-ea"/>
                <a:cs typeface="+mn-cs"/>
              </a:rPr>
              <a:t>Quinebaug</a:t>
            </a:r>
            <a:r>
              <a:rPr lang="en-US" sz="1200" kern="1200" dirty="0" smtClean="0">
                <a:solidFill>
                  <a:schemeClr val="tx1"/>
                </a:solidFill>
                <a:effectLst/>
                <a:latin typeface="+mn-lt"/>
                <a:ea typeface="+mn-ea"/>
                <a:cs typeface="+mn-cs"/>
              </a:rPr>
              <a:t> Valley CC</a:t>
            </a:r>
          </a:p>
          <a:p>
            <a:r>
              <a:rPr lang="en-US" sz="1200" kern="1200" dirty="0" smtClean="0">
                <a:solidFill>
                  <a:schemeClr val="tx1"/>
                </a:solidFill>
                <a:effectLst/>
                <a:latin typeface="+mn-lt"/>
                <a:ea typeface="+mn-ea"/>
                <a:cs typeface="+mn-cs"/>
              </a:rPr>
              <a:t>Barbara McCarthy, Academic Dean, </a:t>
            </a:r>
            <a:r>
              <a:rPr lang="en-US" sz="1200" kern="1200" dirty="0" err="1" smtClean="0">
                <a:solidFill>
                  <a:schemeClr val="tx1"/>
                </a:solidFill>
                <a:effectLst/>
                <a:latin typeface="+mn-lt"/>
                <a:ea typeface="+mn-ea"/>
                <a:cs typeface="+mn-cs"/>
              </a:rPr>
              <a:t>Asnuntuck</a:t>
            </a:r>
            <a:r>
              <a:rPr lang="en-US" sz="1200" kern="1200" dirty="0" smtClean="0">
                <a:solidFill>
                  <a:schemeClr val="tx1"/>
                </a:solidFill>
                <a:effectLst/>
                <a:latin typeface="+mn-lt"/>
                <a:ea typeface="+mn-ea"/>
                <a:cs typeface="+mn-cs"/>
              </a:rPr>
              <a:t> CC</a:t>
            </a:r>
          </a:p>
          <a:p>
            <a:r>
              <a:rPr lang="en-US" sz="1200" kern="1200" dirty="0" smtClean="0">
                <a:solidFill>
                  <a:schemeClr val="tx1"/>
                </a:solidFill>
                <a:effectLst/>
                <a:latin typeface="+mn-lt"/>
                <a:ea typeface="+mn-ea"/>
                <a:cs typeface="+mn-cs"/>
              </a:rPr>
              <a:t>Jack Miller, President, Central CSU</a:t>
            </a:r>
          </a:p>
          <a:p>
            <a:r>
              <a:rPr lang="en-US" sz="1200" kern="1200" dirty="0" smtClean="0">
                <a:solidFill>
                  <a:schemeClr val="tx1"/>
                </a:solidFill>
                <a:effectLst/>
                <a:latin typeface="+mn-lt"/>
                <a:ea typeface="+mn-ea"/>
                <a:cs typeface="+mn-cs"/>
              </a:rPr>
              <a:t>Jay Morris, Vice President of Education &amp; Institute of Excellence, Yale New Haven Hospital</a:t>
            </a:r>
          </a:p>
          <a:p>
            <a:r>
              <a:rPr lang="en-US" sz="1200" kern="1200" dirty="0" smtClean="0">
                <a:solidFill>
                  <a:schemeClr val="tx1"/>
                </a:solidFill>
                <a:effectLst/>
                <a:latin typeface="+mn-lt"/>
                <a:ea typeface="+mn-ea"/>
                <a:cs typeface="+mn-cs"/>
              </a:rPr>
              <a:t>Wilfredo Nieves, President, Capital CC</a:t>
            </a:r>
          </a:p>
          <a:p>
            <a:r>
              <a:rPr lang="en-US" sz="1200" kern="1200" dirty="0" smtClean="0">
                <a:solidFill>
                  <a:schemeClr val="tx1"/>
                </a:solidFill>
                <a:effectLst/>
                <a:latin typeface="+mn-lt"/>
                <a:ea typeface="+mn-ea"/>
                <a:cs typeface="+mn-cs"/>
              </a:rPr>
              <a:t>Michael </a:t>
            </a:r>
            <a:r>
              <a:rPr lang="en-US" sz="1200" kern="1200" dirty="0" err="1" smtClean="0">
                <a:solidFill>
                  <a:schemeClr val="tx1"/>
                </a:solidFill>
                <a:effectLst/>
                <a:latin typeface="+mn-lt"/>
                <a:ea typeface="+mn-ea"/>
                <a:cs typeface="+mn-cs"/>
              </a:rPr>
              <a:t>Pascetta</a:t>
            </a:r>
            <a:r>
              <a:rPr lang="en-US" sz="1200" kern="1200" dirty="0" smtClean="0">
                <a:solidFill>
                  <a:schemeClr val="tx1"/>
                </a:solidFill>
                <a:effectLst/>
                <a:latin typeface="+mn-lt"/>
                <a:ea typeface="+mn-ea"/>
                <a:cs typeface="+mn-cs"/>
              </a:rPr>
              <a:t>, SVP, Chief Financial &amp; Administrative Officer, Women's Health USA</a:t>
            </a:r>
          </a:p>
          <a:p>
            <a:r>
              <a:rPr lang="en-US" sz="1200" kern="1200" dirty="0" smtClean="0">
                <a:solidFill>
                  <a:schemeClr val="tx1"/>
                </a:solidFill>
                <a:effectLst/>
                <a:latin typeface="+mn-lt"/>
                <a:ea typeface="+mn-ea"/>
                <a:cs typeface="+mn-cs"/>
              </a:rPr>
              <a:t>Tom Phillips, President &amp; Chief Executive Officer, Capital Workforce Partners</a:t>
            </a:r>
          </a:p>
          <a:p>
            <a:r>
              <a:rPr lang="en-US" sz="1200" kern="1200" dirty="0" smtClean="0">
                <a:solidFill>
                  <a:schemeClr val="tx1"/>
                </a:solidFill>
                <a:effectLst/>
                <a:latin typeface="+mn-lt"/>
                <a:ea typeface="+mn-ea"/>
                <a:cs typeface="+mn-cs"/>
              </a:rPr>
              <a:t>Paul Reis, Chief Financial Officer, Western CSU</a:t>
            </a:r>
          </a:p>
          <a:p>
            <a:r>
              <a:rPr lang="en-US" sz="1200" kern="1200" dirty="0" smtClean="0">
                <a:solidFill>
                  <a:schemeClr val="tx1"/>
                </a:solidFill>
                <a:effectLst/>
                <a:latin typeface="+mn-lt"/>
                <a:ea typeface="+mn-ea"/>
                <a:cs typeface="+mn-cs"/>
              </a:rPr>
              <a:t>Leonora </a:t>
            </a:r>
            <a:r>
              <a:rPr lang="en-US" sz="1200" kern="1200" dirty="0" err="1" smtClean="0">
                <a:solidFill>
                  <a:schemeClr val="tx1"/>
                </a:solidFill>
                <a:effectLst/>
                <a:latin typeface="+mn-lt"/>
                <a:ea typeface="+mn-ea"/>
                <a:cs typeface="+mn-cs"/>
              </a:rPr>
              <a:t>Valvo</a:t>
            </a:r>
            <a:r>
              <a:rPr lang="en-US" sz="1200" kern="1200" dirty="0" smtClean="0">
                <a:solidFill>
                  <a:schemeClr val="tx1"/>
                </a:solidFill>
                <a:effectLst/>
                <a:latin typeface="+mn-lt"/>
                <a:ea typeface="+mn-ea"/>
                <a:cs typeface="+mn-cs"/>
              </a:rPr>
              <a:t>, Chief Executive Officer, </a:t>
            </a:r>
            <a:r>
              <a:rPr lang="en-US" sz="1200" kern="1200" dirty="0" err="1" smtClean="0">
                <a:solidFill>
                  <a:schemeClr val="tx1"/>
                </a:solidFill>
                <a:effectLst/>
                <a:latin typeface="+mn-lt"/>
                <a:ea typeface="+mn-ea"/>
                <a:cs typeface="+mn-cs"/>
              </a:rPr>
              <a:t>eTouches</a:t>
            </a:r>
            <a:endParaRPr lang="en-US" sz="1200" kern="1200" dirty="0" smtClean="0">
              <a:solidFill>
                <a:schemeClr val="tx1"/>
              </a:solidFill>
              <a:effectLst/>
              <a:latin typeface="+mn-lt"/>
              <a:ea typeface="+mn-ea"/>
              <a:cs typeface="+mn-cs"/>
            </a:endParaRPr>
          </a:p>
          <a:p>
            <a:endParaRPr lang="en-US" baseline="0" dirty="0" smtClean="0"/>
          </a:p>
          <a:p>
            <a:r>
              <a:rPr lang="en-US" sz="1200" b="1" i="1" kern="1200" dirty="0" smtClean="0">
                <a:solidFill>
                  <a:schemeClr val="tx1"/>
                </a:solidFill>
                <a:effectLst/>
                <a:latin typeface="+mn-lt"/>
                <a:ea typeface="+mn-ea"/>
                <a:cs typeface="+mn-cs"/>
              </a:rPr>
              <a:t>Board of Regents and Management/Staff Participants: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René </a:t>
            </a:r>
            <a:r>
              <a:rPr lang="en-US" sz="1200" kern="1200" dirty="0" err="1" smtClean="0">
                <a:solidFill>
                  <a:schemeClr val="tx1"/>
                </a:solidFill>
                <a:effectLst/>
                <a:latin typeface="+mn-lt"/>
                <a:ea typeface="+mn-ea"/>
                <a:cs typeface="+mn-cs"/>
              </a:rPr>
              <a:t>Lerer</a:t>
            </a:r>
            <a:r>
              <a:rPr lang="en-US" sz="1200" kern="1200" dirty="0" smtClean="0">
                <a:solidFill>
                  <a:schemeClr val="tx1"/>
                </a:solidFill>
                <a:effectLst/>
                <a:latin typeface="+mn-lt"/>
                <a:ea typeface="+mn-ea"/>
                <a:cs typeface="+mn-cs"/>
              </a:rPr>
              <a:t>, Chair of the BOR Strategic Planning Committee and Executive Chairman</a:t>
            </a:r>
          </a:p>
          <a:p>
            <a:r>
              <a:rPr lang="en-US" sz="1200" kern="1200" dirty="0" smtClean="0">
                <a:solidFill>
                  <a:schemeClr val="tx1"/>
                </a:solidFill>
                <a:effectLst/>
                <a:latin typeface="+mn-lt"/>
                <a:ea typeface="+mn-ea"/>
                <a:cs typeface="+mn-cs"/>
              </a:rPr>
              <a:t>Dennis Murphy, Interim Chief of Staff, BOR and Deputy Commission of Labor</a:t>
            </a:r>
          </a:p>
          <a:p>
            <a:r>
              <a:rPr lang="en-US" sz="1200" kern="1200" dirty="0" smtClean="0">
                <a:solidFill>
                  <a:schemeClr val="tx1"/>
                </a:solidFill>
                <a:effectLst/>
                <a:latin typeface="+mn-lt"/>
                <a:ea typeface="+mn-ea"/>
                <a:cs typeface="+mn-cs"/>
              </a:rPr>
              <a:t>Braden Hosch, Director of Policy and Research and Interim Director of Academic Affairs, BOR</a:t>
            </a:r>
          </a:p>
          <a:p>
            <a:r>
              <a:rPr lang="en-US" sz="1200" kern="1200" dirty="0" smtClean="0">
                <a:solidFill>
                  <a:schemeClr val="tx1"/>
                </a:solidFill>
                <a:effectLst/>
                <a:latin typeface="+mn-lt"/>
                <a:ea typeface="+mn-ea"/>
                <a:cs typeface="+mn-cs"/>
              </a:rPr>
              <a:t>Annmarie Davis, Office of Policy and Research, BOR</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Principles for Selection of Metrics</a:t>
            </a:r>
          </a:p>
          <a:p>
            <a:r>
              <a:rPr lang="en-US" sz="1200" kern="1200" dirty="0" smtClean="0">
                <a:solidFill>
                  <a:schemeClr val="tx1"/>
                </a:solidFill>
                <a:effectLst/>
                <a:latin typeface="+mn-lt"/>
                <a:ea typeface="+mn-ea"/>
                <a:cs typeface="+mn-cs"/>
              </a:rPr>
              <a:t>During the first meeting, the group reviewed principles for selection of metrics. These metrics are intended to serve as high level indicators for the BOR to monitor progress on established goals. These principles were that metrics should:</a:t>
            </a:r>
          </a:p>
          <a:p>
            <a:pPr lvl="0"/>
            <a:r>
              <a:rPr lang="en-US" sz="1200" kern="1200" dirty="0" smtClean="0">
                <a:solidFill>
                  <a:schemeClr val="tx1"/>
                </a:solidFill>
                <a:effectLst/>
                <a:latin typeface="+mn-lt"/>
                <a:ea typeface="+mn-ea"/>
                <a:cs typeface="+mn-cs"/>
              </a:rPr>
              <a:t>Be meaningful – provide a limited number of high-level information points to decision makers </a:t>
            </a:r>
          </a:p>
          <a:p>
            <a:pPr lvl="0"/>
            <a:r>
              <a:rPr lang="en-US" sz="1200" kern="1200" dirty="0" smtClean="0">
                <a:solidFill>
                  <a:schemeClr val="tx1"/>
                </a:solidFill>
                <a:effectLst/>
                <a:latin typeface="+mn-lt"/>
                <a:ea typeface="+mn-ea"/>
                <a:cs typeface="+mn-cs"/>
              </a:rPr>
              <a:t>Be indicative – show progress but not necessarily exhaustive; may not provide full diagnostics</a:t>
            </a:r>
          </a:p>
          <a:p>
            <a:pPr lvl="0"/>
            <a:r>
              <a:rPr lang="en-US" sz="1200" kern="1200" dirty="0" smtClean="0">
                <a:solidFill>
                  <a:schemeClr val="tx1"/>
                </a:solidFill>
                <a:effectLst/>
                <a:latin typeface="+mn-lt"/>
                <a:ea typeface="+mn-ea"/>
                <a:cs typeface="+mn-cs"/>
              </a:rPr>
              <a:t>Be valid – measure what claimed to represent</a:t>
            </a:r>
          </a:p>
          <a:p>
            <a:pPr lvl="0"/>
            <a:r>
              <a:rPr lang="en-US" sz="1200" kern="1200" dirty="0" smtClean="0">
                <a:solidFill>
                  <a:schemeClr val="tx1"/>
                </a:solidFill>
                <a:effectLst/>
                <a:latin typeface="+mn-lt"/>
                <a:ea typeface="+mn-ea"/>
                <a:cs typeface="+mn-cs"/>
              </a:rPr>
              <a:t>Be reliable – provide consistent results over time, have consistent definitions that allow for independent measurement or validation</a:t>
            </a:r>
          </a:p>
          <a:p>
            <a:pPr lvl="0"/>
            <a:r>
              <a:rPr lang="en-US" sz="1200" kern="1200" dirty="0" smtClean="0">
                <a:solidFill>
                  <a:schemeClr val="tx1"/>
                </a:solidFill>
                <a:effectLst/>
                <a:latin typeface="+mn-lt"/>
                <a:ea typeface="+mn-ea"/>
                <a:cs typeface="+mn-cs"/>
              </a:rPr>
              <a:t>Have readily available comparative data </a:t>
            </a:r>
          </a:p>
          <a:p>
            <a:pPr lvl="0"/>
            <a:r>
              <a:rPr lang="en-US" sz="1200" kern="1200" dirty="0" smtClean="0">
                <a:solidFill>
                  <a:schemeClr val="tx1"/>
                </a:solidFill>
                <a:effectLst/>
                <a:latin typeface="+mn-lt"/>
                <a:ea typeface="+mn-ea"/>
                <a:cs typeface="+mn-cs"/>
              </a:rPr>
              <a:t>Provide information for which the value is equal to or greater than the cost for collection</a:t>
            </a:r>
          </a:p>
          <a:p>
            <a:pPr lvl="0"/>
            <a:r>
              <a:rPr lang="en-US" sz="1200" kern="1200" dirty="0" smtClean="0">
                <a:solidFill>
                  <a:schemeClr val="tx1"/>
                </a:solidFill>
                <a:effectLst/>
                <a:latin typeface="+mn-lt"/>
                <a:ea typeface="+mn-ea"/>
                <a:cs typeface="+mn-cs"/>
              </a:rPr>
              <a:t>Be sensitive to institutional actions – actions taken by institutions must be able to affect the metric</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Characteristics for Consideration in Generating Comparison Groups</a:t>
            </a:r>
          </a:p>
          <a:p>
            <a:r>
              <a:rPr lang="en-US" sz="1200" b="1" i="1" kern="1200" dirty="0" smtClean="0">
                <a:solidFill>
                  <a:schemeClr val="tx1"/>
                </a:solidFill>
                <a:effectLst/>
                <a:latin typeface="+mn-lt"/>
                <a:ea typeface="+mn-ea"/>
                <a:cs typeface="+mn-cs"/>
              </a:rPr>
              <a:t>Student characteristics: </a:t>
            </a:r>
          </a:p>
          <a:p>
            <a:pPr lvl="0"/>
            <a:r>
              <a:rPr lang="en-US" sz="1200" kern="1200" dirty="0" smtClean="0">
                <a:solidFill>
                  <a:schemeClr val="tx1"/>
                </a:solidFill>
                <a:effectLst/>
                <a:latin typeface="+mn-lt"/>
                <a:ea typeface="+mn-ea"/>
                <a:cs typeface="+mn-cs"/>
              </a:rPr>
              <a:t>Race/Ethnicity </a:t>
            </a:r>
          </a:p>
          <a:p>
            <a:pPr lvl="0"/>
            <a:r>
              <a:rPr lang="en-US" sz="1200" kern="1200" dirty="0" smtClean="0">
                <a:solidFill>
                  <a:schemeClr val="tx1"/>
                </a:solidFill>
                <a:effectLst/>
                <a:latin typeface="+mn-lt"/>
                <a:ea typeface="+mn-ea"/>
                <a:cs typeface="+mn-cs"/>
              </a:rPr>
              <a:t>Socioeconomic status (percent of Pell recipients)</a:t>
            </a:r>
          </a:p>
          <a:p>
            <a:pPr lvl="0"/>
            <a:r>
              <a:rPr lang="en-US" sz="1200" kern="1200" dirty="0" smtClean="0">
                <a:solidFill>
                  <a:schemeClr val="tx1"/>
                </a:solidFill>
                <a:effectLst/>
                <a:latin typeface="+mn-lt"/>
                <a:ea typeface="+mn-ea"/>
                <a:cs typeface="+mn-cs"/>
              </a:rPr>
              <a:t>Age (traditional vs. non-traditional)</a:t>
            </a:r>
          </a:p>
          <a:p>
            <a:pPr lvl="0"/>
            <a:r>
              <a:rPr lang="en-US" sz="1200" kern="1200" dirty="0" smtClean="0">
                <a:solidFill>
                  <a:schemeClr val="tx1"/>
                </a:solidFill>
                <a:effectLst/>
                <a:latin typeface="+mn-lt"/>
                <a:ea typeface="+mn-ea"/>
                <a:cs typeface="+mn-cs"/>
              </a:rPr>
              <a:t>Residential/commuter mix</a:t>
            </a:r>
          </a:p>
          <a:p>
            <a:pPr lvl="0"/>
            <a:r>
              <a:rPr lang="en-US" sz="1200" kern="1200" dirty="0" smtClean="0">
                <a:solidFill>
                  <a:schemeClr val="tx1"/>
                </a:solidFill>
                <a:effectLst/>
                <a:latin typeface="+mn-lt"/>
                <a:ea typeface="+mn-ea"/>
                <a:cs typeface="+mn-cs"/>
              </a:rPr>
              <a:t>Undergraduate/graduate mix</a:t>
            </a:r>
          </a:p>
          <a:p>
            <a:pPr lvl="0"/>
            <a:r>
              <a:rPr lang="en-US" sz="1200" kern="1200" dirty="0" smtClean="0">
                <a:solidFill>
                  <a:schemeClr val="tx1"/>
                </a:solidFill>
                <a:effectLst/>
                <a:latin typeface="+mn-lt"/>
                <a:ea typeface="+mn-ea"/>
                <a:cs typeface="+mn-cs"/>
              </a:rPr>
              <a:t>Full-time/part-time mix</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Institutional characteristics:</a:t>
            </a:r>
          </a:p>
          <a:p>
            <a:pPr lvl="0"/>
            <a:r>
              <a:rPr lang="en-US" sz="1200" kern="1200" dirty="0" smtClean="0">
                <a:solidFill>
                  <a:schemeClr val="tx1"/>
                </a:solidFill>
                <a:effectLst/>
                <a:latin typeface="+mn-lt"/>
                <a:ea typeface="+mn-ea"/>
                <a:cs typeface="+mn-cs"/>
              </a:rPr>
              <a:t>Governance</a:t>
            </a:r>
          </a:p>
          <a:p>
            <a:pPr lvl="0"/>
            <a:r>
              <a:rPr lang="en-US" sz="1200" kern="1200" dirty="0" smtClean="0">
                <a:solidFill>
                  <a:schemeClr val="tx1"/>
                </a:solidFill>
                <a:effectLst/>
                <a:latin typeface="+mn-lt"/>
                <a:ea typeface="+mn-ea"/>
                <a:cs typeface="+mn-cs"/>
              </a:rPr>
              <a:t>Location</a:t>
            </a:r>
          </a:p>
          <a:p>
            <a:pPr lvl="0"/>
            <a:r>
              <a:rPr lang="en-US" sz="1200" kern="1200" dirty="0" smtClean="0">
                <a:solidFill>
                  <a:schemeClr val="tx1"/>
                </a:solidFill>
                <a:effectLst/>
                <a:latin typeface="+mn-lt"/>
                <a:ea typeface="+mn-ea"/>
                <a:cs typeface="+mn-cs"/>
              </a:rPr>
              <a:t>Cost</a:t>
            </a:r>
          </a:p>
          <a:p>
            <a:pPr lvl="0"/>
            <a:r>
              <a:rPr lang="en-US" sz="1200" kern="1200" dirty="0" smtClean="0">
                <a:solidFill>
                  <a:schemeClr val="tx1"/>
                </a:solidFill>
                <a:effectLst/>
                <a:latin typeface="+mn-lt"/>
                <a:ea typeface="+mn-ea"/>
                <a:cs typeface="+mn-cs"/>
              </a:rPr>
              <a:t>Size</a:t>
            </a:r>
          </a:p>
          <a:p>
            <a:pPr lvl="0"/>
            <a:r>
              <a:rPr lang="en-US" sz="1200" kern="1200" dirty="0" smtClean="0">
                <a:solidFill>
                  <a:schemeClr val="tx1"/>
                </a:solidFill>
                <a:effectLst/>
                <a:latin typeface="+mn-lt"/>
                <a:ea typeface="+mn-ea"/>
                <a:cs typeface="+mn-cs"/>
              </a:rPr>
              <a:t>Funding structure (state vs. local funding)</a:t>
            </a:r>
          </a:p>
          <a:p>
            <a:pPr lvl="0"/>
            <a:r>
              <a:rPr lang="en-US" sz="1200" kern="1200" dirty="0" smtClean="0">
                <a:solidFill>
                  <a:schemeClr val="tx1"/>
                </a:solidFill>
                <a:effectLst/>
                <a:latin typeface="+mn-lt"/>
                <a:ea typeface="+mn-ea"/>
                <a:cs typeface="+mn-cs"/>
              </a:rPr>
              <a:t>Mission (comprehensive/technical)</a:t>
            </a:r>
          </a:p>
          <a:p>
            <a:pPr lvl="0"/>
            <a:r>
              <a:rPr lang="en-US" sz="1200" kern="1200" dirty="0" smtClean="0">
                <a:solidFill>
                  <a:schemeClr val="tx1"/>
                </a:solidFill>
                <a:effectLst/>
                <a:latin typeface="+mn-lt"/>
                <a:ea typeface="+mn-ea"/>
                <a:cs typeface="+mn-cs"/>
              </a:rPr>
              <a:t>Carnegie Classification</a:t>
            </a:r>
          </a:p>
          <a:p>
            <a:pPr lvl="0"/>
            <a:r>
              <a:rPr lang="en-US" sz="1200" kern="1200" dirty="0" smtClean="0">
                <a:solidFill>
                  <a:schemeClr val="tx1"/>
                </a:solidFill>
                <a:effectLst/>
                <a:latin typeface="+mn-lt"/>
                <a:ea typeface="+mn-ea"/>
                <a:cs typeface="+mn-cs"/>
              </a:rPr>
              <a:t>Urban/Suburban/Rural</a:t>
            </a:r>
          </a:p>
          <a:p>
            <a:pPr lvl="0"/>
            <a:r>
              <a:rPr lang="en-US" sz="1200" kern="1200" dirty="0" smtClean="0">
                <a:solidFill>
                  <a:schemeClr val="tx1"/>
                </a:solidFill>
                <a:effectLst/>
                <a:latin typeface="+mn-lt"/>
                <a:ea typeface="+mn-ea"/>
                <a:cs typeface="+mn-cs"/>
              </a:rPr>
              <a:t>Level of degree offerings</a:t>
            </a:r>
          </a:p>
          <a:p>
            <a:pPr lvl="0"/>
            <a:r>
              <a:rPr lang="en-US" sz="1200" kern="1200" dirty="0" smtClean="0">
                <a:solidFill>
                  <a:schemeClr val="tx1"/>
                </a:solidFill>
                <a:effectLst/>
                <a:latin typeface="+mn-lt"/>
                <a:ea typeface="+mn-ea"/>
                <a:cs typeface="+mn-cs"/>
              </a:rPr>
              <a:t>Multi-campus vs. single structure</a:t>
            </a:r>
          </a:p>
          <a:p>
            <a:pPr lvl="0"/>
            <a:r>
              <a:rPr lang="en-US" sz="1200" kern="1200" dirty="0" smtClean="0">
                <a:solidFill>
                  <a:schemeClr val="tx1"/>
                </a:solidFill>
                <a:effectLst/>
                <a:latin typeface="+mn-lt"/>
                <a:ea typeface="+mn-ea"/>
                <a:cs typeface="+mn-cs"/>
              </a:rPr>
              <a:t>Full-time/part-time faculty mix</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5</a:t>
            </a:fld>
            <a:endParaRPr lang="en-US"/>
          </a:p>
        </p:txBody>
      </p:sp>
    </p:spTree>
    <p:extLst>
      <p:ext uri="{BB962C8B-B14F-4D97-AF65-F5344CB8AC3E}">
        <p14:creationId xmlns:p14="http://schemas.microsoft.com/office/powerpoint/2010/main" val="856856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Graduation rates are collected</a:t>
            </a:r>
            <a:r>
              <a:rPr lang="en-US" baseline="0" dirty="0" smtClean="0"/>
              <a:t> at the institutional level but are related very significantly to institutional inputs</a:t>
            </a:r>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6</a:t>
            </a:fld>
            <a:endParaRPr lang="en-US"/>
          </a:p>
        </p:txBody>
      </p:sp>
    </p:spTree>
    <p:extLst>
      <p:ext uri="{BB962C8B-B14F-4D97-AF65-F5344CB8AC3E}">
        <p14:creationId xmlns:p14="http://schemas.microsoft.com/office/powerpoint/2010/main" val="1014893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Tableau Public site: http://public.tableausoftware.com/views/150GraduationRates4-yearinstitutions/6-yrGradratesbySATScores?:embed=y&amp;:display_count=no</a:t>
            </a:r>
          </a:p>
          <a:p>
            <a:endParaRPr lang="en-US" dirty="0" smtClean="0"/>
          </a:p>
          <a:p>
            <a:r>
              <a:rPr lang="en-US" dirty="0" smtClean="0"/>
              <a:t>Stony Brook University is the red circle</a:t>
            </a:r>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7</a:t>
            </a:fld>
            <a:endParaRPr lang="en-US"/>
          </a:p>
        </p:txBody>
      </p:sp>
    </p:spTree>
    <p:extLst>
      <p:ext uri="{BB962C8B-B14F-4D97-AF65-F5344CB8AC3E}">
        <p14:creationId xmlns:p14="http://schemas.microsoft.com/office/powerpoint/2010/main" val="2125052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DeAngelo</a:t>
            </a:r>
            <a:r>
              <a:rPr lang="en-US" sz="1200" dirty="0" smtClean="0"/>
              <a:t>, L., </a:t>
            </a:r>
            <a:r>
              <a:rPr lang="en-US" sz="1200" dirty="0" err="1" smtClean="0"/>
              <a:t>Franke</a:t>
            </a:r>
            <a:r>
              <a:rPr lang="en-US" sz="1200" dirty="0" smtClean="0"/>
              <a:t>, R., Hurtado, S., Pryor, J. H., &amp; Tran, S. (2011). Completing college: Assessing graduation rates at four-year institutions. Los Angeles: Higher Education Research Institute, UCLA. Retrieved January 13, 2014 from http://heri.ucla.edu/DARCU/CompletingCollege2011.pdf</a:t>
            </a:r>
          </a:p>
        </p:txBody>
      </p:sp>
      <p:sp>
        <p:nvSpPr>
          <p:cNvPr id="4" name="Slide Number Placeholder 3"/>
          <p:cNvSpPr>
            <a:spLocks noGrp="1"/>
          </p:cNvSpPr>
          <p:nvPr>
            <p:ph type="sldNum" sz="quarter" idx="10"/>
          </p:nvPr>
        </p:nvSpPr>
        <p:spPr/>
        <p:txBody>
          <a:bodyPr/>
          <a:lstStyle/>
          <a:p>
            <a:fld id="{D1DAE02C-9641-4404-8E72-F934BB55A074}" type="slidenum">
              <a:rPr lang="en-US" smtClean="0"/>
              <a:t>8</a:t>
            </a:fld>
            <a:endParaRPr lang="en-US"/>
          </a:p>
        </p:txBody>
      </p:sp>
    </p:spTree>
    <p:extLst>
      <p:ext uri="{BB962C8B-B14F-4D97-AF65-F5344CB8AC3E}">
        <p14:creationId xmlns:p14="http://schemas.microsoft.com/office/powerpoint/2010/main" val="1738518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DAE02C-9641-4404-8E72-F934BB55A074}" type="slidenum">
              <a:rPr lang="en-US" smtClean="0"/>
              <a:t>9</a:t>
            </a:fld>
            <a:endParaRPr lang="en-US"/>
          </a:p>
        </p:txBody>
      </p:sp>
    </p:spTree>
    <p:extLst>
      <p:ext uri="{BB962C8B-B14F-4D97-AF65-F5344CB8AC3E}">
        <p14:creationId xmlns:p14="http://schemas.microsoft.com/office/powerpoint/2010/main" val="78606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2" name="Picture 1" descr="SBU stack_2clr_cmyk.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6275" y="2543175"/>
            <a:ext cx="5253038" cy="186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65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9"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Tree>
    <p:extLst>
      <p:ext uri="{BB962C8B-B14F-4D97-AF65-F5344CB8AC3E}">
        <p14:creationId xmlns:p14="http://schemas.microsoft.com/office/powerpoint/2010/main" val="13588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6" name="Text Placeholder 7"/>
          <p:cNvSpPr>
            <a:spLocks noGrp="1"/>
          </p:cNvSpPr>
          <p:nvPr>
            <p:ph type="body" sz="quarter" idx="15"/>
          </p:nvPr>
        </p:nvSpPr>
        <p:spPr>
          <a:xfrm>
            <a:off x="457200" y="1066800"/>
            <a:ext cx="8229600" cy="52119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1895178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66801"/>
            <a:ext cx="8229600" cy="5207000"/>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8047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2163536"/>
            <a:ext cx="8229600" cy="4008664"/>
          </a:xfrm>
        </p:spPr>
        <p:txBody>
          <a:bodyPr tIns="0" rIns="0" bIns="0"/>
          <a:lstStyle>
            <a:lvl1pPr>
              <a:buFontTx/>
              <a:buNone/>
              <a:defRPr sz="2800">
                <a:solidFill>
                  <a:schemeClr val="tx1"/>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57200" y="1175248"/>
            <a:ext cx="8229600" cy="797788"/>
          </a:xfrm>
          <a:prstGeom prst="rect">
            <a:avLst/>
          </a:prstGeom>
        </p:spPr>
        <p:txBody>
          <a:bodyPr rIns="0">
            <a:noAutofit/>
          </a:bodyPr>
          <a:lstStyle>
            <a:lvl1pPr algn="l">
              <a:buFontTx/>
              <a:buNone/>
              <a:defRPr sz="3200" cap="all">
                <a:solidFill>
                  <a:srgbClr val="B60225"/>
                </a:solidFill>
                <a:latin typeface="Helvetica"/>
                <a:cs typeface="Helvetica"/>
              </a:defRPr>
            </a:lvl1pPr>
          </a:lstStyle>
          <a:p>
            <a:pPr lvl="0"/>
            <a:r>
              <a:rPr lang="en-US" dirty="0" smtClean="0"/>
              <a:t>Click to edit Master text styles</a:t>
            </a:r>
          </a:p>
        </p:txBody>
      </p:sp>
      <p:sp>
        <p:nvSpPr>
          <p:cNvPr id="6" name="TextBox 5"/>
          <p:cNvSpPr txBox="1"/>
          <p:nvPr userDrawn="1"/>
        </p:nvSpPr>
        <p:spPr>
          <a:xfrm>
            <a:off x="8572500" y="6480610"/>
            <a:ext cx="424543" cy="307777"/>
          </a:xfrm>
          <a:prstGeom prst="rect">
            <a:avLst/>
          </a:prstGeom>
          <a:noFill/>
        </p:spPr>
        <p:txBody>
          <a:bodyPr wrap="square" rtlCol="0">
            <a:spAutoFit/>
          </a:bodyPr>
          <a:lstStyle/>
          <a:p>
            <a:fld id="{222809CA-63A8-4839-8AF3-930321ACCBE3}" type="slidenum">
              <a:rPr lang="en-US" sz="1400" smtClean="0"/>
              <a:t>‹#›</a:t>
            </a:fld>
            <a:endParaRPr lang="en-US" sz="1400" dirty="0"/>
          </a:p>
        </p:txBody>
      </p:sp>
    </p:spTree>
    <p:extLst>
      <p:ext uri="{BB962C8B-B14F-4D97-AF65-F5344CB8AC3E}">
        <p14:creationId xmlns:p14="http://schemas.microsoft.com/office/powerpoint/2010/main" val="64614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BU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84047"/>
            <a:ext cx="5275716" cy="4788153"/>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2053320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0" name="Content Placeholder 2"/>
          <p:cNvSpPr>
            <a:spLocks noGrp="1"/>
          </p:cNvSpPr>
          <p:nvPr>
            <p:ph idx="12"/>
          </p:nvPr>
        </p:nvSpPr>
        <p:spPr>
          <a:xfrm>
            <a:off x="457199" y="1392239"/>
            <a:ext cx="4229101" cy="48053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91142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Tree>
    <p:extLst>
      <p:ext uri="{BB962C8B-B14F-4D97-AF65-F5344CB8AC3E}">
        <p14:creationId xmlns:p14="http://schemas.microsoft.com/office/powerpoint/2010/main" val="29657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5" name="Text Placeholder 7"/>
          <p:cNvSpPr>
            <a:spLocks noGrp="1"/>
          </p:cNvSpPr>
          <p:nvPr>
            <p:ph type="body" sz="quarter" idx="15"/>
          </p:nvPr>
        </p:nvSpPr>
        <p:spPr>
          <a:xfrm>
            <a:off x="457200" y="1079500"/>
            <a:ext cx="8229600" cy="51992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Tree>
    <p:extLst>
      <p:ext uri="{BB962C8B-B14F-4D97-AF65-F5344CB8AC3E}">
        <p14:creationId xmlns:p14="http://schemas.microsoft.com/office/powerpoint/2010/main" val="4113394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BM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92200"/>
            <a:ext cx="8229600" cy="5186519"/>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481553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1375851"/>
            <a:ext cx="8229600" cy="4796349"/>
          </a:xfrm>
        </p:spPr>
        <p:txBody>
          <a:bodyPr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3755621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Logo">
    <p:spTree>
      <p:nvGrpSpPr>
        <p:cNvPr id="1" name=""/>
        <p:cNvGrpSpPr/>
        <p:nvPr/>
      </p:nvGrpSpPr>
      <p:grpSpPr>
        <a:xfrm>
          <a:off x="0" y="0"/>
          <a:ext cx="0" cy="0"/>
          <a:chOff x="0" y="0"/>
          <a:chExt cx="0" cy="0"/>
        </a:xfrm>
      </p:grpSpPr>
      <p:pic>
        <p:nvPicPr>
          <p:cNvPr id="2" name="Picture 1" descr="SBM stack_2clr_pms1.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9450" y="2552700"/>
            <a:ext cx="5245100" cy="170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08731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BM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92239"/>
            <a:ext cx="5275716" cy="47418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771802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BM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
        <p:nvSpPr>
          <p:cNvPr id="10" name="Content Placeholder 2"/>
          <p:cNvSpPr>
            <a:spLocks noGrp="1"/>
          </p:cNvSpPr>
          <p:nvPr>
            <p:ph idx="12"/>
          </p:nvPr>
        </p:nvSpPr>
        <p:spPr>
          <a:xfrm>
            <a:off x="457199" y="1379891"/>
            <a:ext cx="4051301" cy="479230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166568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BC Full Page Photo">
    <p:spTree>
      <p:nvGrpSpPr>
        <p:cNvPr id="1" name=""/>
        <p:cNvGrpSpPr/>
        <p:nvPr/>
      </p:nvGrpSpPr>
      <p:grpSpPr>
        <a:xfrm>
          <a:off x="0" y="0"/>
          <a:ext cx="0" cy="0"/>
          <a:chOff x="0" y="0"/>
          <a:chExt cx="0" cy="0"/>
        </a:xfrm>
      </p:grpSpPr>
      <p:sp>
        <p:nvSpPr>
          <p:cNvPr id="6"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Picture Placeholder 2"/>
          <p:cNvSpPr>
            <a:spLocks noGrp="1"/>
          </p:cNvSpPr>
          <p:nvPr>
            <p:ph type="pic" idx="1"/>
          </p:nvPr>
        </p:nvSpPr>
        <p:spPr>
          <a:xfrm>
            <a:off x="180975" y="195263"/>
            <a:ext cx="8767762" cy="5332780"/>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Tree>
    <p:extLst>
      <p:ext uri="{BB962C8B-B14F-4D97-AF65-F5344CB8AC3E}">
        <p14:creationId xmlns:p14="http://schemas.microsoft.com/office/powerpoint/2010/main" val="3573949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BC Title Slide">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312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Text Placeholder 7"/>
          <p:cNvSpPr>
            <a:spLocks noGrp="1"/>
          </p:cNvSpPr>
          <p:nvPr>
            <p:ph type="body" sz="quarter" idx="15"/>
          </p:nvPr>
        </p:nvSpPr>
        <p:spPr>
          <a:xfrm>
            <a:off x="457200" y="165100"/>
            <a:ext cx="8229600" cy="5372099"/>
          </a:xfrm>
          <a:prstGeom prst="rect">
            <a:avLst/>
          </a:prstGeo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944657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BC Centered Paragraph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693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Text Placeholder 7"/>
          <p:cNvSpPr>
            <a:spLocks noGrp="1"/>
          </p:cNvSpPr>
          <p:nvPr>
            <p:ph type="body" sz="quarter" idx="15"/>
          </p:nvPr>
        </p:nvSpPr>
        <p:spPr>
          <a:xfrm>
            <a:off x="457200" y="139699"/>
            <a:ext cx="8229600" cy="5435601"/>
          </a:xfrm>
          <a:prstGeom prst="rect">
            <a:avLst/>
          </a:prstGeo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7569632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BC Left Bulleted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Text Placeholder 7"/>
          <p:cNvSpPr>
            <a:spLocks noGrp="1"/>
          </p:cNvSpPr>
          <p:nvPr>
            <p:ph type="body" sz="quarter" idx="15"/>
          </p:nvPr>
        </p:nvSpPr>
        <p:spPr>
          <a:xfrm>
            <a:off x="457200" y="1045651"/>
            <a:ext cx="8229600" cy="4516949"/>
          </a:xfrm>
          <a:prstGeom prst="rect">
            <a:avLst/>
          </a:prstGeom>
        </p:spPr>
        <p:txBody>
          <a:bodyPr lIns="0"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01526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BC Bulleted Text 3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7" name="Content Placeholder 2"/>
          <p:cNvSpPr>
            <a:spLocks noGrp="1"/>
          </p:cNvSpPr>
          <p:nvPr>
            <p:ph idx="12"/>
          </p:nvPr>
        </p:nvSpPr>
        <p:spPr>
          <a:xfrm>
            <a:off x="458788" y="642939"/>
            <a:ext cx="4456112" cy="4881561"/>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9" name="Picture Placeholder 2"/>
          <p:cNvSpPr>
            <a:spLocks noGrp="1"/>
          </p:cNvSpPr>
          <p:nvPr>
            <p:ph type="pic" idx="21"/>
          </p:nvPr>
        </p:nvSpPr>
        <p:spPr>
          <a:xfrm>
            <a:off x="5245193" y="38227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245193" y="20193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Picture Placeholder 2"/>
          <p:cNvSpPr>
            <a:spLocks noGrp="1"/>
          </p:cNvSpPr>
          <p:nvPr>
            <p:ph type="pic" idx="23"/>
          </p:nvPr>
        </p:nvSpPr>
        <p:spPr>
          <a:xfrm>
            <a:off x="5245193" y="2159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9413179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BC Bulleted Text 1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7" name="Content Placeholder 2"/>
          <p:cNvSpPr>
            <a:spLocks noGrp="1"/>
          </p:cNvSpPr>
          <p:nvPr>
            <p:ph idx="12"/>
          </p:nvPr>
        </p:nvSpPr>
        <p:spPr>
          <a:xfrm>
            <a:off x="458788" y="642939"/>
            <a:ext cx="4456112" cy="4841719"/>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Picture Placeholder 1"/>
          <p:cNvSpPr>
            <a:spLocks noGrp="1"/>
          </p:cNvSpPr>
          <p:nvPr>
            <p:ph type="pic" idx="23"/>
          </p:nvPr>
        </p:nvSpPr>
        <p:spPr>
          <a:xfrm>
            <a:off x="5245100" y="215900"/>
            <a:ext cx="3683000" cy="5257800"/>
          </a:xfrm>
          <a:prstGeom prst="rect">
            <a:avLst/>
          </a:prstGeom>
          <a:solidFill>
            <a:srgbClr val="D9D9D9"/>
          </a:solidFill>
        </p:spPr>
      </p:sp>
    </p:spTree>
    <p:extLst>
      <p:ext uri="{BB962C8B-B14F-4D97-AF65-F5344CB8AC3E}">
        <p14:creationId xmlns:p14="http://schemas.microsoft.com/office/powerpoint/2010/main" val="294120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 Children's Logo">
    <p:spTree>
      <p:nvGrpSpPr>
        <p:cNvPr id="1" name=""/>
        <p:cNvGrpSpPr/>
        <p:nvPr/>
      </p:nvGrpSpPr>
      <p:grpSpPr>
        <a:xfrm>
          <a:off x="0" y="0"/>
          <a:ext cx="0" cy="0"/>
          <a:chOff x="0" y="0"/>
          <a:chExt cx="0" cy="0"/>
        </a:xfrm>
      </p:grpSpPr>
      <p:pic>
        <p:nvPicPr>
          <p:cNvPr id="4" name="Picture 3" descr="sb_childrens_horizstack_3c_CMYK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31298" y="2235200"/>
            <a:ext cx="6076002" cy="2382384"/>
          </a:xfrm>
          <a:prstGeom prst="rect">
            <a:avLst/>
          </a:prstGeom>
        </p:spPr>
      </p:pic>
    </p:spTree>
    <p:extLst>
      <p:ext uri="{BB962C8B-B14F-4D97-AF65-F5344CB8AC3E}">
        <p14:creationId xmlns:p14="http://schemas.microsoft.com/office/powerpoint/2010/main" val="2416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9"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Tree>
    <p:extLst>
      <p:ext uri="{BB962C8B-B14F-4D97-AF65-F5344CB8AC3E}">
        <p14:creationId xmlns:p14="http://schemas.microsoft.com/office/powerpoint/2010/main" val="152016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6" name="Text Placeholder 7"/>
          <p:cNvSpPr>
            <a:spLocks noGrp="1"/>
          </p:cNvSpPr>
          <p:nvPr>
            <p:ph type="body" sz="quarter" idx="15"/>
          </p:nvPr>
        </p:nvSpPr>
        <p:spPr>
          <a:xfrm>
            <a:off x="457200" y="1066800"/>
            <a:ext cx="8229600" cy="52119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4276918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66801"/>
            <a:ext cx="8229600" cy="5207000"/>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47302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2163536"/>
            <a:ext cx="8229600" cy="4008664"/>
          </a:xfrm>
        </p:spPr>
        <p:txBody>
          <a:bodyPr tIns="0" rIns="0" bIns="0"/>
          <a:lstStyle>
            <a:lvl1pPr>
              <a:buFontTx/>
              <a:buNone/>
              <a:defRPr sz="2800">
                <a:solidFill>
                  <a:schemeClr val="tx1"/>
                </a:solidFill>
              </a:defRPr>
            </a:lvl1pPr>
            <a:lvl2pPr marL="457200" indent="-228600">
              <a:buClr>
                <a:srgbClr val="C03137"/>
              </a:buClr>
              <a:buFont typeface="Arial"/>
              <a:buChar char="•"/>
              <a:defRPr sz="2400"/>
            </a:lvl2pPr>
            <a:lvl3pPr marL="914400" indent="-230188">
              <a:defRPr/>
            </a:lvl3pPr>
            <a:lvl4pPr marL="1371600" indent="-230188">
              <a:defRPr/>
            </a:lvl4pPr>
            <a:lvl5pPr marL="1828800"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57200" y="1175248"/>
            <a:ext cx="8229600" cy="797788"/>
          </a:xfrm>
          <a:prstGeom prst="rect">
            <a:avLst/>
          </a:prstGeom>
        </p:spPr>
        <p:txBody>
          <a:bodyPr rIns="0">
            <a:noAutofit/>
          </a:bodyPr>
          <a:lstStyle>
            <a:lvl1pPr algn="l">
              <a:buFontTx/>
              <a:buNone/>
              <a:defRPr sz="3200" cap="all">
                <a:solidFill>
                  <a:srgbClr val="B60225"/>
                </a:solidFill>
                <a:latin typeface="Helvetica"/>
                <a:cs typeface="Helvetica"/>
              </a:defRPr>
            </a:lvl1pPr>
          </a:lstStyle>
          <a:p>
            <a:pPr lvl="0"/>
            <a:r>
              <a:rPr lang="en-US" dirty="0" smtClean="0"/>
              <a:t>Click to edit Master text styles</a:t>
            </a:r>
          </a:p>
        </p:txBody>
      </p:sp>
      <p:sp>
        <p:nvSpPr>
          <p:cNvPr id="6" name="TextBox 5"/>
          <p:cNvSpPr txBox="1"/>
          <p:nvPr userDrawn="1"/>
        </p:nvSpPr>
        <p:spPr>
          <a:xfrm>
            <a:off x="8572500" y="6480610"/>
            <a:ext cx="424543" cy="307777"/>
          </a:xfrm>
          <a:prstGeom prst="rect">
            <a:avLst/>
          </a:prstGeom>
          <a:noFill/>
        </p:spPr>
        <p:txBody>
          <a:bodyPr wrap="square" rtlCol="0">
            <a:spAutoFit/>
          </a:bodyPr>
          <a:lstStyle/>
          <a:p>
            <a:fld id="{222809CA-63A8-4839-8AF3-930321ACCBE3}" type="slidenum">
              <a:rPr lang="en-US" sz="1400" smtClean="0"/>
              <a:t>‹#›</a:t>
            </a:fld>
            <a:endParaRPr lang="en-US" sz="1400" dirty="0"/>
          </a:p>
        </p:txBody>
      </p:sp>
    </p:spTree>
    <p:extLst>
      <p:ext uri="{BB962C8B-B14F-4D97-AF65-F5344CB8AC3E}">
        <p14:creationId xmlns:p14="http://schemas.microsoft.com/office/powerpoint/2010/main" val="79678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84047"/>
            <a:ext cx="5275716" cy="4788153"/>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265743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0" name="Content Placeholder 2"/>
          <p:cNvSpPr>
            <a:spLocks noGrp="1"/>
          </p:cNvSpPr>
          <p:nvPr>
            <p:ph idx="12"/>
          </p:nvPr>
        </p:nvSpPr>
        <p:spPr>
          <a:xfrm>
            <a:off x="457199" y="1392239"/>
            <a:ext cx="4229101" cy="48053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6289165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9" Type="http://schemas.openxmlformats.org/officeDocument/2006/relationships/image" Target="../media/image5.e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8.xml"/><Relationship Id="rId7"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6.emf"/></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slideLayout" Target="../slideLayouts/slideLayout24.xml"/><Relationship Id="rId7" Type="http://schemas.openxmlformats.org/officeDocument/2006/relationships/theme" Target="../theme/theme5.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 Id="rId9" Type="http://schemas.openxmlformats.org/officeDocument/2006/relationships/image" Target="../media/image8.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5123" name="Text Placeholder 2"/>
          <p:cNvSpPr>
            <a:spLocks noGrp="1"/>
          </p:cNvSpPr>
          <p:nvPr>
            <p:ph type="body" idx="1"/>
          </p:nvPr>
        </p:nvSpPr>
        <p:spPr bwMode="auto">
          <a:xfrm>
            <a:off x="458788" y="1330325"/>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124" name="Picture 4" descr="SBU horz_2clr_cmyk.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60375" y="295275"/>
            <a:ext cx="36195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575" r:id="rId1"/>
    <p:sldLayoutId id="2147484556" r:id="rId2"/>
    <p:sldLayoutId id="2147484557" r:id="rId3"/>
    <p:sldLayoutId id="2147484558" r:id="rId4"/>
    <p:sldLayoutId id="2147484559" r:id="rId5"/>
    <p:sldLayoutId id="2147484560"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5123" name="Text Placeholder 2"/>
          <p:cNvSpPr>
            <a:spLocks noGrp="1"/>
          </p:cNvSpPr>
          <p:nvPr>
            <p:ph type="body" idx="1"/>
          </p:nvPr>
        </p:nvSpPr>
        <p:spPr bwMode="auto">
          <a:xfrm>
            <a:off x="458788" y="1330325"/>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124" name="Picture 4" descr="SBU horz_2clr_cmyk.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60375" y="295275"/>
            <a:ext cx="36195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43951889"/>
      </p:ext>
    </p:extLst>
  </p:cSld>
  <p:clrMap bg1="lt1" tx1="dk1" bg2="lt2" tx2="dk2" accent1="accent1" accent2="accent2" accent3="accent3" accent4="accent4" accent5="accent5" accent6="accent6" hlink="hlink" folHlink="folHlink"/>
  <p:sldLayoutIdLst>
    <p:sldLayoutId id="2147484579" r:id="rId1"/>
    <p:sldLayoutId id="2147484580" r:id="rId2"/>
    <p:sldLayoutId id="2147484581" r:id="rId3"/>
    <p:sldLayoutId id="2147484582" r:id="rId4"/>
    <p:sldLayoutId id="2147484583" r:id="rId5"/>
    <p:sldLayoutId id="2147484584"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7171" name="Text Placeholder 2"/>
          <p:cNvSpPr>
            <a:spLocks noGrp="1"/>
          </p:cNvSpPr>
          <p:nvPr>
            <p:ph type="body" idx="1"/>
          </p:nvPr>
        </p:nvSpPr>
        <p:spPr bwMode="auto">
          <a:xfrm>
            <a:off x="458788" y="1330325"/>
            <a:ext cx="8229600" cy="4841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7174" name="Picture 7" descr="SBM horz_2clr_pms1.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8788" y="298450"/>
            <a:ext cx="34544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76" r:id="rId1"/>
    <p:sldLayoutId id="2147484561" r:id="rId2"/>
    <p:sldLayoutId id="2147484562" r:id="rId3"/>
    <p:sldLayoutId id="2147484563" r:id="rId4"/>
    <p:sldLayoutId id="2147484564" r:id="rId5"/>
    <p:sldLayoutId id="2147484565"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8" name="Picture 4" descr="SolidFooterArt_CH.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65100" y="5692775"/>
            <a:ext cx="8799513"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19" name="Picture 5" descr="sb_childrens_horiz_3c_Cnotag.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499100" y="5876925"/>
            <a:ext cx="3222625" cy="625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 id="2147484577"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defRPr sz="3200" kern="1200">
          <a:solidFill>
            <a:srgbClr val="C03137"/>
          </a:solidFill>
          <a:latin typeface="Helvetica"/>
          <a:ea typeface="ＭＳ Ｐゴシック" pitchFamily="-112" charset="-128"/>
          <a:cs typeface="Helvetica"/>
        </a:defRPr>
      </a:lvl1pPr>
      <a:lvl2pPr marL="107950" indent="-107950" algn="l" defTabSz="576263" rtl="0" eaLnBrk="0" fontAlgn="base" hangingPunct="0">
        <a:spcBef>
          <a:spcPct val="20000"/>
        </a:spcBef>
        <a:spcAft>
          <a:spcPct val="0"/>
        </a:spcAft>
        <a:defRPr sz="2800" kern="1200">
          <a:solidFill>
            <a:schemeClr val="tx1"/>
          </a:solidFill>
          <a:latin typeface="Helvetica"/>
          <a:ea typeface="ＭＳ Ｐゴシック" pitchFamily="-112" charset="-128"/>
          <a:cs typeface="Helvetica"/>
        </a:defRPr>
      </a:lvl2pPr>
      <a:lvl3pPr marL="515938" indent="-228600" algn="l" defTabSz="457200" rtl="0" eaLnBrk="0" fontAlgn="base" hangingPunct="0">
        <a:spcBef>
          <a:spcPct val="20000"/>
        </a:spcBef>
        <a:spcAft>
          <a:spcPct val="0"/>
        </a:spcAft>
        <a:buClr>
          <a:srgbClr val="C03137"/>
        </a:buClr>
        <a:buFont typeface="Arial" charset="0"/>
        <a:buChar char="•"/>
        <a:defRPr sz="2400" kern="1200">
          <a:solidFill>
            <a:schemeClr val="tx1"/>
          </a:solidFill>
          <a:latin typeface="Helvetica"/>
          <a:ea typeface="ＭＳ Ｐゴシック" pitchFamily="-112" charset="-128"/>
          <a:cs typeface="Helvetica"/>
        </a:defRPr>
      </a:lvl3pPr>
      <a:lvl4pPr marL="1373188" indent="-231775" algn="l" defTabSz="457200" rtl="0" eaLnBrk="0" fontAlgn="base" hangingPunct="0">
        <a:spcBef>
          <a:spcPct val="20000"/>
        </a:spcBef>
        <a:spcAft>
          <a:spcPct val="0"/>
        </a:spcAft>
        <a:defRPr sz="2000" kern="1200">
          <a:solidFill>
            <a:schemeClr val="tx1"/>
          </a:solidFill>
          <a:latin typeface="Helvetica"/>
          <a:ea typeface="ＭＳ Ｐゴシック" pitchFamily="-112" charset="-128"/>
          <a:cs typeface="Helvetica"/>
        </a:defRPr>
      </a:lvl4pPr>
      <a:lvl5pPr marL="747713" indent="-231775" algn="l" defTabSz="457200" rtl="0" eaLnBrk="0" fontAlgn="base" hangingPunct="0">
        <a:spcBef>
          <a:spcPct val="20000"/>
        </a:spcBef>
        <a:spcAft>
          <a:spcPct val="0"/>
        </a:spcAft>
        <a:buClr>
          <a:srgbClr val="C03137"/>
        </a:buClr>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ctdhe.org/info/pdfs/2010/HigherEdReport-2008grads.pdf"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www.ct.edu/files/opr/A_CTFramework.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1480457"/>
            <a:ext cx="8229600" cy="4798260"/>
          </a:xfrm>
        </p:spPr>
        <p:txBody>
          <a:bodyPr/>
          <a:lstStyle/>
          <a:p>
            <a:r>
              <a:rPr lang="en-US" dirty="0" smtClean="0"/>
              <a:t>Observations on Developing a </a:t>
            </a:r>
            <a:r>
              <a:rPr lang="en-US" dirty="0"/>
              <a:t>Postsecondary Institution Rating System (PIRS</a:t>
            </a:r>
            <a:r>
              <a:rPr lang="en-US" dirty="0" smtClean="0"/>
              <a:t>)</a:t>
            </a:r>
          </a:p>
          <a:p>
            <a:endParaRPr lang="en-US" dirty="0"/>
          </a:p>
          <a:p>
            <a:pPr algn="l"/>
            <a:r>
              <a:rPr lang="en-US" sz="1600" dirty="0" smtClean="0"/>
              <a:t>	Dr</a:t>
            </a:r>
            <a:r>
              <a:rPr lang="en-US" sz="1600" dirty="0"/>
              <a:t>. Braden J. Hosch</a:t>
            </a:r>
            <a:br>
              <a:rPr lang="en-US" sz="1600" dirty="0"/>
            </a:br>
            <a:r>
              <a:rPr lang="en-US" sz="1600" dirty="0"/>
              <a:t>Asst. Vice President for Institutional Research, Planning &amp; </a:t>
            </a:r>
            <a:r>
              <a:rPr lang="en-US" sz="1600" dirty="0" smtClean="0"/>
              <a:t>Effectiveness</a:t>
            </a:r>
            <a:br>
              <a:rPr lang="en-US" sz="1600" dirty="0" smtClean="0"/>
            </a:br>
            <a:r>
              <a:rPr lang="en-US" sz="1600" dirty="0" smtClean="0"/>
              <a:t>Stony </a:t>
            </a:r>
            <a:r>
              <a:rPr lang="en-US" sz="1600" dirty="0"/>
              <a:t>Brook </a:t>
            </a:r>
            <a:r>
              <a:rPr lang="en-US" sz="1600" dirty="0" smtClean="0"/>
              <a:t>University</a:t>
            </a:r>
          </a:p>
          <a:p>
            <a:pPr algn="l"/>
            <a:endParaRPr lang="en-US" sz="1600" dirty="0" smtClean="0"/>
          </a:p>
          <a:p>
            <a:pPr algn="l"/>
            <a:r>
              <a:rPr lang="en-US" sz="1600" dirty="0"/>
              <a:t>	</a:t>
            </a:r>
            <a:r>
              <a:rPr lang="en-US" sz="1600" dirty="0" smtClean="0"/>
              <a:t>January </a:t>
            </a:r>
            <a:r>
              <a:rPr lang="en-US" sz="1600" dirty="0"/>
              <a:t>22, 2014</a:t>
            </a:r>
          </a:p>
          <a:p>
            <a:endParaRPr lang="en-US" dirty="0"/>
          </a:p>
        </p:txBody>
      </p:sp>
    </p:spTree>
    <p:extLst>
      <p:ext uri="{BB962C8B-B14F-4D97-AF65-F5344CB8AC3E}">
        <p14:creationId xmlns:p14="http://schemas.microsoft.com/office/powerpoint/2010/main" val="3080339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4"/>
          </p:nvPr>
        </p:nvSpPr>
        <p:spPr/>
        <p:txBody>
          <a:bodyPr/>
          <a:lstStyle/>
          <a:p>
            <a:pPr algn="l"/>
            <a:r>
              <a:rPr lang="en-US" sz="1400" dirty="0" smtClean="0">
                <a:solidFill>
                  <a:schemeClr val="tx1"/>
                </a:solidFill>
              </a:rPr>
              <a:t>               Source</a:t>
            </a:r>
            <a:r>
              <a:rPr lang="en-US" sz="1400" dirty="0">
                <a:solidFill>
                  <a:schemeClr val="tx1"/>
                </a:solidFill>
              </a:rPr>
              <a:t>: </a:t>
            </a:r>
            <a:r>
              <a:rPr lang="en-US" sz="1400" dirty="0" smtClean="0">
                <a:solidFill>
                  <a:schemeClr val="tx1"/>
                </a:solidFill>
              </a:rPr>
              <a:t>SBU Office of Institutional Research, Planning &amp; Effectiveness</a:t>
            </a:r>
            <a:endParaRPr lang="en-US" sz="1400" dirty="0">
              <a:solidFill>
                <a:schemeClr val="tx1"/>
              </a:solidFill>
            </a:endParaRPr>
          </a:p>
          <a:p>
            <a:pPr algn="l"/>
            <a:endParaRPr lang="en-US" sz="1400" dirty="0">
              <a:solidFill>
                <a:schemeClr val="tx1"/>
              </a:solidFill>
            </a:endParaRPr>
          </a:p>
        </p:txBody>
      </p:sp>
      <p:sp>
        <p:nvSpPr>
          <p:cNvPr id="4" name="Text Placeholder 3"/>
          <p:cNvSpPr>
            <a:spLocks noGrp="1"/>
          </p:cNvSpPr>
          <p:nvPr>
            <p:ph type="body" sz="quarter" idx="12"/>
          </p:nvPr>
        </p:nvSpPr>
        <p:spPr/>
        <p:txBody>
          <a:bodyPr/>
          <a:lstStyle/>
          <a:p>
            <a:r>
              <a:rPr lang="en-US" sz="2800" dirty="0" smtClean="0"/>
              <a:t>Stony Brook Univ. Graduation Rates</a:t>
            </a:r>
            <a:br>
              <a:rPr lang="en-US" sz="2800" dirty="0" smtClean="0"/>
            </a:br>
            <a:r>
              <a:rPr lang="en-US" sz="2800" dirty="0" smtClean="0"/>
              <a:t>By High School GPA </a:t>
            </a:r>
            <a:r>
              <a:rPr lang="en-US" sz="2000" dirty="0" smtClean="0">
                <a:solidFill>
                  <a:schemeClr val="tx2"/>
                </a:solidFill>
              </a:rPr>
              <a:t>– African American Only</a:t>
            </a:r>
            <a:endParaRPr lang="en-US" sz="2000" dirty="0">
              <a:solidFill>
                <a:schemeClr val="tx2"/>
              </a:solidFill>
            </a:endParaRPr>
          </a:p>
        </p:txBody>
      </p:sp>
      <p:graphicFrame>
        <p:nvGraphicFramePr>
          <p:cNvPr id="15" name="Content Placeholder 5"/>
          <p:cNvGraphicFramePr>
            <a:graphicFrameLocks/>
          </p:cNvGraphicFramePr>
          <p:nvPr>
            <p:extLst>
              <p:ext uri="{D42A27DB-BD31-4B8C-83A1-F6EECF244321}">
                <p14:modId xmlns:p14="http://schemas.microsoft.com/office/powerpoint/2010/main" val="2849541987"/>
              </p:ext>
            </p:extLst>
          </p:nvPr>
        </p:nvGraphicFramePr>
        <p:xfrm>
          <a:off x="228600" y="2159726"/>
          <a:ext cx="8384177" cy="42659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2947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r>
              <a:rPr lang="en-US" dirty="0"/>
              <a:t>Connecticut adopted a completions per FTE metric intended to supplant graduation rate</a:t>
            </a:r>
            <a:br>
              <a:rPr lang="en-US" dirty="0"/>
            </a:br>
            <a:endParaRPr lang="en-US" sz="1800" dirty="0"/>
          </a:p>
          <a:p>
            <a:pPr lvl="2"/>
            <a:r>
              <a:rPr lang="en-US" dirty="0"/>
              <a:t>Statistical adjustments were </a:t>
            </a:r>
            <a:r>
              <a:rPr lang="en-US" dirty="0" smtClean="0"/>
              <a:t>necessary</a:t>
            </a:r>
          </a:p>
          <a:p>
            <a:pPr lvl="3"/>
            <a:r>
              <a:rPr lang="en-US" dirty="0" smtClean="0"/>
              <a:t>Lag enrollment by 2 years</a:t>
            </a:r>
          </a:p>
          <a:p>
            <a:pPr lvl="3"/>
            <a:r>
              <a:rPr lang="en-US" dirty="0" smtClean="0"/>
              <a:t>Weight certificates by 1/3</a:t>
            </a:r>
          </a:p>
          <a:p>
            <a:pPr lvl="3"/>
            <a:r>
              <a:rPr lang="en-US" dirty="0" smtClean="0"/>
              <a:t>Degree-seeking UG enrollment only</a:t>
            </a:r>
            <a:endParaRPr lang="en-US" dirty="0"/>
          </a:p>
          <a:p>
            <a:pPr lvl="2"/>
            <a:r>
              <a:rPr lang="en-US" dirty="0"/>
              <a:t>Data adjustments were necessary</a:t>
            </a:r>
          </a:p>
          <a:p>
            <a:pPr lvl="2"/>
            <a:r>
              <a:rPr lang="en-US" dirty="0"/>
              <a:t>Results not comparable </a:t>
            </a:r>
            <a:r>
              <a:rPr lang="en-US"/>
              <a:t>across </a:t>
            </a:r>
            <a:r>
              <a:rPr lang="en-US" smtClean="0"/>
              <a:t>sectors</a:t>
            </a:r>
            <a:endParaRPr lang="en-US" dirty="0"/>
          </a:p>
          <a:p>
            <a:pPr lvl="2"/>
            <a:r>
              <a:rPr lang="en-US" dirty="0"/>
              <a:t>Cannot be interpreted without reference groups</a:t>
            </a:r>
          </a:p>
          <a:p>
            <a:endParaRPr lang="en-US" dirty="0"/>
          </a:p>
        </p:txBody>
      </p:sp>
      <p:sp>
        <p:nvSpPr>
          <p:cNvPr id="4" name="Text Placeholder 3"/>
          <p:cNvSpPr>
            <a:spLocks noGrp="1"/>
          </p:cNvSpPr>
          <p:nvPr>
            <p:ph type="body" sz="quarter" idx="12"/>
          </p:nvPr>
        </p:nvSpPr>
        <p:spPr>
          <a:xfrm>
            <a:off x="457200" y="1175248"/>
            <a:ext cx="8538754" cy="797788"/>
          </a:xfrm>
        </p:spPr>
        <p:txBody>
          <a:bodyPr/>
          <a:lstStyle/>
          <a:p>
            <a:r>
              <a:rPr lang="en-US" dirty="0"/>
              <a:t>Completions per 100 FTE Enrollment</a:t>
            </a:r>
          </a:p>
          <a:p>
            <a:endParaRPr lang="en-US" dirty="0"/>
          </a:p>
        </p:txBody>
      </p:sp>
    </p:spTree>
    <p:extLst>
      <p:ext uri="{BB962C8B-B14F-4D97-AF65-F5344CB8AC3E}">
        <p14:creationId xmlns:p14="http://schemas.microsoft.com/office/powerpoint/2010/main" val="1054923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2163536"/>
            <a:ext cx="8229600" cy="3836670"/>
          </a:xfrm>
        </p:spPr>
        <p:txBody>
          <a:bodyPr/>
          <a:lstStyle/>
          <a:p>
            <a:r>
              <a:rPr lang="en-US" dirty="0" smtClean="0"/>
              <a:t>Deemed very important for quality assurance but measurement deferred pending further research</a:t>
            </a:r>
            <a:br>
              <a:rPr lang="en-US" dirty="0" smtClean="0"/>
            </a:br>
            <a:endParaRPr lang="en-US" sz="2000" dirty="0" smtClean="0"/>
          </a:p>
          <a:p>
            <a:r>
              <a:rPr lang="en-US" dirty="0"/>
              <a:t>Research had demonstrated</a:t>
            </a:r>
          </a:p>
          <a:p>
            <a:pPr marL="573088" lvl="3" indent="-457200">
              <a:buFont typeface="Arial" panose="020B0604020202020204" pitchFamily="34" charset="0"/>
              <a:buChar char="•"/>
            </a:pPr>
            <a:r>
              <a:rPr lang="en-US" dirty="0"/>
              <a:t>Testing </a:t>
            </a:r>
            <a:r>
              <a:rPr lang="en-US" dirty="0" smtClean="0"/>
              <a:t>is sensitive </a:t>
            </a:r>
            <a:r>
              <a:rPr lang="en-US" dirty="0"/>
              <a:t>to recruitment practices and testing conditions</a:t>
            </a:r>
          </a:p>
          <a:p>
            <a:pPr marL="573088" lvl="3" indent="-457200">
              <a:buFont typeface="Arial" panose="020B0604020202020204" pitchFamily="34" charset="0"/>
              <a:buChar char="•"/>
            </a:pPr>
            <a:r>
              <a:rPr lang="en-US" dirty="0"/>
              <a:t>Student motivation affected institutional results</a:t>
            </a:r>
            <a:br>
              <a:rPr lang="en-US" dirty="0"/>
            </a:br>
            <a:endParaRPr lang="en-US" dirty="0"/>
          </a:p>
          <a:p>
            <a:r>
              <a:rPr lang="en-US" dirty="0" smtClean="0"/>
              <a:t>State pursuing external validation of learning using “authentic assessment” through a nine state multi-state collaborative </a:t>
            </a:r>
            <a:r>
              <a:rPr lang="en-US" dirty="0"/>
              <a:t/>
            </a:r>
            <a:br>
              <a:rPr lang="en-US" dirty="0"/>
            </a:br>
            <a:endParaRPr lang="en-US" dirty="0" smtClean="0"/>
          </a:p>
        </p:txBody>
      </p:sp>
      <p:sp>
        <p:nvSpPr>
          <p:cNvPr id="4" name="Text Placeholder 3"/>
          <p:cNvSpPr>
            <a:spLocks noGrp="1"/>
          </p:cNvSpPr>
          <p:nvPr>
            <p:ph type="body" sz="quarter" idx="12"/>
          </p:nvPr>
        </p:nvSpPr>
        <p:spPr/>
        <p:txBody>
          <a:bodyPr/>
          <a:lstStyle/>
          <a:p>
            <a:r>
              <a:rPr lang="en-US" dirty="0" smtClean="0"/>
              <a:t>Learning Outcomes</a:t>
            </a:r>
            <a:endParaRPr lang="en-US" dirty="0"/>
          </a:p>
        </p:txBody>
      </p:sp>
    </p:spTree>
    <p:extLst>
      <p:ext uri="{BB962C8B-B14F-4D97-AF65-F5344CB8AC3E}">
        <p14:creationId xmlns:p14="http://schemas.microsoft.com/office/powerpoint/2010/main" val="3333607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2163536"/>
            <a:ext cx="8347166" cy="4008664"/>
          </a:xfrm>
        </p:spPr>
        <p:txBody>
          <a:bodyPr/>
          <a:lstStyle/>
          <a:p>
            <a:pPr marL="457200" indent="-457200">
              <a:buFont typeface="Arial" panose="020B0604020202020204" pitchFamily="34" charset="0"/>
              <a:buChar char="•"/>
            </a:pPr>
            <a:r>
              <a:rPr lang="en-US" dirty="0"/>
              <a:t>Net price involves reasonable components, but wide </a:t>
            </a:r>
            <a:r>
              <a:rPr lang="en-US" dirty="0" smtClean="0"/>
              <a:t>variation exists </a:t>
            </a:r>
            <a:r>
              <a:rPr lang="en-US" dirty="0"/>
              <a:t>in how institutions determine costs associated with room &amp; board and other expenses for students living </a:t>
            </a:r>
            <a:r>
              <a:rPr lang="en-US" u="sng" dirty="0" smtClean="0"/>
              <a:t>off-campus</a:t>
            </a:r>
            <a:r>
              <a:rPr lang="en-US" dirty="0"/>
              <a:t>.</a:t>
            </a:r>
            <a:br>
              <a:rPr lang="en-US" dirty="0"/>
            </a:br>
            <a:endParaRPr lang="en-US" dirty="0"/>
          </a:p>
          <a:p>
            <a:pPr marL="457200" indent="-457200">
              <a:buFont typeface="Arial" panose="020B0604020202020204" pitchFamily="34" charset="0"/>
              <a:buChar char="•"/>
            </a:pPr>
            <a:r>
              <a:rPr lang="en-US" dirty="0"/>
              <a:t>Regulatory or legislative action needed to define calculation method</a:t>
            </a:r>
          </a:p>
          <a:p>
            <a:endParaRPr lang="en-US" dirty="0"/>
          </a:p>
        </p:txBody>
      </p:sp>
      <p:sp>
        <p:nvSpPr>
          <p:cNvPr id="4" name="Text Placeholder 3"/>
          <p:cNvSpPr>
            <a:spLocks noGrp="1"/>
          </p:cNvSpPr>
          <p:nvPr>
            <p:ph type="body" sz="quarter" idx="12"/>
          </p:nvPr>
        </p:nvSpPr>
        <p:spPr/>
        <p:txBody>
          <a:bodyPr/>
          <a:lstStyle/>
          <a:p>
            <a:r>
              <a:rPr lang="en-US" dirty="0" smtClean="0"/>
              <a:t>Affordability and Net Price</a:t>
            </a:r>
            <a:endParaRPr lang="en-US" dirty="0"/>
          </a:p>
        </p:txBody>
      </p:sp>
    </p:spTree>
    <p:extLst>
      <p:ext uri="{BB962C8B-B14F-4D97-AF65-F5344CB8AC3E}">
        <p14:creationId xmlns:p14="http://schemas.microsoft.com/office/powerpoint/2010/main" val="2507264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smtClean="0"/>
              <a:t>Source: IPEDS Data Center, components are for 2011-12</a:t>
            </a:r>
            <a:endParaRPr lang="en-US" dirty="0"/>
          </a:p>
        </p:txBody>
      </p:sp>
      <p:sp>
        <p:nvSpPr>
          <p:cNvPr id="4" name="Text Placeholder 3"/>
          <p:cNvSpPr>
            <a:spLocks noGrp="1"/>
          </p:cNvSpPr>
          <p:nvPr>
            <p:ph type="body" sz="quarter" idx="12"/>
          </p:nvPr>
        </p:nvSpPr>
        <p:spPr/>
        <p:txBody>
          <a:bodyPr/>
          <a:lstStyle/>
          <a:p>
            <a:r>
              <a:rPr lang="en-US" dirty="0" smtClean="0"/>
              <a:t>Example Net Price Anomalies</a:t>
            </a:r>
            <a:endParaRPr lang="en-US" dirty="0"/>
          </a:p>
        </p:txBody>
      </p:sp>
      <p:graphicFrame>
        <p:nvGraphicFramePr>
          <p:cNvPr id="8" name="Chart 7"/>
          <p:cNvGraphicFramePr/>
          <p:nvPr>
            <p:extLst>
              <p:ext uri="{D42A27DB-BD31-4B8C-83A1-F6EECF244321}">
                <p14:modId xmlns:p14="http://schemas.microsoft.com/office/powerpoint/2010/main" val="2268135431"/>
              </p:ext>
            </p:extLst>
          </p:nvPr>
        </p:nvGraphicFramePr>
        <p:xfrm>
          <a:off x="457200" y="1683657"/>
          <a:ext cx="8229600" cy="3760213"/>
        </p:xfrm>
        <a:graphic>
          <a:graphicData uri="http://schemas.openxmlformats.org/drawingml/2006/chart">
            <c:chart xmlns:c="http://schemas.openxmlformats.org/drawingml/2006/chart" xmlns:r="http://schemas.openxmlformats.org/officeDocument/2006/relationships" r:id="rId2"/>
          </a:graphicData>
        </a:graphic>
      </p:graphicFrame>
      <p:grpSp>
        <p:nvGrpSpPr>
          <p:cNvPr id="31" name="Group 30"/>
          <p:cNvGrpSpPr/>
          <p:nvPr/>
        </p:nvGrpSpPr>
        <p:grpSpPr>
          <a:xfrm>
            <a:off x="2133687" y="5266660"/>
            <a:ext cx="5850256" cy="627278"/>
            <a:chOff x="2133687" y="5351721"/>
            <a:chExt cx="5850256" cy="627278"/>
          </a:xfrm>
        </p:grpSpPr>
        <p:grpSp>
          <p:nvGrpSpPr>
            <p:cNvPr id="26" name="Group 25"/>
            <p:cNvGrpSpPr/>
            <p:nvPr/>
          </p:nvGrpSpPr>
          <p:grpSpPr>
            <a:xfrm>
              <a:off x="2278118" y="5351721"/>
              <a:ext cx="5499415" cy="237674"/>
              <a:chOff x="2288751" y="5649433"/>
              <a:chExt cx="5499415" cy="237674"/>
            </a:xfrm>
          </p:grpSpPr>
          <p:cxnSp>
            <p:nvCxnSpPr>
              <p:cNvPr id="19" name="Straight Arrow Connector 18"/>
              <p:cNvCxnSpPr/>
              <p:nvPr/>
            </p:nvCxnSpPr>
            <p:spPr>
              <a:xfrm flipH="1">
                <a:off x="2301766" y="5772807"/>
                <a:ext cx="5486400" cy="0"/>
              </a:xfrm>
              <a:prstGeom prst="straightConnector1">
                <a:avLst/>
              </a:prstGeom>
              <a:ln>
                <a:solidFill>
                  <a:schemeClr val="tx1"/>
                </a:solidFill>
                <a:tailEnd type="triangle" w="lg"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5943600" y="5658507"/>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114800" y="5649433"/>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288751" y="5649433"/>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75028" y="5658507"/>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a:off x="2133687" y="5632956"/>
              <a:ext cx="288862" cy="338554"/>
            </a:xfrm>
            <a:prstGeom prst="rect">
              <a:avLst/>
            </a:prstGeom>
            <a:noFill/>
          </p:spPr>
          <p:txBody>
            <a:bodyPr wrap="none" rtlCol="0">
              <a:spAutoFit/>
            </a:bodyPr>
            <a:lstStyle/>
            <a:p>
              <a:r>
                <a:rPr lang="en-US" sz="1600" dirty="0" smtClean="0">
                  <a:latin typeface="+mn-lt"/>
                </a:rPr>
                <a:t>0</a:t>
              </a:r>
              <a:endParaRPr lang="en-US" sz="1600" dirty="0">
                <a:latin typeface="+mn-lt"/>
              </a:endParaRPr>
            </a:p>
          </p:txBody>
        </p:sp>
        <p:sp>
          <p:nvSpPr>
            <p:cNvPr id="28" name="TextBox 27"/>
            <p:cNvSpPr txBox="1"/>
            <p:nvPr/>
          </p:nvSpPr>
          <p:spPr>
            <a:xfrm>
              <a:off x="3881991" y="5640445"/>
              <a:ext cx="444352" cy="338554"/>
            </a:xfrm>
            <a:prstGeom prst="rect">
              <a:avLst/>
            </a:prstGeom>
            <a:noFill/>
          </p:spPr>
          <p:txBody>
            <a:bodyPr wrap="none" rtlCol="0">
              <a:spAutoFit/>
            </a:bodyPr>
            <a:lstStyle/>
            <a:p>
              <a:r>
                <a:rPr lang="en-US" sz="1600" dirty="0" smtClean="0">
                  <a:latin typeface="+mn-lt"/>
                </a:rPr>
                <a:t>0.4</a:t>
              </a:r>
              <a:endParaRPr lang="en-US" sz="1600" dirty="0">
                <a:latin typeface="+mn-lt"/>
              </a:endParaRPr>
            </a:p>
          </p:txBody>
        </p:sp>
        <p:sp>
          <p:nvSpPr>
            <p:cNvPr id="29" name="TextBox 28"/>
            <p:cNvSpPr txBox="1"/>
            <p:nvPr/>
          </p:nvSpPr>
          <p:spPr>
            <a:xfrm>
              <a:off x="5710791" y="5640445"/>
              <a:ext cx="444352" cy="338554"/>
            </a:xfrm>
            <a:prstGeom prst="rect">
              <a:avLst/>
            </a:prstGeom>
            <a:noFill/>
          </p:spPr>
          <p:txBody>
            <a:bodyPr wrap="none" rtlCol="0">
              <a:spAutoFit/>
            </a:bodyPr>
            <a:lstStyle/>
            <a:p>
              <a:r>
                <a:rPr lang="en-US" sz="1600" dirty="0" smtClean="0">
                  <a:latin typeface="+mn-lt"/>
                </a:rPr>
                <a:t>1.5</a:t>
              </a:r>
              <a:endParaRPr lang="en-US" sz="1600" dirty="0">
                <a:latin typeface="+mn-lt"/>
              </a:endParaRPr>
            </a:p>
          </p:txBody>
        </p:sp>
        <p:sp>
          <p:nvSpPr>
            <p:cNvPr id="30" name="TextBox 29"/>
            <p:cNvSpPr txBox="1"/>
            <p:nvPr/>
          </p:nvSpPr>
          <p:spPr>
            <a:xfrm>
              <a:off x="7539591" y="5632956"/>
              <a:ext cx="444352" cy="338554"/>
            </a:xfrm>
            <a:prstGeom prst="rect">
              <a:avLst/>
            </a:prstGeom>
            <a:noFill/>
          </p:spPr>
          <p:txBody>
            <a:bodyPr wrap="none" rtlCol="0">
              <a:spAutoFit/>
            </a:bodyPr>
            <a:lstStyle/>
            <a:p>
              <a:r>
                <a:rPr lang="en-US" sz="1600" dirty="0" smtClean="0">
                  <a:latin typeface="+mn-lt"/>
                </a:rPr>
                <a:t>1.6</a:t>
              </a:r>
              <a:endParaRPr lang="en-US" sz="1600" dirty="0">
                <a:latin typeface="+mn-lt"/>
              </a:endParaRPr>
            </a:p>
          </p:txBody>
        </p:sp>
      </p:grpSp>
      <p:sp>
        <p:nvSpPr>
          <p:cNvPr id="32" name="TextBox 31"/>
          <p:cNvSpPr txBox="1"/>
          <p:nvPr/>
        </p:nvSpPr>
        <p:spPr>
          <a:xfrm>
            <a:off x="4264995" y="5784785"/>
            <a:ext cx="1507144" cy="338554"/>
          </a:xfrm>
          <a:prstGeom prst="rect">
            <a:avLst/>
          </a:prstGeom>
          <a:noFill/>
        </p:spPr>
        <p:txBody>
          <a:bodyPr wrap="none" rtlCol="0">
            <a:spAutoFit/>
          </a:bodyPr>
          <a:lstStyle/>
          <a:p>
            <a:r>
              <a:rPr lang="en-US" sz="1600" dirty="0" smtClean="0">
                <a:latin typeface="+mn-lt"/>
              </a:rPr>
              <a:t>Distance (miles)</a:t>
            </a:r>
            <a:endParaRPr lang="en-US" sz="1600" dirty="0">
              <a:latin typeface="+mn-lt"/>
            </a:endParaRPr>
          </a:p>
        </p:txBody>
      </p:sp>
    </p:spTree>
    <p:extLst>
      <p:ext uri="{BB962C8B-B14F-4D97-AF65-F5344CB8AC3E}">
        <p14:creationId xmlns:p14="http://schemas.microsoft.com/office/powerpoint/2010/main" val="113863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fade">
                                      <p:cBhvr>
                                        <p:cTn id="7" dur="500"/>
                                        <p:tgtEl>
                                          <p:spTgt spid="8">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chart seriesIdx="-4" categoryIdx="0" bldStep="category"/>
                                            </p:graphicEl>
                                          </p:spTgt>
                                        </p:tgtEl>
                                        <p:attrNameLst>
                                          <p:attrName>style.visibility</p:attrName>
                                        </p:attrNameLst>
                                      </p:cBhvr>
                                      <p:to>
                                        <p:strVal val="visible"/>
                                      </p:to>
                                    </p:set>
                                    <p:animEffect transition="in" filter="fade">
                                      <p:cBhvr>
                                        <p:cTn id="12" dur="500"/>
                                        <p:tgtEl>
                                          <p:spTgt spid="8">
                                            <p:graphicEl>
                                              <a:chart seriesIdx="-4" categoryIdx="0" bldStep="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chart seriesIdx="-4" categoryIdx="1" bldStep="category"/>
                                            </p:graphicEl>
                                          </p:spTgt>
                                        </p:tgtEl>
                                        <p:attrNameLst>
                                          <p:attrName>style.visibility</p:attrName>
                                        </p:attrNameLst>
                                      </p:cBhvr>
                                      <p:to>
                                        <p:strVal val="visible"/>
                                      </p:to>
                                    </p:set>
                                    <p:animEffect transition="in" filter="fade">
                                      <p:cBhvr>
                                        <p:cTn id="17" dur="500"/>
                                        <p:tgtEl>
                                          <p:spTgt spid="8">
                                            <p:graphicEl>
                                              <a:chart seriesIdx="-4" categoryIdx="1"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chart seriesIdx="-4" categoryIdx="2" bldStep="category"/>
                                            </p:graphicEl>
                                          </p:spTgt>
                                        </p:tgtEl>
                                        <p:attrNameLst>
                                          <p:attrName>style.visibility</p:attrName>
                                        </p:attrNameLst>
                                      </p:cBhvr>
                                      <p:to>
                                        <p:strVal val="visible"/>
                                      </p:to>
                                    </p:set>
                                    <p:animEffect transition="in" filter="fade">
                                      <p:cBhvr>
                                        <p:cTn id="22" dur="500"/>
                                        <p:tgtEl>
                                          <p:spTgt spid="8">
                                            <p:graphicEl>
                                              <a:chart seriesIdx="-4" categoryIdx="2"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chart seriesIdx="-4" categoryIdx="3" bldStep="category"/>
                                            </p:graphicEl>
                                          </p:spTgt>
                                        </p:tgtEl>
                                        <p:attrNameLst>
                                          <p:attrName>style.visibility</p:attrName>
                                        </p:attrNameLst>
                                      </p:cBhvr>
                                      <p:to>
                                        <p:strVal val="visible"/>
                                      </p:to>
                                    </p:set>
                                    <p:animEffect transition="in" filter="fade">
                                      <p:cBhvr>
                                        <p:cTn id="27" dur="500"/>
                                        <p:tgtEl>
                                          <p:spTgt spid="8">
                                            <p:graphicEl>
                                              <a:chart seriesIdx="-4" categoryIdx="3"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category"/>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pPr lvl="0"/>
            <a:r>
              <a:rPr lang="en-US" dirty="0"/>
              <a:t>Available employment data have severe limitations</a:t>
            </a:r>
            <a:br>
              <a:rPr lang="en-US" dirty="0"/>
            </a:br>
            <a:endParaRPr lang="en-US" sz="2000" dirty="0"/>
          </a:p>
          <a:p>
            <a:pPr lvl="1"/>
            <a:r>
              <a:rPr lang="en-US" sz="2000" dirty="0"/>
              <a:t>Alumni survey response rates for public institutions typically range </a:t>
            </a:r>
            <a:r>
              <a:rPr lang="en-US" sz="2000" dirty="0" smtClean="0"/>
              <a:t>20-30</a:t>
            </a:r>
            <a:r>
              <a:rPr lang="en-US" sz="2000" dirty="0"/>
              <a:t>%, with likely high levels of non-respondent bias</a:t>
            </a:r>
            <a:br>
              <a:rPr lang="en-US" sz="2000" dirty="0"/>
            </a:br>
            <a:endParaRPr lang="en-US" sz="2000" dirty="0"/>
          </a:p>
          <a:p>
            <a:pPr lvl="1"/>
            <a:r>
              <a:rPr lang="en-US" sz="2000" dirty="0"/>
              <a:t>State unemployment insurance (UI) data do not cross state lines </a:t>
            </a:r>
            <a:r>
              <a:rPr lang="en-US" sz="2000" dirty="0" smtClean="0"/>
              <a:t>or identify </a:t>
            </a:r>
            <a:r>
              <a:rPr lang="en-US" sz="2000" dirty="0"/>
              <a:t>full-time/part-time employment or partial/full quarter earnings</a:t>
            </a:r>
          </a:p>
          <a:p>
            <a:pPr lvl="1"/>
            <a:endParaRPr lang="en-US" sz="2000" dirty="0"/>
          </a:p>
          <a:p>
            <a:pPr lvl="1"/>
            <a:r>
              <a:rPr lang="en-US" sz="2000" dirty="0"/>
              <a:t>IRS data are problematic for joint </a:t>
            </a:r>
            <a:r>
              <a:rPr lang="en-US" sz="2000" dirty="0" smtClean="0"/>
              <a:t>returns</a:t>
            </a:r>
          </a:p>
          <a:p>
            <a:pPr lvl="1"/>
            <a:endParaRPr lang="en-US" sz="2000" dirty="0"/>
          </a:p>
          <a:p>
            <a:pPr lvl="1"/>
            <a:r>
              <a:rPr lang="en-US" sz="2000" dirty="0" smtClean="0"/>
              <a:t>Age and prior employment confound central tendencies – more research is needed</a:t>
            </a:r>
            <a:endParaRPr lang="en-US" sz="2000" dirty="0"/>
          </a:p>
          <a:p>
            <a:endParaRPr lang="en-US" dirty="0"/>
          </a:p>
        </p:txBody>
      </p:sp>
      <p:sp>
        <p:nvSpPr>
          <p:cNvPr id="4" name="Text Placeholder 3"/>
          <p:cNvSpPr>
            <a:spLocks noGrp="1"/>
          </p:cNvSpPr>
          <p:nvPr>
            <p:ph type="body" sz="quarter" idx="12"/>
          </p:nvPr>
        </p:nvSpPr>
        <p:spPr/>
        <p:txBody>
          <a:bodyPr/>
          <a:lstStyle/>
          <a:p>
            <a:r>
              <a:rPr lang="en-US" dirty="0"/>
              <a:t>Employment outcomes</a:t>
            </a:r>
          </a:p>
        </p:txBody>
      </p:sp>
    </p:spTree>
    <p:extLst>
      <p:ext uri="{BB962C8B-B14F-4D97-AF65-F5344CB8AC3E}">
        <p14:creationId xmlns:p14="http://schemas.microsoft.com/office/powerpoint/2010/main" val="4277013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smtClean="0"/>
              <a:t>Source: CT Employment &amp; Training Commission Legislative Report Card (2013)</a:t>
            </a:r>
            <a:endParaRPr lang="en-US" dirty="0"/>
          </a:p>
        </p:txBody>
      </p:sp>
      <p:sp>
        <p:nvSpPr>
          <p:cNvPr id="4" name="Text Placeholder 3"/>
          <p:cNvSpPr>
            <a:spLocks noGrp="1"/>
          </p:cNvSpPr>
          <p:nvPr>
            <p:ph type="body" sz="quarter" idx="12"/>
          </p:nvPr>
        </p:nvSpPr>
        <p:spPr/>
        <p:txBody>
          <a:bodyPr/>
          <a:lstStyle/>
          <a:p>
            <a:r>
              <a:rPr lang="en-US" dirty="0" smtClean="0"/>
              <a:t>EXAMPLE WAGE DATA Anomalies </a:t>
            </a:r>
            <a:endParaRPr lang="en-US" dirty="0"/>
          </a:p>
        </p:txBody>
      </p:sp>
      <p:graphicFrame>
        <p:nvGraphicFramePr>
          <p:cNvPr id="7" name="Chart 6"/>
          <p:cNvGraphicFramePr/>
          <p:nvPr>
            <p:extLst>
              <p:ext uri="{D42A27DB-BD31-4B8C-83A1-F6EECF244321}">
                <p14:modId xmlns:p14="http://schemas.microsoft.com/office/powerpoint/2010/main" val="513429616"/>
              </p:ext>
            </p:extLst>
          </p:nvPr>
        </p:nvGraphicFramePr>
        <p:xfrm>
          <a:off x="682387" y="1787857"/>
          <a:ext cx="7642747" cy="367314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627797" y="5813946"/>
            <a:ext cx="8310929" cy="369332"/>
          </a:xfrm>
          <a:prstGeom prst="rect">
            <a:avLst/>
          </a:prstGeom>
          <a:noFill/>
        </p:spPr>
        <p:txBody>
          <a:bodyPr wrap="none" rtlCol="0">
            <a:spAutoFit/>
          </a:bodyPr>
          <a:lstStyle/>
          <a:p>
            <a:r>
              <a:rPr lang="en-US" dirty="0" smtClean="0"/>
              <a:t>Data gathered from unemployment insurance records through CT Dept. of Labor</a:t>
            </a:r>
            <a:endParaRPr lang="en-US" dirty="0"/>
          </a:p>
        </p:txBody>
      </p:sp>
    </p:spTree>
    <p:extLst>
      <p:ext uri="{BB962C8B-B14F-4D97-AF65-F5344CB8AC3E}">
        <p14:creationId xmlns:p14="http://schemas.microsoft.com/office/powerpoint/2010/main" val="56015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fade">
                                      <p:cBhvr>
                                        <p:cTn id="12" dur="500"/>
                                        <p:tgtEl>
                                          <p:spTgt spid="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17" dur="500"/>
                                        <p:tgtEl>
                                          <p:spTgt spid="7">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pPr marL="457200" indent="-457200">
              <a:buFont typeface="Arial" panose="020B0604020202020204" pitchFamily="34" charset="0"/>
              <a:buChar char="•"/>
            </a:pPr>
            <a:r>
              <a:rPr lang="en-US" dirty="0"/>
              <a:t>Consider institutional input for comparison groups</a:t>
            </a:r>
          </a:p>
          <a:p>
            <a:pPr marL="457200" indent="-457200">
              <a:buFont typeface="Arial" panose="020B0604020202020204" pitchFamily="34" charset="0"/>
              <a:buChar char="•"/>
            </a:pPr>
            <a:r>
              <a:rPr lang="en-US" dirty="0"/>
              <a:t>Adopt individualized graduation rate calculator</a:t>
            </a:r>
          </a:p>
          <a:p>
            <a:pPr marL="457200" indent="-457200">
              <a:buFont typeface="Arial" panose="020B0604020202020204" pitchFamily="34" charset="0"/>
              <a:buChar char="•"/>
            </a:pPr>
            <a:r>
              <a:rPr lang="en-US" dirty="0"/>
              <a:t>Define cost of attendance methodology for off-campus </a:t>
            </a:r>
            <a:r>
              <a:rPr lang="en-US" dirty="0" smtClean="0"/>
              <a:t>arrangements</a:t>
            </a:r>
          </a:p>
          <a:p>
            <a:pPr marL="457200" indent="-457200">
              <a:buFont typeface="Arial" panose="020B0604020202020204" pitchFamily="34" charset="0"/>
              <a:buChar char="•"/>
            </a:pPr>
            <a:r>
              <a:rPr lang="en-US" dirty="0" smtClean="0"/>
              <a:t>Defer inclusion of and support research on:</a:t>
            </a:r>
          </a:p>
          <a:p>
            <a:pPr marL="914400" lvl="1" indent="-457200">
              <a:buFont typeface="Arial" panose="020B0604020202020204" pitchFamily="34" charset="0"/>
              <a:buChar char="•"/>
            </a:pPr>
            <a:r>
              <a:rPr lang="en-US" dirty="0" smtClean="0"/>
              <a:t>Learning outcomes</a:t>
            </a:r>
          </a:p>
          <a:p>
            <a:pPr marL="914400" lvl="1" indent="-457200">
              <a:buFont typeface="Arial" panose="020B0604020202020204" pitchFamily="34" charset="0"/>
              <a:buChar char="•"/>
            </a:pPr>
            <a:r>
              <a:rPr lang="en-US" dirty="0" smtClean="0"/>
              <a:t>Employment outcomes</a:t>
            </a:r>
          </a:p>
          <a:p>
            <a:pPr marL="114300" lvl="1" indent="0">
              <a:buNone/>
            </a:pPr>
            <a:endParaRPr lang="en-US" dirty="0" smtClean="0"/>
          </a:p>
        </p:txBody>
      </p:sp>
      <p:sp>
        <p:nvSpPr>
          <p:cNvPr id="4" name="Text Placeholder 3"/>
          <p:cNvSpPr>
            <a:spLocks noGrp="1"/>
          </p:cNvSpPr>
          <p:nvPr>
            <p:ph type="body" sz="quarter" idx="12"/>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3315437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1846217"/>
            <a:ext cx="8229600" cy="4325983"/>
          </a:xfrm>
        </p:spPr>
        <p:txBody>
          <a:bodyPr/>
          <a:lstStyle/>
          <a:p>
            <a:r>
              <a:rPr lang="en-US" sz="1400" dirty="0" smtClean="0"/>
              <a:t>Connecticut Dept. of Labor and Connecticut Dept. of Higher Education (2010). Building Connecticut’s Workforce: Report on 2007-08 Graduates. </a:t>
            </a:r>
            <a:r>
              <a:rPr lang="en-US" sz="1400" dirty="0"/>
              <a:t>Retrieved </a:t>
            </a:r>
            <a:r>
              <a:rPr lang="en-US" sz="1400" dirty="0" smtClean="0"/>
              <a:t>January 13, 2014 from </a:t>
            </a:r>
            <a:r>
              <a:rPr lang="en-US" sz="1400" dirty="0">
                <a:hlinkClick r:id="rId3"/>
              </a:rPr>
              <a:t>http://</a:t>
            </a:r>
            <a:r>
              <a:rPr lang="en-US" sz="1400" dirty="0" smtClean="0">
                <a:hlinkClick r:id="rId3"/>
              </a:rPr>
              <a:t>www.ctdhe.org/info/pdfs/2010/HigherEdReport-2008grads.pdf</a:t>
            </a:r>
            <a:r>
              <a:rPr lang="en-US" sz="1400" dirty="0" smtClean="0"/>
              <a:t> </a:t>
            </a:r>
            <a:br>
              <a:rPr lang="en-US" sz="1400" dirty="0" smtClean="0"/>
            </a:br>
            <a:endParaRPr lang="en-US" sz="1400" dirty="0"/>
          </a:p>
          <a:p>
            <a:r>
              <a:rPr lang="en-US" sz="1400" dirty="0" smtClean="0"/>
              <a:t>Connecticut Higher Education Coordinating Council. (2012). Public Policy Framework for Higher Education</a:t>
            </a:r>
            <a:r>
              <a:rPr lang="en-US" sz="1400" dirty="0"/>
              <a:t>. </a:t>
            </a:r>
            <a:r>
              <a:rPr lang="en-US" sz="1400" dirty="0" smtClean="0"/>
              <a:t>Retrieved January 10, 2014 from </a:t>
            </a:r>
            <a:r>
              <a:rPr lang="en-US" sz="1400" dirty="0" smtClean="0">
                <a:hlinkClick r:id="rId4"/>
              </a:rPr>
              <a:t>http</a:t>
            </a:r>
            <a:r>
              <a:rPr lang="en-US" sz="1400" dirty="0">
                <a:hlinkClick r:id="rId4"/>
              </a:rPr>
              <a:t>://</a:t>
            </a:r>
            <a:r>
              <a:rPr lang="en-US" sz="1400" dirty="0" smtClean="0">
                <a:hlinkClick r:id="rId4"/>
              </a:rPr>
              <a:t>www.ct.edu/files/opr/A_CTFramework.pdf</a:t>
            </a:r>
            <a:r>
              <a:rPr lang="en-US" sz="1400" dirty="0" smtClean="0"/>
              <a:t>.</a:t>
            </a:r>
          </a:p>
          <a:p>
            <a:endParaRPr lang="en-US" sz="1400" dirty="0" smtClean="0"/>
          </a:p>
          <a:p>
            <a:r>
              <a:rPr lang="en-US" sz="1400" dirty="0" err="1" smtClean="0"/>
              <a:t>DeAngelo</a:t>
            </a:r>
            <a:r>
              <a:rPr lang="en-US" sz="1400" dirty="0"/>
              <a:t>, L., </a:t>
            </a:r>
            <a:r>
              <a:rPr lang="en-US" sz="1400" dirty="0" err="1"/>
              <a:t>Franke</a:t>
            </a:r>
            <a:r>
              <a:rPr lang="en-US" sz="1400" dirty="0"/>
              <a:t>, R., Hurtado, S., Pryor, J. H., &amp; Tran, S. (2011). Completing college: Assessing graduation rates at four-year institutions. Los Angeles: Higher Education Research Institute, UCLA</a:t>
            </a:r>
            <a:r>
              <a:rPr lang="en-US" sz="1400" dirty="0" smtClean="0"/>
              <a:t>.</a:t>
            </a:r>
          </a:p>
          <a:p>
            <a:endParaRPr lang="en-US" sz="1400" dirty="0" smtClean="0"/>
          </a:p>
          <a:p>
            <a:pPr lvl="0"/>
            <a:r>
              <a:rPr lang="en-US" sz="1400" dirty="0"/>
              <a:t>Hosch, B. (2008). Institutional and student characteristics that predict retention and graduation rates. Annual Conference of the North East Assoc. for Institutional Research, Providence, RI.</a:t>
            </a:r>
          </a:p>
          <a:p>
            <a:endParaRPr lang="en-US" sz="1400" dirty="0" smtClean="0"/>
          </a:p>
          <a:p>
            <a:r>
              <a:rPr lang="en-US" sz="1400" dirty="0" smtClean="0"/>
              <a:t>Hosch</a:t>
            </a:r>
            <a:r>
              <a:rPr lang="en-US" sz="1400" dirty="0"/>
              <a:t>, B. (2012). Time on test, student motivation, and performance on the Collegiate Learning Assessment: Implications for institutional accountability. </a:t>
            </a:r>
            <a:r>
              <a:rPr lang="en-US" sz="1400" i="1" dirty="0"/>
              <a:t>Journal for Assessment and Institutional Effectiveness</a:t>
            </a:r>
            <a:r>
              <a:rPr lang="en-US" sz="1400" dirty="0"/>
              <a:t> 2(1): </a:t>
            </a:r>
            <a:r>
              <a:rPr lang="en-US" sz="1400" dirty="0" smtClean="0"/>
              <a:t>55-76.</a:t>
            </a:r>
            <a:br>
              <a:rPr lang="en-US" sz="1400" dirty="0" smtClean="0"/>
            </a:br>
            <a:endParaRPr lang="en-US" sz="1400" dirty="0" smtClean="0"/>
          </a:p>
          <a:p>
            <a:r>
              <a:rPr lang="en-US" sz="1400" dirty="0" smtClean="0"/>
              <a:t>National Governors Association. (2010). Complete </a:t>
            </a:r>
            <a:r>
              <a:rPr lang="en-US" sz="1400" dirty="0"/>
              <a:t>to Compete: From </a:t>
            </a:r>
            <a:r>
              <a:rPr lang="en-US" sz="1400" dirty="0" smtClean="0"/>
              <a:t>Information </a:t>
            </a:r>
            <a:r>
              <a:rPr lang="en-US" sz="1400" dirty="0"/>
              <a:t>to </a:t>
            </a:r>
            <a:r>
              <a:rPr lang="en-US" sz="1400" dirty="0" smtClean="0"/>
              <a:t>Action: Revamping Higher Education Accountability Systems</a:t>
            </a:r>
          </a:p>
          <a:p>
            <a:endParaRPr lang="en-US" sz="1400" dirty="0" smtClean="0"/>
          </a:p>
          <a:p>
            <a:endParaRPr lang="en-US" sz="1400" dirty="0"/>
          </a:p>
        </p:txBody>
      </p:sp>
      <p:sp>
        <p:nvSpPr>
          <p:cNvPr id="4" name="Text Placeholder 3"/>
          <p:cNvSpPr>
            <a:spLocks noGrp="1"/>
          </p:cNvSpPr>
          <p:nvPr>
            <p:ph type="body" sz="quarter" idx="12"/>
          </p:nvPr>
        </p:nvSpPr>
        <p:spPr/>
        <p:txBody>
          <a:bodyPr/>
          <a:lstStyle/>
          <a:p>
            <a:r>
              <a:rPr lang="en-US" dirty="0" smtClean="0"/>
              <a:t>References</a:t>
            </a:r>
            <a:endParaRPr lang="en-US" dirty="0"/>
          </a:p>
        </p:txBody>
      </p:sp>
    </p:spTree>
    <p:extLst>
      <p:ext uri="{BB962C8B-B14F-4D97-AF65-F5344CB8AC3E}">
        <p14:creationId xmlns:p14="http://schemas.microsoft.com/office/powerpoint/2010/main" val="1683070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descr="SBU stack_2clr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6275" y="2543175"/>
            <a:ext cx="5253038" cy="186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a:xfrm>
            <a:off x="457200" y="1973036"/>
            <a:ext cx="8229600" cy="4008664"/>
          </a:xfrm>
        </p:spPr>
        <p:txBody>
          <a:bodyPr/>
          <a:lstStyle/>
          <a:p>
            <a:r>
              <a:rPr lang="en-US" dirty="0" smtClean="0"/>
              <a:t>Current role:</a:t>
            </a:r>
            <a:br>
              <a:rPr lang="en-US" dirty="0" smtClean="0"/>
            </a:br>
            <a:r>
              <a:rPr lang="en-US" dirty="0" smtClean="0"/>
              <a:t>Asst. VP for Institutional Research, Planning &amp; Effectiveness at Stony Brook University (NY)</a:t>
            </a:r>
            <a:br>
              <a:rPr lang="en-US" dirty="0" smtClean="0"/>
            </a:br>
            <a:r>
              <a:rPr lang="en-US" dirty="0" smtClean="0"/>
              <a:t/>
            </a:r>
            <a:br>
              <a:rPr lang="en-US" dirty="0" smtClean="0"/>
            </a:br>
            <a:r>
              <a:rPr lang="en-US" dirty="0" smtClean="0"/>
              <a:t>IPEDS National Trainer, Advisory Board Member</a:t>
            </a:r>
          </a:p>
          <a:p>
            <a:endParaRPr lang="en-US" dirty="0"/>
          </a:p>
          <a:p>
            <a:r>
              <a:rPr lang="en-US" dirty="0" smtClean="0"/>
              <a:t>Former role:</a:t>
            </a:r>
            <a:br>
              <a:rPr lang="en-US" dirty="0" smtClean="0"/>
            </a:br>
            <a:r>
              <a:rPr lang="en-US" dirty="0" smtClean="0"/>
              <a:t>Director of Policy &amp; Research,</a:t>
            </a:r>
            <a:br>
              <a:rPr lang="en-US" dirty="0" smtClean="0"/>
            </a:br>
            <a:r>
              <a:rPr lang="en-US" dirty="0" smtClean="0"/>
              <a:t>Connecticut Board of Regents for Higher Ed</a:t>
            </a:r>
            <a:endParaRPr lang="en-US" dirty="0"/>
          </a:p>
        </p:txBody>
      </p:sp>
      <p:sp>
        <p:nvSpPr>
          <p:cNvPr id="4" name="Text Placeholder 3"/>
          <p:cNvSpPr>
            <a:spLocks noGrp="1"/>
          </p:cNvSpPr>
          <p:nvPr>
            <p:ph type="body" sz="quarter" idx="12"/>
          </p:nvPr>
        </p:nvSpPr>
        <p:spPr/>
        <p:txBody>
          <a:bodyPr/>
          <a:lstStyle/>
          <a:p>
            <a:r>
              <a:rPr lang="en-US" dirty="0" smtClean="0"/>
              <a:t>Context (1)</a:t>
            </a:r>
            <a:endParaRPr lang="en-US" dirty="0"/>
          </a:p>
        </p:txBody>
      </p:sp>
    </p:spTree>
    <p:extLst>
      <p:ext uri="{BB962C8B-B14F-4D97-AF65-F5344CB8AC3E}">
        <p14:creationId xmlns:p14="http://schemas.microsoft.com/office/powerpoint/2010/main" val="1609466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84812" y="6284188"/>
            <a:ext cx="8859187" cy="495300"/>
          </a:xfrm>
        </p:spPr>
        <p:txBody>
          <a:bodyPr/>
          <a:lstStyle/>
          <a:p>
            <a:pPr algn="l"/>
            <a:r>
              <a:rPr lang="en-US" sz="1600" dirty="0" smtClean="0">
                <a:solidFill>
                  <a:schemeClr val="bg1"/>
                </a:solidFill>
              </a:rPr>
              <a:t>See Higher </a:t>
            </a:r>
            <a:r>
              <a:rPr lang="en-US" sz="1600" dirty="0">
                <a:solidFill>
                  <a:schemeClr val="bg1"/>
                </a:solidFill>
              </a:rPr>
              <a:t>Education Coordinating Council. (2012). Public Policy Framework for Higher Education. </a:t>
            </a:r>
            <a:r>
              <a:rPr lang="en-US" sz="1600" dirty="0" smtClean="0">
                <a:solidFill>
                  <a:schemeClr val="bg1"/>
                </a:solidFill>
              </a:rPr>
              <a:t>http</a:t>
            </a:r>
            <a:r>
              <a:rPr lang="en-US" sz="1600" dirty="0">
                <a:solidFill>
                  <a:schemeClr val="bg1"/>
                </a:solidFill>
              </a:rPr>
              <a:t>://www.ct.edu/files/opr/A_CTFramework.pdf</a:t>
            </a:r>
          </a:p>
        </p:txBody>
      </p:sp>
      <p:sp>
        <p:nvSpPr>
          <p:cNvPr id="3" name="Text Placeholder 2"/>
          <p:cNvSpPr>
            <a:spLocks noGrp="1"/>
          </p:cNvSpPr>
          <p:nvPr>
            <p:ph type="body" sz="quarter" idx="15"/>
          </p:nvPr>
        </p:nvSpPr>
        <p:spPr>
          <a:xfrm>
            <a:off x="457200" y="1973036"/>
            <a:ext cx="8229600" cy="4008664"/>
          </a:xfrm>
        </p:spPr>
        <p:txBody>
          <a:bodyPr/>
          <a:lstStyle/>
          <a:p>
            <a:pPr lvl="1"/>
            <a:r>
              <a:rPr lang="en-US" dirty="0" smtClean="0"/>
              <a:t>Connecticut </a:t>
            </a:r>
            <a:r>
              <a:rPr lang="en-US" dirty="0"/>
              <a:t>changed its approach to higher education accountability in 2011 </a:t>
            </a:r>
            <a:endParaRPr lang="en-US" dirty="0" smtClean="0"/>
          </a:p>
          <a:p>
            <a:pPr lvl="2"/>
            <a:r>
              <a:rPr lang="en-US" dirty="0" smtClean="0"/>
              <a:t>Broad </a:t>
            </a:r>
            <a:r>
              <a:rPr lang="en-US" dirty="0"/>
              <a:t>stakeholder involvement</a:t>
            </a:r>
          </a:p>
          <a:p>
            <a:pPr lvl="2"/>
            <a:r>
              <a:rPr lang="en-US" dirty="0"/>
              <a:t>5 goals with 23 indicators, disaggregated </a:t>
            </a:r>
          </a:p>
          <a:p>
            <a:pPr lvl="2"/>
            <a:r>
              <a:rPr lang="en-US" dirty="0"/>
              <a:t>Used data publicly available through IPEDS</a:t>
            </a:r>
          </a:p>
          <a:p>
            <a:pPr lvl="2"/>
            <a:r>
              <a:rPr lang="en-US" dirty="0"/>
              <a:t>Institutional performance measured over time compared to similar institutions</a:t>
            </a:r>
          </a:p>
          <a:p>
            <a:pPr lvl="2"/>
            <a:r>
              <a:rPr lang="en-US" dirty="0"/>
              <a:t>Accountability more than consumer information</a:t>
            </a:r>
          </a:p>
          <a:p>
            <a:pPr lvl="2"/>
            <a:r>
              <a:rPr lang="en-US" dirty="0"/>
              <a:t>Work in progress</a:t>
            </a:r>
          </a:p>
          <a:p>
            <a:endParaRPr lang="en-US" dirty="0"/>
          </a:p>
        </p:txBody>
      </p:sp>
      <p:sp>
        <p:nvSpPr>
          <p:cNvPr id="4" name="Text Placeholder 3"/>
          <p:cNvSpPr>
            <a:spLocks noGrp="1"/>
          </p:cNvSpPr>
          <p:nvPr>
            <p:ph type="body" sz="quarter" idx="12"/>
          </p:nvPr>
        </p:nvSpPr>
        <p:spPr/>
        <p:txBody>
          <a:bodyPr/>
          <a:lstStyle/>
          <a:p>
            <a:r>
              <a:rPr lang="en-US" dirty="0" smtClean="0"/>
              <a:t>Context (2)</a:t>
            </a:r>
            <a:endParaRPr lang="en-US" dirty="0"/>
          </a:p>
        </p:txBody>
      </p:sp>
    </p:spTree>
    <p:extLst>
      <p:ext uri="{BB962C8B-B14F-4D97-AF65-F5344CB8AC3E}">
        <p14:creationId xmlns:p14="http://schemas.microsoft.com/office/powerpoint/2010/main" val="72922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r>
              <a:rPr lang="en-US" dirty="0" smtClean="0"/>
              <a:t>Comparison Groups</a:t>
            </a:r>
          </a:p>
          <a:p>
            <a:r>
              <a:rPr lang="en-US" dirty="0" smtClean="0"/>
              <a:t>Graduation Rates</a:t>
            </a:r>
          </a:p>
          <a:p>
            <a:r>
              <a:rPr lang="en-US" dirty="0" smtClean="0"/>
              <a:t>Learning Outcomes</a:t>
            </a:r>
          </a:p>
          <a:p>
            <a:r>
              <a:rPr lang="en-US" dirty="0" smtClean="0"/>
              <a:t>Affordability</a:t>
            </a:r>
          </a:p>
          <a:p>
            <a:r>
              <a:rPr lang="en-US" dirty="0" smtClean="0"/>
              <a:t>Employment Outcomes</a:t>
            </a:r>
          </a:p>
          <a:p>
            <a:pPr marL="342900" lvl="1" indent="-457200">
              <a:buFont typeface="Arial" panose="020B0604020202020204" pitchFamily="34" charset="0"/>
              <a:buChar char="•"/>
            </a:pPr>
            <a:endParaRPr lang="en-US" dirty="0" smtClean="0"/>
          </a:p>
        </p:txBody>
      </p:sp>
      <p:sp>
        <p:nvSpPr>
          <p:cNvPr id="4" name="Text Placeholder 3"/>
          <p:cNvSpPr>
            <a:spLocks noGrp="1"/>
          </p:cNvSpPr>
          <p:nvPr>
            <p:ph type="body" sz="quarter" idx="12"/>
          </p:nvPr>
        </p:nvSpPr>
        <p:spPr/>
        <p:txBody>
          <a:bodyPr/>
          <a:lstStyle/>
          <a:p>
            <a:r>
              <a:rPr lang="en-US" dirty="0" smtClean="0"/>
              <a:t>Challenges</a:t>
            </a:r>
            <a:endParaRPr lang="en-US" dirty="0"/>
          </a:p>
        </p:txBody>
      </p:sp>
    </p:spTree>
    <p:extLst>
      <p:ext uri="{BB962C8B-B14F-4D97-AF65-F5344CB8AC3E}">
        <p14:creationId xmlns:p14="http://schemas.microsoft.com/office/powerpoint/2010/main" val="3857034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pPr lvl="1"/>
            <a:r>
              <a:rPr lang="en-US" dirty="0" smtClean="0"/>
              <a:t>Exclusively </a:t>
            </a:r>
            <a:r>
              <a:rPr lang="en-US" dirty="0"/>
              <a:t>mathematical approach to identify institutions for comparison groups was elusive</a:t>
            </a:r>
          </a:p>
          <a:p>
            <a:pPr lvl="1"/>
            <a:r>
              <a:rPr lang="en-US" dirty="0"/>
              <a:t>A balance of data, statistics, and judgment was </a:t>
            </a:r>
            <a:r>
              <a:rPr lang="en-US" dirty="0" smtClean="0"/>
              <a:t>needed</a:t>
            </a:r>
            <a:br>
              <a:rPr lang="en-US" dirty="0" smtClean="0"/>
            </a:br>
            <a:endParaRPr lang="en-US" dirty="0"/>
          </a:p>
          <a:p>
            <a:pPr lvl="2"/>
            <a:r>
              <a:rPr lang="en-US" sz="2000" dirty="0" smtClean="0"/>
              <a:t>Data </a:t>
            </a:r>
            <a:r>
              <a:rPr lang="en-US" sz="2000" dirty="0"/>
              <a:t>from IPEDS based on about 10 institutional characteristics generated lists of 20-50 institutions in most cases</a:t>
            </a:r>
          </a:p>
          <a:p>
            <a:pPr lvl="2"/>
            <a:r>
              <a:rPr lang="en-US" sz="2000" dirty="0"/>
              <a:t>Outliers remained a problem, likely due to data quality / unique state practices</a:t>
            </a:r>
          </a:p>
          <a:p>
            <a:pPr lvl="2"/>
            <a:r>
              <a:rPr lang="en-US" sz="2000" dirty="0"/>
              <a:t>Campuses asked to add or remove institutions from the comparison group based on judgment to arrive at 10-15 comparison institutions</a:t>
            </a:r>
          </a:p>
          <a:p>
            <a:endParaRPr lang="en-US" dirty="0"/>
          </a:p>
        </p:txBody>
      </p:sp>
      <p:sp>
        <p:nvSpPr>
          <p:cNvPr id="4" name="Text Placeholder 3"/>
          <p:cNvSpPr>
            <a:spLocks noGrp="1"/>
          </p:cNvSpPr>
          <p:nvPr>
            <p:ph type="body" sz="quarter" idx="12"/>
          </p:nvPr>
        </p:nvSpPr>
        <p:spPr/>
        <p:txBody>
          <a:bodyPr/>
          <a:lstStyle/>
          <a:p>
            <a:r>
              <a:rPr lang="en-US" dirty="0"/>
              <a:t>Comparison </a:t>
            </a:r>
            <a:r>
              <a:rPr lang="en-US" dirty="0" smtClean="0"/>
              <a:t>Groups</a:t>
            </a:r>
            <a:endParaRPr lang="en-US" dirty="0"/>
          </a:p>
        </p:txBody>
      </p:sp>
    </p:spTree>
    <p:extLst>
      <p:ext uri="{BB962C8B-B14F-4D97-AF65-F5344CB8AC3E}">
        <p14:creationId xmlns:p14="http://schemas.microsoft.com/office/powerpoint/2010/main" val="89995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ext Placeholder 2"/>
          <p:cNvSpPr>
            <a:spLocks noGrp="1"/>
          </p:cNvSpPr>
          <p:nvPr>
            <p:ph type="body" sz="quarter" idx="15"/>
          </p:nvPr>
        </p:nvSpPr>
        <p:spPr/>
        <p:txBody>
          <a:bodyPr/>
          <a:lstStyle/>
          <a:p>
            <a:pPr lvl="1"/>
            <a:r>
              <a:rPr lang="en-US" dirty="0" smtClean="0"/>
              <a:t>Controls for student inputs are essential to the interpretation of graduation rates; individual factors matter much more than institutional factors</a:t>
            </a:r>
          </a:p>
          <a:p>
            <a:pPr lvl="1"/>
            <a:endParaRPr lang="en-US" dirty="0" smtClean="0"/>
          </a:p>
          <a:p>
            <a:pPr lvl="1"/>
            <a:r>
              <a:rPr lang="en-US" dirty="0"/>
              <a:t>Data from HERI illustrate this </a:t>
            </a:r>
            <a:r>
              <a:rPr lang="en-US" dirty="0" smtClean="0"/>
              <a:t>relationship, </a:t>
            </a:r>
            <a:r>
              <a:rPr lang="en-US" dirty="0"/>
              <a:t>independent of institutional effects</a:t>
            </a:r>
          </a:p>
          <a:p>
            <a:pPr marL="0" lvl="1" indent="0">
              <a:buNone/>
            </a:pPr>
            <a:endParaRPr lang="en-US" dirty="0" smtClean="0"/>
          </a:p>
          <a:p>
            <a:endParaRPr lang="en-US" dirty="0"/>
          </a:p>
        </p:txBody>
      </p:sp>
      <p:sp>
        <p:nvSpPr>
          <p:cNvPr id="4" name="Text Placeholder 3"/>
          <p:cNvSpPr>
            <a:spLocks noGrp="1"/>
          </p:cNvSpPr>
          <p:nvPr>
            <p:ph type="body" sz="quarter" idx="12"/>
          </p:nvPr>
        </p:nvSpPr>
        <p:spPr/>
        <p:txBody>
          <a:bodyPr/>
          <a:lstStyle/>
          <a:p>
            <a:r>
              <a:rPr lang="en-US" dirty="0" smtClean="0"/>
              <a:t>Graduation Rates</a:t>
            </a:r>
            <a:endParaRPr lang="en-US" dirty="0"/>
          </a:p>
        </p:txBody>
      </p:sp>
    </p:spTree>
    <p:extLst>
      <p:ext uri="{BB962C8B-B14F-4D97-AF65-F5344CB8AC3E}">
        <p14:creationId xmlns:p14="http://schemas.microsoft.com/office/powerpoint/2010/main" val="3974860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4"/>
          </p:nvPr>
        </p:nvSpPr>
        <p:spPr/>
        <p:txBody>
          <a:bodyPr/>
          <a:lstStyle/>
          <a:p>
            <a:endParaRPr lang="en-US" dirty="0"/>
          </a:p>
        </p:txBody>
      </p:sp>
      <p:sp>
        <p:nvSpPr>
          <p:cNvPr id="4" name="Text Placeholder 3"/>
          <p:cNvSpPr>
            <a:spLocks noGrp="1"/>
          </p:cNvSpPr>
          <p:nvPr>
            <p:ph type="body" sz="quarter" idx="12"/>
          </p:nvPr>
        </p:nvSpPr>
        <p:spPr/>
        <p:txBody>
          <a:bodyPr/>
          <a:lstStyle/>
          <a:p>
            <a:r>
              <a:rPr lang="en-US" sz="2800" dirty="0"/>
              <a:t>Institution-Based </a:t>
            </a:r>
            <a:r>
              <a:rPr lang="en-US" sz="2800" dirty="0" smtClean="0"/>
              <a:t>6-Year Grad Rates By SAT COMPOSITE SCORE</a:t>
            </a:r>
            <a:endParaRPr lang="en-US" sz="2800" dirty="0"/>
          </a:p>
        </p:txBody>
      </p:sp>
      <p:sp>
        <p:nvSpPr>
          <p:cNvPr id="7" name="TextBox 6"/>
          <p:cNvSpPr txBox="1"/>
          <p:nvPr/>
        </p:nvSpPr>
        <p:spPr>
          <a:xfrm>
            <a:off x="202422" y="6456461"/>
            <a:ext cx="2561920" cy="307777"/>
          </a:xfrm>
          <a:prstGeom prst="rect">
            <a:avLst/>
          </a:prstGeom>
          <a:noFill/>
        </p:spPr>
        <p:txBody>
          <a:bodyPr wrap="none" rtlCol="0">
            <a:spAutoFit/>
          </a:bodyPr>
          <a:lstStyle/>
          <a:p>
            <a:r>
              <a:rPr lang="en-US" sz="1400" dirty="0" smtClean="0"/>
              <a:t>Source: IPEDS Data Center</a:t>
            </a:r>
            <a:endParaRPr lang="en-US" sz="1400" dirty="0"/>
          </a:p>
        </p:txBody>
      </p:sp>
      <p:sp>
        <p:nvSpPr>
          <p:cNvPr id="8" name="Oval 7"/>
          <p:cNvSpPr/>
          <p:nvPr/>
        </p:nvSpPr>
        <p:spPr>
          <a:xfrm>
            <a:off x="2672902" y="6537745"/>
            <a:ext cx="182880" cy="18288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855782" y="6475296"/>
            <a:ext cx="1632178" cy="307777"/>
          </a:xfrm>
          <a:prstGeom prst="rect">
            <a:avLst/>
          </a:prstGeom>
          <a:noFill/>
        </p:spPr>
        <p:txBody>
          <a:bodyPr wrap="none" rtlCol="0">
            <a:spAutoFit/>
          </a:bodyPr>
          <a:lstStyle/>
          <a:p>
            <a:r>
              <a:rPr lang="en-US" sz="1400" dirty="0" smtClean="0"/>
              <a:t>Public Institutions</a:t>
            </a:r>
            <a:endParaRPr lang="en-US" sz="1400" dirty="0"/>
          </a:p>
        </p:txBody>
      </p:sp>
      <p:sp>
        <p:nvSpPr>
          <p:cNvPr id="10" name="Isosceles Triangle 9"/>
          <p:cNvSpPr/>
          <p:nvPr/>
        </p:nvSpPr>
        <p:spPr>
          <a:xfrm>
            <a:off x="4430487" y="6537744"/>
            <a:ext cx="182880" cy="182880"/>
          </a:xfrm>
          <a:prstGeom prst="triangle">
            <a:avLst/>
          </a:prstGeom>
          <a:noFill/>
          <a:ln>
            <a:solidFill>
              <a:srgbClr val="F6B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613367" y="6486657"/>
            <a:ext cx="2842445" cy="307777"/>
          </a:xfrm>
          <a:prstGeom prst="rect">
            <a:avLst/>
          </a:prstGeom>
          <a:noFill/>
        </p:spPr>
        <p:txBody>
          <a:bodyPr wrap="none" rtlCol="0">
            <a:spAutoFit/>
          </a:bodyPr>
          <a:lstStyle/>
          <a:p>
            <a:r>
              <a:rPr lang="en-US" sz="1400" dirty="0" smtClean="0"/>
              <a:t>Private Not-for-Profit Institutions</a:t>
            </a:r>
            <a:endParaRPr lang="en-US" sz="1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979" y="2096993"/>
            <a:ext cx="8606041" cy="4171945"/>
          </a:xfrm>
          <a:prstGeom prst="rect">
            <a:avLst/>
          </a:prstGeom>
        </p:spPr>
      </p:pic>
      <p:sp>
        <p:nvSpPr>
          <p:cNvPr id="14" name="Oval 13"/>
          <p:cNvSpPr/>
          <p:nvPr/>
        </p:nvSpPr>
        <p:spPr>
          <a:xfrm>
            <a:off x="2495621" y="3426920"/>
            <a:ext cx="91440" cy="914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7411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4"/>
          </p:nvPr>
        </p:nvSpPr>
        <p:spPr/>
        <p:txBody>
          <a:bodyPr/>
          <a:lstStyle/>
          <a:p>
            <a:pPr algn="l"/>
            <a:r>
              <a:rPr lang="en-US" sz="1400" dirty="0" smtClean="0">
                <a:solidFill>
                  <a:schemeClr val="tx1"/>
                </a:solidFill>
              </a:rPr>
              <a:t>               Source</a:t>
            </a:r>
            <a:r>
              <a:rPr lang="en-US" sz="1400" dirty="0">
                <a:solidFill>
                  <a:schemeClr val="tx1"/>
                </a:solidFill>
              </a:rPr>
              <a:t>: Higher Education Research Institute (UCLA)</a:t>
            </a:r>
          </a:p>
          <a:p>
            <a:pPr algn="l"/>
            <a:endParaRPr lang="en-US" sz="1400" dirty="0">
              <a:solidFill>
                <a:schemeClr val="tx1"/>
              </a:solidFill>
            </a:endParaRPr>
          </a:p>
        </p:txBody>
      </p:sp>
      <p:sp>
        <p:nvSpPr>
          <p:cNvPr id="4" name="Text Placeholder 3"/>
          <p:cNvSpPr>
            <a:spLocks noGrp="1"/>
          </p:cNvSpPr>
          <p:nvPr>
            <p:ph type="body" sz="quarter" idx="12"/>
          </p:nvPr>
        </p:nvSpPr>
        <p:spPr/>
        <p:txBody>
          <a:bodyPr/>
          <a:lstStyle/>
          <a:p>
            <a:r>
              <a:rPr lang="en-US" sz="2800" dirty="0"/>
              <a:t>Individual-Based </a:t>
            </a:r>
            <a:r>
              <a:rPr lang="en-US" sz="2800" dirty="0" smtClean="0"/>
              <a:t>Graduation Rates</a:t>
            </a:r>
            <a:br>
              <a:rPr lang="en-US" sz="2800" dirty="0" smtClean="0"/>
            </a:br>
            <a:r>
              <a:rPr lang="en-US" sz="2800" dirty="0" smtClean="0"/>
              <a:t>By High School GPA</a:t>
            </a:r>
            <a:endParaRPr lang="en-US" sz="2800" dirty="0"/>
          </a:p>
        </p:txBody>
      </p:sp>
      <p:graphicFrame>
        <p:nvGraphicFramePr>
          <p:cNvPr id="15" name="Content Placeholder 5"/>
          <p:cNvGraphicFramePr>
            <a:graphicFrameLocks/>
          </p:cNvGraphicFramePr>
          <p:nvPr>
            <p:extLst>
              <p:ext uri="{D42A27DB-BD31-4B8C-83A1-F6EECF244321}">
                <p14:modId xmlns:p14="http://schemas.microsoft.com/office/powerpoint/2010/main" val="4271502350"/>
              </p:ext>
            </p:extLst>
          </p:nvPr>
        </p:nvGraphicFramePr>
        <p:xfrm>
          <a:off x="228600" y="2159726"/>
          <a:ext cx="8384177" cy="42659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6252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4"/>
          </p:nvPr>
        </p:nvSpPr>
        <p:spPr/>
        <p:txBody>
          <a:bodyPr/>
          <a:lstStyle/>
          <a:p>
            <a:pPr algn="l"/>
            <a:r>
              <a:rPr lang="en-US" sz="1400" dirty="0" smtClean="0">
                <a:solidFill>
                  <a:schemeClr val="tx1"/>
                </a:solidFill>
              </a:rPr>
              <a:t>               Source</a:t>
            </a:r>
            <a:r>
              <a:rPr lang="en-US" sz="1400" dirty="0">
                <a:solidFill>
                  <a:schemeClr val="tx1"/>
                </a:solidFill>
              </a:rPr>
              <a:t>: </a:t>
            </a:r>
            <a:r>
              <a:rPr lang="en-US" sz="1400" dirty="0" smtClean="0">
                <a:solidFill>
                  <a:schemeClr val="tx1"/>
                </a:solidFill>
              </a:rPr>
              <a:t>SBU Office of Institutional Research, Planning &amp; Effectiveness</a:t>
            </a:r>
            <a:endParaRPr lang="en-US" sz="1400" dirty="0">
              <a:solidFill>
                <a:schemeClr val="tx1"/>
              </a:solidFill>
            </a:endParaRPr>
          </a:p>
          <a:p>
            <a:pPr algn="l"/>
            <a:endParaRPr lang="en-US" sz="1400" dirty="0">
              <a:solidFill>
                <a:schemeClr val="tx1"/>
              </a:solidFill>
            </a:endParaRPr>
          </a:p>
        </p:txBody>
      </p:sp>
      <p:sp>
        <p:nvSpPr>
          <p:cNvPr id="4" name="Text Placeholder 3"/>
          <p:cNvSpPr>
            <a:spLocks noGrp="1"/>
          </p:cNvSpPr>
          <p:nvPr>
            <p:ph type="body" sz="quarter" idx="12"/>
          </p:nvPr>
        </p:nvSpPr>
        <p:spPr/>
        <p:txBody>
          <a:bodyPr/>
          <a:lstStyle/>
          <a:p>
            <a:r>
              <a:rPr lang="en-US" sz="2800" dirty="0" smtClean="0"/>
              <a:t>Stony Brook Univ. Graduation Rates</a:t>
            </a:r>
            <a:br>
              <a:rPr lang="en-US" sz="2800" dirty="0" smtClean="0"/>
            </a:br>
            <a:r>
              <a:rPr lang="en-US" sz="2800" dirty="0" smtClean="0"/>
              <a:t>By High School GPA</a:t>
            </a:r>
            <a:endParaRPr lang="en-US" sz="2800" dirty="0"/>
          </a:p>
        </p:txBody>
      </p:sp>
      <p:graphicFrame>
        <p:nvGraphicFramePr>
          <p:cNvPr id="15" name="Content Placeholder 5"/>
          <p:cNvGraphicFramePr>
            <a:graphicFrameLocks/>
          </p:cNvGraphicFramePr>
          <p:nvPr>
            <p:extLst>
              <p:ext uri="{D42A27DB-BD31-4B8C-83A1-F6EECF244321}">
                <p14:modId xmlns:p14="http://schemas.microsoft.com/office/powerpoint/2010/main" val="3999855644"/>
              </p:ext>
            </p:extLst>
          </p:nvPr>
        </p:nvGraphicFramePr>
        <p:xfrm>
          <a:off x="228600" y="2159726"/>
          <a:ext cx="8384177" cy="42659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6839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3061449H-SBU_SBM_CH_PPTtemplate_REV_0705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Stony Brook Childre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1096</TotalTime>
  <Words>1073</Words>
  <Application>Microsoft Office PowerPoint</Application>
  <PresentationFormat>On-screen Show (4:3)</PresentationFormat>
  <Paragraphs>273</Paragraphs>
  <Slides>19</Slides>
  <Notes>17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19</vt:i4>
      </vt:variant>
    </vt:vector>
  </HeadingPairs>
  <TitlesOfParts>
    <vt:vector size="30" baseType="lpstr">
      <vt:lpstr>MS PGothic</vt:lpstr>
      <vt:lpstr>Arial</vt:lpstr>
      <vt:lpstr>Calibri</vt:lpstr>
      <vt:lpstr>Helvetica</vt:lpstr>
      <vt:lpstr>Lucida Grande</vt:lpstr>
      <vt:lpstr>ヒラギノ角ゴ Pro W3</vt:lpstr>
      <vt:lpstr>13061449H-SBU_SBM_CH_PPTtemplate_REV_070513</vt:lpstr>
      <vt:lpstr>Stony Brook University</vt:lpstr>
      <vt:lpstr>1_Stony Brook University</vt:lpstr>
      <vt:lpstr>Stony Brook Medicine</vt:lpstr>
      <vt:lpstr>Stony Brook Children's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Braden J Hosch</dc:creator>
  <cp:lastModifiedBy>Braden J Hosch</cp:lastModifiedBy>
  <cp:revision>45</cp:revision>
  <cp:lastPrinted>2012-02-02T20:51:24Z</cp:lastPrinted>
  <dcterms:created xsi:type="dcterms:W3CDTF">2014-01-09T19:37:43Z</dcterms:created>
  <dcterms:modified xsi:type="dcterms:W3CDTF">2014-01-21T19:42:49Z</dcterms:modified>
</cp:coreProperties>
</file>