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5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16.xml" ContentType="application/vnd.openxmlformats-officedocument.drawingml.chartshapes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7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drawings/drawing18.xml" ContentType="application/vnd.openxmlformats-officedocument.drawingml.chartshapes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rawings/drawing19.xml" ContentType="application/vnd.openxmlformats-officedocument.drawingml.chartshapes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20.xml" ContentType="application/vnd.openxmlformats-officedocument.drawingml.chartshape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21.xml" ContentType="application/vnd.openxmlformats-officedocument.drawingml.chartshapes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22.xml" ContentType="application/vnd.openxmlformats-officedocument.drawingml.chartshapes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23.xml" ContentType="application/vnd.openxmlformats-officedocument.drawingml.chartshapes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drawings/drawing24.xml" ContentType="application/vnd.openxmlformats-officedocument.drawingml.chartshapes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25.xml" ContentType="application/vnd.openxmlformats-officedocument.drawingml.chartshapes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drawings/drawing26.xml" ContentType="application/vnd.openxmlformats-officedocument.drawingml.chartshapes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0"/>
  </p:notesMasterIdLst>
  <p:sldIdLst>
    <p:sldId id="455" r:id="rId2"/>
    <p:sldId id="466" r:id="rId3"/>
    <p:sldId id="371" r:id="rId4"/>
    <p:sldId id="390" r:id="rId5"/>
    <p:sldId id="391" r:id="rId6"/>
    <p:sldId id="392" r:id="rId7"/>
    <p:sldId id="477" r:id="rId8"/>
    <p:sldId id="476" r:id="rId9"/>
    <p:sldId id="435" r:id="rId10"/>
    <p:sldId id="436" r:id="rId11"/>
    <p:sldId id="460" r:id="rId12"/>
    <p:sldId id="462" r:id="rId13"/>
    <p:sldId id="414" r:id="rId14"/>
    <p:sldId id="416" r:id="rId15"/>
    <p:sldId id="456" r:id="rId16"/>
    <p:sldId id="457" r:id="rId17"/>
    <p:sldId id="458" r:id="rId18"/>
    <p:sldId id="415" r:id="rId19"/>
    <p:sldId id="418" r:id="rId20"/>
    <p:sldId id="419" r:id="rId21"/>
    <p:sldId id="424" r:id="rId22"/>
    <p:sldId id="467" r:id="rId23"/>
    <p:sldId id="463" r:id="rId24"/>
    <p:sldId id="464" r:id="rId25"/>
    <p:sldId id="465" r:id="rId26"/>
    <p:sldId id="420" r:id="rId27"/>
    <p:sldId id="428" r:id="rId28"/>
    <p:sldId id="468" r:id="rId29"/>
    <p:sldId id="429" r:id="rId30"/>
    <p:sldId id="430" r:id="rId31"/>
    <p:sldId id="469" r:id="rId32"/>
    <p:sldId id="474" r:id="rId33"/>
    <p:sldId id="470" r:id="rId34"/>
    <p:sldId id="432" r:id="rId35"/>
    <p:sldId id="472" r:id="rId36"/>
    <p:sldId id="434" r:id="rId37"/>
    <p:sldId id="459" r:id="rId38"/>
    <p:sldId id="473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antella" initials="PS" lastIdx="1" clrIdx="0">
    <p:extLst>
      <p:ext uri="{19B8F6BF-5375-455C-9EA6-DF929625EA0E}">
        <p15:presenceInfo xmlns:p15="http://schemas.microsoft.com/office/powerpoint/2012/main" userId="c842f0ce8025bc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9"/>
    <a:srgbClr val="990000"/>
    <a:srgbClr val="D4D6D8"/>
    <a:srgbClr val="44546A"/>
    <a:srgbClr val="D3B5E9"/>
    <a:srgbClr val="FFAFAF"/>
    <a:srgbClr val="7A0000"/>
    <a:srgbClr val="AB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098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1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7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chartUserShapes" Target="../drawings/drawing1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chartUserShapes" Target="../drawings/drawing1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2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21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2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2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chartUserShapes" Target="../drawings/drawing2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2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chartUserShapes" Target="../drawings/drawing2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6-4ADC-8060-7FA8735D00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5202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6-4ADC-8060-7FA8735D00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6-4ADC-8060-7FA8735D0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8784"/>
        <c:axId val="158579344"/>
      </c:barChart>
      <c:catAx>
        <c:axId val="1585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579344"/>
        <c:crosses val="autoZero"/>
        <c:auto val="1"/>
        <c:lblAlgn val="ctr"/>
        <c:lblOffset val="100"/>
        <c:noMultiLvlLbl val="0"/>
      </c:catAx>
      <c:valAx>
        <c:axId val="1585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5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Rate your level of satisfaction with your sense of belonging on this campus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812007700022476"/>
          <c:y val="0.16482185741637551"/>
          <c:w val="0.68707332521402031"/>
          <c:h val="0.66303860288879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Buffer1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0.72829131652661061</c:v>
                </c:pt>
                <c:pt idx="1">
                  <c:v>0.66176470588235303</c:v>
                </c:pt>
                <c:pt idx="2">
                  <c:v>0.66044776119402993</c:v>
                </c:pt>
                <c:pt idx="3">
                  <c:v>0.56617647058823528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A-433F-9053-E8E34389E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V. dissatif.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665716156278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63-4AC3-9C3B-E1750F1BAC23}"/>
                </c:ext>
              </c:extLst>
            </c:dLbl>
            <c:dLbl>
              <c:idx val="1"/>
              <c:layout>
                <c:manualLayout>
                  <c:x val="-5.3588354382252588E-2"/>
                  <c:y val="-3.9810349875888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63-4AC3-9C3B-E1750F1BAC23}"/>
                </c:ext>
              </c:extLst>
            </c:dLbl>
            <c:dLbl>
              <c:idx val="2"/>
              <c:layout>
                <c:manualLayout>
                  <c:x val="-6.4870113199569035E-2"/>
                  <c:y val="7.29905455995658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63-4AC3-9C3B-E1750F1BAC23}"/>
                </c:ext>
              </c:extLst>
            </c:dLbl>
            <c:dLbl>
              <c:idx val="3"/>
              <c:layout>
                <c:manualLayout>
                  <c:x val="-7.61518720168853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63-4AC3-9C3B-E1750F1BA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3.081232492997199E-2</c:v>
                </c:pt>
                <c:pt idx="1">
                  <c:v>5.8823529411764705E-2</c:v>
                </c:pt>
                <c:pt idx="2">
                  <c:v>9.7014925373134331E-2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A-433F-9053-E8E34389E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Dissatif.</c:v>
                </c:pt>
              </c:strCache>
            </c:strRef>
          </c:tx>
          <c:spPr>
            <a:solidFill>
              <a:srgbClr val="FF97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0.12605042016806722</c:v>
                </c:pt>
                <c:pt idx="1">
                  <c:v>0.14285714285714285</c:v>
                </c:pt>
                <c:pt idx="2">
                  <c:v>9.7014925373134331E-2</c:v>
                </c:pt>
                <c:pt idx="3">
                  <c:v>0.16911764705882354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3-4AC3-9C3B-E1750F1BAC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0.22969187675070027</c:v>
                </c:pt>
                <c:pt idx="1">
                  <c:v>0.27310924369747897</c:v>
                </c:pt>
                <c:pt idx="2">
                  <c:v>0.29104477611940299</c:v>
                </c:pt>
                <c:pt idx="3">
                  <c:v>0.27941176470588236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3-4AC3-9C3B-E1750F1BAC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0.43697478991596639</c:v>
                </c:pt>
                <c:pt idx="1">
                  <c:v>0.38235294117647056</c:v>
                </c:pt>
                <c:pt idx="2">
                  <c:v>0.42537313432835822</c:v>
                </c:pt>
                <c:pt idx="3">
                  <c:v>0.34558823529411764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3-4AC3-9C3B-E1750F1BAC2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V. 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79275142554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63-4AC3-9C3B-E1750F1BAC23}"/>
                </c:ext>
              </c:extLst>
            </c:dLbl>
            <c:dLbl>
              <c:idx val="1"/>
              <c:layout>
                <c:manualLayout>
                  <c:x val="7.61518720168853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63-4AC3-9C3B-E1750F1BAC23}"/>
                </c:ext>
              </c:extLst>
            </c:dLbl>
            <c:dLbl>
              <c:idx val="2"/>
              <c:layout>
                <c:manualLayout>
                  <c:x val="5.9229233790910704E-2"/>
                  <c:y val="7.29905455995658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63-4AC3-9C3B-E1750F1BAC23}"/>
                </c:ext>
              </c:extLst>
            </c:dLbl>
            <c:dLbl>
              <c:idx val="3"/>
              <c:layout>
                <c:manualLayout>
                  <c:x val="4.7947474973594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63-4AC3-9C3B-E1750F1BA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0.17647058823529413</c:v>
                </c:pt>
                <c:pt idx="1">
                  <c:v>0.14285714285714285</c:v>
                </c:pt>
                <c:pt idx="2">
                  <c:v>8.9552238805970144E-2</c:v>
                </c:pt>
                <c:pt idx="3">
                  <c:v>8.0882352941176475E-2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3-4AC3-9C3B-E1750F1BAC2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Buffer2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Women-graduated</c:v>
                </c:pt>
                <c:pt idx="1">
                  <c:v>Men-graduated</c:v>
                </c:pt>
                <c:pt idx="2">
                  <c:v>Women-did not graduate</c:v>
                </c:pt>
                <c:pt idx="3">
                  <c:v>Men-did not graduate</c:v>
                </c:pt>
              </c:strCache>
            </c:strRef>
          </c:cat>
          <c:val>
            <c:numRef>
              <c:f>Sheet1!$H$2:$H$5</c:f>
              <c:numCache>
                <c:formatCode>0%</c:formatCode>
                <c:ptCount val="4"/>
                <c:pt idx="0">
                  <c:v>0.27170868347338939</c:v>
                </c:pt>
                <c:pt idx="1">
                  <c:v>0.33823529411764697</c:v>
                </c:pt>
                <c:pt idx="2">
                  <c:v>0.33955223880597007</c:v>
                </c:pt>
                <c:pt idx="3">
                  <c:v>0.43382352941176472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3-4AC3-9C3B-E1750F1B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21726431"/>
        <c:axId val="521733919"/>
      </c:barChart>
      <c:catAx>
        <c:axId val="5217264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733919"/>
        <c:crosses val="autoZero"/>
        <c:auto val="1"/>
        <c:lblAlgn val="ctr"/>
        <c:lblOffset val="100"/>
        <c:noMultiLvlLbl val="0"/>
      </c:catAx>
      <c:valAx>
        <c:axId val="521733919"/>
        <c:scaling>
          <c:orientation val="minMax"/>
          <c:max val="0.95000000000000007"/>
          <c:min val="0.15000000000000002"/>
        </c:scaling>
        <c:delete val="1"/>
        <c:axPos val="t"/>
        <c:numFmt formatCode="0%" sourceLinked="1"/>
        <c:majorTickMark val="out"/>
        <c:minorTickMark val="none"/>
        <c:tickLblPos val="nextTo"/>
        <c:crossAx val="52172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Headcount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3098823360504E-2"/>
          <c:y val="0.1251652049032464"/>
          <c:w val="0.82674950136132019"/>
          <c:h val="0.74995030683335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ln w="730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1"/>
              <c:layout>
                <c:manualLayout>
                  <c:x val="-5.1721837255661492E-2"/>
                  <c:y val="-3.8505473037974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00-42E2-85CC-3DE31FE7BE7C}"/>
                </c:ext>
              </c:extLst>
            </c:dLbl>
            <c:dLbl>
              <c:idx val="10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0-42E2-85CC-3DE31FE7B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Sheet1!$A$2:$A$103</c:f>
              <c:strCache>
                <c:ptCount val="102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</c:strCache>
            </c:strRef>
          </c:cat>
          <c:val>
            <c:numRef>
              <c:f>Sheet1!$B$2:$B$103</c:f>
              <c:numCache>
                <c:formatCode>#.0,," M";[Red]\(#.0,," M"\);</c:formatCode>
                <c:ptCount val="102"/>
                <c:pt idx="0">
                  <c:v>314938</c:v>
                </c:pt>
                <c:pt idx="1">
                  <c:v>345437.7</c:v>
                </c:pt>
                <c:pt idx="2">
                  <c:v>375937.4</c:v>
                </c:pt>
                <c:pt idx="3">
                  <c:v>406437.10000000003</c:v>
                </c:pt>
                <c:pt idx="4">
                  <c:v>436936.80000000005</c:v>
                </c:pt>
                <c:pt idx="5">
                  <c:v>467436.50000000006</c:v>
                </c:pt>
                <c:pt idx="6">
                  <c:v>497936.20000000007</c:v>
                </c:pt>
                <c:pt idx="7">
                  <c:v>528435.9</c:v>
                </c:pt>
                <c:pt idx="8">
                  <c:v>558935.6</c:v>
                </c:pt>
                <c:pt idx="9">
                  <c:v>589435.29999999993</c:v>
                </c:pt>
                <c:pt idx="10">
                  <c:v>619935</c:v>
                </c:pt>
                <c:pt idx="11">
                  <c:v>643467.5</c:v>
                </c:pt>
                <c:pt idx="12">
                  <c:v>667000</c:v>
                </c:pt>
                <c:pt idx="13">
                  <c:v>641500</c:v>
                </c:pt>
                <c:pt idx="14">
                  <c:v>616000</c:v>
                </c:pt>
                <c:pt idx="15">
                  <c:v>663000</c:v>
                </c:pt>
                <c:pt idx="16">
                  <c:v>710000</c:v>
                </c:pt>
                <c:pt idx="17">
                  <c:v>757000</c:v>
                </c:pt>
                <c:pt idx="18">
                  <c:v>804000</c:v>
                </c:pt>
                <c:pt idx="19">
                  <c:v>848625</c:v>
                </c:pt>
                <c:pt idx="20">
                  <c:v>893250</c:v>
                </c:pt>
                <c:pt idx="21">
                  <c:v>856125</c:v>
                </c:pt>
                <c:pt idx="22">
                  <c:v>819000</c:v>
                </c:pt>
                <c:pt idx="23">
                  <c:v>699000</c:v>
                </c:pt>
                <c:pt idx="24">
                  <c:v>579000</c:v>
                </c:pt>
                <c:pt idx="25">
                  <c:v>753500</c:v>
                </c:pt>
                <c:pt idx="26">
                  <c:v>928000</c:v>
                </c:pt>
                <c:pt idx="27">
                  <c:v>1418000</c:v>
                </c:pt>
                <c:pt idx="28">
                  <c:v>1659249</c:v>
                </c:pt>
                <c:pt idx="29">
                  <c:v>1709367</c:v>
                </c:pt>
                <c:pt idx="30">
                  <c:v>1721572</c:v>
                </c:pt>
                <c:pt idx="31">
                  <c:v>1560392</c:v>
                </c:pt>
                <c:pt idx="32">
                  <c:v>1390740</c:v>
                </c:pt>
                <c:pt idx="33">
                  <c:v>1380357</c:v>
                </c:pt>
                <c:pt idx="34">
                  <c:v>1422598</c:v>
                </c:pt>
                <c:pt idx="35">
                  <c:v>1563382</c:v>
                </c:pt>
                <c:pt idx="36">
                  <c:v>1733184</c:v>
                </c:pt>
                <c:pt idx="37">
                  <c:v>1911458</c:v>
                </c:pt>
                <c:pt idx="38">
                  <c:v>2170765</c:v>
                </c:pt>
                <c:pt idx="39">
                  <c:v>2251691</c:v>
                </c:pt>
                <c:pt idx="40">
                  <c:v>2332617</c:v>
                </c:pt>
                <c:pt idx="41">
                  <c:v>2459219</c:v>
                </c:pt>
                <c:pt idx="42">
                  <c:v>2585821</c:v>
                </c:pt>
                <c:pt idx="43">
                  <c:v>2773680.5</c:v>
                </c:pt>
                <c:pt idx="44">
                  <c:v>2961540</c:v>
                </c:pt>
                <c:pt idx="45">
                  <c:v>3248713</c:v>
                </c:pt>
                <c:pt idx="46">
                  <c:v>3630020</c:v>
                </c:pt>
                <c:pt idx="47">
                  <c:v>3856216</c:v>
                </c:pt>
                <c:pt idx="48">
                  <c:v>4132800</c:v>
                </c:pt>
                <c:pt idx="49">
                  <c:v>4477649</c:v>
                </c:pt>
                <c:pt idx="50">
                  <c:v>4746201</c:v>
                </c:pt>
                <c:pt idx="51">
                  <c:v>5043642</c:v>
                </c:pt>
                <c:pt idx="52">
                  <c:v>5207004</c:v>
                </c:pt>
                <c:pt idx="53">
                  <c:v>5238757</c:v>
                </c:pt>
                <c:pt idx="54">
                  <c:v>5371052</c:v>
                </c:pt>
                <c:pt idx="55">
                  <c:v>5622429</c:v>
                </c:pt>
                <c:pt idx="56">
                  <c:v>6148997</c:v>
                </c:pt>
                <c:pt idx="57">
                  <c:v>5810828</c:v>
                </c:pt>
                <c:pt idx="58">
                  <c:v>5789016</c:v>
                </c:pt>
                <c:pt idx="59">
                  <c:v>5640998</c:v>
                </c:pt>
                <c:pt idx="60">
                  <c:v>5682877</c:v>
                </c:pt>
                <c:pt idx="61">
                  <c:v>5874374</c:v>
                </c:pt>
                <c:pt idx="62">
                  <c:v>5975056</c:v>
                </c:pt>
                <c:pt idx="63">
                  <c:v>6031384</c:v>
                </c:pt>
                <c:pt idx="64">
                  <c:v>6023725</c:v>
                </c:pt>
                <c:pt idx="65">
                  <c:v>5863574</c:v>
                </c:pt>
                <c:pt idx="66">
                  <c:v>5818450</c:v>
                </c:pt>
                <c:pt idx="67">
                  <c:v>5884515</c:v>
                </c:pt>
                <c:pt idx="68">
                  <c:v>5932056</c:v>
                </c:pt>
                <c:pt idx="69">
                  <c:v>6001896</c:v>
                </c:pt>
                <c:pt idx="70">
                  <c:v>6190015</c:v>
                </c:pt>
                <c:pt idx="71">
                  <c:v>6283909</c:v>
                </c:pt>
                <c:pt idx="72">
                  <c:v>6501844</c:v>
                </c:pt>
                <c:pt idx="73">
                  <c:v>6523989</c:v>
                </c:pt>
                <c:pt idx="74">
                  <c:v>6427450</c:v>
                </c:pt>
                <c:pt idx="75">
                  <c:v>6371898</c:v>
                </c:pt>
                <c:pt idx="76">
                  <c:v>6342539</c:v>
                </c:pt>
                <c:pt idx="77">
                  <c:v>6352825</c:v>
                </c:pt>
                <c:pt idx="78">
                  <c:v>6396028</c:v>
                </c:pt>
                <c:pt idx="79">
                  <c:v>6369265</c:v>
                </c:pt>
                <c:pt idx="80">
                  <c:v>6515164</c:v>
                </c:pt>
                <c:pt idx="81">
                  <c:v>6721769</c:v>
                </c:pt>
                <c:pt idx="82">
                  <c:v>6960815</c:v>
                </c:pt>
                <c:pt idx="83">
                  <c:v>7202116</c:v>
                </c:pt>
                <c:pt idx="84">
                  <c:v>7260264</c:v>
                </c:pt>
                <c:pt idx="85">
                  <c:v>7387262</c:v>
                </c:pt>
                <c:pt idx="86">
                  <c:v>7455925</c:v>
                </c:pt>
                <c:pt idx="87">
                  <c:v>7572265</c:v>
                </c:pt>
                <c:pt idx="88">
                  <c:v>7819938</c:v>
                </c:pt>
                <c:pt idx="89">
                  <c:v>8177714</c:v>
                </c:pt>
                <c:pt idx="90">
                  <c:v>8732953</c:v>
                </c:pt>
                <c:pt idx="91">
                  <c:v>9045759</c:v>
                </c:pt>
                <c:pt idx="92">
                  <c:v>9034256</c:v>
                </c:pt>
                <c:pt idx="93">
                  <c:v>8919006</c:v>
                </c:pt>
                <c:pt idx="94">
                  <c:v>8861197</c:v>
                </c:pt>
                <c:pt idx="95">
                  <c:v>8797530</c:v>
                </c:pt>
                <c:pt idx="96">
                  <c:v>8723819</c:v>
                </c:pt>
                <c:pt idx="97">
                  <c:v>8638422</c:v>
                </c:pt>
                <c:pt idx="98">
                  <c:v>8571314</c:v>
                </c:pt>
                <c:pt idx="99">
                  <c:v>8444614</c:v>
                </c:pt>
                <c:pt idx="100">
                  <c:v>8363889</c:v>
                </c:pt>
                <c:pt idx="101">
                  <c:v>7869545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1E-4294-8AD1-A9542EEAF2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ln w="762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00-42E2-85CC-3DE31FE7BE7C}"/>
                </c:ext>
              </c:extLst>
            </c:dLbl>
            <c:dLbl>
              <c:idx val="10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0-42E2-85CC-3DE31FE7B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Sheet1!$A$2:$A$103</c:f>
              <c:strCache>
                <c:ptCount val="102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</c:strCache>
            </c:strRef>
          </c:cat>
          <c:val>
            <c:numRef>
              <c:f>Sheet1!$C$2:$C$103</c:f>
              <c:numCache>
                <c:formatCode>#.0,," M";[Red]\(#.0,," M"\);</c:formatCode>
                <c:ptCount val="102"/>
                <c:pt idx="0">
                  <c:v>282942</c:v>
                </c:pt>
                <c:pt idx="1">
                  <c:v>302728</c:v>
                </c:pt>
                <c:pt idx="2">
                  <c:v>322514</c:v>
                </c:pt>
                <c:pt idx="3">
                  <c:v>342300</c:v>
                </c:pt>
                <c:pt idx="4">
                  <c:v>362086</c:v>
                </c:pt>
                <c:pt idx="5">
                  <c:v>381872</c:v>
                </c:pt>
                <c:pt idx="6">
                  <c:v>401658</c:v>
                </c:pt>
                <c:pt idx="7">
                  <c:v>421444</c:v>
                </c:pt>
                <c:pt idx="8">
                  <c:v>441230</c:v>
                </c:pt>
                <c:pt idx="9">
                  <c:v>461016</c:v>
                </c:pt>
                <c:pt idx="10">
                  <c:v>480802</c:v>
                </c:pt>
                <c:pt idx="11">
                  <c:v>480901</c:v>
                </c:pt>
                <c:pt idx="12">
                  <c:v>481000</c:v>
                </c:pt>
                <c:pt idx="13">
                  <c:v>460500</c:v>
                </c:pt>
                <c:pt idx="14">
                  <c:v>440000</c:v>
                </c:pt>
                <c:pt idx="15">
                  <c:v>469500</c:v>
                </c:pt>
                <c:pt idx="16">
                  <c:v>499000</c:v>
                </c:pt>
                <c:pt idx="17">
                  <c:v>523000</c:v>
                </c:pt>
                <c:pt idx="18">
                  <c:v>547000</c:v>
                </c:pt>
                <c:pt idx="19">
                  <c:v>573976.5</c:v>
                </c:pt>
                <c:pt idx="20">
                  <c:v>600953</c:v>
                </c:pt>
                <c:pt idx="21">
                  <c:v>592976.5</c:v>
                </c:pt>
                <c:pt idx="22">
                  <c:v>585000</c:v>
                </c:pt>
                <c:pt idx="23">
                  <c:v>580500</c:v>
                </c:pt>
                <c:pt idx="24">
                  <c:v>576000</c:v>
                </c:pt>
                <c:pt idx="25">
                  <c:v>662500</c:v>
                </c:pt>
                <c:pt idx="26">
                  <c:v>749000</c:v>
                </c:pt>
                <c:pt idx="27">
                  <c:v>661000</c:v>
                </c:pt>
                <c:pt idx="28">
                  <c:v>678977</c:v>
                </c:pt>
                <c:pt idx="29">
                  <c:v>694029</c:v>
                </c:pt>
                <c:pt idx="30">
                  <c:v>723328</c:v>
                </c:pt>
                <c:pt idx="31">
                  <c:v>720906</c:v>
                </c:pt>
                <c:pt idx="32">
                  <c:v>711222</c:v>
                </c:pt>
                <c:pt idx="33">
                  <c:v>753885</c:v>
                </c:pt>
                <c:pt idx="34">
                  <c:v>808456</c:v>
                </c:pt>
                <c:pt idx="35">
                  <c:v>883311</c:v>
                </c:pt>
                <c:pt idx="36">
                  <c:v>919850</c:v>
                </c:pt>
                <c:pt idx="37">
                  <c:v>1006754</c:v>
                </c:pt>
                <c:pt idx="38">
                  <c:v>1153018</c:v>
                </c:pt>
                <c:pt idx="39">
                  <c:v>1230124</c:v>
                </c:pt>
                <c:pt idx="40">
                  <c:v>1307230</c:v>
                </c:pt>
                <c:pt idx="41">
                  <c:v>1433237</c:v>
                </c:pt>
                <c:pt idx="42">
                  <c:v>1559244</c:v>
                </c:pt>
                <c:pt idx="43">
                  <c:v>1688656.5</c:v>
                </c:pt>
                <c:pt idx="44">
                  <c:v>1818069</c:v>
                </c:pt>
                <c:pt idx="45">
                  <c:v>2031307</c:v>
                </c:pt>
                <c:pt idx="46">
                  <c:v>2290844</c:v>
                </c:pt>
                <c:pt idx="47">
                  <c:v>2533656</c:v>
                </c:pt>
                <c:pt idx="48">
                  <c:v>2778948</c:v>
                </c:pt>
                <c:pt idx="49">
                  <c:v>3035442</c:v>
                </c:pt>
                <c:pt idx="50">
                  <c:v>3258459</c:v>
                </c:pt>
                <c:pt idx="51">
                  <c:v>3537245</c:v>
                </c:pt>
                <c:pt idx="52">
                  <c:v>3741640</c:v>
                </c:pt>
                <c:pt idx="53">
                  <c:v>3976103</c:v>
                </c:pt>
                <c:pt idx="54">
                  <c:v>4231071</c:v>
                </c:pt>
                <c:pt idx="55">
                  <c:v>4601300</c:v>
                </c:pt>
                <c:pt idx="56">
                  <c:v>5035862</c:v>
                </c:pt>
                <c:pt idx="57">
                  <c:v>5201309</c:v>
                </c:pt>
                <c:pt idx="58">
                  <c:v>5496771</c:v>
                </c:pt>
                <c:pt idx="59">
                  <c:v>5619094</c:v>
                </c:pt>
                <c:pt idx="60">
                  <c:v>5887022</c:v>
                </c:pt>
                <c:pt idx="61">
                  <c:v>6222521</c:v>
                </c:pt>
                <c:pt idx="62">
                  <c:v>6396616</c:v>
                </c:pt>
                <c:pt idx="63">
                  <c:v>6394396</c:v>
                </c:pt>
                <c:pt idx="64">
                  <c:v>6440936</c:v>
                </c:pt>
                <c:pt idx="65">
                  <c:v>6378366</c:v>
                </c:pt>
                <c:pt idx="66">
                  <c:v>6428605</c:v>
                </c:pt>
                <c:pt idx="67">
                  <c:v>6618996</c:v>
                </c:pt>
                <c:pt idx="68">
                  <c:v>6834586</c:v>
                </c:pt>
                <c:pt idx="69">
                  <c:v>7053441</c:v>
                </c:pt>
                <c:pt idx="70">
                  <c:v>7348545</c:v>
                </c:pt>
                <c:pt idx="71">
                  <c:v>7534728</c:v>
                </c:pt>
                <c:pt idx="72">
                  <c:v>7857109</c:v>
                </c:pt>
                <c:pt idx="73">
                  <c:v>7963370</c:v>
                </c:pt>
                <c:pt idx="74">
                  <c:v>7877353</c:v>
                </c:pt>
                <c:pt idx="75">
                  <c:v>7906892</c:v>
                </c:pt>
                <c:pt idx="76">
                  <c:v>7919242</c:v>
                </c:pt>
                <c:pt idx="77">
                  <c:v>8014695</c:v>
                </c:pt>
                <c:pt idx="78">
                  <c:v>8106306</c:v>
                </c:pt>
                <c:pt idx="79">
                  <c:v>8137702</c:v>
                </c:pt>
                <c:pt idx="80">
                  <c:v>8334527</c:v>
                </c:pt>
                <c:pt idx="81">
                  <c:v>8590520</c:v>
                </c:pt>
                <c:pt idx="82">
                  <c:v>8967172</c:v>
                </c:pt>
                <c:pt idx="83">
                  <c:v>9409595</c:v>
                </c:pt>
                <c:pt idx="84">
                  <c:v>9651217</c:v>
                </c:pt>
                <c:pt idx="85">
                  <c:v>9884782</c:v>
                </c:pt>
                <c:pt idx="86">
                  <c:v>10031550</c:v>
                </c:pt>
                <c:pt idx="87">
                  <c:v>10181965</c:v>
                </c:pt>
                <c:pt idx="88">
                  <c:v>10438200</c:v>
                </c:pt>
                <c:pt idx="89">
                  <c:v>10903972</c:v>
                </c:pt>
                <c:pt idx="90">
                  <c:v>11580641</c:v>
                </c:pt>
                <c:pt idx="91">
                  <c:v>11973679</c:v>
                </c:pt>
                <c:pt idx="92">
                  <c:v>11976334</c:v>
                </c:pt>
                <c:pt idx="93">
                  <c:v>11725472</c:v>
                </c:pt>
                <c:pt idx="94">
                  <c:v>11515480</c:v>
                </c:pt>
                <c:pt idx="95">
                  <c:v>11411562</c:v>
                </c:pt>
                <c:pt idx="96">
                  <c:v>11264385</c:v>
                </c:pt>
                <c:pt idx="97">
                  <c:v>11208482</c:v>
                </c:pt>
                <c:pt idx="98">
                  <c:v>11206837</c:v>
                </c:pt>
                <c:pt idx="99">
                  <c:v>11206798</c:v>
                </c:pt>
                <c:pt idx="100">
                  <c:v>11266289</c:v>
                </c:pt>
                <c:pt idx="101">
                  <c:v>11122253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1E-4294-8AD1-A9542EEAF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764879"/>
        <c:axId val="734974255"/>
      </c:lineChart>
      <c:catAx>
        <c:axId val="72676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974255"/>
        <c:crosses val="autoZero"/>
        <c:auto val="1"/>
        <c:lblAlgn val="ctr"/>
        <c:lblOffset val="100"/>
        <c:noMultiLvlLbl val="0"/>
      </c:catAx>
      <c:valAx>
        <c:axId val="73497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0,,&quot; M&quot;;[Red]\(#.0,,&quot; M&quot;\)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676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Headcount</a:t>
            </a:r>
            <a:r>
              <a:rPr lang="en-US" b="1" baseline="0" dirty="0">
                <a:solidFill>
                  <a:schemeClr val="tx1"/>
                </a:solidFill>
              </a:rPr>
              <a:t> Distribution by</a:t>
            </a:r>
            <a:r>
              <a:rPr lang="en-US" b="1" dirty="0">
                <a:solidFill>
                  <a:schemeClr val="tx1"/>
                </a:solidFill>
              </a:rPr>
              <a:t>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63098823360504E-2"/>
          <c:y val="0.1251652049032464"/>
          <c:w val="0.82674950136132019"/>
          <c:h val="0.74995030683335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ln w="730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1"/>
              <c:layout>
                <c:manualLayout>
                  <c:x val="-5.1721837255661492E-2"/>
                  <c:y val="-3.8505473037974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D-49EC-B832-9EE4DB53B749}"/>
                </c:ext>
              </c:extLst>
            </c:dLbl>
            <c:dLbl>
              <c:idx val="10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D-49EC-B832-9EE4DB53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Sheet1!$A$2:$A$103</c:f>
              <c:strCache>
                <c:ptCount val="102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</c:strCache>
            </c:strRef>
          </c:cat>
          <c:val>
            <c:numRef>
              <c:f>Sheet1!$B$2:$B$103</c:f>
              <c:numCache>
                <c:formatCode>0%</c:formatCode>
                <c:ptCount val="102"/>
                <c:pt idx="0">
                  <c:v>0.52675787783501704</c:v>
                </c:pt>
                <c:pt idx="1">
                  <c:v>0.53294659066346772</c:v>
                </c:pt>
                <c:pt idx="2">
                  <c:v>0.53824417847827355</c:v>
                </c:pt>
                <c:pt idx="3">
                  <c:v>0.54283018699086771</c:v>
                </c:pt>
                <c:pt idx="4">
                  <c:v>0.54683896379427477</c:v>
                </c:pt>
                <c:pt idx="5">
                  <c:v>0.55037303877213062</c:v>
                </c:pt>
                <c:pt idx="6">
                  <c:v>0.55351201686271434</c:v>
                </c:pt>
                <c:pt idx="7">
                  <c:v>0.55631864617832216</c:v>
                </c:pt>
                <c:pt idx="8">
                  <c:v>0.55884305558999425</c:v>
                </c:pt>
                <c:pt idx="9">
                  <c:v>0.56112577517872564</c:v>
                </c:pt>
                <c:pt idx="10">
                  <c:v>0.56319992877499347</c:v>
                </c:pt>
                <c:pt idx="11">
                  <c:v>0.57229235788800559</c:v>
                </c:pt>
                <c:pt idx="12">
                  <c:v>0.58101045296167242</c:v>
                </c:pt>
                <c:pt idx="13">
                  <c:v>0.58212341197822137</c:v>
                </c:pt>
                <c:pt idx="14">
                  <c:v>0.58333333333333337</c:v>
                </c:pt>
                <c:pt idx="15">
                  <c:v>0.58543046357615891</c:v>
                </c:pt>
                <c:pt idx="16">
                  <c:v>0.58726220016542596</c:v>
                </c:pt>
                <c:pt idx="17">
                  <c:v>0.59140625000000002</c:v>
                </c:pt>
                <c:pt idx="18">
                  <c:v>0.59511472982975577</c:v>
                </c:pt>
                <c:pt idx="19">
                  <c:v>0.59653037059218617</c:v>
                </c:pt>
                <c:pt idx="20">
                  <c:v>0.59781033768504011</c:v>
                </c:pt>
                <c:pt idx="21">
                  <c:v>0.59079712497709791</c:v>
                </c:pt>
                <c:pt idx="22">
                  <c:v>0.58333333333333337</c:v>
                </c:pt>
                <c:pt idx="23">
                  <c:v>0.54630715123094964</c:v>
                </c:pt>
                <c:pt idx="24">
                  <c:v>0.50129870129870124</c:v>
                </c:pt>
                <c:pt idx="25">
                  <c:v>0.53213276836158196</c:v>
                </c:pt>
                <c:pt idx="26">
                  <c:v>0.55336911150864643</c:v>
                </c:pt>
                <c:pt idx="27">
                  <c:v>0.68205868205868203</c:v>
                </c:pt>
                <c:pt idx="28">
                  <c:v>0.70961874515123857</c:v>
                </c:pt>
                <c:pt idx="29">
                  <c:v>0.71122985974845598</c:v>
                </c:pt>
                <c:pt idx="30">
                  <c:v>0.70414822692134649</c:v>
                </c:pt>
                <c:pt idx="31">
                  <c:v>0.68399306009122873</c:v>
                </c:pt>
                <c:pt idx="32">
                  <c:v>0.66163898300730462</c:v>
                </c:pt>
                <c:pt idx="33">
                  <c:v>0.64676686148993412</c:v>
                </c:pt>
                <c:pt idx="34">
                  <c:v>0.63763494742843518</c:v>
                </c:pt>
                <c:pt idx="35">
                  <c:v>0.63897759138559684</c:v>
                </c:pt>
                <c:pt idx="36">
                  <c:v>0.65328374985017157</c:v>
                </c:pt>
                <c:pt idx="37">
                  <c:v>0.65500998556650447</c:v>
                </c:pt>
                <c:pt idx="38">
                  <c:v>0.6531006988121667</c:v>
                </c:pt>
                <c:pt idx="39">
                  <c:v>0.64670035599249243</c:v>
                </c:pt>
                <c:pt idx="40">
                  <c:v>0.64085578322385528</c:v>
                </c:pt>
                <c:pt idx="41">
                  <c:v>0.63179108511438542</c:v>
                </c:pt>
                <c:pt idx="42">
                  <c:v>0.62383123063208901</c:v>
                </c:pt>
                <c:pt idx="43">
                  <c:v>0.62157575727696046</c:v>
                </c:pt>
                <c:pt idx="44">
                  <c:v>0.61961972203165572</c:v>
                </c:pt>
                <c:pt idx="45">
                  <c:v>0.61528422240824843</c:v>
                </c:pt>
                <c:pt idx="46">
                  <c:v>0.61308957611591819</c:v>
                </c:pt>
                <c:pt idx="47">
                  <c:v>0.60348877098007592</c:v>
                </c:pt>
                <c:pt idx="48">
                  <c:v>0.59793846650659144</c:v>
                </c:pt>
                <c:pt idx="49">
                  <c:v>0.59597960413363815</c:v>
                </c:pt>
                <c:pt idx="50">
                  <c:v>0.59292974342445526</c:v>
                </c:pt>
                <c:pt idx="51">
                  <c:v>0.58777629865071057</c:v>
                </c:pt>
                <c:pt idx="52">
                  <c:v>0.58187631556244723</c:v>
                </c:pt>
                <c:pt idx="53">
                  <c:v>0.56851183848696563</c:v>
                </c:pt>
                <c:pt idx="54">
                  <c:v>0.55936088300472719</c:v>
                </c:pt>
                <c:pt idx="55">
                  <c:v>0.54993916603227644</c:v>
                </c:pt>
                <c:pt idx="56">
                  <c:v>0.54976079716337956</c:v>
                </c:pt>
                <c:pt idx="57">
                  <c:v>0.52767487364169186</c:v>
                </c:pt>
                <c:pt idx="58">
                  <c:v>0.51294747987003475</c:v>
                </c:pt>
                <c:pt idx="59">
                  <c:v>0.50097263858945384</c:v>
                </c:pt>
                <c:pt idx="60">
                  <c:v>0.49117775358281002</c:v>
                </c:pt>
                <c:pt idx="61">
                  <c:v>0.48561006770745718</c:v>
                </c:pt>
                <c:pt idx="62">
                  <c:v>0.48296269089578192</c:v>
                </c:pt>
                <c:pt idx="63">
                  <c:v>0.48539278821933107</c:v>
                </c:pt>
                <c:pt idx="64">
                  <c:v>0.48326424601519447</c:v>
                </c:pt>
                <c:pt idx="65">
                  <c:v>0.47897424754573215</c:v>
                </c:pt>
                <c:pt idx="66">
                  <c:v>0.47508972565241192</c:v>
                </c:pt>
                <c:pt idx="67">
                  <c:v>0.47062900972374877</c:v>
                </c:pt>
                <c:pt idx="68">
                  <c:v>0.46465280376781931</c:v>
                </c:pt>
                <c:pt idx="69">
                  <c:v>0.45972738964915266</c:v>
                </c:pt>
                <c:pt idx="70">
                  <c:v>0.45721369185496835</c:v>
                </c:pt>
                <c:pt idx="71">
                  <c:v>0.45474159282134702</c:v>
                </c:pt>
                <c:pt idx="72">
                  <c:v>0.45280766640854664</c:v>
                </c:pt>
                <c:pt idx="73">
                  <c:v>0.45032286422942924</c:v>
                </c:pt>
                <c:pt idx="74">
                  <c:v>0.44932111263608454</c:v>
                </c:pt>
                <c:pt idx="75">
                  <c:v>0.44624915696638162</c:v>
                </c:pt>
                <c:pt idx="76">
                  <c:v>0.44472278742746085</c:v>
                </c:pt>
                <c:pt idx="77">
                  <c:v>0.4421657321514082</c:v>
                </c:pt>
                <c:pt idx="78">
                  <c:v>0.44103438798196209</c:v>
                </c:pt>
                <c:pt idx="79">
                  <c:v>0.43904869984194489</c:v>
                </c:pt>
                <c:pt idx="80">
                  <c:v>0.43874071184376834</c:v>
                </c:pt>
                <c:pt idx="81">
                  <c:v>0.43897871833531876</c:v>
                </c:pt>
                <c:pt idx="82">
                  <c:v>0.43701787300554679</c:v>
                </c:pt>
                <c:pt idx="83">
                  <c:v>0.4335565433325923</c:v>
                </c:pt>
                <c:pt idx="84">
                  <c:v>0.42930976890787981</c:v>
                </c:pt>
                <c:pt idx="85">
                  <c:v>0.4277005084053746</c:v>
                </c:pt>
                <c:pt idx="86">
                  <c:v>0.42635800765976795</c:v>
                </c:pt>
                <c:pt idx="87">
                  <c:v>0.42650483856523208</c:v>
                </c:pt>
                <c:pt idx="88">
                  <c:v>0.42829876737704581</c:v>
                </c:pt>
                <c:pt idx="89">
                  <c:v>0.42856349276473787</c:v>
                </c:pt>
                <c:pt idx="90">
                  <c:v>0.42990683972516136</c:v>
                </c:pt>
                <c:pt idx="91">
                  <c:v>0.43035208648299733</c:v>
                </c:pt>
                <c:pt idx="92">
                  <c:v>0.42998583095477089</c:v>
                </c:pt>
                <c:pt idx="93">
                  <c:v>0.4320286519232891</c:v>
                </c:pt>
                <c:pt idx="94">
                  <c:v>0.43486958153186606</c:v>
                </c:pt>
                <c:pt idx="95">
                  <c:v>0.43532534762076397</c:v>
                </c:pt>
                <c:pt idx="96">
                  <c:v>0.43644836724700226</c:v>
                </c:pt>
                <c:pt idx="97">
                  <c:v>0.43525287369758026</c:v>
                </c:pt>
                <c:pt idx="98">
                  <c:v>0.43337286685696758</c:v>
                </c:pt>
                <c:pt idx="99">
                  <c:v>0.42972046995910523</c:v>
                </c:pt>
                <c:pt idx="100">
                  <c:v>0.42607300860949909</c:v>
                </c:pt>
                <c:pt idx="101">
                  <c:v>0.41436545397123536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FF-46C8-90B3-09F48AB0E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ln w="762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D-49EC-B832-9EE4DB53B749}"/>
                </c:ext>
              </c:extLst>
            </c:dLbl>
            <c:dLbl>
              <c:idx val="10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FD-49EC-B832-9EE4DB53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Sheet1!$A$2:$A$103</c:f>
              <c:strCache>
                <c:ptCount val="102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</c:strCache>
            </c:strRef>
          </c:cat>
          <c:val>
            <c:numRef>
              <c:f>Sheet1!$C$2:$C$103</c:f>
              <c:numCache>
                <c:formatCode>0%</c:formatCode>
                <c:ptCount val="102"/>
                <c:pt idx="0">
                  <c:v>0.47324212216498296</c:v>
                </c:pt>
                <c:pt idx="1">
                  <c:v>0.46705340933653228</c:v>
                </c:pt>
                <c:pt idx="2">
                  <c:v>0.46175582152172645</c:v>
                </c:pt>
                <c:pt idx="3">
                  <c:v>0.45716981300913229</c:v>
                </c:pt>
                <c:pt idx="4">
                  <c:v>0.45316103620572523</c:v>
                </c:pt>
                <c:pt idx="5">
                  <c:v>0.44962696122786938</c:v>
                </c:pt>
                <c:pt idx="6">
                  <c:v>0.44648798313728566</c:v>
                </c:pt>
                <c:pt idx="7">
                  <c:v>0.44368135382167784</c:v>
                </c:pt>
                <c:pt idx="8">
                  <c:v>0.44115694441000575</c:v>
                </c:pt>
                <c:pt idx="9">
                  <c:v>0.43887422482127436</c:v>
                </c:pt>
                <c:pt idx="10">
                  <c:v>0.43680007122500653</c:v>
                </c:pt>
                <c:pt idx="11">
                  <c:v>0.42770764211199441</c:v>
                </c:pt>
                <c:pt idx="12">
                  <c:v>0.41898954703832758</c:v>
                </c:pt>
                <c:pt idx="13">
                  <c:v>0.41787658802177863</c:v>
                </c:pt>
                <c:pt idx="14">
                  <c:v>0.41666666666666663</c:v>
                </c:pt>
                <c:pt idx="15">
                  <c:v>0.41456953642384109</c:v>
                </c:pt>
                <c:pt idx="16">
                  <c:v>0.41273779983457404</c:v>
                </c:pt>
                <c:pt idx="17">
                  <c:v>0.40859374999999998</c:v>
                </c:pt>
                <c:pt idx="18">
                  <c:v>0.40488527017024423</c:v>
                </c:pt>
                <c:pt idx="19">
                  <c:v>0.40346962940781383</c:v>
                </c:pt>
                <c:pt idx="20">
                  <c:v>0.40218966231495989</c:v>
                </c:pt>
                <c:pt idx="21">
                  <c:v>0.40920287502290209</c:v>
                </c:pt>
                <c:pt idx="22">
                  <c:v>0.41666666666666663</c:v>
                </c:pt>
                <c:pt idx="23">
                  <c:v>0.45369284876905036</c:v>
                </c:pt>
                <c:pt idx="24">
                  <c:v>0.49870129870129876</c:v>
                </c:pt>
                <c:pt idx="25">
                  <c:v>0.46786723163841804</c:v>
                </c:pt>
                <c:pt idx="26">
                  <c:v>0.44663088849135357</c:v>
                </c:pt>
                <c:pt idx="27">
                  <c:v>0.31794131794131797</c:v>
                </c:pt>
                <c:pt idx="28">
                  <c:v>0.29038125484876143</c:v>
                </c:pt>
                <c:pt idx="29">
                  <c:v>0.28877014025154402</c:v>
                </c:pt>
                <c:pt idx="30">
                  <c:v>0.29585177307865351</c:v>
                </c:pt>
                <c:pt idx="31">
                  <c:v>0.31600693990877127</c:v>
                </c:pt>
                <c:pt idx="32">
                  <c:v>0.33836101699269538</c:v>
                </c:pt>
                <c:pt idx="33">
                  <c:v>0.35323313851006588</c:v>
                </c:pt>
                <c:pt idx="34">
                  <c:v>0.36236505257156482</c:v>
                </c:pt>
                <c:pt idx="35">
                  <c:v>0.36102240861440316</c:v>
                </c:pt>
                <c:pt idx="36">
                  <c:v>0.34671625014982843</c:v>
                </c:pt>
                <c:pt idx="37">
                  <c:v>0.34499001443349553</c:v>
                </c:pt>
                <c:pt idx="38">
                  <c:v>0.3468993011878333</c:v>
                </c:pt>
                <c:pt idx="39">
                  <c:v>0.35329964400750757</c:v>
                </c:pt>
                <c:pt idx="40">
                  <c:v>0.35914421677614472</c:v>
                </c:pt>
                <c:pt idx="41">
                  <c:v>0.36820891488561458</c:v>
                </c:pt>
                <c:pt idx="42">
                  <c:v>0.37616876936791099</c:v>
                </c:pt>
                <c:pt idx="43">
                  <c:v>0.37842424272303954</c:v>
                </c:pt>
                <c:pt idx="44">
                  <c:v>0.38038027796834428</c:v>
                </c:pt>
                <c:pt idx="45">
                  <c:v>0.38471577759175157</c:v>
                </c:pt>
                <c:pt idx="46">
                  <c:v>0.38691042388408181</c:v>
                </c:pt>
                <c:pt idx="47">
                  <c:v>0.39651122901992408</c:v>
                </c:pt>
                <c:pt idx="48">
                  <c:v>0.40206153349340856</c:v>
                </c:pt>
                <c:pt idx="49">
                  <c:v>0.40402039586636185</c:v>
                </c:pt>
                <c:pt idx="50">
                  <c:v>0.40707025657554474</c:v>
                </c:pt>
                <c:pt idx="51">
                  <c:v>0.41222370134928943</c:v>
                </c:pt>
                <c:pt idx="52">
                  <c:v>0.41812368443755277</c:v>
                </c:pt>
                <c:pt idx="53">
                  <c:v>0.43148816151303437</c:v>
                </c:pt>
                <c:pt idx="54">
                  <c:v>0.44063911699527281</c:v>
                </c:pt>
                <c:pt idx="55">
                  <c:v>0.45006083396772356</c:v>
                </c:pt>
                <c:pt idx="56">
                  <c:v>0.45023920283662044</c:v>
                </c:pt>
                <c:pt idx="57">
                  <c:v>0.47232512635830814</c:v>
                </c:pt>
                <c:pt idx="58">
                  <c:v>0.48705252012996525</c:v>
                </c:pt>
                <c:pt idx="59">
                  <c:v>0.49902736141054616</c:v>
                </c:pt>
                <c:pt idx="60">
                  <c:v>0.50882224641718998</c:v>
                </c:pt>
                <c:pt idx="61">
                  <c:v>0.51438993229254282</c:v>
                </c:pt>
                <c:pt idx="62">
                  <c:v>0.51703730910421808</c:v>
                </c:pt>
                <c:pt idx="63">
                  <c:v>0.51460721178066893</c:v>
                </c:pt>
                <c:pt idx="64">
                  <c:v>0.51673575398480553</c:v>
                </c:pt>
                <c:pt idx="65">
                  <c:v>0.52102575245426785</c:v>
                </c:pt>
                <c:pt idx="66">
                  <c:v>0.52491027434758808</c:v>
                </c:pt>
                <c:pt idx="67">
                  <c:v>0.52937099027625123</c:v>
                </c:pt>
                <c:pt idx="68">
                  <c:v>0.53534719623218074</c:v>
                </c:pt>
                <c:pt idx="69">
                  <c:v>0.54027261035084728</c:v>
                </c:pt>
                <c:pt idx="70">
                  <c:v>0.5427863081450317</c:v>
                </c:pt>
                <c:pt idx="71">
                  <c:v>0.54525840717865304</c:v>
                </c:pt>
                <c:pt idx="72">
                  <c:v>0.54719233359145336</c:v>
                </c:pt>
                <c:pt idx="73">
                  <c:v>0.54967713577057076</c:v>
                </c:pt>
                <c:pt idx="74">
                  <c:v>0.55067888736391546</c:v>
                </c:pt>
                <c:pt idx="75">
                  <c:v>0.55375084303361843</c:v>
                </c:pt>
                <c:pt idx="76">
                  <c:v>0.55527721257253915</c:v>
                </c:pt>
                <c:pt idx="77">
                  <c:v>0.5578342678485918</c:v>
                </c:pt>
                <c:pt idx="78">
                  <c:v>0.55896561201803796</c:v>
                </c:pt>
                <c:pt idx="79">
                  <c:v>0.56095130015805506</c:v>
                </c:pt>
                <c:pt idx="80">
                  <c:v>0.56125928815623172</c:v>
                </c:pt>
                <c:pt idx="81">
                  <c:v>0.56102128166468124</c:v>
                </c:pt>
                <c:pt idx="82">
                  <c:v>0.56298212699445327</c:v>
                </c:pt>
                <c:pt idx="83">
                  <c:v>0.5664434566674077</c:v>
                </c:pt>
                <c:pt idx="84">
                  <c:v>0.57069023109212025</c:v>
                </c:pt>
                <c:pt idx="85">
                  <c:v>0.57229949159462534</c:v>
                </c:pt>
                <c:pt idx="86">
                  <c:v>0.57364199234023205</c:v>
                </c:pt>
                <c:pt idx="87">
                  <c:v>0.57349516143476786</c:v>
                </c:pt>
                <c:pt idx="88">
                  <c:v>0.57170123262295425</c:v>
                </c:pt>
                <c:pt idx="89">
                  <c:v>0.57143650723526207</c:v>
                </c:pt>
                <c:pt idx="90">
                  <c:v>0.5700931602748387</c:v>
                </c:pt>
                <c:pt idx="91">
                  <c:v>0.56964791351700272</c:v>
                </c:pt>
                <c:pt idx="92">
                  <c:v>0.57001416904522917</c:v>
                </c:pt>
                <c:pt idx="93">
                  <c:v>0.5679713480767109</c:v>
                </c:pt>
                <c:pt idx="94">
                  <c:v>0.56513041846813394</c:v>
                </c:pt>
                <c:pt idx="95">
                  <c:v>0.56467465237923609</c:v>
                </c:pt>
                <c:pt idx="96">
                  <c:v>0.56355163275299769</c:v>
                </c:pt>
                <c:pt idx="97">
                  <c:v>0.56474712630241974</c:v>
                </c:pt>
                <c:pt idx="98">
                  <c:v>0.56662713314303237</c:v>
                </c:pt>
                <c:pt idx="99">
                  <c:v>0.57027953004089471</c:v>
                </c:pt>
                <c:pt idx="100">
                  <c:v>0.57392699139050096</c:v>
                </c:pt>
                <c:pt idx="101">
                  <c:v>0.58563454602876464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FF-46C8-90B3-09F48AB0E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764879"/>
        <c:axId val="734974255"/>
      </c:lineChart>
      <c:catAx>
        <c:axId val="72676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974255"/>
        <c:crosses val="autoZero"/>
        <c:auto val="1"/>
        <c:lblAlgn val="ctr"/>
        <c:lblOffset val="100"/>
        <c:noMultiLvlLbl val="0"/>
      </c:catAx>
      <c:valAx>
        <c:axId val="73497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676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UG Degrees per UG FTE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UG degrees (lag 2) per UG FTE men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Sheet1!$A$2:$A$48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Sheet1!$B$2:$B$48</c:f>
              <c:numCache>
                <c:formatCode>0.000</c:formatCode>
                <c:ptCount val="47"/>
                <c:pt idx="0">
                  <c:v>0.19926484642867132</c:v>
                </c:pt>
                <c:pt idx="1">
                  <c:v>0.1990633610030817</c:v>
                </c:pt>
                <c:pt idx="2">
                  <c:v>0.18746627747143457</c:v>
                </c:pt>
                <c:pt idx="3">
                  <c:v>0.18678741544584046</c:v>
                </c:pt>
                <c:pt idx="4">
                  <c:v>0.17914936570894949</c:v>
                </c:pt>
                <c:pt idx="5">
                  <c:v>0.17052010564354578</c:v>
                </c:pt>
                <c:pt idx="6">
                  <c:v>0.16692326112200445</c:v>
                </c:pt>
                <c:pt idx="7">
                  <c:v>0.16589987358408836</c:v>
                </c:pt>
                <c:pt idx="8">
                  <c:v>0.16823899036320666</c:v>
                </c:pt>
                <c:pt idx="9">
                  <c:v>0.17338174870422207</c:v>
                </c:pt>
                <c:pt idx="10">
                  <c:v>0.17892548479813541</c:v>
                </c:pt>
                <c:pt idx="11">
                  <c:v>0.17998333384013071</c:v>
                </c:pt>
                <c:pt idx="12">
                  <c:v>0.18066434485598962</c:v>
                </c:pt>
                <c:pt idx="13">
                  <c:v>0.18034282452070233</c:v>
                </c:pt>
                <c:pt idx="14">
                  <c:v>0.17813690222186568</c:v>
                </c:pt>
                <c:pt idx="15">
                  <c:v>0.17753924355643633</c:v>
                </c:pt>
                <c:pt idx="16">
                  <c:v>0.17762658634953601</c:v>
                </c:pt>
                <c:pt idx="17">
                  <c:v>0.17977424858559846</c:v>
                </c:pt>
                <c:pt idx="18">
                  <c:v>0.18250568285709537</c:v>
                </c:pt>
                <c:pt idx="19">
                  <c:v>0.18409367352517012</c:v>
                </c:pt>
                <c:pt idx="20">
                  <c:v>0.18539506368172984</c:v>
                </c:pt>
                <c:pt idx="21">
                  <c:v>0.18027962422606233</c:v>
                </c:pt>
                <c:pt idx="22">
                  <c:v>0.17964725112918536</c:v>
                </c:pt>
                <c:pt idx="23">
                  <c:v>0.18174092782990015</c:v>
                </c:pt>
                <c:pt idx="24">
                  <c:v>0.18449686686693714</c:v>
                </c:pt>
                <c:pt idx="25">
                  <c:v>0.18447910891378025</c:v>
                </c:pt>
                <c:pt idx="26">
                  <c:v>0.18360422875226221</c:v>
                </c:pt>
                <c:pt idx="27">
                  <c:v>0.18525635919548739</c:v>
                </c:pt>
                <c:pt idx="28">
                  <c:v>0.1861786936022119</c:v>
                </c:pt>
                <c:pt idx="29">
                  <c:v>0.18710512430297896</c:v>
                </c:pt>
                <c:pt idx="30">
                  <c:v>0.19144522939830613</c:v>
                </c:pt>
                <c:pt idx="31">
                  <c:v>0.18962949309654165</c:v>
                </c:pt>
                <c:pt idx="32">
                  <c:v>0.18795800444443622</c:v>
                </c:pt>
                <c:pt idx="33">
                  <c:v>0.18861939235738795</c:v>
                </c:pt>
                <c:pt idx="34">
                  <c:v>0.18976077646699638</c:v>
                </c:pt>
                <c:pt idx="35">
                  <c:v>0.19260783343169757</c:v>
                </c:pt>
                <c:pt idx="36">
                  <c:v>0.19616609450580635</c:v>
                </c:pt>
                <c:pt idx="37">
                  <c:v>0.19890173907414904</c:v>
                </c:pt>
                <c:pt idx="38">
                  <c:v>0.20291451761652102</c:v>
                </c:pt>
                <c:pt idx="39">
                  <c:v>0.1993276826780539</c:v>
                </c:pt>
                <c:pt idx="40">
                  <c:v>0.1952951029952476</c:v>
                </c:pt>
                <c:pt idx="41">
                  <c:v>0.19929400296079436</c:v>
                </c:pt>
                <c:pt idx="42">
                  <c:v>0.20518453248174762</c:v>
                </c:pt>
                <c:pt idx="43">
                  <c:v>0.20736753269827385</c:v>
                </c:pt>
                <c:pt idx="44">
                  <c:v>0.21281513025419399</c:v>
                </c:pt>
                <c:pt idx="45">
                  <c:v>0.21792727410786514</c:v>
                </c:pt>
                <c:pt idx="46">
                  <c:v>0.22494185546386716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38-41B5-AA98-734697B0D6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UG degrees (lag 2) per UG FTE women</c:v>
                </c:pt>
              </c:strCache>
            </c:strRef>
          </c:tx>
          <c:spPr>
            <a:ln w="1016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Sheet1!$A$2:$A$48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strCache>
            </c:strRef>
          </c:cat>
          <c:val>
            <c:numRef>
              <c:f>Sheet1!$C$2:$C$48</c:f>
              <c:numCache>
                <c:formatCode>0.000</c:formatCode>
                <c:ptCount val="47"/>
                <c:pt idx="0">
                  <c:v>0.21837087554806578</c:v>
                </c:pt>
                <c:pt idx="1">
                  <c:v>0.21633142476764006</c:v>
                </c:pt>
                <c:pt idx="2">
                  <c:v>0.20903316067458316</c:v>
                </c:pt>
                <c:pt idx="3">
                  <c:v>0.20304088059233683</c:v>
                </c:pt>
                <c:pt idx="4">
                  <c:v>0.19836389385807993</c:v>
                </c:pt>
                <c:pt idx="5">
                  <c:v>0.19553256279656517</c:v>
                </c:pt>
                <c:pt idx="6">
                  <c:v>0.19214306784926274</c:v>
                </c:pt>
                <c:pt idx="7">
                  <c:v>0.19042600957513356</c:v>
                </c:pt>
                <c:pt idx="8">
                  <c:v>0.18929100920970265</c:v>
                </c:pt>
                <c:pt idx="9">
                  <c:v>0.18934165099209257</c:v>
                </c:pt>
                <c:pt idx="10">
                  <c:v>0.18800020639181136</c:v>
                </c:pt>
                <c:pt idx="11">
                  <c:v>0.18871709349930965</c:v>
                </c:pt>
                <c:pt idx="12">
                  <c:v>0.18985371966008091</c:v>
                </c:pt>
                <c:pt idx="13">
                  <c:v>0.18993333924184619</c:v>
                </c:pt>
                <c:pt idx="14">
                  <c:v>0.19029280564224499</c:v>
                </c:pt>
                <c:pt idx="15">
                  <c:v>0.19128950815182086</c:v>
                </c:pt>
                <c:pt idx="16">
                  <c:v>0.19337102266445186</c:v>
                </c:pt>
                <c:pt idx="17">
                  <c:v>0.19646616713546092</c:v>
                </c:pt>
                <c:pt idx="18">
                  <c:v>0.20080927900931708</c:v>
                </c:pt>
                <c:pt idx="19">
                  <c:v>0.20194370770717635</c:v>
                </c:pt>
                <c:pt idx="20">
                  <c:v>0.20242450446976429</c:v>
                </c:pt>
                <c:pt idx="21">
                  <c:v>0.19782970370752026</c:v>
                </c:pt>
                <c:pt idx="22">
                  <c:v>0.1963815688045295</c:v>
                </c:pt>
                <c:pt idx="23">
                  <c:v>0.20326081015447814</c:v>
                </c:pt>
                <c:pt idx="24">
                  <c:v>0.20689775073345648</c:v>
                </c:pt>
                <c:pt idx="25">
                  <c:v>0.20761259107903032</c:v>
                </c:pt>
                <c:pt idx="26">
                  <c:v>0.2077644971198061</c:v>
                </c:pt>
                <c:pt idx="27">
                  <c:v>0.20870837341452295</c:v>
                </c:pt>
                <c:pt idx="28">
                  <c:v>0.20895826058329053</c:v>
                </c:pt>
                <c:pt idx="29">
                  <c:v>0.21118910455843751</c:v>
                </c:pt>
                <c:pt idx="30">
                  <c:v>0.21614415867400244</c:v>
                </c:pt>
                <c:pt idx="31">
                  <c:v>0.21564965747924189</c:v>
                </c:pt>
                <c:pt idx="32">
                  <c:v>0.21330353405108618</c:v>
                </c:pt>
                <c:pt idx="33">
                  <c:v>0.21337857104414557</c:v>
                </c:pt>
                <c:pt idx="34">
                  <c:v>0.21264873052634883</c:v>
                </c:pt>
                <c:pt idx="35">
                  <c:v>0.21469149769138005</c:v>
                </c:pt>
                <c:pt idx="36">
                  <c:v>0.21862561844431649</c:v>
                </c:pt>
                <c:pt idx="37">
                  <c:v>0.22295670538863221</c:v>
                </c:pt>
                <c:pt idx="38">
                  <c:v>0.22737427790609513</c:v>
                </c:pt>
                <c:pt idx="39">
                  <c:v>0.2246783902441431</c:v>
                </c:pt>
                <c:pt idx="40">
                  <c:v>0.21872239993630652</c:v>
                </c:pt>
                <c:pt idx="41">
                  <c:v>0.22088409619255847</c:v>
                </c:pt>
                <c:pt idx="42">
                  <c:v>0.22923135401764244</c:v>
                </c:pt>
                <c:pt idx="43">
                  <c:v>0.23609131490184404</c:v>
                </c:pt>
                <c:pt idx="44">
                  <c:v>0.24138116574175691</c:v>
                </c:pt>
                <c:pt idx="45">
                  <c:v>0.24824908884667124</c:v>
                </c:pt>
                <c:pt idx="46">
                  <c:v>0.2565907950129262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38-41B5-AA98-734697B0D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684047"/>
        <c:axId val="1408825775"/>
      </c:lineChart>
      <c:catAx>
        <c:axId val="103068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8825775"/>
        <c:crosses val="autoZero"/>
        <c:auto val="1"/>
        <c:lblAlgn val="ctr"/>
        <c:lblOffset val="100"/>
        <c:noMultiLvlLbl val="0"/>
      </c:catAx>
      <c:valAx>
        <c:axId val="140882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68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UG FTE</c:v>
                </c:pt>
              </c:strCache>
            </c:strRef>
          </c:tx>
          <c:spPr>
            <a:ln w="635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3480814.6666666665</c:v>
                </c:pt>
                <c:pt idx="1">
                  <c:v>3596362.4666666663</c:v>
                </c:pt>
                <c:pt idx="2">
                  <c:v>3711910.2666666666</c:v>
                </c:pt>
                <c:pt idx="3">
                  <c:v>3827458.0666666664</c:v>
                </c:pt>
                <c:pt idx="4">
                  <c:v>3943005.8666666667</c:v>
                </c:pt>
                <c:pt idx="5">
                  <c:v>4058553.6666666665</c:v>
                </c:pt>
                <c:pt idx="6">
                  <c:v>4010435.6666666665</c:v>
                </c:pt>
                <c:pt idx="7">
                  <c:v>3962317.6666666665</c:v>
                </c:pt>
                <c:pt idx="8">
                  <c:v>3914199.6666666665</c:v>
                </c:pt>
                <c:pt idx="9">
                  <c:v>3866081.6666666665</c:v>
                </c:pt>
                <c:pt idx="10">
                  <c:v>3817963.6666666665</c:v>
                </c:pt>
                <c:pt idx="11">
                  <c:v>3806035.7333333334</c:v>
                </c:pt>
                <c:pt idx="12">
                  <c:v>3794107.8</c:v>
                </c:pt>
                <c:pt idx="13">
                  <c:v>3782179.8666666667</c:v>
                </c:pt>
                <c:pt idx="14">
                  <c:v>3770251.9333333331</c:v>
                </c:pt>
                <c:pt idx="15">
                  <c:v>3758324</c:v>
                </c:pt>
                <c:pt idx="16">
                  <c:v>3770055</c:v>
                </c:pt>
                <c:pt idx="17">
                  <c:v>3798603</c:v>
                </c:pt>
                <c:pt idx="18">
                  <c:v>3850176</c:v>
                </c:pt>
                <c:pt idx="19">
                  <c:v>3956094.6666666665</c:v>
                </c:pt>
                <c:pt idx="20">
                  <c:v>4017609.6666666665</c:v>
                </c:pt>
                <c:pt idx="21">
                  <c:v>4147351.6666666665</c:v>
                </c:pt>
                <c:pt idx="22">
                  <c:v>4144138</c:v>
                </c:pt>
                <c:pt idx="23">
                  <c:v>4082558.6666666665</c:v>
                </c:pt>
                <c:pt idx="24">
                  <c:v>4035098.3333333335</c:v>
                </c:pt>
                <c:pt idx="25">
                  <c:v>3998116.6666666665</c:v>
                </c:pt>
                <c:pt idx="26">
                  <c:v>4032962.6666666665</c:v>
                </c:pt>
                <c:pt idx="27">
                  <c:v>4075908.6666666665</c:v>
                </c:pt>
                <c:pt idx="28">
                  <c:v>4100818.3333333335</c:v>
                </c:pt>
                <c:pt idx="29">
                  <c:v>4211135.333333333</c:v>
                </c:pt>
                <c:pt idx="30">
                  <c:v>4318253.333333333</c:v>
                </c:pt>
                <c:pt idx="31">
                  <c:v>4513897</c:v>
                </c:pt>
                <c:pt idx="32">
                  <c:v>4686908.666666667</c:v>
                </c:pt>
                <c:pt idx="33">
                  <c:v>4774912</c:v>
                </c:pt>
                <c:pt idx="34">
                  <c:v>4873768</c:v>
                </c:pt>
                <c:pt idx="35">
                  <c:v>4936865.666666667</c:v>
                </c:pt>
                <c:pt idx="36">
                  <c:v>5013547.333333333</c:v>
                </c:pt>
                <c:pt idx="37">
                  <c:v>5175455</c:v>
                </c:pt>
                <c:pt idx="38">
                  <c:v>5399155.333333333</c:v>
                </c:pt>
                <c:pt idx="39">
                  <c:v>5815805.333333333</c:v>
                </c:pt>
                <c:pt idx="40">
                  <c:v>6024744</c:v>
                </c:pt>
                <c:pt idx="41">
                  <c:v>5988032.666666667</c:v>
                </c:pt>
                <c:pt idx="42">
                  <c:v>5894572</c:v>
                </c:pt>
                <c:pt idx="43">
                  <c:v>5853520</c:v>
                </c:pt>
                <c:pt idx="44">
                  <c:v>5780453.666666667</c:v>
                </c:pt>
                <c:pt idx="45">
                  <c:v>5706816.666666667</c:v>
                </c:pt>
                <c:pt idx="46">
                  <c:v>5622626.333333333</c:v>
                </c:pt>
                <c:pt idx="47">
                  <c:v>5572896.333333333</c:v>
                </c:pt>
                <c:pt idx="48">
                  <c:v>5477272</c:v>
                </c:pt>
                <c:pt idx="49">
                  <c:v>5412187.333333333</c:v>
                </c:pt>
                <c:pt idx="50">
                  <c:v>5057261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C-4E1F-AEAF-5ED688F9D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684047"/>
        <c:axId val="1408825775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Female UG FTE</c:v>
                      </c:pt>
                    </c:strCache>
                  </c:strRef>
                </c:tx>
                <c:spPr>
                  <a:ln w="63500" cap="rnd">
                    <a:solidFill>
                      <a:srgbClr val="99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51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  <c:pt idx="48">
                        <c:v>2018</c:v>
                      </c:pt>
                      <c:pt idx="49">
                        <c:v>2019</c:v>
                      </c:pt>
                      <c:pt idx="5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2495442.6666666665</c:v>
                      </c:pt>
                      <c:pt idx="1">
                        <c:v>2652393.1999999997</c:v>
                      </c:pt>
                      <c:pt idx="2">
                        <c:v>2809343.7333333334</c:v>
                      </c:pt>
                      <c:pt idx="3">
                        <c:v>2966294.2666666666</c:v>
                      </c:pt>
                      <c:pt idx="4">
                        <c:v>3123244.8</c:v>
                      </c:pt>
                      <c:pt idx="5">
                        <c:v>3280195.3333333335</c:v>
                      </c:pt>
                      <c:pt idx="6">
                        <c:v>3407133.0666666669</c:v>
                      </c:pt>
                      <c:pt idx="7">
                        <c:v>3534070.8000000003</c:v>
                      </c:pt>
                      <c:pt idx="8">
                        <c:v>3661008.5333333332</c:v>
                      </c:pt>
                      <c:pt idx="9">
                        <c:v>3787946.2666666666</c:v>
                      </c:pt>
                      <c:pt idx="10">
                        <c:v>3914884</c:v>
                      </c:pt>
                      <c:pt idx="11">
                        <c:v>3929299.6</c:v>
                      </c:pt>
                      <c:pt idx="12">
                        <c:v>3943715.2</c:v>
                      </c:pt>
                      <c:pt idx="13">
                        <c:v>3958130.8</c:v>
                      </c:pt>
                      <c:pt idx="14">
                        <c:v>3972546.4</c:v>
                      </c:pt>
                      <c:pt idx="15">
                        <c:v>3986962</c:v>
                      </c:pt>
                      <c:pt idx="16">
                        <c:v>4063985.3333333335</c:v>
                      </c:pt>
                      <c:pt idx="17">
                        <c:v>4191841.3333333335</c:v>
                      </c:pt>
                      <c:pt idx="18">
                        <c:v>4350292</c:v>
                      </c:pt>
                      <c:pt idx="19">
                        <c:v>4518546.333333333</c:v>
                      </c:pt>
                      <c:pt idx="20">
                        <c:v>4619445.666666667</c:v>
                      </c:pt>
                      <c:pt idx="21">
                        <c:v>4813352</c:v>
                      </c:pt>
                      <c:pt idx="22">
                        <c:v>4864723.333333333</c:v>
                      </c:pt>
                      <c:pt idx="23">
                        <c:v>4811749</c:v>
                      </c:pt>
                      <c:pt idx="24">
                        <c:v>4831575</c:v>
                      </c:pt>
                      <c:pt idx="25">
                        <c:v>4842635</c:v>
                      </c:pt>
                      <c:pt idx="26">
                        <c:v>4941912.666666667</c:v>
                      </c:pt>
                      <c:pt idx="27">
                        <c:v>5020019</c:v>
                      </c:pt>
                      <c:pt idx="28">
                        <c:v>5070634.666666667</c:v>
                      </c:pt>
                      <c:pt idx="29">
                        <c:v>5204378.333333333</c:v>
                      </c:pt>
                      <c:pt idx="30">
                        <c:v>5348828.333333333</c:v>
                      </c:pt>
                      <c:pt idx="31">
                        <c:v>5609733</c:v>
                      </c:pt>
                      <c:pt idx="32">
                        <c:v>5888285</c:v>
                      </c:pt>
                      <c:pt idx="33">
                        <c:v>6082044.666666667</c:v>
                      </c:pt>
                      <c:pt idx="34">
                        <c:v>6242666</c:v>
                      </c:pt>
                      <c:pt idx="35">
                        <c:v>6348742.333333333</c:v>
                      </c:pt>
                      <c:pt idx="36">
                        <c:v>6427215.666666667</c:v>
                      </c:pt>
                      <c:pt idx="37">
                        <c:v>6590373.666666667</c:v>
                      </c:pt>
                      <c:pt idx="38">
                        <c:v>6878491.333333333</c:v>
                      </c:pt>
                      <c:pt idx="39">
                        <c:v>7364437.666666667</c:v>
                      </c:pt>
                      <c:pt idx="40">
                        <c:v>7640758.333333333</c:v>
                      </c:pt>
                      <c:pt idx="41">
                        <c:v>7614518.333333333</c:v>
                      </c:pt>
                      <c:pt idx="42">
                        <c:v>7415368.666666667</c:v>
                      </c:pt>
                      <c:pt idx="43">
                        <c:v>7264765.333333333</c:v>
                      </c:pt>
                      <c:pt idx="44">
                        <c:v>7173853</c:v>
                      </c:pt>
                      <c:pt idx="45">
                        <c:v>7044094.333333333</c:v>
                      </c:pt>
                      <c:pt idx="46">
                        <c:v>6955635.333333333</c:v>
                      </c:pt>
                      <c:pt idx="47">
                        <c:v>6932691</c:v>
                      </c:pt>
                      <c:pt idx="48">
                        <c:v>6905779.333333333</c:v>
                      </c:pt>
                      <c:pt idx="49">
                        <c:v>6913521</c:v>
                      </c:pt>
                      <c:pt idx="50">
                        <c:v>6779869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A4C-4E1F-AEAF-5ED688F9DF0E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UG degree men (Lag 2)</c:v>
                </c:pt>
              </c:strCache>
            </c:strRef>
          </c:tx>
          <c:spPr>
            <a:ln w="63500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693604</c:v>
                </c:pt>
                <c:pt idx="1">
                  <c:v>715904</c:v>
                </c:pt>
                <c:pt idx="2">
                  <c:v>695858</c:v>
                </c:pt>
                <c:pt idx="3">
                  <c:v>714921</c:v>
                </c:pt>
                <c:pt idx="4">
                  <c:v>706387</c:v>
                </c:pt>
                <c:pt idx="5">
                  <c:v>692065</c:v>
                </c:pt>
                <c:pt idx="6">
                  <c:v>669435</c:v>
                </c:pt>
                <c:pt idx="7">
                  <c:v>657348</c:v>
                </c:pt>
                <c:pt idx="8">
                  <c:v>658521</c:v>
                </c:pt>
                <c:pt idx="9">
                  <c:v>670308</c:v>
                </c:pt>
                <c:pt idx="10">
                  <c:v>683131</c:v>
                </c:pt>
                <c:pt idx="11">
                  <c:v>685023</c:v>
                </c:pt>
                <c:pt idx="12">
                  <c:v>685460</c:v>
                </c:pt>
                <c:pt idx="13">
                  <c:v>682089</c:v>
                </c:pt>
                <c:pt idx="14">
                  <c:v>671621</c:v>
                </c:pt>
                <c:pt idx="15">
                  <c:v>667250</c:v>
                </c:pt>
                <c:pt idx="16">
                  <c:v>669662</c:v>
                </c:pt>
                <c:pt idx="17">
                  <c:v>682891</c:v>
                </c:pt>
                <c:pt idx="18">
                  <c:v>702679</c:v>
                </c:pt>
                <c:pt idx="19">
                  <c:v>728292</c:v>
                </c:pt>
                <c:pt idx="20">
                  <c:v>744845</c:v>
                </c:pt>
                <c:pt idx="21">
                  <c:v>747683</c:v>
                </c:pt>
                <c:pt idx="22">
                  <c:v>744483</c:v>
                </c:pt>
                <c:pt idx="23">
                  <c:v>741968</c:v>
                </c:pt>
                <c:pt idx="24">
                  <c:v>744463</c:v>
                </c:pt>
                <c:pt idx="25">
                  <c:v>737569</c:v>
                </c:pt>
                <c:pt idx="26">
                  <c:v>740469</c:v>
                </c:pt>
                <c:pt idx="27">
                  <c:v>755088</c:v>
                </c:pt>
                <c:pt idx="28">
                  <c:v>763485</c:v>
                </c:pt>
                <c:pt idx="29">
                  <c:v>787925</c:v>
                </c:pt>
                <c:pt idx="30">
                  <c:v>826709</c:v>
                </c:pt>
                <c:pt idx="31">
                  <c:v>855968</c:v>
                </c:pt>
                <c:pt idx="32">
                  <c:v>880942</c:v>
                </c:pt>
                <c:pt idx="33">
                  <c:v>900641</c:v>
                </c:pt>
                <c:pt idx="34">
                  <c:v>924850</c:v>
                </c:pt>
                <c:pt idx="35">
                  <c:v>950879</c:v>
                </c:pt>
                <c:pt idx="36">
                  <c:v>983488</c:v>
                </c:pt>
                <c:pt idx="37">
                  <c:v>1029407</c:v>
                </c:pt>
                <c:pt idx="38">
                  <c:v>1095567</c:v>
                </c:pt>
                <c:pt idx="39">
                  <c:v>1159251</c:v>
                </c:pt>
                <c:pt idx="40">
                  <c:v>1176603</c:v>
                </c:pt>
                <c:pt idx="41">
                  <c:v>1193379</c:v>
                </c:pt>
                <c:pt idx="42">
                  <c:v>1209475</c:v>
                </c:pt>
                <c:pt idx="43">
                  <c:v>1213830</c:v>
                </c:pt>
                <c:pt idx="44">
                  <c:v>1230168</c:v>
                </c:pt>
                <c:pt idx="45">
                  <c:v>1243671</c:v>
                </c:pt>
                <c:pt idx="46">
                  <c:v>1264764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4C-4E1F-AEAF-5ED688F9D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783"/>
        <c:axId val="1879104271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UG degrees women (Lag 2)</c:v>
                      </c:pt>
                    </c:strCache>
                  </c:strRef>
                </c:tx>
                <c:spPr>
                  <a:ln w="63500" cap="rnd">
                    <a:solidFill>
                      <a:srgbClr val="9900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51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  <c:pt idx="48">
                        <c:v>2018</c:v>
                      </c:pt>
                      <c:pt idx="49">
                        <c:v>2019</c:v>
                      </c:pt>
                      <c:pt idx="5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544932</c:v>
                      </c:pt>
                      <c:pt idx="1">
                        <c:v>573796</c:v>
                      </c:pt>
                      <c:pt idx="2">
                        <c:v>587246</c:v>
                      </c:pt>
                      <c:pt idx="3">
                        <c:v>602279</c:v>
                      </c:pt>
                      <c:pt idx="4">
                        <c:v>619539</c:v>
                      </c:pt>
                      <c:pt idx="5">
                        <c:v>641385</c:v>
                      </c:pt>
                      <c:pt idx="6">
                        <c:v>654657</c:v>
                      </c:pt>
                      <c:pt idx="7">
                        <c:v>672979</c:v>
                      </c:pt>
                      <c:pt idx="8">
                        <c:v>692996</c:v>
                      </c:pt>
                      <c:pt idx="9">
                        <c:v>717216</c:v>
                      </c:pt>
                      <c:pt idx="10">
                        <c:v>735999</c:v>
                      </c:pt>
                      <c:pt idx="11">
                        <c:v>741526</c:v>
                      </c:pt>
                      <c:pt idx="12">
                        <c:v>748729</c:v>
                      </c:pt>
                      <c:pt idx="13">
                        <c:v>751781</c:v>
                      </c:pt>
                      <c:pt idx="14">
                        <c:v>755947</c:v>
                      </c:pt>
                      <c:pt idx="15">
                        <c:v>762664</c:v>
                      </c:pt>
                      <c:pt idx="16">
                        <c:v>785857</c:v>
                      </c:pt>
                      <c:pt idx="17">
                        <c:v>823555</c:v>
                      </c:pt>
                      <c:pt idx="18">
                        <c:v>873579</c:v>
                      </c:pt>
                      <c:pt idx="19">
                        <c:v>912492</c:v>
                      </c:pt>
                      <c:pt idx="20">
                        <c:v>935089</c:v>
                      </c:pt>
                      <c:pt idx="21">
                        <c:v>952224</c:v>
                      </c:pt>
                      <c:pt idx="22">
                        <c:v>955342</c:v>
                      </c:pt>
                      <c:pt idx="23">
                        <c:v>978040</c:v>
                      </c:pt>
                      <c:pt idx="24">
                        <c:v>999642</c:v>
                      </c:pt>
                      <c:pt idx="25">
                        <c:v>1005392</c:v>
                      </c:pt>
                      <c:pt idx="26">
                        <c:v>1026754</c:v>
                      </c:pt>
                      <c:pt idx="27">
                        <c:v>1047720</c:v>
                      </c:pt>
                      <c:pt idx="28">
                        <c:v>1059551</c:v>
                      </c:pt>
                      <c:pt idx="29">
                        <c:v>1099108</c:v>
                      </c:pt>
                      <c:pt idx="30">
                        <c:v>1156118</c:v>
                      </c:pt>
                      <c:pt idx="31">
                        <c:v>1209737</c:v>
                      </c:pt>
                      <c:pt idx="32">
                        <c:v>1255992</c:v>
                      </c:pt>
                      <c:pt idx="33">
                        <c:v>1297778</c:v>
                      </c:pt>
                      <c:pt idx="34">
                        <c:v>1327495</c:v>
                      </c:pt>
                      <c:pt idx="35">
                        <c:v>1363021</c:v>
                      </c:pt>
                      <c:pt idx="36">
                        <c:v>1405154</c:v>
                      </c:pt>
                      <c:pt idx="37">
                        <c:v>1469368</c:v>
                      </c:pt>
                      <c:pt idx="38">
                        <c:v>1563992</c:v>
                      </c:pt>
                      <c:pt idx="39">
                        <c:v>1654630</c:v>
                      </c:pt>
                      <c:pt idx="40">
                        <c:v>1671205</c:v>
                      </c:pt>
                      <c:pt idx="41">
                        <c:v>1681926</c:v>
                      </c:pt>
                      <c:pt idx="42">
                        <c:v>1699835</c:v>
                      </c:pt>
                      <c:pt idx="43">
                        <c:v>1715148</c:v>
                      </c:pt>
                      <c:pt idx="44">
                        <c:v>1731633</c:v>
                      </c:pt>
                      <c:pt idx="45">
                        <c:v>1748690</c:v>
                      </c:pt>
                      <c:pt idx="46">
                        <c:v>1784752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A4C-4E1F-AEAF-5ED688F9DF0E}"/>
                  </c:ext>
                </c:extLst>
              </c15:ser>
            </c15:filteredLineSeries>
          </c:ext>
        </c:extLst>
      </c:lineChart>
      <c:catAx>
        <c:axId val="103068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8825775"/>
        <c:crosses val="autoZero"/>
        <c:auto val="1"/>
        <c:lblAlgn val="ctr"/>
        <c:lblOffset val="100"/>
        <c:noMultiLvlLbl val="0"/>
      </c:catAx>
      <c:valAx>
        <c:axId val="1408825775"/>
        <c:scaling>
          <c:orientation val="minMax"/>
          <c:max val="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UG FTE Enrollment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68404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valAx>
        <c:axId val="1879104271"/>
        <c:scaling>
          <c:orientation val="minMax"/>
          <c:max val="20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UG Degrees (lag 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30783"/>
        <c:crosses val="max"/>
        <c:crossBetween val="between"/>
        <c:majorUnit val="2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catAx>
        <c:axId val="7730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9104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Women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Female UG FTE</c:v>
                </c:pt>
              </c:strCache>
            </c:strRef>
          </c:tx>
          <c:spPr>
            <a:ln w="63500" cap="rnd">
              <a:solidFill>
                <a:srgbClr val="FF191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2495442.6666666665</c:v>
                </c:pt>
                <c:pt idx="1">
                  <c:v>2652393.1999999997</c:v>
                </c:pt>
                <c:pt idx="2">
                  <c:v>2809343.7333333334</c:v>
                </c:pt>
                <c:pt idx="3">
                  <c:v>2966294.2666666666</c:v>
                </c:pt>
                <c:pt idx="4">
                  <c:v>3123244.8</c:v>
                </c:pt>
                <c:pt idx="5">
                  <c:v>3280195.3333333335</c:v>
                </c:pt>
                <c:pt idx="6">
                  <c:v>3407133.0666666669</c:v>
                </c:pt>
                <c:pt idx="7">
                  <c:v>3534070.8000000003</c:v>
                </c:pt>
                <c:pt idx="8">
                  <c:v>3661008.5333333332</c:v>
                </c:pt>
                <c:pt idx="9">
                  <c:v>3787946.2666666666</c:v>
                </c:pt>
                <c:pt idx="10">
                  <c:v>3914884</c:v>
                </c:pt>
                <c:pt idx="11">
                  <c:v>3929299.6</c:v>
                </c:pt>
                <c:pt idx="12">
                  <c:v>3943715.2</c:v>
                </c:pt>
                <c:pt idx="13">
                  <c:v>3958130.8</c:v>
                </c:pt>
                <c:pt idx="14">
                  <c:v>3972546.4</c:v>
                </c:pt>
                <c:pt idx="15">
                  <c:v>3986962</c:v>
                </c:pt>
                <c:pt idx="16">
                  <c:v>4063985.3333333335</c:v>
                </c:pt>
                <c:pt idx="17">
                  <c:v>4191841.3333333335</c:v>
                </c:pt>
                <c:pt idx="18">
                  <c:v>4350292</c:v>
                </c:pt>
                <c:pt idx="19">
                  <c:v>4518546.333333333</c:v>
                </c:pt>
                <c:pt idx="20">
                  <c:v>4619445.666666667</c:v>
                </c:pt>
                <c:pt idx="21">
                  <c:v>4813352</c:v>
                </c:pt>
                <c:pt idx="22">
                  <c:v>4864723.333333333</c:v>
                </c:pt>
                <c:pt idx="23">
                  <c:v>4811749</c:v>
                </c:pt>
                <c:pt idx="24">
                  <c:v>4831575</c:v>
                </c:pt>
                <c:pt idx="25">
                  <c:v>4842635</c:v>
                </c:pt>
                <c:pt idx="26">
                  <c:v>4941912.666666667</c:v>
                </c:pt>
                <c:pt idx="27">
                  <c:v>5020019</c:v>
                </c:pt>
                <c:pt idx="28">
                  <c:v>5070634.666666667</c:v>
                </c:pt>
                <c:pt idx="29">
                  <c:v>5204378.333333333</c:v>
                </c:pt>
                <c:pt idx="30">
                  <c:v>5348828.333333333</c:v>
                </c:pt>
                <c:pt idx="31">
                  <c:v>5609733</c:v>
                </c:pt>
                <c:pt idx="32">
                  <c:v>5888285</c:v>
                </c:pt>
                <c:pt idx="33">
                  <c:v>6082044.666666667</c:v>
                </c:pt>
                <c:pt idx="34">
                  <c:v>6242666</c:v>
                </c:pt>
                <c:pt idx="35">
                  <c:v>6348742.333333333</c:v>
                </c:pt>
                <c:pt idx="36">
                  <c:v>6427215.666666667</c:v>
                </c:pt>
                <c:pt idx="37">
                  <c:v>6590373.666666667</c:v>
                </c:pt>
                <c:pt idx="38">
                  <c:v>6878491.333333333</c:v>
                </c:pt>
                <c:pt idx="39">
                  <c:v>7364437.666666667</c:v>
                </c:pt>
                <c:pt idx="40">
                  <c:v>7640758.333333333</c:v>
                </c:pt>
                <c:pt idx="41">
                  <c:v>7614518.333333333</c:v>
                </c:pt>
                <c:pt idx="42">
                  <c:v>7415368.666666667</c:v>
                </c:pt>
                <c:pt idx="43">
                  <c:v>7264765.333333333</c:v>
                </c:pt>
                <c:pt idx="44">
                  <c:v>7173853</c:v>
                </c:pt>
                <c:pt idx="45">
                  <c:v>7044094.333333333</c:v>
                </c:pt>
                <c:pt idx="46">
                  <c:v>6955635.333333333</c:v>
                </c:pt>
                <c:pt idx="47">
                  <c:v>6932691</c:v>
                </c:pt>
                <c:pt idx="48">
                  <c:v>6905779.333333333</c:v>
                </c:pt>
                <c:pt idx="49">
                  <c:v>6913521</c:v>
                </c:pt>
                <c:pt idx="50">
                  <c:v>6779869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13-499B-A587-182C5D715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684047"/>
        <c:axId val="140882577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Male UG FTE</c:v>
                      </c:pt>
                    </c:strCache>
                  </c:strRef>
                </c:tx>
                <c:spPr>
                  <a:ln w="635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51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  <c:pt idx="48">
                        <c:v>2018</c:v>
                      </c:pt>
                      <c:pt idx="49">
                        <c:v>2019</c:v>
                      </c:pt>
                      <c:pt idx="5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3480814.6666666665</c:v>
                      </c:pt>
                      <c:pt idx="1">
                        <c:v>3596362.4666666663</c:v>
                      </c:pt>
                      <c:pt idx="2">
                        <c:v>3711910.2666666666</c:v>
                      </c:pt>
                      <c:pt idx="3">
                        <c:v>3827458.0666666664</c:v>
                      </c:pt>
                      <c:pt idx="4">
                        <c:v>3943005.8666666667</c:v>
                      </c:pt>
                      <c:pt idx="5">
                        <c:v>4058553.6666666665</c:v>
                      </c:pt>
                      <c:pt idx="6">
                        <c:v>4010435.6666666665</c:v>
                      </c:pt>
                      <c:pt idx="7">
                        <c:v>3962317.6666666665</c:v>
                      </c:pt>
                      <c:pt idx="8">
                        <c:v>3914199.6666666665</c:v>
                      </c:pt>
                      <c:pt idx="9">
                        <c:v>3866081.6666666665</c:v>
                      </c:pt>
                      <c:pt idx="10">
                        <c:v>3817963.6666666665</c:v>
                      </c:pt>
                      <c:pt idx="11">
                        <c:v>3806035.7333333334</c:v>
                      </c:pt>
                      <c:pt idx="12">
                        <c:v>3794107.8</c:v>
                      </c:pt>
                      <c:pt idx="13">
                        <c:v>3782179.8666666667</c:v>
                      </c:pt>
                      <c:pt idx="14">
                        <c:v>3770251.9333333331</c:v>
                      </c:pt>
                      <c:pt idx="15">
                        <c:v>3758324</c:v>
                      </c:pt>
                      <c:pt idx="16">
                        <c:v>3770055</c:v>
                      </c:pt>
                      <c:pt idx="17">
                        <c:v>3798603</c:v>
                      </c:pt>
                      <c:pt idx="18">
                        <c:v>3850176</c:v>
                      </c:pt>
                      <c:pt idx="19">
                        <c:v>3956094.6666666665</c:v>
                      </c:pt>
                      <c:pt idx="20">
                        <c:v>4017609.6666666665</c:v>
                      </c:pt>
                      <c:pt idx="21">
                        <c:v>4147351.6666666665</c:v>
                      </c:pt>
                      <c:pt idx="22">
                        <c:v>4144138</c:v>
                      </c:pt>
                      <c:pt idx="23">
                        <c:v>4082558.6666666665</c:v>
                      </c:pt>
                      <c:pt idx="24">
                        <c:v>4035098.3333333335</c:v>
                      </c:pt>
                      <c:pt idx="25">
                        <c:v>3998116.6666666665</c:v>
                      </c:pt>
                      <c:pt idx="26">
                        <c:v>4032962.6666666665</c:v>
                      </c:pt>
                      <c:pt idx="27">
                        <c:v>4075908.6666666665</c:v>
                      </c:pt>
                      <c:pt idx="28">
                        <c:v>4100818.3333333335</c:v>
                      </c:pt>
                      <c:pt idx="29">
                        <c:v>4211135.333333333</c:v>
                      </c:pt>
                      <c:pt idx="30">
                        <c:v>4318253.333333333</c:v>
                      </c:pt>
                      <c:pt idx="31">
                        <c:v>4513897</c:v>
                      </c:pt>
                      <c:pt idx="32">
                        <c:v>4686908.666666667</c:v>
                      </c:pt>
                      <c:pt idx="33">
                        <c:v>4774912</c:v>
                      </c:pt>
                      <c:pt idx="34">
                        <c:v>4873768</c:v>
                      </c:pt>
                      <c:pt idx="35">
                        <c:v>4936865.666666667</c:v>
                      </c:pt>
                      <c:pt idx="36">
                        <c:v>5013547.333333333</c:v>
                      </c:pt>
                      <c:pt idx="37">
                        <c:v>5175455</c:v>
                      </c:pt>
                      <c:pt idx="38">
                        <c:v>5399155.333333333</c:v>
                      </c:pt>
                      <c:pt idx="39">
                        <c:v>5815805.333333333</c:v>
                      </c:pt>
                      <c:pt idx="40">
                        <c:v>6024744</c:v>
                      </c:pt>
                      <c:pt idx="41">
                        <c:v>5988032.666666667</c:v>
                      </c:pt>
                      <c:pt idx="42">
                        <c:v>5894572</c:v>
                      </c:pt>
                      <c:pt idx="43">
                        <c:v>5853520</c:v>
                      </c:pt>
                      <c:pt idx="44">
                        <c:v>5780453.666666667</c:v>
                      </c:pt>
                      <c:pt idx="45">
                        <c:v>5706816.666666667</c:v>
                      </c:pt>
                      <c:pt idx="46">
                        <c:v>5622626.333333333</c:v>
                      </c:pt>
                      <c:pt idx="47">
                        <c:v>5572896.333333333</c:v>
                      </c:pt>
                      <c:pt idx="48">
                        <c:v>5477272</c:v>
                      </c:pt>
                      <c:pt idx="49">
                        <c:v>5412187.333333333</c:v>
                      </c:pt>
                      <c:pt idx="50">
                        <c:v>5057261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4F13-499B-A587-182C5D715BD1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UG degrees women (Lag 2)</c:v>
                </c:pt>
              </c:strCache>
            </c:strRef>
          </c:tx>
          <c:spPr>
            <a:ln w="63500" cap="rnd">
              <a:solidFill>
                <a:srgbClr val="7A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544932</c:v>
                </c:pt>
                <c:pt idx="1">
                  <c:v>573796</c:v>
                </c:pt>
                <c:pt idx="2">
                  <c:v>587246</c:v>
                </c:pt>
                <c:pt idx="3">
                  <c:v>602279</c:v>
                </c:pt>
                <c:pt idx="4">
                  <c:v>619539</c:v>
                </c:pt>
                <c:pt idx="5">
                  <c:v>641385</c:v>
                </c:pt>
                <c:pt idx="6">
                  <c:v>654657</c:v>
                </c:pt>
                <c:pt idx="7">
                  <c:v>672979</c:v>
                </c:pt>
                <c:pt idx="8">
                  <c:v>692996</c:v>
                </c:pt>
                <c:pt idx="9">
                  <c:v>717216</c:v>
                </c:pt>
                <c:pt idx="10">
                  <c:v>735999</c:v>
                </c:pt>
                <c:pt idx="11">
                  <c:v>741526</c:v>
                </c:pt>
                <c:pt idx="12">
                  <c:v>748729</c:v>
                </c:pt>
                <c:pt idx="13">
                  <c:v>751781</c:v>
                </c:pt>
                <c:pt idx="14">
                  <c:v>755947</c:v>
                </c:pt>
                <c:pt idx="15">
                  <c:v>762664</c:v>
                </c:pt>
                <c:pt idx="16">
                  <c:v>785857</c:v>
                </c:pt>
                <c:pt idx="17">
                  <c:v>823555</c:v>
                </c:pt>
                <c:pt idx="18">
                  <c:v>873579</c:v>
                </c:pt>
                <c:pt idx="19">
                  <c:v>912492</c:v>
                </c:pt>
                <c:pt idx="20">
                  <c:v>935089</c:v>
                </c:pt>
                <c:pt idx="21">
                  <c:v>952224</c:v>
                </c:pt>
                <c:pt idx="22">
                  <c:v>955342</c:v>
                </c:pt>
                <c:pt idx="23">
                  <c:v>978040</c:v>
                </c:pt>
                <c:pt idx="24">
                  <c:v>999642</c:v>
                </c:pt>
                <c:pt idx="25">
                  <c:v>1005392</c:v>
                </c:pt>
                <c:pt idx="26">
                  <c:v>1026754</c:v>
                </c:pt>
                <c:pt idx="27">
                  <c:v>1047720</c:v>
                </c:pt>
                <c:pt idx="28">
                  <c:v>1059551</c:v>
                </c:pt>
                <c:pt idx="29">
                  <c:v>1099108</c:v>
                </c:pt>
                <c:pt idx="30">
                  <c:v>1156118</c:v>
                </c:pt>
                <c:pt idx="31">
                  <c:v>1209737</c:v>
                </c:pt>
                <c:pt idx="32">
                  <c:v>1255992</c:v>
                </c:pt>
                <c:pt idx="33">
                  <c:v>1297778</c:v>
                </c:pt>
                <c:pt idx="34">
                  <c:v>1327495</c:v>
                </c:pt>
                <c:pt idx="35">
                  <c:v>1363021</c:v>
                </c:pt>
                <c:pt idx="36">
                  <c:v>1405154</c:v>
                </c:pt>
                <c:pt idx="37">
                  <c:v>1469368</c:v>
                </c:pt>
                <c:pt idx="38">
                  <c:v>1563992</c:v>
                </c:pt>
                <c:pt idx="39">
                  <c:v>1654630</c:v>
                </c:pt>
                <c:pt idx="40">
                  <c:v>1671205</c:v>
                </c:pt>
                <c:pt idx="41">
                  <c:v>1681926</c:v>
                </c:pt>
                <c:pt idx="42">
                  <c:v>1699835</c:v>
                </c:pt>
                <c:pt idx="43">
                  <c:v>1715148</c:v>
                </c:pt>
                <c:pt idx="44">
                  <c:v>1731633</c:v>
                </c:pt>
                <c:pt idx="45">
                  <c:v>1748690</c:v>
                </c:pt>
                <c:pt idx="46">
                  <c:v>1784752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13-499B-A587-182C5D715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783"/>
        <c:axId val="187910427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UG degree men (Lag 2)</c:v>
                      </c:pt>
                    </c:strCache>
                  </c:strRef>
                </c:tx>
                <c:spPr>
                  <a:ln w="635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51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  <c:pt idx="48">
                        <c:v>2018</c:v>
                      </c:pt>
                      <c:pt idx="49">
                        <c:v>2019</c:v>
                      </c:pt>
                      <c:pt idx="50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693604</c:v>
                      </c:pt>
                      <c:pt idx="1">
                        <c:v>715904</c:v>
                      </c:pt>
                      <c:pt idx="2">
                        <c:v>695858</c:v>
                      </c:pt>
                      <c:pt idx="3">
                        <c:v>714921</c:v>
                      </c:pt>
                      <c:pt idx="4">
                        <c:v>706387</c:v>
                      </c:pt>
                      <c:pt idx="5">
                        <c:v>692065</c:v>
                      </c:pt>
                      <c:pt idx="6">
                        <c:v>669435</c:v>
                      </c:pt>
                      <c:pt idx="7">
                        <c:v>657348</c:v>
                      </c:pt>
                      <c:pt idx="8">
                        <c:v>658521</c:v>
                      </c:pt>
                      <c:pt idx="9">
                        <c:v>670308</c:v>
                      </c:pt>
                      <c:pt idx="10">
                        <c:v>683131</c:v>
                      </c:pt>
                      <c:pt idx="11">
                        <c:v>685023</c:v>
                      </c:pt>
                      <c:pt idx="12">
                        <c:v>685460</c:v>
                      </c:pt>
                      <c:pt idx="13">
                        <c:v>682089</c:v>
                      </c:pt>
                      <c:pt idx="14">
                        <c:v>671621</c:v>
                      </c:pt>
                      <c:pt idx="15">
                        <c:v>667250</c:v>
                      </c:pt>
                      <c:pt idx="16">
                        <c:v>669662</c:v>
                      </c:pt>
                      <c:pt idx="17">
                        <c:v>682891</c:v>
                      </c:pt>
                      <c:pt idx="18">
                        <c:v>702679</c:v>
                      </c:pt>
                      <c:pt idx="19">
                        <c:v>728292</c:v>
                      </c:pt>
                      <c:pt idx="20">
                        <c:v>744845</c:v>
                      </c:pt>
                      <c:pt idx="21">
                        <c:v>747683</c:v>
                      </c:pt>
                      <c:pt idx="22">
                        <c:v>744483</c:v>
                      </c:pt>
                      <c:pt idx="23">
                        <c:v>741968</c:v>
                      </c:pt>
                      <c:pt idx="24">
                        <c:v>744463</c:v>
                      </c:pt>
                      <c:pt idx="25">
                        <c:v>737569</c:v>
                      </c:pt>
                      <c:pt idx="26">
                        <c:v>740469</c:v>
                      </c:pt>
                      <c:pt idx="27">
                        <c:v>755088</c:v>
                      </c:pt>
                      <c:pt idx="28">
                        <c:v>763485</c:v>
                      </c:pt>
                      <c:pt idx="29">
                        <c:v>787925</c:v>
                      </c:pt>
                      <c:pt idx="30">
                        <c:v>826709</c:v>
                      </c:pt>
                      <c:pt idx="31">
                        <c:v>855968</c:v>
                      </c:pt>
                      <c:pt idx="32">
                        <c:v>880942</c:v>
                      </c:pt>
                      <c:pt idx="33">
                        <c:v>900641</c:v>
                      </c:pt>
                      <c:pt idx="34">
                        <c:v>924850</c:v>
                      </c:pt>
                      <c:pt idx="35">
                        <c:v>950879</c:v>
                      </c:pt>
                      <c:pt idx="36">
                        <c:v>983488</c:v>
                      </c:pt>
                      <c:pt idx="37">
                        <c:v>1029407</c:v>
                      </c:pt>
                      <c:pt idx="38">
                        <c:v>1095567</c:v>
                      </c:pt>
                      <c:pt idx="39">
                        <c:v>1159251</c:v>
                      </c:pt>
                      <c:pt idx="40">
                        <c:v>1176603</c:v>
                      </c:pt>
                      <c:pt idx="41">
                        <c:v>1193379</c:v>
                      </c:pt>
                      <c:pt idx="42">
                        <c:v>1209475</c:v>
                      </c:pt>
                      <c:pt idx="43">
                        <c:v>1213830</c:v>
                      </c:pt>
                      <c:pt idx="44">
                        <c:v>1230168</c:v>
                      </c:pt>
                      <c:pt idx="45">
                        <c:v>1243671</c:v>
                      </c:pt>
                      <c:pt idx="46">
                        <c:v>1264764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F13-499B-A587-182C5D715BD1}"/>
                  </c:ext>
                </c:extLst>
              </c15:ser>
            </c15:filteredLineSeries>
          </c:ext>
        </c:extLst>
      </c:lineChart>
      <c:catAx>
        <c:axId val="103068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8825775"/>
        <c:crosses val="autoZero"/>
        <c:auto val="1"/>
        <c:lblAlgn val="ctr"/>
        <c:lblOffset val="100"/>
        <c:noMultiLvlLbl val="0"/>
      </c:catAx>
      <c:valAx>
        <c:axId val="1408825775"/>
        <c:scaling>
          <c:orientation val="minMax"/>
          <c:max val="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FF1919"/>
                    </a:solidFill>
                  </a:rPr>
                  <a:t>UG FTE Enrollment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FF191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68404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valAx>
        <c:axId val="1879104271"/>
        <c:scaling>
          <c:orientation val="minMax"/>
          <c:max val="20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7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7A0000"/>
                    </a:solidFill>
                  </a:rPr>
                  <a:t>UG Degrees (lag 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7A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30783"/>
        <c:crosses val="max"/>
        <c:crossBetween val="between"/>
        <c:majorUnit val="2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catAx>
        <c:axId val="7730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9104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6-yr graduation rate, bachelor’s</a:t>
            </a:r>
          </a:p>
          <a:p>
            <a:pPr>
              <a:defRPr sz="1600" b="1"/>
            </a:pPr>
            <a:r>
              <a:rPr lang="en-US" sz="1600" b="1" dirty="0"/>
              <a:t>4-year institutions only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2528294386036"/>
          <c:y val="0.15471721041892578"/>
          <c:w val="0.85107836547288307"/>
          <c:h val="0.719958279116943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C-4C4A-85FB-BA8C012A123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DC-4C4A-85FB-BA8C012A123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DC-4C4A-85FB-BA8C012A1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-6.1999999999999944E-2</c:v>
                </c:pt>
                <c:pt idx="1">
                  <c:v>-5.8999999999999941E-2</c:v>
                </c:pt>
                <c:pt idx="2">
                  <c:v>-5.9999999999999942E-2</c:v>
                </c:pt>
                <c:pt idx="3">
                  <c:v>-6.1999999999999944E-2</c:v>
                </c:pt>
                <c:pt idx="4">
                  <c:v>-5.8999999999999941E-2</c:v>
                </c:pt>
                <c:pt idx="5">
                  <c:v>-5.799999999999994E-2</c:v>
                </c:pt>
                <c:pt idx="6">
                  <c:v>-5.4999999999999938E-2</c:v>
                </c:pt>
                <c:pt idx="7">
                  <c:v>-4.8999999999999932E-2</c:v>
                </c:pt>
                <c:pt idx="8">
                  <c:v>-5.0999999999999934E-2</c:v>
                </c:pt>
                <c:pt idx="9">
                  <c:v>-4.7999999999999932E-2</c:v>
                </c:pt>
                <c:pt idx="10">
                  <c:v>-4.9000000000000044E-2</c:v>
                </c:pt>
                <c:pt idx="11">
                  <c:v>-5.4000000000000048E-2</c:v>
                </c:pt>
                <c:pt idx="12">
                  <c:v>-5.8000000000000052E-2</c:v>
                </c:pt>
                <c:pt idx="13">
                  <c:v>-5.8999999999999941E-2</c:v>
                </c:pt>
                <c:pt idx="14">
                  <c:v>-5.8000000000000052E-2</c:v>
                </c:pt>
                <c:pt idx="15">
                  <c:v>-5.7000000000000051E-2</c:v>
                </c:pt>
                <c:pt idx="16">
                  <c:v>-6.3000000000000056E-2</c:v>
                </c:pt>
                <c:pt idx="17">
                  <c:v>-6.4000000000000057E-2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DC-4C4A-85FB-BA8C012A1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284358048"/>
        <c:axId val="13184703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ln w="1047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C-4C4A-85FB-BA8C012A1232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DC-4C4A-85FB-BA8C012A1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0.52</c:v>
                </c:pt>
                <c:pt idx="1">
                  <c:v>0.52800000000000002</c:v>
                </c:pt>
                <c:pt idx="2">
                  <c:v>0.53100000000000003</c:v>
                </c:pt>
                <c:pt idx="3">
                  <c:v>0.53700000000000003</c:v>
                </c:pt>
                <c:pt idx="4">
                  <c:v>0.54300000000000004</c:v>
                </c:pt>
                <c:pt idx="5">
                  <c:v>0.54200000000000004</c:v>
                </c:pt>
                <c:pt idx="6">
                  <c:v>0.54400000000000004</c:v>
                </c:pt>
                <c:pt idx="7">
                  <c:v>0.55100000000000005</c:v>
                </c:pt>
                <c:pt idx="8">
                  <c:v>0.55600000000000005</c:v>
                </c:pt>
                <c:pt idx="9">
                  <c:v>0.56000000000000005</c:v>
                </c:pt>
                <c:pt idx="10">
                  <c:v>0.56499999999999995</c:v>
                </c:pt>
                <c:pt idx="11">
                  <c:v>0.56499999999999995</c:v>
                </c:pt>
                <c:pt idx="12">
                  <c:v>0.56499999999999995</c:v>
                </c:pt>
                <c:pt idx="13">
                  <c:v>0.56200000000000006</c:v>
                </c:pt>
                <c:pt idx="14">
                  <c:v>0.56499999999999995</c:v>
                </c:pt>
                <c:pt idx="15">
                  <c:v>0.57299999999999995</c:v>
                </c:pt>
                <c:pt idx="16">
                  <c:v>0.59</c:v>
                </c:pt>
                <c:pt idx="17">
                  <c:v>0.59899999999999998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DC-4C4A-85FB-BA8C012A1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ln w="10795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C-4C4A-85FB-BA8C012A1232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DC-4C4A-85FB-BA8C012A1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Sheet1!$C$2:$C$19</c:f>
              <c:numCache>
                <c:formatCode>0.0%</c:formatCode>
                <c:ptCount val="18"/>
                <c:pt idx="0">
                  <c:v>0.58199999999999996</c:v>
                </c:pt>
                <c:pt idx="1">
                  <c:v>0.58699999999999997</c:v>
                </c:pt>
                <c:pt idx="2">
                  <c:v>0.59099999999999997</c:v>
                </c:pt>
                <c:pt idx="3">
                  <c:v>0.59899999999999998</c:v>
                </c:pt>
                <c:pt idx="4">
                  <c:v>0.60199999999999998</c:v>
                </c:pt>
                <c:pt idx="5">
                  <c:v>0.6</c:v>
                </c:pt>
                <c:pt idx="6">
                  <c:v>0.59899999999999998</c:v>
                </c:pt>
                <c:pt idx="7">
                  <c:v>0.6</c:v>
                </c:pt>
                <c:pt idx="8">
                  <c:v>0.60699999999999998</c:v>
                </c:pt>
                <c:pt idx="9">
                  <c:v>0.60799999999999998</c:v>
                </c:pt>
                <c:pt idx="10">
                  <c:v>0.61399999999999999</c:v>
                </c:pt>
                <c:pt idx="11">
                  <c:v>0.61899999999999999</c:v>
                </c:pt>
                <c:pt idx="12">
                  <c:v>0.623</c:v>
                </c:pt>
                <c:pt idx="13">
                  <c:v>0.621</c:v>
                </c:pt>
                <c:pt idx="14">
                  <c:v>0.623</c:v>
                </c:pt>
                <c:pt idx="15">
                  <c:v>0.63</c:v>
                </c:pt>
                <c:pt idx="16">
                  <c:v>0.65300000000000002</c:v>
                </c:pt>
                <c:pt idx="17">
                  <c:v>0.66300000000000003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DC-4C4A-85FB-BA8C012A1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358048"/>
        <c:axId val="1318470336"/>
      </c:lineChart>
      <c:catAx>
        <c:axId val="12843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470336"/>
        <c:crosses val="autoZero"/>
        <c:auto val="1"/>
        <c:lblAlgn val="ctr"/>
        <c:lblOffset val="100"/>
        <c:noMultiLvlLbl val="0"/>
      </c:catAx>
      <c:valAx>
        <c:axId val="1318470336"/>
        <c:scaling>
          <c:orientation val="minMax"/>
          <c:max val="0.70000000000000007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35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150% graduation rate,</a:t>
            </a:r>
          </a:p>
          <a:p>
            <a:pPr>
              <a:defRPr sz="1600" b="1"/>
            </a:pPr>
            <a:r>
              <a:rPr lang="en-US" sz="1600" b="1" dirty="0"/>
              <a:t>2-year institutions only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2528294386036"/>
          <c:y val="0.14190949432464384"/>
          <c:w val="0.6887792073255109"/>
          <c:h val="0.7327659952112252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22-438D-A475-FFAC3A15ED2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2-438D-A475-FFAC3A15ED22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2-438D-A475-FFAC3A15E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-2.300000000000002E-2</c:v>
                </c:pt>
                <c:pt idx="1">
                  <c:v>-3.7999999999999978E-2</c:v>
                </c:pt>
                <c:pt idx="2">
                  <c:v>-3.0000000000000027E-2</c:v>
                </c:pt>
                <c:pt idx="3">
                  <c:v>-3.5000000000000031E-2</c:v>
                </c:pt>
                <c:pt idx="4">
                  <c:v>-3.1000000000000028E-2</c:v>
                </c:pt>
                <c:pt idx="5">
                  <c:v>-3.400000000000003E-2</c:v>
                </c:pt>
                <c:pt idx="6">
                  <c:v>-3.6000000000000032E-2</c:v>
                </c:pt>
                <c:pt idx="7">
                  <c:v>-5.9000000000000052E-2</c:v>
                </c:pt>
                <c:pt idx="8">
                  <c:v>-6.3E-2</c:v>
                </c:pt>
                <c:pt idx="9">
                  <c:v>-6.5000000000000002E-2</c:v>
                </c:pt>
                <c:pt idx="10">
                  <c:v>-6.6000000000000003E-2</c:v>
                </c:pt>
                <c:pt idx="11">
                  <c:v>-6.0999999999999999E-2</c:v>
                </c:pt>
                <c:pt idx="12">
                  <c:v>-4.7999999999999987E-2</c:v>
                </c:pt>
                <c:pt idx="13">
                  <c:v>-4.7000000000000042E-2</c:v>
                </c:pt>
                <c:pt idx="14">
                  <c:v>-5.1999999999999991E-2</c:v>
                </c:pt>
                <c:pt idx="15">
                  <c:v>-5.1999999999999991E-2</c:v>
                </c:pt>
                <c:pt idx="16">
                  <c:v>-4.5999999999999985E-2</c:v>
                </c:pt>
                <c:pt idx="17">
                  <c:v>-4.5999999999999985E-2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22-438D-A475-FFAC3A15E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284358048"/>
        <c:axId val="13184703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ln w="1047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2-438D-A475-FFAC3A15ED22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22-438D-A475-FFAC3A15E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0.308</c:v>
                </c:pt>
                <c:pt idx="1">
                  <c:v>0.314</c:v>
                </c:pt>
                <c:pt idx="2">
                  <c:v>0.31</c:v>
                </c:pt>
                <c:pt idx="3">
                  <c:v>0.30599999999999999</c:v>
                </c:pt>
                <c:pt idx="4">
                  <c:v>0.30599999999999999</c:v>
                </c:pt>
                <c:pt idx="5">
                  <c:v>0.28999999999999998</c:v>
                </c:pt>
                <c:pt idx="6">
                  <c:v>0.28699999999999998</c:v>
                </c:pt>
                <c:pt idx="7">
                  <c:v>0.28399999999999997</c:v>
                </c:pt>
                <c:pt idx="8">
                  <c:v>0.29499999999999998</c:v>
                </c:pt>
                <c:pt idx="9">
                  <c:v>0.30399999999999999</c:v>
                </c:pt>
                <c:pt idx="10">
                  <c:v>0.29699999999999999</c:v>
                </c:pt>
                <c:pt idx="11">
                  <c:v>0.28599999999999998</c:v>
                </c:pt>
                <c:pt idx="12">
                  <c:v>0.28000000000000003</c:v>
                </c:pt>
                <c:pt idx="13">
                  <c:v>0.28999999999999998</c:v>
                </c:pt>
                <c:pt idx="14">
                  <c:v>0.3</c:v>
                </c:pt>
                <c:pt idx="15">
                  <c:v>0.311</c:v>
                </c:pt>
                <c:pt idx="16">
                  <c:v>0.32200000000000001</c:v>
                </c:pt>
                <c:pt idx="17">
                  <c:v>0.33300000000000002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22-438D-A475-FFAC3A15ED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ln w="10795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22-438D-A475-FFAC3A15ED22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22-438D-A475-FFAC3A15E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Sheet1!$C$2:$C$19</c:f>
              <c:numCache>
                <c:formatCode>0.0%</c:formatCode>
                <c:ptCount val="18"/>
                <c:pt idx="0">
                  <c:v>0.33100000000000002</c:v>
                </c:pt>
                <c:pt idx="1">
                  <c:v>0.35199999999999998</c:v>
                </c:pt>
                <c:pt idx="2">
                  <c:v>0.34</c:v>
                </c:pt>
                <c:pt idx="3">
                  <c:v>0.34100000000000003</c:v>
                </c:pt>
                <c:pt idx="4">
                  <c:v>0.33700000000000002</c:v>
                </c:pt>
                <c:pt idx="5">
                  <c:v>0.32400000000000001</c:v>
                </c:pt>
                <c:pt idx="6">
                  <c:v>0.32300000000000001</c:v>
                </c:pt>
                <c:pt idx="7">
                  <c:v>0.34300000000000003</c:v>
                </c:pt>
                <c:pt idx="8">
                  <c:v>0.35799999999999998</c:v>
                </c:pt>
                <c:pt idx="9">
                  <c:v>0.36899999999999999</c:v>
                </c:pt>
                <c:pt idx="10">
                  <c:v>0.36299999999999999</c:v>
                </c:pt>
                <c:pt idx="11">
                  <c:v>0.34699999999999998</c:v>
                </c:pt>
                <c:pt idx="12">
                  <c:v>0.32800000000000001</c:v>
                </c:pt>
                <c:pt idx="13">
                  <c:v>0.33700000000000002</c:v>
                </c:pt>
                <c:pt idx="14">
                  <c:v>0.35199999999999998</c:v>
                </c:pt>
                <c:pt idx="15">
                  <c:v>0.36299999999999999</c:v>
                </c:pt>
                <c:pt idx="16">
                  <c:v>0.36799999999999999</c:v>
                </c:pt>
                <c:pt idx="17">
                  <c:v>0.379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322-438D-A475-FFAC3A15E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358048"/>
        <c:axId val="1318470336"/>
      </c:lineChart>
      <c:catAx>
        <c:axId val="12843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470336"/>
        <c:crosses val="autoZero"/>
        <c:auto val="1"/>
        <c:lblAlgn val="ctr"/>
        <c:lblOffset val="100"/>
        <c:noMultiLvlLbl val="0"/>
      </c:catAx>
      <c:valAx>
        <c:axId val="1318470336"/>
        <c:scaling>
          <c:orientation val="minMax"/>
          <c:max val="0.70000000000000007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35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6-year graduation rates by institutional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Private not-for-profit, 4-year or above</c:v>
                </c:pt>
                <c:pt idx="1">
                  <c:v>Public, 4-year or above</c:v>
                </c:pt>
                <c:pt idx="2">
                  <c:v>Private for-profit, 4-year or above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0.64100000000000001</c:v>
                </c:pt>
                <c:pt idx="1">
                  <c:v>0.59</c:v>
                </c:pt>
                <c:pt idx="2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3-47AC-99AD-1530CCC0BD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Private not-for-profit, 4-year or above</c:v>
                </c:pt>
                <c:pt idx="1">
                  <c:v>Public, 4-year or above</c:v>
                </c:pt>
                <c:pt idx="2">
                  <c:v>Private for-profit, 4-year or above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0.71</c:v>
                </c:pt>
                <c:pt idx="1">
                  <c:v>0.65200000000000002</c:v>
                </c:pt>
                <c:pt idx="2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3-47AC-99AD-1530CCC0B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20789487033593"/>
          <c:y val="0.17015264298022575"/>
          <c:w val="0.33734606472197382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6-year graduation rates by student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44503559037563E-2"/>
          <c:y val="0.19772179970532766"/>
          <c:w val="0.89860333674331594"/>
          <c:h val="0.53638898104071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Black</c:v>
                </c:pt>
                <c:pt idx="1">
                  <c:v>Nonres US</c:v>
                </c:pt>
                <c:pt idx="2">
                  <c:v>Latinx</c:v>
                </c:pt>
                <c:pt idx="3">
                  <c:v>Nat. Hawaiian</c:v>
                </c:pt>
                <c:pt idx="4">
                  <c:v>Two +</c:v>
                </c:pt>
                <c:pt idx="5">
                  <c:v>Unknown</c:v>
                </c:pt>
                <c:pt idx="6">
                  <c:v>Asian</c:v>
                </c:pt>
                <c:pt idx="7">
                  <c:v>White</c:v>
                </c:pt>
                <c:pt idx="8">
                  <c:v>Am. Indian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0.38</c:v>
                </c:pt>
                <c:pt idx="1">
                  <c:v>0.67600000000000005</c:v>
                </c:pt>
                <c:pt idx="2">
                  <c:v>0.53300000000000003</c:v>
                </c:pt>
                <c:pt idx="3">
                  <c:v>0.49399999999999999</c:v>
                </c:pt>
                <c:pt idx="4">
                  <c:v>0.55600000000000005</c:v>
                </c:pt>
                <c:pt idx="5">
                  <c:v>0.55600000000000005</c:v>
                </c:pt>
                <c:pt idx="6">
                  <c:v>0.72899999999999998</c:v>
                </c:pt>
                <c:pt idx="7">
                  <c:v>0.63400000000000001</c:v>
                </c:pt>
                <c:pt idx="8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E-4C83-89A0-8BBE06ECC8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Black</c:v>
                </c:pt>
                <c:pt idx="1">
                  <c:v>Nonres US</c:v>
                </c:pt>
                <c:pt idx="2">
                  <c:v>Latinx</c:v>
                </c:pt>
                <c:pt idx="3">
                  <c:v>Nat. Hawaiian</c:v>
                </c:pt>
                <c:pt idx="4">
                  <c:v>Two +</c:v>
                </c:pt>
                <c:pt idx="5">
                  <c:v>Unknown</c:v>
                </c:pt>
                <c:pt idx="6">
                  <c:v>Asian</c:v>
                </c:pt>
                <c:pt idx="7">
                  <c:v>White</c:v>
                </c:pt>
                <c:pt idx="8">
                  <c:v>Am. Indian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0.48899999999999999</c:v>
                </c:pt>
                <c:pt idx="1">
                  <c:v>0.77900000000000003</c:v>
                </c:pt>
                <c:pt idx="2">
                  <c:v>0.61199999999999999</c:v>
                </c:pt>
                <c:pt idx="3">
                  <c:v>0.56499999999999995</c:v>
                </c:pt>
                <c:pt idx="4">
                  <c:v>0.621</c:v>
                </c:pt>
                <c:pt idx="5">
                  <c:v>0.62</c:v>
                </c:pt>
                <c:pt idx="6">
                  <c:v>0.78900000000000003</c:v>
                </c:pt>
                <c:pt idx="7">
                  <c:v>0.69399999999999995</c:v>
                </c:pt>
                <c:pt idx="8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E-4C83-89A0-8BBE06ECC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8662741715494"/>
          <c:y val="0.12708775685633114"/>
          <c:w val="0.20826745165690133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7202553132134"/>
          <c:y val="1.1615590106080099E-3"/>
          <c:w val="0.57847410350949136"/>
          <c:h val="0.826882443820950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Fall of cohort entry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143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5-4CE1-94ED-938FAA8BE398}"/>
              </c:ext>
            </c:extLst>
          </c:dPt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35-4CE1-94ED-938FAA8BE39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Graduated in 4 yrs</c:v>
                </c:pt>
              </c:strCache>
            </c:strRef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143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35-4CE1-94ED-938FAA8BE398}"/>
              </c:ext>
            </c:extLst>
          </c:dPt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5-4CE1-94ED-938FAA8BE398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35-4CE1-94ED-938FAA8BE39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5-4CE1-94ED-938FAA8BE398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5C-49BB-8BE6-DB070CCE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0%</c:formatCode>
                <c:ptCount val="16"/>
                <c:pt idx="0">
                  <c:v>0.404121110176619</c:v>
                </c:pt>
                <c:pt idx="1">
                  <c:v>0.44949026876737719</c:v>
                </c:pt>
                <c:pt idx="2">
                  <c:v>0.43361581920903952</c:v>
                </c:pt>
                <c:pt idx="3">
                  <c:v>0.44631410256410253</c:v>
                </c:pt>
                <c:pt idx="4">
                  <c:v>0.47413155949741315</c:v>
                </c:pt>
                <c:pt idx="5">
                  <c:v>0.45088800289960124</c:v>
                </c:pt>
                <c:pt idx="6">
                  <c:v>0.4756606397774687</c:v>
                </c:pt>
                <c:pt idx="7">
                  <c:v>0.47477638640429343</c:v>
                </c:pt>
                <c:pt idx="8">
                  <c:v>0.51591657519209655</c:v>
                </c:pt>
                <c:pt idx="9">
                  <c:v>0.52842942345924448</c:v>
                </c:pt>
                <c:pt idx="10">
                  <c:v>0.54674644727000743</c:v>
                </c:pt>
                <c:pt idx="11">
                  <c:v>0.58419497784342689</c:v>
                </c:pt>
                <c:pt idx="12">
                  <c:v>0.6269284712482468</c:v>
                </c:pt>
                <c:pt idx="13">
                  <c:v>0.64</c:v>
                </c:pt>
                <c:pt idx="14">
                  <c:v>0.64600000000000002</c:v>
                </c:pt>
                <c:pt idx="15">
                  <c:v>0.65664556962025311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35-4CE1-94ED-938FAA8BE39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Graduated in 6 yrs</c:v>
                </c:pt>
              </c:strCache>
            </c:strRef>
          </c:tx>
          <c:spPr>
            <a:ln w="114300" cap="rnd">
              <a:solidFill>
                <a:srgbClr val="A71E2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35-4CE1-94ED-938FAA8BE398}"/>
                </c:ext>
              </c:extLst>
            </c:dLbl>
            <c:dLbl>
              <c:idx val="7"/>
              <c:layout>
                <c:manualLayout>
                  <c:x val="-9.045028166595151E-2"/>
                  <c:y val="-7.03400453669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35-4CE1-94ED-938FAA8BE39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C-49BB-8BE6-DB070CCE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Sheet1!$C$2:$C$17</c:f>
              <c:numCache>
                <c:formatCode>0%</c:formatCode>
                <c:ptCount val="16"/>
                <c:pt idx="0">
                  <c:v>0.62195121951219512</c:v>
                </c:pt>
                <c:pt idx="1">
                  <c:v>0.67701575532900837</c:v>
                </c:pt>
                <c:pt idx="2">
                  <c:v>0.65348399246704336</c:v>
                </c:pt>
                <c:pt idx="3">
                  <c:v>0.66987179487179493</c:v>
                </c:pt>
                <c:pt idx="4">
                  <c:v>0.69733924611973397</c:v>
                </c:pt>
                <c:pt idx="5">
                  <c:v>0.65929684668358102</c:v>
                </c:pt>
                <c:pt idx="6">
                  <c:v>0.68567454798331018</c:v>
                </c:pt>
                <c:pt idx="7">
                  <c:v>0.68336314847942758</c:v>
                </c:pt>
                <c:pt idx="8">
                  <c:v>0.72374679839004752</c:v>
                </c:pt>
                <c:pt idx="9">
                  <c:v>0.7180914512922465</c:v>
                </c:pt>
                <c:pt idx="10">
                  <c:v>0.73784592370979807</c:v>
                </c:pt>
                <c:pt idx="11">
                  <c:v>0.76</c:v>
                </c:pt>
                <c:pt idx="12">
                  <c:v>0.76200000000000001</c:v>
                </c:pt>
                <c:pt idx="13">
                  <c:v>0.7765619484645252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135-4CE1-94ED-938FAA8B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576960"/>
        <c:axId val="697577520"/>
      </c:lineChart>
      <c:catAx>
        <c:axId val="69757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/>
                  <a:t>Fall of Entry</a:t>
                </a:r>
              </a:p>
            </c:rich>
          </c:tx>
          <c:layout>
            <c:manualLayout>
              <c:xMode val="edge"/>
              <c:yMode val="edge"/>
              <c:x val="0.56043477782909878"/>
              <c:y val="0.92866849581208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577520"/>
        <c:crosses val="autoZero"/>
        <c:auto val="1"/>
        <c:lblAlgn val="ctr"/>
        <c:lblOffset val="100"/>
        <c:noMultiLvlLbl val="0"/>
      </c:catAx>
      <c:valAx>
        <c:axId val="697577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6975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7692367089204"/>
          <c:y val="0.17980360472343068"/>
          <c:w val="0.82311346274129682"/>
          <c:h val="0.6781910089082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63-4130-A543-A194F7EB7D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Private not-for-profit, 4-year or above</c:v>
                </c:pt>
                <c:pt idx="1">
                  <c:v>Public, 4-year or above</c:v>
                </c:pt>
                <c:pt idx="2">
                  <c:v>Private for-profit, 4-year or above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-6.899999999999995E-2</c:v>
                </c:pt>
                <c:pt idx="1">
                  <c:v>-6.2000000000000055E-2</c:v>
                </c:pt>
                <c:pt idx="2">
                  <c:v>2.5000000000000022E-2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130-A543-A194F7EB7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44503559037563E-2"/>
          <c:y val="0.16845605026921853"/>
          <c:w val="0.89860333674331594"/>
          <c:h val="0.7486810667346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Black</c:v>
                </c:pt>
                <c:pt idx="1">
                  <c:v>NRA</c:v>
                </c:pt>
                <c:pt idx="2">
                  <c:v>Latinx</c:v>
                </c:pt>
                <c:pt idx="3">
                  <c:v>Nat. Hawaiian</c:v>
                </c:pt>
                <c:pt idx="4">
                  <c:v>Two +</c:v>
                </c:pt>
                <c:pt idx="5">
                  <c:v>Unknown</c:v>
                </c:pt>
                <c:pt idx="6">
                  <c:v>Asian</c:v>
                </c:pt>
                <c:pt idx="7">
                  <c:v>White</c:v>
                </c:pt>
                <c:pt idx="8">
                  <c:v>Am. Indian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-0.10899999999999999</c:v>
                </c:pt>
                <c:pt idx="1">
                  <c:v>-0.10299999999999998</c:v>
                </c:pt>
                <c:pt idx="2">
                  <c:v>-7.8999999999999959E-2</c:v>
                </c:pt>
                <c:pt idx="3">
                  <c:v>-7.0999999999999952E-2</c:v>
                </c:pt>
                <c:pt idx="4">
                  <c:v>-6.4999999999999947E-2</c:v>
                </c:pt>
                <c:pt idx="5">
                  <c:v>-6.3999999999999946E-2</c:v>
                </c:pt>
                <c:pt idx="6">
                  <c:v>-6.0000000000000053E-2</c:v>
                </c:pt>
                <c:pt idx="7">
                  <c:v>-5.9999999999999942E-2</c:v>
                </c:pt>
                <c:pt idx="8">
                  <c:v>-5.1999999999999991E-2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D-4391-B2B6-417705213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in val="-0.1500000000000000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Gender Distribution of Entering College Freshmen by SAT Composite</a:t>
            </a:r>
            <a:r>
              <a:rPr lang="en-US" baseline="0" dirty="0"/>
              <a:t> Score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0.60799999999999998</c:v>
                </c:pt>
                <c:pt idx="1">
                  <c:v>0.57999999999999996</c:v>
                </c:pt>
                <c:pt idx="2">
                  <c:v>0.55000000000000004</c:v>
                </c:pt>
                <c:pt idx="3">
                  <c:v>0.496</c:v>
                </c:pt>
                <c:pt idx="4">
                  <c:v>0.47</c:v>
                </c:pt>
                <c:pt idx="5">
                  <c:v>0.41700000000000004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06A-A6BA-16A9139F6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-0.39200000000000002</c:v>
                </c:pt>
                <c:pt idx="1">
                  <c:v>-0.42</c:v>
                </c:pt>
                <c:pt idx="2">
                  <c:v>-0.45</c:v>
                </c:pt>
                <c:pt idx="3">
                  <c:v>-0.504</c:v>
                </c:pt>
                <c:pt idx="4">
                  <c:v>-0.53</c:v>
                </c:pt>
                <c:pt idx="5">
                  <c:v>-0.58299999999999996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1-406A-A6BA-16A9139F6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811043136"/>
        <c:axId val="1811028160"/>
      </c:barChart>
      <c:catAx>
        <c:axId val="18110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1"/>
        <c:axPos val="b"/>
        <c:numFmt formatCode="0%;[Black]0%" sourceLinked="0"/>
        <c:majorTickMark val="none"/>
        <c:minorTickMark val="none"/>
        <c:tickLblPos val="nextTo"/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9743117816"/>
          <c:y val="0.94505009554862163"/>
          <c:w val="0.48399553903625853"/>
          <c:h val="5.494990445137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Distribution</a:t>
            </a:r>
            <a:r>
              <a:rPr lang="en-US" baseline="0" dirty="0"/>
              <a:t> of Composite SAT Scores</a:t>
            </a:r>
          </a:p>
          <a:p>
            <a:pPr>
              <a:defRPr/>
            </a:pPr>
            <a:r>
              <a:rPr lang="en-US" baseline="0" dirty="0"/>
              <a:t>By Gender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ln w="8890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5-4BE7-97FE-95CA4FDB9791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05-4BE7-97FE-95CA4FDB9791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B9-4B8D-A26A-9E645D515354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0.52300000000000002</c:v>
                </c:pt>
                <c:pt idx="1">
                  <c:v>0.17899999999999999</c:v>
                </c:pt>
                <c:pt idx="2">
                  <c:v>0.14599999999999999</c:v>
                </c:pt>
                <c:pt idx="3">
                  <c:v>8.4000000000000005E-2</c:v>
                </c:pt>
                <c:pt idx="4">
                  <c:v>4.2999999999999997E-2</c:v>
                </c:pt>
                <c:pt idx="5">
                  <c:v>2.6000000000000002E-2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06-42FE-A52C-E07FBE681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ln w="857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5-4BE7-97FE-95CA4FDB9791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5-4BE7-97FE-95CA4FDB9791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B9-4B8D-A26A-9E645D515354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0.44600000000000001</c:v>
                </c:pt>
                <c:pt idx="1">
                  <c:v>0.17199999999999999</c:v>
                </c:pt>
                <c:pt idx="2">
                  <c:v>0.157</c:v>
                </c:pt>
                <c:pt idx="3">
                  <c:v>0.114</c:v>
                </c:pt>
                <c:pt idx="4">
                  <c:v>6.4000000000000001E-2</c:v>
                </c:pt>
                <c:pt idx="5">
                  <c:v>4.8000000000000001E-2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06-42FE-A52C-E07FBE681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43136"/>
        <c:axId val="1811028160"/>
      </c:lineChart>
      <c:catAx>
        <c:axId val="18110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Gender Distribution of Entering College Freshmen by SAT Composite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0.628</c:v>
                </c:pt>
                <c:pt idx="1">
                  <c:v>0.625</c:v>
                </c:pt>
                <c:pt idx="2">
                  <c:v>0.58499999999999996</c:v>
                </c:pt>
                <c:pt idx="3">
                  <c:v>0.56600000000000006</c:v>
                </c:pt>
                <c:pt idx="4">
                  <c:v>0.45899999999999996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06A-A6BA-16A9139F6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-0.37200000000000005</c:v>
                </c:pt>
                <c:pt idx="1">
                  <c:v>-0.375</c:v>
                </c:pt>
                <c:pt idx="2">
                  <c:v>-0.41499999999999998</c:v>
                </c:pt>
                <c:pt idx="3">
                  <c:v>-0.434</c:v>
                </c:pt>
                <c:pt idx="4">
                  <c:v>-0.54100000000000004</c:v>
                </c:pt>
                <c:pt idx="5">
                  <c:v>-0.57999999999999996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1-406A-A6BA-16A9139F6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811043136"/>
        <c:axId val="1811028160"/>
      </c:barChart>
      <c:catAx>
        <c:axId val="18110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1"/>
        <c:axPos val="b"/>
        <c:numFmt formatCode="0%;[Black]0%" sourceLinked="0"/>
        <c:majorTickMark val="none"/>
        <c:minorTickMark val="none"/>
        <c:tickLblPos val="nextTo"/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9743117816"/>
          <c:y val="0.94505009554862163"/>
          <c:w val="0.48399553903625853"/>
          <c:h val="5.494990445137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baseline="0" dirty="0">
                <a:effectLst/>
              </a:rPr>
              <a:t>Distribution of Composite SAT Scores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0" i="0" baseline="0" dirty="0">
                <a:effectLst/>
              </a:rPr>
              <a:t>By Gender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ln w="8890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B9-4B8D-A26A-9E645D515354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0.183</c:v>
                </c:pt>
                <c:pt idx="1">
                  <c:v>0.17399999999999999</c:v>
                </c:pt>
                <c:pt idx="2">
                  <c:v>0.22600000000000001</c:v>
                </c:pt>
                <c:pt idx="3">
                  <c:v>0.19899999999999998</c:v>
                </c:pt>
                <c:pt idx="4">
                  <c:v>0.12300000000000001</c:v>
                </c:pt>
                <c:pt idx="5">
                  <c:v>9.5000000000000001E-2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06-42FE-A52C-E07FBE681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ln w="857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B9-4B8D-A26A-9E645D515354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0.13500000000000001</c:v>
                </c:pt>
                <c:pt idx="1">
                  <c:v>0.13</c:v>
                </c:pt>
                <c:pt idx="2">
                  <c:v>0.2</c:v>
                </c:pt>
                <c:pt idx="3">
                  <c:v>0.191</c:v>
                </c:pt>
                <c:pt idx="4">
                  <c:v>0.18100000000000002</c:v>
                </c:pt>
                <c:pt idx="5">
                  <c:v>0.16300000000000001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06-42FE-A52C-E07FBE681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43136"/>
        <c:axId val="1811028160"/>
      </c:lineChart>
      <c:catAx>
        <c:axId val="18110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All institutional</a:t>
            </a:r>
            <a:r>
              <a:rPr lang="en-US" baseline="0" dirty="0"/>
              <a:t> types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44503559037563E-2"/>
          <c:y val="0.13069945847443565"/>
          <c:w val="0.85363081370466765"/>
          <c:h val="0.65461192813952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A3-4BB2-8BF9-D0ECF4184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0.17600000000000002</c:v>
                </c:pt>
                <c:pt idx="1">
                  <c:v>0.30499999999999999</c:v>
                </c:pt>
                <c:pt idx="2">
                  <c:v>0.41399999999999998</c:v>
                </c:pt>
                <c:pt idx="3">
                  <c:v>0.52100000000000002</c:v>
                </c:pt>
                <c:pt idx="4">
                  <c:v>0.65200000000000002</c:v>
                </c:pt>
                <c:pt idx="5">
                  <c:v>0.72599999999999998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5-4857-A0A8-4531093D0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0.217</c:v>
                </c:pt>
                <c:pt idx="1">
                  <c:v>0.39700000000000002</c:v>
                </c:pt>
                <c:pt idx="2">
                  <c:v>0.50900000000000001</c:v>
                </c:pt>
                <c:pt idx="3">
                  <c:v>0.63200000000000001</c:v>
                </c:pt>
                <c:pt idx="4">
                  <c:v>0.66299999999999992</c:v>
                </c:pt>
                <c:pt idx="5">
                  <c:v>0.7609999999999999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857-A0A8-4531093D0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21103091280255"/>
          <c:y val="0.90996872857109079"/>
          <c:w val="0.3054897564887723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Very Selective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44503559037563E-2"/>
          <c:y val="0.12100958310443755"/>
          <c:w val="0.89860333674331594"/>
          <c:h val="0.68303780341410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0.66400000000000003</c:v>
                </c:pt>
                <c:pt idx="1">
                  <c:v>0.63</c:v>
                </c:pt>
                <c:pt idx="2">
                  <c:v>0.70099999999999996</c:v>
                </c:pt>
                <c:pt idx="3">
                  <c:v>0.76300000000000001</c:v>
                </c:pt>
                <c:pt idx="4">
                  <c:v>0.78700000000000003</c:v>
                </c:pt>
                <c:pt idx="5">
                  <c:v>0.84299999999999997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D-4F37-A05F-AFCD2E0E7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0.67500000000000004</c:v>
                </c:pt>
                <c:pt idx="1">
                  <c:v>0.67400000000000004</c:v>
                </c:pt>
                <c:pt idx="2">
                  <c:v>0.74900000000000011</c:v>
                </c:pt>
                <c:pt idx="3">
                  <c:v>0.84599999999999997</c:v>
                </c:pt>
                <c:pt idx="4">
                  <c:v>0.81400000000000006</c:v>
                </c:pt>
                <c:pt idx="5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D-4F37-A05F-AFCD2E0E7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40354601845644"/>
          <c:y val="0.92873749733985955"/>
          <c:w val="0.38307155786427532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44503559037563E-2"/>
          <c:y val="0.13069945847443565"/>
          <c:w val="0.85363081370466765"/>
          <c:h val="0.7256295395737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-4.0999999999999981E-2</c:v>
                </c:pt>
                <c:pt idx="1">
                  <c:v>-9.2000000000000026E-2</c:v>
                </c:pt>
                <c:pt idx="2">
                  <c:v>-9.5000000000000029E-2</c:v>
                </c:pt>
                <c:pt idx="3">
                  <c:v>-0.11099999999999999</c:v>
                </c:pt>
                <c:pt idx="4">
                  <c:v>-1.0999999999999899E-2</c:v>
                </c:pt>
                <c:pt idx="5">
                  <c:v>-3.499999999999992E-2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1-403E-BB83-8F8233FC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0.1"/>
          <c:min val="-0.1500000000000000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44503559037563E-2"/>
          <c:y val="0.1385209416409334"/>
          <c:w val="0.89860333674331594"/>
          <c:h val="0.75777249540710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400-990</c:v>
                </c:pt>
                <c:pt idx="1">
                  <c:v>1000-1090</c:v>
                </c:pt>
                <c:pt idx="2">
                  <c:v>1100-1190</c:v>
                </c:pt>
                <c:pt idx="3">
                  <c:v>1200-1290</c:v>
                </c:pt>
                <c:pt idx="4">
                  <c:v>1300-1390</c:v>
                </c:pt>
                <c:pt idx="5">
                  <c:v>1400-1600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-1.100000000000001E-2</c:v>
                </c:pt>
                <c:pt idx="1">
                  <c:v>-4.4000000000000039E-2</c:v>
                </c:pt>
                <c:pt idx="2">
                  <c:v>-4.8000000000000154E-2</c:v>
                </c:pt>
                <c:pt idx="3">
                  <c:v>-8.2999999999999963E-2</c:v>
                </c:pt>
                <c:pt idx="4">
                  <c:v>-2.7000000000000024E-2</c:v>
                </c:pt>
                <c:pt idx="5">
                  <c:v>-4.6000000000000041E-2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9-41CB-AEF9-F9AA4710A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0.1"/>
          <c:min val="-0.1500000000000000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487938547772E-2"/>
          <c:y val="6.1981000627130599E-2"/>
          <c:w val="0.97330241229044601"/>
          <c:h val="0.6412988165705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A8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D-4F6B-91ED-691BC4B163C3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3D-4F6B-91ED-691BC4B163C3}"/>
              </c:ext>
            </c:extLst>
          </c:dPt>
          <c:dPt>
            <c:idx val="13"/>
            <c:invertIfNegative val="0"/>
            <c:bubble3D val="0"/>
            <c:spPr>
              <a:solidFill>
                <a:srgbClr val="A8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3D-4F6B-91ED-691BC4B163C3}"/>
              </c:ext>
            </c:extLst>
          </c:dPt>
          <c:dPt>
            <c:idx val="14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3D-4F6B-91ED-691BC4B163C3}"/>
              </c:ext>
            </c:extLst>
          </c:dPt>
          <c:dPt>
            <c:idx val="15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3D-4F6B-91ED-691BC4B163C3}"/>
              </c:ext>
            </c:extLst>
          </c:dPt>
          <c:dPt>
            <c:idx val="17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3D-4F6B-91ED-691BC4B163C3}"/>
              </c:ext>
            </c:extLst>
          </c:dPt>
          <c:dPt>
            <c:idx val="18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3D-4F6B-91ED-691BC4B163C3}"/>
              </c:ext>
            </c:extLst>
          </c:dPt>
          <c:dPt>
            <c:idx val="20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989-4072-81F4-50D5CA8803D1}"/>
              </c:ext>
            </c:extLst>
          </c:dPt>
          <c:dPt>
            <c:idx val="21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9-4072-81F4-50D5CA8803D1}"/>
              </c:ext>
            </c:extLst>
          </c:dPt>
          <c:dPt>
            <c:idx val="22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89-4072-81F4-50D5CA8803D1}"/>
              </c:ext>
            </c:extLst>
          </c:dPt>
          <c:dPt>
            <c:idx val="23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9-4072-81F4-50D5CA8803D1}"/>
              </c:ext>
            </c:extLst>
          </c:dPt>
          <c:dPt>
            <c:idx val="25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89-4072-81F4-50D5CA8803D1}"/>
              </c:ext>
            </c:extLst>
          </c:dPt>
          <c:dPt>
            <c:idx val="26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89-4072-81F4-50D5CA8803D1}"/>
              </c:ext>
            </c:extLst>
          </c:dPt>
          <c:dLbls>
            <c:dLbl>
              <c:idx val="3"/>
              <c:layout>
                <c:manualLayout>
                  <c:x val="-5.6110611245582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B-9A40-8FD1-E3B41B2B1536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1B61CD17-6141-C947-A7BD-A9C21560D46A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3D-4F6B-91ED-691BC4B163C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ABDB345-123E-6E4C-80CF-70B0B3CE2370}" type="VALUE">
                      <a:rPr lang="en-US" sz="14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3D-4F6B-91ED-691BC4B163C3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46B1B75E-7884-6946-86D1-BC72928927C3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3D-4F6B-91ED-691BC4B163C3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803849B0-D78C-3740-965E-99288B36510C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73D-4F6B-91ED-691BC4B163C3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D95C7371-FA31-4A42-AD64-834D9A4B4284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3D-4F6B-91ED-691BC4B163C3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7D5A552B-B102-D041-ADDB-07F03303B1B3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73D-4F6B-91ED-691BC4B163C3}"/>
                </c:ext>
              </c:extLst>
            </c:dLbl>
            <c:dLbl>
              <c:idx val="1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81124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fld id="{06DAD354-0AF6-9043-A164-9A99DE1D4278}" type="VALUE">
                      <a:rPr lang="en-US" sz="1400" b="1" i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rgbClr val="881124"/>
                          </a:solidFill>
                          <a:ea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81124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3D-4F6B-91ED-691BC4B163C3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89-4072-81F4-50D5CA8803D1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89-4072-81F4-50D5CA8803D1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89-4072-81F4-50D5CA8803D1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89-4072-81F4-50D5CA8803D1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989-4072-81F4-50D5CA8803D1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9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89-4072-81F4-50D5CA880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Pell</c:v>
                </c:pt>
                <c:pt idx="1">
                  <c:v>No Pell</c:v>
                </c:pt>
                <c:pt idx="3">
                  <c:v>1st Gen</c:v>
                </c:pt>
                <c:pt idx="4">
                  <c:v>Not 1st Gen</c:v>
                </c:pt>
                <c:pt idx="6">
                  <c:v>Black</c:v>
                </c:pt>
                <c:pt idx="7">
                  <c:v>Hispanic</c:v>
                </c:pt>
                <c:pt idx="8">
                  <c:v>White</c:v>
                </c:pt>
                <c:pt idx="9">
                  <c:v>Asian</c:v>
                </c:pt>
                <c:pt idx="11">
                  <c:v>Men</c:v>
                </c:pt>
                <c:pt idx="12">
                  <c:v>Women</c:v>
                </c:pt>
                <c:pt idx="14">
                  <c:v>Pell</c:v>
                </c:pt>
                <c:pt idx="15">
                  <c:v>No Pell</c:v>
                </c:pt>
                <c:pt idx="17">
                  <c:v>1st Gen</c:v>
                </c:pt>
                <c:pt idx="18">
                  <c:v>Not 1st Gen</c:v>
                </c:pt>
                <c:pt idx="20">
                  <c:v>Black</c:v>
                </c:pt>
                <c:pt idx="21">
                  <c:v>Hispanic</c:v>
                </c:pt>
                <c:pt idx="22">
                  <c:v>White</c:v>
                </c:pt>
                <c:pt idx="23">
                  <c:v>Asian</c:v>
                </c:pt>
                <c:pt idx="25">
                  <c:v>Men</c:v>
                </c:pt>
                <c:pt idx="26">
                  <c:v>Women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27"/>
                <c:pt idx="0">
                  <c:v>0.64993757802746577</c:v>
                </c:pt>
                <c:pt idx="1">
                  <c:v>0.64396962286008508</c:v>
                </c:pt>
                <c:pt idx="3">
                  <c:v>0.65127782357790598</c:v>
                </c:pt>
                <c:pt idx="4">
                  <c:v>0.64683919145101076</c:v>
                </c:pt>
                <c:pt idx="6">
                  <c:v>0.58878504672897192</c:v>
                </c:pt>
                <c:pt idx="7">
                  <c:v>0.5855855855855856</c:v>
                </c:pt>
                <c:pt idx="8">
                  <c:v>0.63508872352604462</c:v>
                </c:pt>
                <c:pt idx="9">
                  <c:v>0.72104793093182495</c:v>
                </c:pt>
                <c:pt idx="11">
                  <c:v>0.60293663060278202</c:v>
                </c:pt>
                <c:pt idx="12">
                  <c:v>0.69852941176470584</c:v>
                </c:pt>
                <c:pt idx="14">
                  <c:v>0.77701212789415652</c:v>
                </c:pt>
                <c:pt idx="15">
                  <c:v>0.7524206562668101</c:v>
                </c:pt>
                <c:pt idx="17">
                  <c:v>0.77524544179523147</c:v>
                </c:pt>
                <c:pt idx="18">
                  <c:v>0.76027602760276025</c:v>
                </c:pt>
                <c:pt idx="20">
                  <c:v>0.74767801857585137</c:v>
                </c:pt>
                <c:pt idx="21">
                  <c:v>0.73642645607107615</c:v>
                </c:pt>
                <c:pt idx="22">
                  <c:v>0.73700137551581846</c:v>
                </c:pt>
                <c:pt idx="23">
                  <c:v>0.81309904153354617</c:v>
                </c:pt>
                <c:pt idx="25">
                  <c:v>0.72576794524908483</c:v>
                </c:pt>
                <c:pt idx="26">
                  <c:v>0.80610750888935367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D-4F6B-91ED-691BC4B16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-1025003568"/>
        <c:axId val="-1025001248"/>
      </c:barChart>
      <c:catAx>
        <c:axId val="-10250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025001248"/>
        <c:crosses val="autoZero"/>
        <c:auto val="1"/>
        <c:lblAlgn val="ctr"/>
        <c:lblOffset val="100"/>
        <c:noMultiLvlLbl val="0"/>
      </c:catAx>
      <c:valAx>
        <c:axId val="-1025001248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0250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Gender Distribution of Entering College Freshmen by HS GPA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0.36299999999999999</c:v>
                </c:pt>
                <c:pt idx="1">
                  <c:v>0.35799999999999998</c:v>
                </c:pt>
                <c:pt idx="2">
                  <c:v>0.47</c:v>
                </c:pt>
                <c:pt idx="3">
                  <c:v>0.5</c:v>
                </c:pt>
                <c:pt idx="4">
                  <c:v>0.52400000000000002</c:v>
                </c:pt>
                <c:pt idx="5">
                  <c:v>0.58099999999999996</c:v>
                </c:pt>
                <c:pt idx="6">
                  <c:v>0.627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06A-A6BA-16A9139F6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-0.63700000000000001</c:v>
                </c:pt>
                <c:pt idx="1">
                  <c:v>-0.64200000000000002</c:v>
                </c:pt>
                <c:pt idx="2">
                  <c:v>-0.53</c:v>
                </c:pt>
                <c:pt idx="3">
                  <c:v>-0.5</c:v>
                </c:pt>
                <c:pt idx="4">
                  <c:v>-0.47600000000000003</c:v>
                </c:pt>
                <c:pt idx="5">
                  <c:v>-0.41899999999999998</c:v>
                </c:pt>
                <c:pt idx="6">
                  <c:v>-0.373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1-406A-A6BA-16A9139F6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811043136"/>
        <c:axId val="1811028160"/>
      </c:barChart>
      <c:catAx>
        <c:axId val="18110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b"/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9743117816"/>
          <c:y val="0.94505009554862163"/>
          <c:w val="0.48399553903625853"/>
          <c:h val="5.494990445137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Distribution of HS GPA of Entering College Freshmen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25788141174438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ln w="8890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74822870728148E-2"/>
                  <c:y val="1.1569075715534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24-45AA-859D-3DE33B965FE7}"/>
                </c:ext>
              </c:extLst>
            </c:dLbl>
            <c:dLbl>
              <c:idx val="1"/>
              <c:layout>
                <c:manualLayout>
                  <c:x val="-4.6934877088015539E-2"/>
                  <c:y val="2.8708447145957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24-45AA-859D-3DE33B965FE7}"/>
                </c:ext>
              </c:extLst>
            </c:dLbl>
            <c:dLbl>
              <c:idx val="3"/>
              <c:layout>
                <c:manualLayout>
                  <c:x val="-3.7107569886234121E-2"/>
                  <c:y val="4.870438048144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4-45AA-859D-3DE33B965FE7}"/>
                </c:ext>
              </c:extLst>
            </c:dLbl>
            <c:dLbl>
              <c:idx val="5"/>
              <c:layout>
                <c:manualLayout>
                  <c:x val="-5.3855022446107764E-2"/>
                  <c:y val="-5.9844971911224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6-42FE-A52C-E07FBE681EEE}"/>
                </c:ext>
              </c:extLst>
            </c:dLbl>
            <c:dLbl>
              <c:idx val="6"/>
              <c:layout>
                <c:manualLayout>
                  <c:x val="-2.9514889031643076E-2"/>
                  <c:y val="-7.984090524671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1E-3</c:v>
                </c:pt>
                <c:pt idx="1">
                  <c:v>8.0000000000000002E-3</c:v>
                </c:pt>
                <c:pt idx="2">
                  <c:v>0.03</c:v>
                </c:pt>
                <c:pt idx="3">
                  <c:v>0.151</c:v>
                </c:pt>
                <c:pt idx="4">
                  <c:v>0.128</c:v>
                </c:pt>
                <c:pt idx="5">
                  <c:v>0.39</c:v>
                </c:pt>
                <c:pt idx="6">
                  <c:v>0.29100000000000004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06-42FE-A52C-E07FBE681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ln w="857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89836425049989E-2"/>
                  <c:y val="-4.5847818576379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24-45AA-859D-3DE33B965FE7}"/>
                </c:ext>
              </c:extLst>
            </c:dLbl>
            <c:dLbl>
              <c:idx val="5"/>
              <c:layout>
                <c:manualLayout>
                  <c:x val="-4.4285049554751273E-2"/>
                  <c:y val="6.5558095721365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6-42FE-A52C-E07FBE681EEE}"/>
                </c:ext>
              </c:extLst>
            </c:dLbl>
            <c:dLbl>
              <c:idx val="6"/>
              <c:layout>
                <c:manualLayout>
                  <c:x val="-2.9514889031643076E-2"/>
                  <c:y val="3.4135914765590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2E-3</c:v>
                </c:pt>
                <c:pt idx="1">
                  <c:v>1.9E-2</c:v>
                </c:pt>
                <c:pt idx="2">
                  <c:v>4.4000000000000004E-2</c:v>
                </c:pt>
                <c:pt idx="3">
                  <c:v>0.19600000000000001</c:v>
                </c:pt>
                <c:pt idx="4">
                  <c:v>0.151</c:v>
                </c:pt>
                <c:pt idx="5">
                  <c:v>0.36399999999999999</c:v>
                </c:pt>
                <c:pt idx="6">
                  <c:v>0.22399999999999998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06-42FE-A52C-E07FBE681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43136"/>
        <c:axId val="1811028160"/>
      </c:lineChart>
      <c:catAx>
        <c:axId val="18110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/>
              <a:t>Gender Distribution of Entering College Freshmen by HS GPA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3" formatCode="0%">
                  <c:v>0.442</c:v>
                </c:pt>
                <c:pt idx="4" formatCode="0%">
                  <c:v>0.40700000000000003</c:v>
                </c:pt>
                <c:pt idx="5" formatCode="0%">
                  <c:v>0.55299999999999994</c:v>
                </c:pt>
                <c:pt idx="6" formatCode="0%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06A-A6BA-16A9139F6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3" formatCode="0%">
                  <c:v>-0.55799999999999994</c:v>
                </c:pt>
                <c:pt idx="4" formatCode="0%">
                  <c:v>-0.59299999999999997</c:v>
                </c:pt>
                <c:pt idx="5" formatCode="0%">
                  <c:v>-0.44700000000000001</c:v>
                </c:pt>
                <c:pt idx="6" formatCode="0%">
                  <c:v>-0.40700000000000003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1-406A-A6BA-16A9139F6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811043136"/>
        <c:axId val="1811028160"/>
      </c:barChart>
      <c:catAx>
        <c:axId val="18110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9743117816"/>
          <c:y val="0.94505009554862163"/>
          <c:w val="0.48399553903625853"/>
          <c:h val="5.494990445137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baseline="0" dirty="0">
                <a:effectLst/>
              </a:rPr>
              <a:t>Distribution of HS GPA of Entering College Freshmen by Gender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8271722599083"/>
          <c:y val="0.18776181402027572"/>
          <c:w val="0.88338116081387918"/>
          <c:h val="0.65463964134178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ln w="88900" cap="rnd">
              <a:solidFill>
                <a:srgbClr val="AB15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3855022446107764E-2"/>
                  <c:y val="-5.9844971911224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6-42FE-A52C-E07FBE681EEE}"/>
                </c:ext>
              </c:extLst>
            </c:dLbl>
            <c:dLbl>
              <c:idx val="6"/>
              <c:layout>
                <c:manualLayout>
                  <c:x val="-2.9514889031643076E-2"/>
                  <c:y val="-7.984090524671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2" formatCode="0%">
                  <c:v>3.0000000000000001E-3</c:v>
                </c:pt>
                <c:pt idx="3" formatCode="0%">
                  <c:v>2.8999999999999998E-2</c:v>
                </c:pt>
                <c:pt idx="4" formatCode="0%">
                  <c:v>5.7000000000000002E-2</c:v>
                </c:pt>
                <c:pt idx="5" formatCode="0%">
                  <c:v>0.38799999999999996</c:v>
                </c:pt>
                <c:pt idx="6" formatCode="0%">
                  <c:v>0.52300000000000002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06-42FE-A52C-E07FBE681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ln w="857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4715076663395045E-2"/>
                  <c:y val="6.8414657626435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6-42FE-A52C-E07FBE681EEE}"/>
                </c:ext>
              </c:extLst>
            </c:dLbl>
            <c:dLbl>
              <c:idx val="6"/>
              <c:layout>
                <c:manualLayout>
                  <c:x val="-2.9514889031643076E-2"/>
                  <c:y val="3.4135914765590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06-42FE-A52C-E07FBE681EEE}"/>
                </c:ext>
              </c:extLst>
            </c:dLbl>
            <c:numFmt formatCode="0%;[Black]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  0.5-0.9 (D- to D)</c:v>
                </c:pt>
                <c:pt idx="1">
                  <c:v>  1.0-1.4 (D to C-)</c:v>
                </c:pt>
                <c:pt idx="2">
                  <c:v>  1.5-1.9 (C- to C)</c:v>
                </c:pt>
                <c:pt idx="3">
                  <c:v>  2.0-2.4 (C to B-)</c:v>
                </c:pt>
                <c:pt idx="4">
                  <c:v>  2.5-2.9 (B- to B)</c:v>
                </c:pt>
                <c:pt idx="5">
                  <c:v>  3.0-3.4 (B to A-)</c:v>
                </c:pt>
                <c:pt idx="6">
                  <c:v>  3.5-4.0 (A- to A)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 formatCode="0%">
                  <c:v>5.0000000000000001E-3</c:v>
                </c:pt>
                <c:pt idx="3" formatCode="0%">
                  <c:v>4.5999999999999999E-2</c:v>
                </c:pt>
                <c:pt idx="4" formatCode="0%">
                  <c:v>0.10400000000000001</c:v>
                </c:pt>
                <c:pt idx="5" formatCode="0%">
                  <c:v>0.39299999999999996</c:v>
                </c:pt>
                <c:pt idx="6" formatCode="0%">
                  <c:v>0.44900000000000001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06-42FE-A52C-E07FBE681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43136"/>
        <c:axId val="1811028160"/>
      </c:lineChart>
      <c:catAx>
        <c:axId val="18110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28160"/>
        <c:crosses val="autoZero"/>
        <c:auto val="1"/>
        <c:lblAlgn val="ctr"/>
        <c:lblOffset val="100"/>
        <c:noMultiLvlLbl val="0"/>
      </c:catAx>
      <c:valAx>
        <c:axId val="18110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Black]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04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62679743117816"/>
          <c:y val="0.94505009554862163"/>
          <c:w val="0.32303010208599037"/>
          <c:h val="5.4949904451378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All institutional</a:t>
            </a:r>
            <a:r>
              <a:rPr lang="en-US" baseline="0" dirty="0"/>
              <a:t> types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44503559037563E-2"/>
          <c:y val="0.13069945847443565"/>
          <c:w val="0.85363081370466765"/>
          <c:h val="0.65461192813952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 1.0-1.4
(D to C-)</c:v>
                </c:pt>
                <c:pt idx="1">
                  <c:v>  1.5-1.9
(C- to C)</c:v>
                </c:pt>
                <c:pt idx="2">
                  <c:v>  2.0-2.4
(C to B-)</c:v>
                </c:pt>
                <c:pt idx="3">
                  <c:v>  2.5-2.9
(B- to B)</c:v>
                </c:pt>
                <c:pt idx="4">
                  <c:v>  3.0-3.4
(B to A-)</c:v>
                </c:pt>
                <c:pt idx="5">
                  <c:v>  3.5-4.0
(A- to A)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2.8999999999999998E-2</c:v>
                </c:pt>
                <c:pt idx="1">
                  <c:v>4.8000000000000001E-2</c:v>
                </c:pt>
                <c:pt idx="2">
                  <c:v>0.10099999999999999</c:v>
                </c:pt>
                <c:pt idx="3">
                  <c:v>0.21</c:v>
                </c:pt>
                <c:pt idx="4">
                  <c:v>0.313</c:v>
                </c:pt>
                <c:pt idx="5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5-4857-A0A8-4531093D0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 1.0-1.4
(D to C-)</c:v>
                </c:pt>
                <c:pt idx="1">
                  <c:v>  1.5-1.9
(C- to C)</c:v>
                </c:pt>
                <c:pt idx="2">
                  <c:v>  2.0-2.4
(C to B-)</c:v>
                </c:pt>
                <c:pt idx="3">
                  <c:v>  2.5-2.9
(B- to B)</c:v>
                </c:pt>
                <c:pt idx="4">
                  <c:v>  3.0-3.4
(B to A-)</c:v>
                </c:pt>
                <c:pt idx="5">
                  <c:v>  3.5-4.0
(A- to A)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3.4000000000000002E-2</c:v>
                </c:pt>
                <c:pt idx="1">
                  <c:v>3.7000000000000005E-2</c:v>
                </c:pt>
                <c:pt idx="2">
                  <c:v>0.10300000000000001</c:v>
                </c:pt>
                <c:pt idx="3">
                  <c:v>0.191</c:v>
                </c:pt>
                <c:pt idx="4">
                  <c:v>0.309</c:v>
                </c:pt>
                <c:pt idx="5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857-A0A8-4531093D0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23014397793955"/>
          <c:y val="0.92122998983235205"/>
          <c:w val="0.31386797751322654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Very Selective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44503559037563E-2"/>
          <c:y val="0.12100958310443755"/>
          <c:w val="0.89860333674331594"/>
          <c:h val="0.68303780341410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2.0-2.4
(C to B-)</c:v>
                </c:pt>
                <c:pt idx="1">
                  <c:v>  2.5-2.9
(B- to B)</c:v>
                </c:pt>
                <c:pt idx="2">
                  <c:v>  3.0-3.4
(B to A-)</c:v>
                </c:pt>
                <c:pt idx="3">
                  <c:v>  3.5-4.0
(A- to A)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0.68500000000000005</c:v>
                </c:pt>
                <c:pt idx="1">
                  <c:v>0.62</c:v>
                </c:pt>
                <c:pt idx="2">
                  <c:v>0.71299999999999997</c:v>
                </c:pt>
                <c:pt idx="3">
                  <c:v>0.79799999999999993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D-4F37-A05F-AFCD2E0E7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AB1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AB15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2.0-2.4
(C to B-)</c:v>
                </c:pt>
                <c:pt idx="1">
                  <c:v>  2.5-2.9
(B- to B)</c:v>
                </c:pt>
                <c:pt idx="2">
                  <c:v>  3.0-3.4
(B to A-)</c:v>
                </c:pt>
                <c:pt idx="3">
                  <c:v>  3.5-4.0
(A- to A)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0.54200000000000004</c:v>
                </c:pt>
                <c:pt idx="1">
                  <c:v>0.59899999999999998</c:v>
                </c:pt>
                <c:pt idx="2">
                  <c:v>0.73099999999999998</c:v>
                </c:pt>
                <c:pt idx="3">
                  <c:v>0.81400000000000006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D-4F37-A05F-AFCD2E0E7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40354601845644"/>
          <c:y val="0.92873749733985955"/>
          <c:w val="0.38307155786427532"/>
          <c:h val="6.9034368830969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44503559037563E-2"/>
          <c:y val="0.13069945847443565"/>
          <c:w val="0.85363081370466765"/>
          <c:h val="0.7256295395737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1-403E-BB83-8F8233FCE81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1-403E-BB83-8F8233FCE8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191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1B1-403E-BB83-8F8233FCE81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191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B1-403E-BB83-8F8233FCE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 1.0-1.4
(D to C-)</c:v>
                </c:pt>
                <c:pt idx="1">
                  <c:v>  1.5-1.9
(C- to C)</c:v>
                </c:pt>
                <c:pt idx="2">
                  <c:v>  2.0-2.4
(C to B-)</c:v>
                </c:pt>
                <c:pt idx="3">
                  <c:v>  2.5-2.9
(B- to B)</c:v>
                </c:pt>
                <c:pt idx="4">
                  <c:v>  3.0-3.4
(B to A-)</c:v>
                </c:pt>
                <c:pt idx="5">
                  <c:v>  3.5-4.0
(A- to A)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-5.0000000000000044E-3</c:v>
                </c:pt>
                <c:pt idx="1">
                  <c:v>1.0999999999999996E-2</c:v>
                </c:pt>
                <c:pt idx="2">
                  <c:v>-2.0000000000000157E-3</c:v>
                </c:pt>
                <c:pt idx="3">
                  <c:v>1.8999999999999989E-2</c:v>
                </c:pt>
                <c:pt idx="4">
                  <c:v>4.0000000000000036E-3</c:v>
                </c:pt>
                <c:pt idx="5">
                  <c:v>-1.0000000000000009E-2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1-403E-BB83-8F8233FC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0.1"/>
          <c:min val="-0.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44503559037563E-2"/>
          <c:y val="0.355706311795079"/>
          <c:w val="0.89860333674331594"/>
          <c:h val="0.52349582471931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09-41CB-AEF9-F9AA4710A0B2}"/>
              </c:ext>
            </c:extLst>
          </c:dPt>
          <c:dPt>
            <c:idx val="3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9-41CB-AEF9-F9AA4710A0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27A-4F90-A05C-D9B1971D5E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7A-4F90-A05C-D9B1971D5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2.0-2.4
(C to B-)</c:v>
                </c:pt>
                <c:pt idx="1">
                  <c:v>  2.5-2.9
(B- to B)</c:v>
                </c:pt>
                <c:pt idx="2">
                  <c:v>  3.0-3.4
(B to A-)</c:v>
                </c:pt>
                <c:pt idx="3">
                  <c:v>  3.5-4.0
(A- to A)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0.14300000000000002</c:v>
                </c:pt>
                <c:pt idx="1">
                  <c:v>2.1000000000000019E-2</c:v>
                </c:pt>
                <c:pt idx="2">
                  <c:v>-1.8000000000000016E-2</c:v>
                </c:pt>
                <c:pt idx="3">
                  <c:v>-1.6000000000000125E-2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9-41CB-AEF9-F9AA4710A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824932032"/>
        <c:axId val="824929120"/>
      </c:barChart>
      <c:catAx>
        <c:axId val="82493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4929120"/>
        <c:crosses val="autoZero"/>
        <c:auto val="1"/>
        <c:lblAlgn val="ctr"/>
        <c:lblOffset val="100"/>
        <c:noMultiLvlLbl val="0"/>
      </c:catAx>
      <c:valAx>
        <c:axId val="824929120"/>
        <c:scaling>
          <c:orientation val="minMax"/>
          <c:max val="0.15000000000000002"/>
          <c:min val="-0.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9320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-0.13</c:v>
                </c:pt>
                <c:pt idx="1">
                  <c:v>-0.06</c:v>
                </c:pt>
                <c:pt idx="2">
                  <c:v>-7.0000000000000007E-2</c:v>
                </c:pt>
                <c:pt idx="3">
                  <c:v>-0.04</c:v>
                </c:pt>
                <c:pt idx="4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8-4066-BC5D-119CB47F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4-4E29-B70A-5EC43C3ED0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44-4731-BC4D-A12B606061D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44-4731-BC4D-A12B60606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-0.12</c:v>
                </c:pt>
                <c:pt idx="1">
                  <c:v>-0.1</c:v>
                </c:pt>
                <c:pt idx="2">
                  <c:v>-0.04</c:v>
                </c:pt>
                <c:pt idx="3">
                  <c:v>-0.03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4-4E29-B70A-5EC43C3ED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4yr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493882518320508E-2"/>
          <c:y val="0.12346424932569977"/>
          <c:w val="0.8325813096182999"/>
          <c:h val="0.754204833889393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0.5563114134542706</c:v>
                </c:pt>
                <c:pt idx="1">
                  <c:v>0.52467729688686404</c:v>
                </c:pt>
                <c:pt idx="2">
                  <c:v>0.55889145496535797</c:v>
                </c:pt>
                <c:pt idx="3">
                  <c:v>0.55261044176706831</c:v>
                </c:pt>
                <c:pt idx="4">
                  <c:v>0.595514950166113</c:v>
                </c:pt>
                <c:pt idx="5">
                  <c:v>0.62488728584310194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F-4175-B273-2074A60D4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0.39551699204627622</c:v>
                </c:pt>
                <c:pt idx="1">
                  <c:v>0.38349514563106796</c:v>
                </c:pt>
                <c:pt idx="2">
                  <c:v>0.40710209258084973</c:v>
                </c:pt>
                <c:pt idx="3">
                  <c:v>0.41225806451612906</c:v>
                </c:pt>
                <c:pt idx="4">
                  <c:v>0.45323741007194246</c:v>
                </c:pt>
                <c:pt idx="5">
                  <c:v>0.45234708392603129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0F-4175-B273-2074A60D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0.70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BB-494F-AB41-45C4773EF2A6}"/>
              </c:ext>
            </c:extLst>
          </c:dPt>
          <c:dPt>
            <c:idx val="4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BB-494F-AB41-45C4773EF2A6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191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BB-494F-AB41-45C4773EF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0.01</c:v>
                </c:pt>
                <c:pt idx="2">
                  <c:v>0.05</c:v>
                </c:pt>
                <c:pt idx="3">
                  <c:v>0.05</c:v>
                </c:pt>
                <c:pt idx="4">
                  <c:v>-0.08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B-494F-AB41-45C4773EF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Retention to 2nd Fall (pct)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59138434168864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1.2930796647578143E-2"/>
                  <c:y val="-0.115318866007387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E6-4DA3-87C5-82D2D2DD4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Sheet1!$B$2:$B$20</c:f>
              <c:numCache>
                <c:formatCode>0.0</c:formatCode>
                <c:ptCount val="19"/>
                <c:pt idx="0">
                  <c:v>89.068100358422939</c:v>
                </c:pt>
                <c:pt idx="1">
                  <c:v>90.265486725663706</c:v>
                </c:pt>
                <c:pt idx="2">
                  <c:v>88.40155945419103</c:v>
                </c:pt>
                <c:pt idx="3">
                  <c:v>89.057507987220447</c:v>
                </c:pt>
                <c:pt idx="4">
                  <c:v>90.634441087613297</c:v>
                </c:pt>
                <c:pt idx="5">
                  <c:v>86.788154897494309</c:v>
                </c:pt>
                <c:pt idx="6">
                  <c:v>89.230769230769241</c:v>
                </c:pt>
                <c:pt idx="7">
                  <c:v>89.423076923076934</c:v>
                </c:pt>
                <c:pt idx="8">
                  <c:v>91.286307053941911</c:v>
                </c:pt>
                <c:pt idx="9">
                  <c:v>90.999099909991003</c:v>
                </c:pt>
                <c:pt idx="10">
                  <c:v>91.617273497036408</c:v>
                </c:pt>
                <c:pt idx="11">
                  <c:v>92.562724014336922</c:v>
                </c:pt>
                <c:pt idx="12">
                  <c:v>92.891760904684972</c:v>
                </c:pt>
                <c:pt idx="13">
                  <c:v>91.259021651964716</c:v>
                </c:pt>
                <c:pt idx="14">
                  <c:v>91.339748334566977</c:v>
                </c:pt>
                <c:pt idx="15">
                  <c:v>90.742001361470386</c:v>
                </c:pt>
                <c:pt idx="16">
                  <c:v>89.975845410628025</c:v>
                </c:pt>
                <c:pt idx="17">
                  <c:v>91.378263509411056</c:v>
                </c:pt>
                <c:pt idx="18">
                  <c:v>89.447852760736197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3-412C-82AA-2A7079CAF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6-4DA3-87C5-82D2D2DD4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Sheet1!$C$2:$C$20</c:f>
              <c:numCache>
                <c:formatCode>0.0</c:formatCode>
                <c:ptCount val="19"/>
                <c:pt idx="0">
                  <c:v>85.220125786163521</c:v>
                </c:pt>
                <c:pt idx="1">
                  <c:v>84.467713787085515</c:v>
                </c:pt>
                <c:pt idx="2">
                  <c:v>85.376930063578556</c:v>
                </c:pt>
                <c:pt idx="3">
                  <c:v>88.131515637530072</c:v>
                </c:pt>
                <c:pt idx="4">
                  <c:v>87.942238267148014</c:v>
                </c:pt>
                <c:pt idx="5">
                  <c:v>88.288288288288285</c:v>
                </c:pt>
                <c:pt idx="6">
                  <c:v>87.974683544303801</c:v>
                </c:pt>
                <c:pt idx="7">
                  <c:v>86.735350933676756</c:v>
                </c:pt>
                <c:pt idx="8">
                  <c:v>91.824722040549375</c:v>
                </c:pt>
                <c:pt idx="9">
                  <c:v>88.975817923186341</c:v>
                </c:pt>
                <c:pt idx="10">
                  <c:v>88.881446751507028</c:v>
                </c:pt>
                <c:pt idx="11">
                  <c:v>87.060301507537687</c:v>
                </c:pt>
                <c:pt idx="12">
                  <c:v>88.537794299876083</c:v>
                </c:pt>
                <c:pt idx="13">
                  <c:v>87.539332913782246</c:v>
                </c:pt>
                <c:pt idx="14">
                  <c:v>88.481012658227854</c:v>
                </c:pt>
                <c:pt idx="15">
                  <c:v>88.823181549379072</c:v>
                </c:pt>
                <c:pt idx="16">
                  <c:v>87.841768470040734</c:v>
                </c:pt>
                <c:pt idx="17">
                  <c:v>89.024390243902445</c:v>
                </c:pt>
                <c:pt idx="18">
                  <c:v>88.776655443322099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E3-412C-82AA-2A7079CA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D0-4813-A81B-049E8ED954E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0-4813-A81B-049E8ED954EE}"/>
              </c:ext>
            </c:extLst>
          </c:dPt>
          <c:cat>
            <c:strRef>
              <c:f>Sheet1!$A$2:$A$20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Sheet1!$B$2:$B$20</c:f>
              <c:numCache>
                <c:formatCode>0.0</c:formatCode>
                <c:ptCount val="19"/>
                <c:pt idx="0">
                  <c:v>-3.8479745722594174</c:v>
                </c:pt>
                <c:pt idx="1">
                  <c:v>-5.7977729385781913</c:v>
                </c:pt>
                <c:pt idx="2">
                  <c:v>-3.0246293906124748</c:v>
                </c:pt>
                <c:pt idx="3">
                  <c:v>-0.92599234969037525</c:v>
                </c:pt>
                <c:pt idx="4">
                  <c:v>-2.6922028204652833</c:v>
                </c:pt>
                <c:pt idx="5">
                  <c:v>1.5001333907939767</c:v>
                </c:pt>
                <c:pt idx="6">
                  <c:v>-1.2560856864654397</c:v>
                </c:pt>
                <c:pt idx="7">
                  <c:v>-2.6877259894001782</c:v>
                </c:pt>
                <c:pt idx="8">
                  <c:v>0.53841498660746367</c:v>
                </c:pt>
                <c:pt idx="9">
                  <c:v>-2.0232819868046619</c:v>
                </c:pt>
                <c:pt idx="10">
                  <c:v>-2.7358267455293799</c:v>
                </c:pt>
                <c:pt idx="11">
                  <c:v>-5.5024225067992347</c:v>
                </c:pt>
                <c:pt idx="12">
                  <c:v>-4.353966604808889</c:v>
                </c:pt>
                <c:pt idx="13">
                  <c:v>-3.7196887381824695</c:v>
                </c:pt>
                <c:pt idx="14">
                  <c:v>-2.8587356763391227</c:v>
                </c:pt>
                <c:pt idx="15">
                  <c:v>-1.9188198120913142</c:v>
                </c:pt>
                <c:pt idx="16">
                  <c:v>-2.1340769405872919</c:v>
                </c:pt>
                <c:pt idx="17">
                  <c:v>-2.3538732655086108</c:v>
                </c:pt>
                <c:pt idx="18">
                  <c:v>-0.67119731741409794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0-4813-A81B-049E8ED9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2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Retention to 3rd Fall (pct)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59138434168864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Sheet1!$B$2:$B$19</c:f>
              <c:numCache>
                <c:formatCode>0.0</c:formatCode>
                <c:ptCount val="18"/>
                <c:pt idx="0">
                  <c:v>76.702508960573482</c:v>
                </c:pt>
                <c:pt idx="1">
                  <c:v>80.530973451327441</c:v>
                </c:pt>
                <c:pt idx="2">
                  <c:v>79.337231968810912</c:v>
                </c:pt>
                <c:pt idx="3">
                  <c:v>78.753993610223631</c:v>
                </c:pt>
                <c:pt idx="4">
                  <c:v>82.250755287009056</c:v>
                </c:pt>
                <c:pt idx="5">
                  <c:v>78.056188306757775</c:v>
                </c:pt>
                <c:pt idx="6">
                  <c:v>80.92307692307692</c:v>
                </c:pt>
                <c:pt idx="7">
                  <c:v>80.849358974358978</c:v>
                </c:pt>
                <c:pt idx="8">
                  <c:v>82.489626556016589</c:v>
                </c:pt>
                <c:pt idx="9">
                  <c:v>84.158415841584159</c:v>
                </c:pt>
                <c:pt idx="10">
                  <c:v>83.573243014394578</c:v>
                </c:pt>
                <c:pt idx="11">
                  <c:v>86.827956989247312</c:v>
                </c:pt>
                <c:pt idx="12">
                  <c:v>87.075928917609048</c:v>
                </c:pt>
                <c:pt idx="13">
                  <c:v>85.645549318364075</c:v>
                </c:pt>
                <c:pt idx="14">
                  <c:v>84.381939304219102</c:v>
                </c:pt>
                <c:pt idx="15">
                  <c:v>84.683458134785567</c:v>
                </c:pt>
                <c:pt idx="16">
                  <c:v>83.876811594202891</c:v>
                </c:pt>
                <c:pt idx="17">
                  <c:v>84.699453551912569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F-4175-B273-2074A60D4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Sheet1!$C$2:$C$19</c:f>
              <c:numCache>
                <c:formatCode>0.0</c:formatCode>
                <c:ptCount val="18"/>
                <c:pt idx="0">
                  <c:v>69.496855345911939</c:v>
                </c:pt>
                <c:pt idx="1">
                  <c:v>72.687609075043639</c:v>
                </c:pt>
                <c:pt idx="2">
                  <c:v>71.207992733878285</c:v>
                </c:pt>
                <c:pt idx="3">
                  <c:v>75.380914194065767</c:v>
                </c:pt>
                <c:pt idx="4">
                  <c:v>76.678700361010826</c:v>
                </c:pt>
                <c:pt idx="5">
                  <c:v>75.121275121275119</c:v>
                </c:pt>
                <c:pt idx="6">
                  <c:v>75.822784810126592</c:v>
                </c:pt>
                <c:pt idx="7">
                  <c:v>75.531229877656145</c:v>
                </c:pt>
                <c:pt idx="8">
                  <c:v>80.44473512099411</c:v>
                </c:pt>
                <c:pt idx="9">
                  <c:v>76.955903271692748</c:v>
                </c:pt>
                <c:pt idx="10">
                  <c:v>80.040187541862025</c:v>
                </c:pt>
                <c:pt idx="11">
                  <c:v>79.711055276381913</c:v>
                </c:pt>
                <c:pt idx="12">
                  <c:v>81.350681536555143</c:v>
                </c:pt>
                <c:pt idx="13">
                  <c:v>81.434864694776593</c:v>
                </c:pt>
                <c:pt idx="14">
                  <c:v>82.341772151898724</c:v>
                </c:pt>
                <c:pt idx="15">
                  <c:v>82.791247782377283</c:v>
                </c:pt>
                <c:pt idx="16">
                  <c:v>79.639325189063399</c:v>
                </c:pt>
                <c:pt idx="17">
                  <c:v>79.732868757258998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0F-4175-B273-2074A60D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9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B-4F34-86D8-8D39A5942AF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B-4F34-86D8-8D39A5942AF8}"/>
              </c:ext>
            </c:extLst>
          </c:dPt>
          <c:cat>
            <c:strRef>
              <c:f>Sheet1!$A$2:$A$19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Sheet1!$B$2:$B$19</c:f>
              <c:numCache>
                <c:formatCode>0.0</c:formatCode>
                <c:ptCount val="18"/>
                <c:pt idx="0">
                  <c:v>-7.2056536146615429</c:v>
                </c:pt>
                <c:pt idx="1">
                  <c:v>-7.8433643762838017</c:v>
                </c:pt>
                <c:pt idx="2">
                  <c:v>-8.1292392349326263</c:v>
                </c:pt>
                <c:pt idx="3">
                  <c:v>-3.3730794161578643</c:v>
                </c:pt>
                <c:pt idx="4">
                  <c:v>-5.5720549259982306</c:v>
                </c:pt>
                <c:pt idx="5">
                  <c:v>-2.9349131854826567</c:v>
                </c:pt>
                <c:pt idx="6">
                  <c:v>-5.1002921129503278</c:v>
                </c:pt>
                <c:pt idx="7">
                  <c:v>-5.3181290967028332</c:v>
                </c:pt>
                <c:pt idx="8">
                  <c:v>-2.0448914350224783</c:v>
                </c:pt>
                <c:pt idx="9">
                  <c:v>-7.202512569891411</c:v>
                </c:pt>
                <c:pt idx="10">
                  <c:v>-3.5330554725325527</c:v>
                </c:pt>
                <c:pt idx="11">
                  <c:v>-7.1169017128653991</c:v>
                </c:pt>
                <c:pt idx="12">
                  <c:v>-5.7252473810539044</c:v>
                </c:pt>
                <c:pt idx="13">
                  <c:v>-4.2106846235874826</c:v>
                </c:pt>
                <c:pt idx="14">
                  <c:v>-2.0401671523203788</c:v>
                </c:pt>
                <c:pt idx="15">
                  <c:v>-1.8922103524082843</c:v>
                </c:pt>
                <c:pt idx="16">
                  <c:v>-4.2374864051394923</c:v>
                </c:pt>
                <c:pt idx="17">
                  <c:v>-4.9665847946535706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1B-4F34-86D8-8D39A5942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2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Retention to 4th Fall (pct)*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59138434168864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19-4F13-9225-29C925CCB53D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E3-412C-82AA-2A7079CAF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72.586924808470755</c:v>
                </c:pt>
                <c:pt idx="1">
                  <c:v>76.798562370732029</c:v>
                </c:pt>
                <c:pt idx="2">
                  <c:v>75.341130604288509</c:v>
                </c:pt>
                <c:pt idx="3">
                  <c:v>76.12038338658148</c:v>
                </c:pt>
                <c:pt idx="4">
                  <c:v>78.400447120775141</c:v>
                </c:pt>
                <c:pt idx="5">
                  <c:v>75.702353834472291</c:v>
                </c:pt>
                <c:pt idx="6">
                  <c:v>77.925208740451225</c:v>
                </c:pt>
                <c:pt idx="7">
                  <c:v>78.771818041396358</c:v>
                </c:pt>
                <c:pt idx="8">
                  <c:v>81.744875311892585</c:v>
                </c:pt>
                <c:pt idx="9">
                  <c:v>83.533384898453789</c:v>
                </c:pt>
                <c:pt idx="10">
                  <c:v>81.62574089754446</c:v>
                </c:pt>
                <c:pt idx="11">
                  <c:v>85.215053763440864</c:v>
                </c:pt>
                <c:pt idx="12">
                  <c:v>84.652665589660742</c:v>
                </c:pt>
                <c:pt idx="13">
                  <c:v>83.640737770649551</c:v>
                </c:pt>
                <c:pt idx="14">
                  <c:v>83.049592894152482</c:v>
                </c:pt>
                <c:pt idx="15">
                  <c:v>84.002722940776025</c:v>
                </c:pt>
                <c:pt idx="16">
                  <c:v>81.763285024154584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3-412C-82AA-2A7079CAF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9-4F13-9225-29C925CCB53D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E3-412C-82AA-2A7079CAF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65.098689934621021</c:v>
                </c:pt>
                <c:pt idx="1">
                  <c:v>68.06580460164993</c:v>
                </c:pt>
                <c:pt idx="2">
                  <c:v>66.486750743238872</c:v>
                </c:pt>
                <c:pt idx="3">
                  <c:v>71.772832647471105</c:v>
                </c:pt>
                <c:pt idx="4">
                  <c:v>72.709356262611237</c:v>
                </c:pt>
                <c:pt idx="5">
                  <c:v>70.548095305376862</c:v>
                </c:pt>
                <c:pt idx="6">
                  <c:v>71.45726142411084</c:v>
                </c:pt>
                <c:pt idx="7">
                  <c:v>71.670481689965314</c:v>
                </c:pt>
                <c:pt idx="8">
                  <c:v>76.324395029431003</c:v>
                </c:pt>
                <c:pt idx="9">
                  <c:v>74.253200568990039</c:v>
                </c:pt>
                <c:pt idx="10">
                  <c:v>76.691225720026793</c:v>
                </c:pt>
                <c:pt idx="11">
                  <c:v>76.94885489673382</c:v>
                </c:pt>
                <c:pt idx="12">
                  <c:v>79.368029739776944</c:v>
                </c:pt>
                <c:pt idx="13">
                  <c:v>77.973568281938327</c:v>
                </c:pt>
                <c:pt idx="14">
                  <c:v>79.810126582278485</c:v>
                </c:pt>
                <c:pt idx="15">
                  <c:v>79.538734476641054</c:v>
                </c:pt>
                <c:pt idx="16">
                  <c:v>76.4979639325189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E3-412C-82AA-2A7079CA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9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-7.4882348738497342</c:v>
                </c:pt>
                <c:pt idx="1">
                  <c:v>-8.7327577690820988</c:v>
                </c:pt>
                <c:pt idx="2">
                  <c:v>-8.8543798610496367</c:v>
                </c:pt>
                <c:pt idx="3">
                  <c:v>-4.3475507391103747</c:v>
                </c:pt>
                <c:pt idx="4">
                  <c:v>-5.6910908581639035</c:v>
                </c:pt>
                <c:pt idx="5">
                  <c:v>-5.1542585290954293</c:v>
                </c:pt>
                <c:pt idx="6">
                  <c:v>-6.4679473163403856</c:v>
                </c:pt>
                <c:pt idx="7">
                  <c:v>-7.1013363514310441</c:v>
                </c:pt>
                <c:pt idx="8">
                  <c:v>-5.4204802824615825</c:v>
                </c:pt>
                <c:pt idx="9">
                  <c:v>-9.2801843294637507</c:v>
                </c:pt>
                <c:pt idx="10">
                  <c:v>-4.9345151775176674</c:v>
                </c:pt>
                <c:pt idx="11">
                  <c:v>-8.2661988667070432</c:v>
                </c:pt>
                <c:pt idx="12">
                  <c:v>-5.2846358498837986</c:v>
                </c:pt>
                <c:pt idx="13">
                  <c:v>-5.6671694887112238</c:v>
                </c:pt>
                <c:pt idx="14">
                  <c:v>-3.239466311873997</c:v>
                </c:pt>
                <c:pt idx="15">
                  <c:v>-4.5320619835359253</c:v>
                </c:pt>
                <c:pt idx="16">
                  <c:v>-5.2653210916356841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0-4813-A81B-049E8ED9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4yr Grad Rate (pct)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59138434168864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EB-4DD4-A8BA-683C180C0E22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0F-4175-B273-2074A60D4EDC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49.236298292902063</c:v>
                </c:pt>
                <c:pt idx="1">
                  <c:v>52.906403940886705</c:v>
                </c:pt>
                <c:pt idx="2">
                  <c:v>52.631578947368418</c:v>
                </c:pt>
                <c:pt idx="3">
                  <c:v>50.960000000000008</c:v>
                </c:pt>
                <c:pt idx="4">
                  <c:v>55.631141345427061</c:v>
                </c:pt>
                <c:pt idx="5">
                  <c:v>52.467729688686404</c:v>
                </c:pt>
                <c:pt idx="6">
                  <c:v>55.889145496535797</c:v>
                </c:pt>
                <c:pt idx="7">
                  <c:v>55.261044176706832</c:v>
                </c:pt>
                <c:pt idx="8">
                  <c:v>59.551495016611298</c:v>
                </c:pt>
                <c:pt idx="9">
                  <c:v>62.488728584310195</c:v>
                </c:pt>
                <c:pt idx="10">
                  <c:v>61.896697713801863</c:v>
                </c:pt>
                <c:pt idx="11">
                  <c:v>68.727598566308245</c:v>
                </c:pt>
                <c:pt idx="12">
                  <c:v>69.063004846526653</c:v>
                </c:pt>
                <c:pt idx="13">
                  <c:v>70.248596631916598</c:v>
                </c:pt>
                <c:pt idx="14">
                  <c:v>70.022205773501113</c:v>
                </c:pt>
                <c:pt idx="15">
                  <c:v>69.571136827773998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F-4175-B273-2074A60D4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B-4DD4-A8BA-683C180C0E22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F-4175-B273-2074A60D4EDC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32.648221343873516</c:v>
                </c:pt>
                <c:pt idx="1">
                  <c:v>37.882764654418196</c:v>
                </c:pt>
                <c:pt idx="2">
                  <c:v>34.699453551912569</c:v>
                </c:pt>
                <c:pt idx="3">
                  <c:v>38.282504012841088</c:v>
                </c:pt>
                <c:pt idx="4">
                  <c:v>39.551699204627624</c:v>
                </c:pt>
                <c:pt idx="5">
                  <c:v>38.349514563106794</c:v>
                </c:pt>
                <c:pt idx="6">
                  <c:v>40.710209258084973</c:v>
                </c:pt>
                <c:pt idx="7">
                  <c:v>41.225806451612904</c:v>
                </c:pt>
                <c:pt idx="8">
                  <c:v>45.323741007194243</c:v>
                </c:pt>
                <c:pt idx="9">
                  <c:v>45.234708392603132</c:v>
                </c:pt>
                <c:pt idx="10">
                  <c:v>48.961821835231078</c:v>
                </c:pt>
                <c:pt idx="11">
                  <c:v>52.357008170961663</c:v>
                </c:pt>
                <c:pt idx="12">
                  <c:v>57.806691449814132</c:v>
                </c:pt>
                <c:pt idx="13">
                  <c:v>59.786028949024541</c:v>
                </c:pt>
                <c:pt idx="14">
                  <c:v>60.696202531645568</c:v>
                </c:pt>
                <c:pt idx="15">
                  <c:v>62.270845653459496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0F-4175-B273-2074A60D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9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B-4F34-86D8-8D39A5942AF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B-4F34-86D8-8D39A5942AF8}"/>
              </c:ext>
            </c:extLst>
          </c:dPt>
          <c:cat>
            <c:strRef>
              <c:f>Sheet1!$A$2:$A$17</c:f>
              <c:strCach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-16.588076949028547</c:v>
                </c:pt>
                <c:pt idx="1">
                  <c:v>-15.023639286468509</c:v>
                </c:pt>
                <c:pt idx="2">
                  <c:v>-17.932125395455849</c:v>
                </c:pt>
                <c:pt idx="3">
                  <c:v>-12.67749598715892</c:v>
                </c:pt>
                <c:pt idx="4">
                  <c:v>-16.079442140799436</c:v>
                </c:pt>
                <c:pt idx="5">
                  <c:v>-14.11821512557961</c:v>
                </c:pt>
                <c:pt idx="6">
                  <c:v>-15.178936238450824</c:v>
                </c:pt>
                <c:pt idx="7">
                  <c:v>-14.035237725093928</c:v>
                </c:pt>
                <c:pt idx="8">
                  <c:v>-14.227754009417055</c:v>
                </c:pt>
                <c:pt idx="9">
                  <c:v>-17.254020191707063</c:v>
                </c:pt>
                <c:pt idx="10">
                  <c:v>-12.934875878570786</c:v>
                </c:pt>
                <c:pt idx="11">
                  <c:v>-16.370590395346582</c:v>
                </c:pt>
                <c:pt idx="12">
                  <c:v>-11.256313396712521</c:v>
                </c:pt>
                <c:pt idx="13">
                  <c:v>-10.462567682892058</c:v>
                </c:pt>
                <c:pt idx="14">
                  <c:v>-9.3260032418555454</c:v>
                </c:pt>
                <c:pt idx="15">
                  <c:v>-7.300291174314502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1B-4F34-86D8-8D39A5942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5yr Grad Rate (pct)*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677158579762653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4-45A2-81CF-939A84DF061C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59-40F6-9B6B-6BBEED713C66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E3-412C-82AA-2A7079CAF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65.947888589398019</c:v>
                </c:pt>
                <c:pt idx="1">
                  <c:v>69.950738916256157</c:v>
                </c:pt>
                <c:pt idx="2">
                  <c:v>69.395711500974656</c:v>
                </c:pt>
                <c:pt idx="3">
                  <c:v>69.12</c:v>
                </c:pt>
                <c:pt idx="4">
                  <c:v>71.050642479213906</c:v>
                </c:pt>
                <c:pt idx="5">
                  <c:v>67.805618830675769</c:v>
                </c:pt>
                <c:pt idx="6">
                  <c:v>71.824480369515015</c:v>
                </c:pt>
                <c:pt idx="7">
                  <c:v>72.289156626506028</c:v>
                </c:pt>
                <c:pt idx="8">
                  <c:v>74.667774086378742</c:v>
                </c:pt>
                <c:pt idx="9">
                  <c:v>77.276825969341743</c:v>
                </c:pt>
                <c:pt idx="10">
                  <c:v>75.783234546994066</c:v>
                </c:pt>
                <c:pt idx="11">
                  <c:v>80.465949820788524</c:v>
                </c:pt>
                <c:pt idx="12">
                  <c:v>78.513731825525042</c:v>
                </c:pt>
                <c:pt idx="13">
                  <c:v>80.192461908580597</c:v>
                </c:pt>
                <c:pt idx="14">
                  <c:v>78.386380458919319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3-412C-82AA-2A7079CAF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4-45A2-81CF-939A84DF061C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59-40F6-9B6B-6BBEED713C66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E3-412C-82AA-2A7079CAF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51.541501976284586</c:v>
                </c:pt>
                <c:pt idx="1">
                  <c:v>56.955380577427817</c:v>
                </c:pt>
                <c:pt idx="2">
                  <c:v>54.371584699453557</c:v>
                </c:pt>
                <c:pt idx="3">
                  <c:v>58.507223113964692</c:v>
                </c:pt>
                <c:pt idx="4">
                  <c:v>60.014461315979752</c:v>
                </c:pt>
                <c:pt idx="5">
                  <c:v>58.391123439667126</c:v>
                </c:pt>
                <c:pt idx="6">
                  <c:v>58.909321496512369</c:v>
                </c:pt>
                <c:pt idx="7">
                  <c:v>58.967741935483872</c:v>
                </c:pt>
                <c:pt idx="8">
                  <c:v>64.617396991497714</c:v>
                </c:pt>
                <c:pt idx="9">
                  <c:v>62.30440967283073</c:v>
                </c:pt>
                <c:pt idx="10">
                  <c:v>65.907568653717348</c:v>
                </c:pt>
                <c:pt idx="11">
                  <c:v>68.51037083595223</c:v>
                </c:pt>
                <c:pt idx="12">
                  <c:v>70.260223048327148</c:v>
                </c:pt>
                <c:pt idx="13">
                  <c:v>71.932032724984268</c:v>
                </c:pt>
                <c:pt idx="14">
                  <c:v>72.721518987341767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E3-412C-82AA-2A7079CA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9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Top activities more prevalent among men (seniors)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Exercised or partcipated in physical fitness</c:v>
                </c:pt>
                <c:pt idx="1">
                  <c:v>Participating in co-curricular activities (6+ hrs)</c:v>
                </c:pt>
                <c:pt idx="2">
                  <c:v>Come to class w/o completing reading assignments</c:v>
                </c:pt>
                <c:pt idx="3">
                  <c:v>Relaxing and socializing 6+ hrs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0.33</c:v>
                </c:pt>
                <c:pt idx="2">
                  <c:v>0.27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E-448B-9661-33DF1AD40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Exercised or partcipated in physical fitness</c:v>
                </c:pt>
                <c:pt idx="1">
                  <c:v>Participating in co-curricular activities (6+ hrs)</c:v>
                </c:pt>
                <c:pt idx="2">
                  <c:v>Come to class w/o completing reading assignments</c:v>
                </c:pt>
                <c:pt idx="3">
                  <c:v>Relaxing and socializing 6+ hrs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0.54</c:v>
                </c:pt>
                <c:pt idx="1">
                  <c:v>0.25</c:v>
                </c:pt>
                <c:pt idx="2">
                  <c:v>0.19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E-448B-9661-33DF1AD40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85449103"/>
        <c:axId val="1500955199"/>
      </c:barChart>
      <c:catAx>
        <c:axId val="38544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0955199"/>
        <c:crosses val="autoZero"/>
        <c:auto val="1"/>
        <c:lblAlgn val="ctr"/>
        <c:lblOffset val="100"/>
        <c:noMultiLvlLbl val="0"/>
      </c:catAx>
      <c:valAx>
        <c:axId val="150095519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44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-14.406386613113433</c:v>
                </c:pt>
                <c:pt idx="1">
                  <c:v>-12.995358338828339</c:v>
                </c:pt>
                <c:pt idx="2">
                  <c:v>-15.024126801521099</c:v>
                </c:pt>
                <c:pt idx="3">
                  <c:v>-10.612776886035313</c:v>
                </c:pt>
                <c:pt idx="4">
                  <c:v>-11.036181163234154</c:v>
                </c:pt>
                <c:pt idx="5">
                  <c:v>-9.4144953910086429</c:v>
                </c:pt>
                <c:pt idx="6">
                  <c:v>-12.915158873002646</c:v>
                </c:pt>
                <c:pt idx="7">
                  <c:v>-13.321414691022156</c:v>
                </c:pt>
                <c:pt idx="8">
                  <c:v>-10.050377094881028</c:v>
                </c:pt>
                <c:pt idx="9">
                  <c:v>-14.972416296511014</c:v>
                </c:pt>
                <c:pt idx="10">
                  <c:v>-9.8756658932767181</c:v>
                </c:pt>
                <c:pt idx="11">
                  <c:v>-11.955578984836293</c:v>
                </c:pt>
                <c:pt idx="12">
                  <c:v>-8.2535087771978937</c:v>
                </c:pt>
                <c:pt idx="13">
                  <c:v>-8.4664869696081126</c:v>
                </c:pt>
                <c:pt idx="14">
                  <c:v>-5.6648614715775523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0-4813-A81B-049E8ED9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2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6yr Grad Rate (pct)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53315636681779"/>
          <c:y val="0.16490940536278628"/>
          <c:w val="0.84274462141095996"/>
          <c:h val="0.658097610174655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>
              <a:solidFill>
                <a:srgbClr val="99000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D-485E-8368-F345354FE562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B3-469C-A56E-12286391DC82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0F-4175-B273-2074A60D4EDC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68.373764600179697</c:v>
                </c:pt>
                <c:pt idx="1">
                  <c:v>73.497536945812797</c:v>
                </c:pt>
                <c:pt idx="2">
                  <c:v>72.222222222222214</c:v>
                </c:pt>
                <c:pt idx="3">
                  <c:v>71.92</c:v>
                </c:pt>
                <c:pt idx="4">
                  <c:v>74.30083144368858</c:v>
                </c:pt>
                <c:pt idx="5">
                  <c:v>70.615034168564918</c:v>
                </c:pt>
                <c:pt idx="6">
                  <c:v>74.287913779830632</c:v>
                </c:pt>
                <c:pt idx="7">
                  <c:v>75.100401606425706</c:v>
                </c:pt>
                <c:pt idx="8">
                  <c:v>76.82724252491694</c:v>
                </c:pt>
                <c:pt idx="9">
                  <c:v>79.350766456266911</c:v>
                </c:pt>
                <c:pt idx="10">
                  <c:v>77.900084674005072</c:v>
                </c:pt>
                <c:pt idx="11">
                  <c:v>82.616487455197131</c:v>
                </c:pt>
                <c:pt idx="12">
                  <c:v>80.840743734842363</c:v>
                </c:pt>
                <c:pt idx="13">
                  <c:v>81.154771451483569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F-4175-B273-2074A60D4E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D-485E-8368-F345354FE562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B3-469C-A56E-12286391DC82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F-4175-B273-2074A60D4EDC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0F-4175-B273-2074A60D4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56.758893280632414</c:v>
                </c:pt>
                <c:pt idx="1">
                  <c:v>62.554680664916887</c:v>
                </c:pt>
                <c:pt idx="2">
                  <c:v>58.925318761384339</c:v>
                </c:pt>
                <c:pt idx="3">
                  <c:v>62.038523274478329</c:v>
                </c:pt>
                <c:pt idx="4">
                  <c:v>65.365148228488792</c:v>
                </c:pt>
                <c:pt idx="5">
                  <c:v>61.650485436893199</c:v>
                </c:pt>
                <c:pt idx="6">
                  <c:v>63.855421686746979</c:v>
                </c:pt>
                <c:pt idx="7">
                  <c:v>62.903225806451616</c:v>
                </c:pt>
                <c:pt idx="8">
                  <c:v>68.868541530412031</c:v>
                </c:pt>
                <c:pt idx="9">
                  <c:v>65.860597439544804</c:v>
                </c:pt>
                <c:pt idx="10">
                  <c:v>70.529135967849967</c:v>
                </c:pt>
                <c:pt idx="11">
                  <c:v>71.967316153362674</c:v>
                </c:pt>
                <c:pt idx="12">
                  <c:v>72.783632982021075</c:v>
                </c:pt>
                <c:pt idx="13">
                  <c:v>74.90542244640605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0F-4175-B273-2074A60D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0623"/>
        <c:axId val="202020207"/>
      </c:lineChart>
      <c:catAx>
        <c:axId val="20202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9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-11.614871319547284</c:v>
                </c:pt>
                <c:pt idx="1">
                  <c:v>-10.94285628089591</c:v>
                </c:pt>
                <c:pt idx="2">
                  <c:v>-13.296903460837875</c:v>
                </c:pt>
                <c:pt idx="3">
                  <c:v>-9.8814767255216722</c:v>
                </c:pt>
                <c:pt idx="4">
                  <c:v>-8.9356832151997878</c:v>
                </c:pt>
                <c:pt idx="5">
                  <c:v>-8.9645487316717194</c:v>
                </c:pt>
                <c:pt idx="6">
                  <c:v>-10.432492093083653</c:v>
                </c:pt>
                <c:pt idx="7">
                  <c:v>-12.19717579997409</c:v>
                </c:pt>
                <c:pt idx="8">
                  <c:v>-7.958700994504909</c:v>
                </c:pt>
                <c:pt idx="9">
                  <c:v>-13.490169016722106</c:v>
                </c:pt>
                <c:pt idx="10">
                  <c:v>-7.3709487061551044</c:v>
                </c:pt>
                <c:pt idx="11">
                  <c:v>-10.649171301834457</c:v>
                </c:pt>
                <c:pt idx="12">
                  <c:v>-7.9561310263786424</c:v>
                </c:pt>
                <c:pt idx="13">
                  <c:v>-6.2493490050775193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0-44A5-91CB-267966CE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2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53.781512605042018</c:v>
                </c:pt>
                <c:pt idx="1">
                  <c:v>59.537572254335259</c:v>
                </c:pt>
                <c:pt idx="2">
                  <c:v>64.972972972972968</c:v>
                </c:pt>
                <c:pt idx="3">
                  <c:v>70.5186533212011</c:v>
                </c:pt>
                <c:pt idx="4">
                  <c:v>77.855153203342624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2-4636-A8A7-6A8FF29F908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38.641188959660298</c:v>
                </c:pt>
                <c:pt idx="1">
                  <c:v>49.815498154981555</c:v>
                </c:pt>
                <c:pt idx="2">
                  <c:v>55.886850152905197</c:v>
                </c:pt>
                <c:pt idx="3">
                  <c:v>64.685615848406542</c:v>
                </c:pt>
                <c:pt idx="4">
                  <c:v>75.336322869955154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52-4636-A8A7-6A8FF29F9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School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80066651449182"/>
          <c:y val="3.4575347301689881E-2"/>
          <c:w val="0.22602489614349919"/>
          <c:h val="0.10239442582096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Distribution by high school GPA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87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6F-4B02-BE17-62516BBDC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5.8852621167161223E-2</c:v>
                </c:pt>
                <c:pt idx="1">
                  <c:v>9.7657059921210862E-2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5-47BE-9E5E-6DAE596045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87-89.9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8.5558852621167164E-2</c:v>
                </c:pt>
                <c:pt idx="1">
                  <c:v>0.11258552767986731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5-47BE-9E5E-6DAE596045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90-92.9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0.22873392680514343</c:v>
                </c:pt>
                <c:pt idx="1">
                  <c:v>0.27161517727555462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5-47BE-9E5E-6DAE596045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93-95.9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0.27176063303659742</c:v>
                </c:pt>
                <c:pt idx="1">
                  <c:v>0.24072154260833506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75-47BE-9E5E-6DAE596045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96+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0.35509396636993074</c:v>
                </c:pt>
                <c:pt idx="1">
                  <c:v>0.27742069251503215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75-47BE-9E5E-6DAE59604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1978411375"/>
        <c:axId val="1978418447"/>
      </c:barChart>
      <c:catAx>
        <c:axId val="1978411375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18447"/>
        <c:crosses val="autoZero"/>
        <c:auto val="1"/>
        <c:lblAlgn val="ctr"/>
        <c:lblOffset val="100"/>
        <c:noMultiLvlLbl val="0"/>
      </c:catAx>
      <c:valAx>
        <c:axId val="1978418447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-15.14032364538172</c:v>
                </c:pt>
                <c:pt idx="1">
                  <c:v>-9.7220740993537049</c:v>
                </c:pt>
                <c:pt idx="2">
                  <c:v>-9.0861228200677715</c:v>
                </c:pt>
                <c:pt idx="3">
                  <c:v>-5.8330374727945582</c:v>
                </c:pt>
                <c:pt idx="4">
                  <c:v>-2.51883033338747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A-4656-AF68-0B3C76E2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0"/>
          <c:min val="-18"/>
        </c:scaling>
        <c:delete val="1"/>
        <c:axPos val="l"/>
        <c:numFmt formatCode="0.0" sourceLinked="1"/>
        <c:majorTickMark val="none"/>
        <c:minorTickMark val="none"/>
        <c:tickLblPos val="nextTo"/>
        <c:crossAx val="202020623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38.461538461538467</c:v>
                </c:pt>
                <c:pt idx="1">
                  <c:v>60.447761194029844</c:v>
                </c:pt>
                <c:pt idx="2">
                  <c:v>69.933184855233861</c:v>
                </c:pt>
                <c:pt idx="3">
                  <c:v>75.315315315315317</c:v>
                </c:pt>
                <c:pt idx="4">
                  <c:v>82.489146164978294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E-4EBB-99A4-D329FE875F3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AFAF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41.237113402061851</c:v>
                </c:pt>
                <c:pt idx="1">
                  <c:v>52.34375</c:v>
                </c:pt>
                <c:pt idx="2">
                  <c:v>61.954887218045116</c:v>
                </c:pt>
                <c:pt idx="3">
                  <c:v>71.641791044776113</c:v>
                </c:pt>
                <c:pt idx="4">
                  <c:v>79.904306220095691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E-4EBB-99A4-D329FE875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School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529451530133745E-2"/>
          <c:y val="0.19129980805344374"/>
          <c:w val="0.30691734710081503"/>
          <c:h val="0.11051245909076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53.225806451612897</c:v>
                </c:pt>
                <c:pt idx="1">
                  <c:v>58.064516129032263</c:v>
                </c:pt>
                <c:pt idx="2">
                  <c:v>64.22764227642277</c:v>
                </c:pt>
                <c:pt idx="3">
                  <c:v>64.233576642335763</c:v>
                </c:pt>
                <c:pt idx="4">
                  <c:v>85.087719298245617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C-43E0-8FE4-478392C547E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26.595744680851062</c:v>
                </c:pt>
                <c:pt idx="1">
                  <c:v>45.679012345679013</c:v>
                </c:pt>
                <c:pt idx="2">
                  <c:v>51.724137931034484</c:v>
                </c:pt>
                <c:pt idx="3">
                  <c:v>55.844155844155843</c:v>
                </c:pt>
                <c:pt idx="4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C-43E0-8FE4-478392C54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School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529451530133745E-2"/>
          <c:y val="0.19129980805344374"/>
          <c:w val="0.30691734710081503"/>
          <c:h val="0.10123928533395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46.268656716417908</c:v>
                </c:pt>
                <c:pt idx="1">
                  <c:v>51.249999999999993</c:v>
                </c:pt>
                <c:pt idx="2">
                  <c:v>60.784313725490193</c:v>
                </c:pt>
                <c:pt idx="3">
                  <c:v>67.021276595744681</c:v>
                </c:pt>
                <c:pt idx="4">
                  <c:v>71.040723981900456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6-461A-BC33-EA4A66724DA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27.380952380952383</c:v>
                </c:pt>
                <c:pt idx="1">
                  <c:v>36.666666666666664</c:v>
                </c:pt>
                <c:pt idx="2">
                  <c:v>48.314606741573037</c:v>
                </c:pt>
                <c:pt idx="3">
                  <c:v>58.571428571428577</c:v>
                </c:pt>
                <c:pt idx="4">
                  <c:v>67.052023121387279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6-461A-BC33-EA4A6672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School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529451530133745E-2"/>
          <c:y val="0.19129980805344374"/>
          <c:w val="0.30691734710081503"/>
          <c:h val="0.10123928533395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51.724137931034484</c:v>
                </c:pt>
                <c:pt idx="1">
                  <c:v>47.058823529411761</c:v>
                </c:pt>
                <c:pt idx="2">
                  <c:v>57.413249211356465</c:v>
                </c:pt>
                <c:pt idx="3">
                  <c:v>63.937621832358673</c:v>
                </c:pt>
                <c:pt idx="4">
                  <c:v>76.457399103139011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4-491C-9233-83ECD479CA2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D3B5E9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31.884057971014489</c:v>
                </c:pt>
                <c:pt idx="1">
                  <c:v>42.592592592592595</c:v>
                </c:pt>
                <c:pt idx="2">
                  <c:v>48.64</c:v>
                </c:pt>
                <c:pt idx="3">
                  <c:v>59.220389805097454</c:v>
                </c:pt>
                <c:pt idx="4">
                  <c:v>72.132904608788849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4-491C-9233-83ECD479C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School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529451530133745E-2"/>
          <c:y val="0.19129980805344374"/>
          <c:w val="0.30691734710081503"/>
          <c:h val="0.10123928533395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7374653156182129E-2"/>
          <c:y val="8.9709953213352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11703353344244E-2"/>
          <c:y val="0.12455881965392389"/>
          <c:w val="0.8179723375284591"/>
          <c:h val="0.837486969371196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 Size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Exercised or partcipated in physical fitness</c:v>
                </c:pt>
                <c:pt idx="1">
                  <c:v>Participating in co-curricular activities (6+ hrs)</c:v>
                </c:pt>
                <c:pt idx="2">
                  <c:v>Come to class w/o completing reading assignments</c:v>
                </c:pt>
                <c:pt idx="3">
                  <c:v>Relaxing and socializing 6+ hrs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0.16</c:v>
                </c:pt>
                <c:pt idx="1">
                  <c:v>0.2</c:v>
                </c:pt>
                <c:pt idx="2">
                  <c:v>0.2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5-43A6-B6E1-27FB54F3A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9492975"/>
        <c:axId val="1970661903"/>
      </c:barChart>
      <c:catAx>
        <c:axId val="1969492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0661903"/>
        <c:crosses val="autoZero"/>
        <c:auto val="1"/>
        <c:lblAlgn val="ctr"/>
        <c:lblOffset val="100"/>
        <c:noMultiLvlLbl val="0"/>
      </c:catAx>
      <c:valAx>
        <c:axId val="1970661903"/>
        <c:scaling>
          <c:orientation val="minMax"/>
          <c:max val="0.5"/>
        </c:scaling>
        <c:delete val="1"/>
        <c:axPos val="b"/>
        <c:numFmt formatCode="0.00" sourceLinked="1"/>
        <c:majorTickMark val="out"/>
        <c:minorTickMark val="none"/>
        <c:tickLblPos val="nextTo"/>
        <c:crossAx val="196949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&lt;2.0</c:v>
                </c:pt>
                <c:pt idx="1">
                  <c:v>2.0-2.49</c:v>
                </c:pt>
                <c:pt idx="2">
                  <c:v>2.5-2.99</c:v>
                </c:pt>
                <c:pt idx="3">
                  <c:v>3.0-3.49</c:v>
                </c:pt>
                <c:pt idx="4">
                  <c:v>3.5+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25.196850393700785</c:v>
                </c:pt>
                <c:pt idx="1">
                  <c:v>50.318471337579616</c:v>
                </c:pt>
                <c:pt idx="2">
                  <c:v>64.730290456431533</c:v>
                </c:pt>
                <c:pt idx="3">
                  <c:v>76.054216867469876</c:v>
                </c:pt>
                <c:pt idx="4">
                  <c:v>79.005524861878456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2-4636-A8A7-6A8FF29F908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&lt;2.0</c:v>
                </c:pt>
                <c:pt idx="1">
                  <c:v>2.0-2.49</c:v>
                </c:pt>
                <c:pt idx="2">
                  <c:v>2.5-2.99</c:v>
                </c:pt>
                <c:pt idx="3">
                  <c:v>3.0-3.49</c:v>
                </c:pt>
                <c:pt idx="4">
                  <c:v>3.5+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15.895372233400401</c:v>
                </c:pt>
                <c:pt idx="1">
                  <c:v>40.326340326340329</c:v>
                </c:pt>
                <c:pt idx="2">
                  <c:v>53.07692307692308</c:v>
                </c:pt>
                <c:pt idx="3">
                  <c:v>68.693849343469253</c:v>
                </c:pt>
                <c:pt idx="4">
                  <c:v>78.335451080050817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52-4636-A8A7-6A8FF29F9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Term Stony Brook GPA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80066651449182"/>
          <c:y val="3.4575347301689881E-2"/>
          <c:w val="0.22602489614349919"/>
          <c:h val="0.10239442582096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Distribution by 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term Stony Brook GPA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2.0 or null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6F-4B02-BE17-62516BBDC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6.2453897221539219E-2</c:v>
                </c:pt>
                <c:pt idx="1">
                  <c:v>0.10267489711934157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5-47BE-9E5E-6DAE596045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2.0-2.49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7.7206786328989432E-2</c:v>
                </c:pt>
                <c:pt idx="1">
                  <c:v>8.8271604938271603E-2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5-47BE-9E5E-6DAE596045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2.5-2.99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0.17777231374477501</c:v>
                </c:pt>
                <c:pt idx="1">
                  <c:v>0.18744855967078189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5-47BE-9E5E-6DAE596045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3.0-3.49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0.32653061224489793</c:v>
                </c:pt>
                <c:pt idx="1">
                  <c:v>0.29773662551440327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75-47BE-9E5E-6DAE596045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3.5 and higher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0.3560363904597984</c:v>
                </c:pt>
                <c:pt idx="1">
                  <c:v>0.32386831275720163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75-47BE-9E5E-6DAE59604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1978411375"/>
        <c:axId val="1978418447"/>
      </c:barChart>
      <c:catAx>
        <c:axId val="1978411375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18447"/>
        <c:crosses val="autoZero"/>
        <c:auto val="1"/>
        <c:lblAlgn val="ctr"/>
        <c:lblOffset val="100"/>
        <c:noMultiLvlLbl val="0"/>
      </c:catAx>
      <c:valAx>
        <c:axId val="1978418447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841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Below 87</c:v>
                </c:pt>
                <c:pt idx="1">
                  <c:v>87-89.9</c:v>
                </c:pt>
                <c:pt idx="2">
                  <c:v>90-92.9</c:v>
                </c:pt>
                <c:pt idx="3">
                  <c:v>93-95.9</c:v>
                </c:pt>
                <c:pt idx="4">
                  <c:v>96+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-9.301478160300384</c:v>
                </c:pt>
                <c:pt idx="1">
                  <c:v>-9.9921310112392874</c:v>
                </c:pt>
                <c:pt idx="2">
                  <c:v>-11.653367379508452</c:v>
                </c:pt>
                <c:pt idx="3">
                  <c:v>-7.3603675240006226</c:v>
                </c:pt>
                <c:pt idx="4">
                  <c:v>-0.67007378182763944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A-4656-AF68-0B3C76E2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0"/>
          <c:min val="-15"/>
        </c:scaling>
        <c:delete val="1"/>
        <c:axPos val="l"/>
        <c:numFmt formatCode="0.0" sourceLinked="1"/>
        <c:majorTickMark val="none"/>
        <c:minorTickMark val="none"/>
        <c:tickLblPos val="nextTo"/>
        <c:crossAx val="20202062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9A-4488-95A4-0975CB6E1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9A-4488-95A4-0975CB6E1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9A-4488-95A4-0975CB6E1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Five+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75.875723423697835</c:v>
                </c:pt>
                <c:pt idx="1">
                  <c:v>57.644628099173559</c:v>
                </c:pt>
                <c:pt idx="2">
                  <c:v>35.526315789473685</c:v>
                </c:pt>
                <c:pt idx="3">
                  <c:v>15.254237288135593</c:v>
                </c:pt>
                <c:pt idx="4">
                  <c:v>16.666666666666664</c:v>
                </c:pt>
                <c:pt idx="5">
                  <c:v>8.5106382978723403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8-4E03-A5A6-89859A9351A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9A-4488-95A4-0975CB6E1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A-4488-95A4-0975CB6E1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9A-4488-95A4-0975CB6E1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Five+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70.622246696035234</c:v>
                </c:pt>
                <c:pt idx="1">
                  <c:v>44.049459041731062</c:v>
                </c:pt>
                <c:pt idx="2">
                  <c:v>31.59851301115242</c:v>
                </c:pt>
                <c:pt idx="3">
                  <c:v>13.178294573643413</c:v>
                </c:pt>
                <c:pt idx="4">
                  <c:v>5.6818181818181817</c:v>
                </c:pt>
                <c:pt idx="5">
                  <c:v>4.395604395604396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8-4E03-A5A6-89859A93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DFWUs received in 1</a:t>
                </a:r>
                <a:r>
                  <a:rPr lang="en-US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Term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80066651449182"/>
          <c:y val="3.4575347301689881E-2"/>
          <c:w val="0.22602489614349919"/>
          <c:h val="0.10239442582096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</a:rPr>
              <a:t>Women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8004724038909E-2"/>
          <c:y val="0.16101376694675523"/>
          <c:w val="0.78029882514339599"/>
          <c:h val="0.754667979800096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DFWU grades</c:v>
                </c:pt>
              </c:strCache>
            </c:strRef>
          </c:tx>
          <c:dPt>
            <c:idx val="0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7-440F-8D73-440DD1BFBAAD}"/>
              </c:ext>
            </c:extLst>
          </c:dPt>
          <c:dPt>
            <c:idx val="1"/>
            <c:bubble3D val="0"/>
            <c:spPr>
              <a:solidFill>
                <a:srgbClr val="FF97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A7-440F-8D73-440DD1BFBA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7-440F-8D73-440DD1BFBA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A7-440F-8D73-440DD1BFBAA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A7-440F-8D73-440DD1BFB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One</c:v>
                </c:pt>
                <c:pt idx="2">
                  <c:v>Two+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0.80722891566265065</c:v>
                </c:pt>
                <c:pt idx="1">
                  <c:v>0.11900663880009835</c:v>
                </c:pt>
                <c:pt idx="2">
                  <c:v>7.3764445537251006E-2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7-440F-8D73-440DD1BFB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</a:rPr>
              <a:t>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8004724038909E-2"/>
          <c:y val="0.16101376694675523"/>
          <c:w val="0.78029882514339599"/>
          <c:h val="0.754667979800096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DFWU grades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1-4EF1-882E-ED3E4B1B830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1-4EF1-882E-ED3E4B1B83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1-4EF1-882E-ED3E4B1B83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BD1-4EF1-882E-ED3E4B1B8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One</c:v>
                </c:pt>
                <c:pt idx="2">
                  <c:v>Two+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0.74747890512451121</c:v>
                </c:pt>
                <c:pt idx="1">
                  <c:v>0.13336077382177403</c:v>
                </c:pt>
                <c:pt idx="2">
                  <c:v>0.11916032105371477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D1-4EF1-882E-ED3E4B1B8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-5.2534767276626013</c:v>
                </c:pt>
                <c:pt idx="1">
                  <c:v>-13.595169057442497</c:v>
                </c:pt>
                <c:pt idx="2">
                  <c:v>-3.927802778321265</c:v>
                </c:pt>
                <c:pt idx="3">
                  <c:v>-2.0759427144921805</c:v>
                </c:pt>
                <c:pt idx="4">
                  <c:v>-10.984848484848483</c:v>
                </c:pt>
                <c:pt idx="5">
                  <c:v>-4.1150339022679443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F-4C12-B7CA-06E0DE85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0"/>
          <c:min val="-20"/>
        </c:scaling>
        <c:delete val="1"/>
        <c:axPos val="l"/>
        <c:numFmt formatCode="0.0" sourceLinked="1"/>
        <c:majorTickMark val="none"/>
        <c:minorTickMark val="none"/>
        <c:tickLblPos val="nextTo"/>
        <c:crossAx val="20202062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Five+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52.083333333333336</c:v>
                </c:pt>
                <c:pt idx="1">
                  <c:v>65.141612200435731</c:v>
                </c:pt>
                <c:pt idx="2">
                  <c:v>74.018475750577366</c:v>
                </c:pt>
                <c:pt idx="3">
                  <c:v>76.666666666666671</c:v>
                </c:pt>
                <c:pt idx="4">
                  <c:v>79.840319361277452</c:v>
                </c:pt>
                <c:pt idx="5">
                  <c:v>84.463276836158201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8-4E03-A5A6-89859A9351A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Five+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35.794542536115571</c:v>
                </c:pt>
                <c:pt idx="1">
                  <c:v>57.575757575757578</c:v>
                </c:pt>
                <c:pt idx="2">
                  <c:v>66.703417861080482</c:v>
                </c:pt>
                <c:pt idx="3">
                  <c:v>76.911764705882362</c:v>
                </c:pt>
                <c:pt idx="4">
                  <c:v>80</c:v>
                </c:pt>
                <c:pt idx="5">
                  <c:v>83.565459610027858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8-4E03-A5A6-89859A935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As received in 1</a:t>
                </a:r>
                <a:r>
                  <a:rPr lang="en-US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Term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80066651449182"/>
          <c:y val="3.4575347301689881E-2"/>
          <c:w val="0.22602489614349919"/>
          <c:h val="0.10239442582096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</a:rPr>
              <a:t>Women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8004724038909E-2"/>
          <c:y val="0.16101376694675523"/>
          <c:w val="0.78029882514339599"/>
          <c:h val="0.754667979800096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 Grades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7-440F-8D73-440DD1BFBAAD}"/>
              </c:ext>
            </c:extLst>
          </c:dPt>
          <c:dPt>
            <c:idx val="1"/>
            <c:bubble3D val="0"/>
            <c:spPr>
              <a:solidFill>
                <a:srgbClr val="FF97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A7-440F-8D73-440DD1BFBAAD}"/>
              </c:ext>
            </c:extLst>
          </c:dPt>
          <c:dPt>
            <c:idx val="2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7-440F-8D73-440DD1BFBA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A7-440F-8D73-440DD1BFBAA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A7-440F-8D73-440DD1BFB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One</c:v>
                </c:pt>
                <c:pt idx="2">
                  <c:v>Two+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0.18883698057536266</c:v>
                </c:pt>
                <c:pt idx="1">
                  <c:v>0.22571920334398821</c:v>
                </c:pt>
                <c:pt idx="2">
                  <c:v>0.5854438160806491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7-440F-8D73-440DD1BFB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</a:rPr>
              <a:t>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8004724038909E-2"/>
          <c:y val="0.16101376694675523"/>
          <c:w val="0.78029882514339599"/>
          <c:h val="0.754667979800096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 Grades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1-4EF1-882E-ED3E4B1B830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1-4EF1-882E-ED3E4B1B8304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1-4EF1-882E-ED3E4B1B83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BD1-4EF1-882E-ED3E4B1B83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BD1-4EF1-882E-ED3E4B1B8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One</c:v>
                </c:pt>
                <c:pt idx="2">
                  <c:v>Two+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0.25704877546820332</c:v>
                </c:pt>
                <c:pt idx="1">
                  <c:v>0.22412018933937025</c:v>
                </c:pt>
                <c:pt idx="2">
                  <c:v>0.51883103519242635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D1-4EF1-882E-ED3E4B1B8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Top activities more prevalent among women (seniors)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Used e-mail to communicate with an instructor</c:v>
                </c:pt>
                <c:pt idx="1">
                  <c:v>Participated in a community-based project as part of a regular course</c:v>
                </c:pt>
                <c:pt idx="2">
                  <c:v>Did community service or volunteer work</c:v>
                </c:pt>
                <c:pt idx="3">
                  <c:v>Worked harder than you thought you could to meet an instructor's standards or expectations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0.14000000000000001</c:v>
                </c:pt>
                <c:pt idx="2">
                  <c:v>0.56000000000000005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F-4971-9815-91A7DE5687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Used e-mail to communicate with an instructor</c:v>
                </c:pt>
                <c:pt idx="1">
                  <c:v>Participated in a community-based project as part of a regular course</c:v>
                </c:pt>
                <c:pt idx="2">
                  <c:v>Did community service or volunteer work</c:v>
                </c:pt>
                <c:pt idx="3">
                  <c:v>Worked harder than you thought you could to meet an instructor's standards or expectations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0.86</c:v>
                </c:pt>
                <c:pt idx="1">
                  <c:v>0.21</c:v>
                </c:pt>
                <c:pt idx="2">
                  <c:v>0.67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F-4971-9815-91A7DE568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85449103"/>
        <c:axId val="1500955199"/>
      </c:barChart>
      <c:catAx>
        <c:axId val="38544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0955199"/>
        <c:crosses val="autoZero"/>
        <c:auto val="1"/>
        <c:lblAlgn val="ctr"/>
        <c:lblOffset val="100"/>
        <c:noMultiLvlLbl val="0"/>
      </c:catAx>
      <c:valAx>
        <c:axId val="150095519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44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43-41C6-9C5D-F51521C2FE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3-41C6-9C5D-F51521C2FE1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B43-41C6-9C5D-F51521C2FE1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43-41C6-9C5D-F51521C2F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191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5+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-16.288790797217764</c:v>
                </c:pt>
                <c:pt idx="1">
                  <c:v>-7.5658546246781526</c:v>
                </c:pt>
                <c:pt idx="2">
                  <c:v>-7.3150578894968845</c:v>
                </c:pt>
                <c:pt idx="3">
                  <c:v>0.24509803921569073</c:v>
                </c:pt>
                <c:pt idx="4">
                  <c:v>0.15968063872254845</c:v>
                </c:pt>
                <c:pt idx="5">
                  <c:v>-0.89781722613034276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F-4C12-B7CA-06E0DE85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20623"/>
        <c:axId val="202020207"/>
      </c:barChart>
      <c:catAx>
        <c:axId val="202020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02020207"/>
        <c:crosses val="autoZero"/>
        <c:auto val="1"/>
        <c:lblAlgn val="ctr"/>
        <c:lblOffset val="100"/>
        <c:noMultiLvlLbl val="0"/>
      </c:catAx>
      <c:valAx>
        <c:axId val="202020207"/>
        <c:scaling>
          <c:orientation val="minMax"/>
          <c:max val="3"/>
          <c:min val="-20"/>
        </c:scaling>
        <c:delete val="1"/>
        <c:axPos val="l"/>
        <c:numFmt formatCode="0.0" sourceLinked="1"/>
        <c:majorTickMark val="none"/>
        <c:minorTickMark val="none"/>
        <c:tickLblPos val="nextTo"/>
        <c:crossAx val="20202062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7374653156182129E-2"/>
          <c:y val="8.9709953213352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11703353344244E-2"/>
          <c:y val="0.12455881965392389"/>
          <c:w val="0.8179723375284591"/>
          <c:h val="0.837486969371196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 Size</c:v>
                </c:pt>
              </c:strCache>
            </c:strRef>
          </c:tx>
          <c:spPr>
            <a:solidFill>
              <a:srgbClr val="FF1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Exercised or partcipated in physical fitness</c:v>
                </c:pt>
                <c:pt idx="1">
                  <c:v>Participating in co-curricular activities (6+ hrs)</c:v>
                </c:pt>
                <c:pt idx="2">
                  <c:v>Come to class w/o completing reading assignments</c:v>
                </c:pt>
                <c:pt idx="3">
                  <c:v>Relaxing and socializing 6+ hrs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0.2</c:v>
                </c:pt>
                <c:pt idx="1">
                  <c:v>0.24</c:v>
                </c:pt>
                <c:pt idx="2">
                  <c:v>0.24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D-4121-86AA-9A6A1FCB0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9492975"/>
        <c:axId val="1970661903"/>
      </c:barChart>
      <c:catAx>
        <c:axId val="1969492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0661903"/>
        <c:crosses val="autoZero"/>
        <c:auto val="1"/>
        <c:lblAlgn val="ctr"/>
        <c:lblOffset val="100"/>
        <c:noMultiLvlLbl val="0"/>
      </c:catAx>
      <c:valAx>
        <c:axId val="1970661903"/>
        <c:scaling>
          <c:orientation val="minMax"/>
          <c:max val="0.5"/>
        </c:scaling>
        <c:delete val="1"/>
        <c:axPos val="b"/>
        <c:numFmt formatCode="0.00" sourceLinked="1"/>
        <c:majorTickMark val="out"/>
        <c:minorTickMark val="none"/>
        <c:tickLblPos val="nextTo"/>
        <c:crossAx val="196949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 Rate</a:t>
            </a:r>
          </a:p>
          <a:p>
            <a: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and Sense of Belonging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V. dissatis</c:v>
                </c:pt>
                <c:pt idx="1">
                  <c:v>Dissatisf</c:v>
                </c:pt>
                <c:pt idx="2">
                  <c:v>Neither</c:v>
                </c:pt>
                <c:pt idx="3">
                  <c:v>Satisfied</c:v>
                </c:pt>
                <c:pt idx="4">
                  <c:v>V. satisfied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0.45833333333333331</c:v>
                </c:pt>
                <c:pt idx="1">
                  <c:v>0.77586206896551724</c:v>
                </c:pt>
                <c:pt idx="2">
                  <c:v>0.6776859504132231</c:v>
                </c:pt>
                <c:pt idx="3">
                  <c:v>0.73239436619718312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F-49D7-B0F0-97A7D55308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V. dissatis</c:v>
                </c:pt>
                <c:pt idx="1">
                  <c:v>Dissatisf</c:v>
                </c:pt>
                <c:pt idx="2">
                  <c:v>Neither</c:v>
                </c:pt>
                <c:pt idx="3">
                  <c:v>Satisfied</c:v>
                </c:pt>
                <c:pt idx="4">
                  <c:v>V. satisfied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0.45161290322580644</c:v>
                </c:pt>
                <c:pt idx="1">
                  <c:v>0.59649122807017541</c:v>
                </c:pt>
                <c:pt idx="2">
                  <c:v>0.6310679611650486</c:v>
                </c:pt>
                <c:pt idx="3">
                  <c:v>0.65942028985507251</c:v>
                </c:pt>
                <c:pt idx="4">
                  <c:v>0.75555555555555554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F-49D7-B0F0-97A7D5530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4013951"/>
        <c:axId val="694016447"/>
      </c:barChart>
      <c:catAx>
        <c:axId val="69401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6447"/>
        <c:crosses val="autoZero"/>
        <c:auto val="1"/>
        <c:lblAlgn val="ctr"/>
        <c:lblOffset val="100"/>
        <c:noMultiLvlLbl val="0"/>
      </c:catAx>
      <c:valAx>
        <c:axId val="69401644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0139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23F2A-F062-4668-9781-4D6A574F100B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261917-7610-40A6-A492-5F61AA259519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26,608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 headcount</a:t>
          </a:r>
          <a:b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gm:t>
    </dgm:pt>
    <dgm:pt modelId="{A78BBDBF-ACD9-4842-96EB-37C917953F73}" type="parTrans" cxnId="{097C1758-6AA0-42B3-81C6-F1C105BDE7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186E9-4B78-41D0-BF26-FCA1687C6BCB}" type="sibTrans" cxnId="{097C1758-6AA0-42B3-81C6-F1C105BDE7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6A421-A15F-49AD-ACE2-1CFFB3B9F9EC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1340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Avg SAT 2021</a:t>
          </a:r>
          <a:b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Incoming Freshmen</a:t>
          </a:r>
          <a:b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(test optional)</a:t>
          </a:r>
        </a:p>
      </dgm:t>
    </dgm:pt>
    <dgm:pt modelId="{876D9B0E-C8EA-4CAA-BC12-A1A2975E8EFF}" type="parTrans" cxnId="{C51019BB-B87E-48BD-AB6C-742D3CE61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FEFAB-7952-438A-88CA-779E3A8AB653}" type="sibTrans" cxnId="{C51019BB-B87E-48BD-AB6C-742D3CE61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DF826-C0C4-4777-B8C3-3229D1216441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Avg HS GPA 2021 Incoming Freshmen</a:t>
          </a:r>
        </a:p>
      </dgm:t>
    </dgm:pt>
    <dgm:pt modelId="{A65AB134-3D75-4EE2-B9D6-E1CF892BAA21}" type="parTrans" cxnId="{C869E8C3-E680-442E-831E-8D63D6D61C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69F9F-381E-45C2-9922-C42D0E125099}" type="sibTrans" cxnId="{C869E8C3-E680-442E-831E-8D63D6D61C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A86B3-EABD-4C8E-83CB-B60BD378C66C}">
      <dgm:prSet phldrT="[Text]" custT="1"/>
      <dgm:spPr/>
      <dgm:t>
        <a:bodyPr lIns="0" rIns="0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68%   32%</a:t>
          </a:r>
          <a:b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Undergrad   Graduate</a:t>
          </a:r>
        </a:p>
      </dgm:t>
    </dgm:pt>
    <dgm:pt modelId="{09FA4647-1E28-4AFC-BDFF-592A19EFD551}" type="parTrans" cxnId="{34512769-6922-4092-B9E3-E6193C58D1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56FAB-6B58-44C3-B613-114F062FCFBF}" type="sibTrans" cxnId="{34512769-6922-4092-B9E3-E6193C58D1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C1D1F-0887-40FC-BB3A-D94B37B4E269}">
      <dgm:prSet phldrT="[Text]" custT="1"/>
      <dgm:spPr/>
      <dgm:t>
        <a:bodyPr lIns="0" rIns="0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33%  20%</a:t>
          </a:r>
          <a:b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White           URM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68621-FEFA-4378-9AD6-11C8404135CD}" type="parTrans" cxnId="{E44A4D15-7E91-4F2F-A812-B8AA661768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5CAE2-AB5C-4A16-8C74-06A7F21BE5AE}" type="sibTrans" cxnId="{E44A4D15-7E91-4F2F-A812-B8AA661768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B425D-56F5-444A-8F24-9E208718268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1/3</a:t>
          </a:r>
          <a:b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Receive Pell Grants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5C445-6EA2-4537-8CE8-43FE921BFF94}" type="parTrans" cxnId="{8E37D1D3-BB62-4512-A360-949983296770}">
      <dgm:prSet/>
      <dgm:spPr/>
      <dgm:t>
        <a:bodyPr/>
        <a:lstStyle/>
        <a:p>
          <a:endParaRPr lang="en-US"/>
        </a:p>
      </dgm:t>
    </dgm:pt>
    <dgm:pt modelId="{9D3B318F-8052-4D6D-94AC-13E19D6E33E1}" type="sibTrans" cxnId="{8E37D1D3-BB62-4512-A360-949983296770}">
      <dgm:prSet/>
      <dgm:spPr/>
      <dgm:t>
        <a:bodyPr/>
        <a:lstStyle/>
        <a:p>
          <a:endParaRPr lang="en-US"/>
        </a:p>
      </dgm:t>
    </dgm:pt>
    <dgm:pt modelId="{CBB19F6C-3101-4E05-B60D-8078F60AEAB9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15,365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 employees including hospital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E6B4E-EC05-48B3-868A-F7B28DEDE3BA}" type="parTrans" cxnId="{7FB9A0E4-B858-4199-BF84-7AB3D3A0AAC4}">
      <dgm:prSet/>
      <dgm:spPr/>
      <dgm:t>
        <a:bodyPr/>
        <a:lstStyle/>
        <a:p>
          <a:endParaRPr lang="en-US"/>
        </a:p>
      </dgm:t>
    </dgm:pt>
    <dgm:pt modelId="{CF4C2257-6CC4-4A92-B21F-D32EEA61B673}" type="sibTrans" cxnId="{7FB9A0E4-B858-4199-BF84-7AB3D3A0AAC4}">
      <dgm:prSet/>
      <dgm:spPr/>
      <dgm:t>
        <a:bodyPr/>
        <a:lstStyle/>
        <a:p>
          <a:endParaRPr lang="en-US"/>
        </a:p>
      </dgm:t>
    </dgm:pt>
    <dgm:pt modelId="{792A319F-6B23-49F5-80D1-42409C16EE2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2,866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2021Faculty</a:t>
          </a:r>
          <a:b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full-time &amp; part-time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18792-F728-4D05-9CD4-3CEC057F8231}" type="parTrans" cxnId="{277A003E-873E-4DA9-8414-54C370E93739}">
      <dgm:prSet/>
      <dgm:spPr/>
      <dgm:t>
        <a:bodyPr/>
        <a:lstStyle/>
        <a:p>
          <a:endParaRPr lang="en-US"/>
        </a:p>
      </dgm:t>
    </dgm:pt>
    <dgm:pt modelId="{B3F5E3E1-11AE-4CA2-A786-747690FEE351}" type="sibTrans" cxnId="{277A003E-873E-4DA9-8414-54C370E93739}">
      <dgm:prSet/>
      <dgm:spPr/>
      <dgm:t>
        <a:bodyPr/>
        <a:lstStyle/>
        <a:p>
          <a:endParaRPr lang="en-US"/>
        </a:p>
      </dgm:t>
    </dgm:pt>
    <dgm:pt modelId="{3C39D733-6F3F-42ED-A8D2-E54AE1C5173A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#93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U.S. News &amp; World Report Rank 2022</a:t>
          </a:r>
        </a:p>
      </dgm:t>
    </dgm:pt>
    <dgm:pt modelId="{38AB54DF-25EA-466F-8E1B-0F89CF0CA7F9}" type="parTrans" cxnId="{33A331EE-76F8-41FC-9A32-A6D4498FCA40}">
      <dgm:prSet/>
      <dgm:spPr/>
      <dgm:t>
        <a:bodyPr/>
        <a:lstStyle/>
        <a:p>
          <a:endParaRPr lang="en-US"/>
        </a:p>
      </dgm:t>
    </dgm:pt>
    <dgm:pt modelId="{1D200413-8637-4844-93A4-CD3E8B4BE890}" type="sibTrans" cxnId="{33A331EE-76F8-41FC-9A32-A6D4498FCA40}">
      <dgm:prSet/>
      <dgm:spPr/>
      <dgm:t>
        <a:bodyPr/>
        <a:lstStyle/>
        <a:p>
          <a:endParaRPr lang="en-US"/>
        </a:p>
      </dgm:t>
    </dgm:pt>
    <dgm:pt modelId="{095A9D4D-6563-4E18-A3A2-3AF34FF9E555}">
      <dgm:prSet phldrT="[Text]" custT="1"/>
      <dgm:spPr/>
      <dgm:t>
        <a:bodyPr lIns="0" rIns="0"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3.8 Billion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USD Annual Budget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E8E18-AAF5-42AA-B312-E1AE4940579C}" type="parTrans" cxnId="{656652B7-3F2B-4623-BA47-514B18C615C4}">
      <dgm:prSet/>
      <dgm:spPr/>
      <dgm:t>
        <a:bodyPr/>
        <a:lstStyle/>
        <a:p>
          <a:endParaRPr lang="en-US"/>
        </a:p>
      </dgm:t>
    </dgm:pt>
    <dgm:pt modelId="{1589A3E5-43CF-44F0-B425-44A5129B8EEC}" type="sibTrans" cxnId="{656652B7-3F2B-4623-BA47-514B18C615C4}">
      <dgm:prSet/>
      <dgm:spPr/>
      <dgm:t>
        <a:bodyPr/>
        <a:lstStyle/>
        <a:p>
          <a:endParaRPr lang="en-US"/>
        </a:p>
      </dgm:t>
    </dgm:pt>
    <dgm:pt modelId="{9AAEC8CD-4AE8-47D2-8D42-5113CCFA119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1957</a:t>
          </a:r>
          <a:br>
            <a:rPr lang="en-US" sz="3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Founded</a:t>
          </a:r>
        </a:p>
      </dgm:t>
    </dgm:pt>
    <dgm:pt modelId="{84AC09E7-39BA-4D2C-8474-BAEA2B5B492D}" type="parTrans" cxnId="{C6ECCFDB-6018-41A2-BDEE-4C6ABFFEB2D2}">
      <dgm:prSet/>
      <dgm:spPr/>
      <dgm:t>
        <a:bodyPr/>
        <a:lstStyle/>
        <a:p>
          <a:endParaRPr lang="en-US"/>
        </a:p>
      </dgm:t>
    </dgm:pt>
    <dgm:pt modelId="{79E15FBA-CC30-4BEF-A692-A380A4CAA132}" type="sibTrans" cxnId="{C6ECCFDB-6018-41A2-BDEE-4C6ABFFEB2D2}">
      <dgm:prSet/>
      <dgm:spPr/>
      <dgm:t>
        <a:bodyPr/>
        <a:lstStyle/>
        <a:p>
          <a:endParaRPr lang="en-US"/>
        </a:p>
      </dgm:t>
    </dgm:pt>
    <dgm:pt modelId="{AA02F775-8B8D-485E-A942-A6CB8CEBCC85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Joined AAU</a:t>
          </a:r>
        </a:p>
      </dgm:t>
    </dgm:pt>
    <dgm:pt modelId="{3E24C54D-6177-4AE2-ACD7-C8A7171C63CC}" type="parTrans" cxnId="{15AB276E-EAF6-44BC-A579-B4044285B7BA}">
      <dgm:prSet/>
      <dgm:spPr/>
      <dgm:t>
        <a:bodyPr/>
        <a:lstStyle/>
        <a:p>
          <a:endParaRPr lang="en-US"/>
        </a:p>
      </dgm:t>
    </dgm:pt>
    <dgm:pt modelId="{690AA563-2D2E-454B-A279-3F31C24B0EEB}" type="sibTrans" cxnId="{15AB276E-EAF6-44BC-A579-B4044285B7BA}">
      <dgm:prSet/>
      <dgm:spPr/>
      <dgm:t>
        <a:bodyPr/>
        <a:lstStyle/>
        <a:p>
          <a:endParaRPr lang="en-US"/>
        </a:p>
      </dgm:t>
    </dgm:pt>
    <dgm:pt modelId="{C6A2C89D-CC85-49EB-9DDC-803D5996A18E}" type="pres">
      <dgm:prSet presAssocID="{5E323F2A-F062-4668-9781-4D6A574F100B}" presName="diagram" presStyleCnt="0">
        <dgm:presLayoutVars>
          <dgm:dir/>
          <dgm:resizeHandles val="exact"/>
        </dgm:presLayoutVars>
      </dgm:prSet>
      <dgm:spPr/>
    </dgm:pt>
    <dgm:pt modelId="{E90E6828-F822-4E7A-B648-AE0613EC094B}" type="pres">
      <dgm:prSet presAssocID="{22261917-7610-40A6-A492-5F61AA259519}" presName="node" presStyleLbl="node1" presStyleIdx="0" presStyleCnt="12" custScaleX="107197">
        <dgm:presLayoutVars>
          <dgm:bulletEnabled val="1"/>
        </dgm:presLayoutVars>
      </dgm:prSet>
      <dgm:spPr/>
    </dgm:pt>
    <dgm:pt modelId="{01CC70C5-D156-4834-9974-A96B0F9B8A8B}" type="pres">
      <dgm:prSet presAssocID="{EE5186E9-4B78-41D0-BF26-FCA1687C6BCB}" presName="sibTrans" presStyleCnt="0"/>
      <dgm:spPr/>
    </dgm:pt>
    <dgm:pt modelId="{9212F73D-3C7D-4527-A675-8ED220DD7AAF}" type="pres">
      <dgm:prSet presAssocID="{D5D6A421-A15F-49AD-ACE2-1CFFB3B9F9EC}" presName="node" presStyleLbl="node1" presStyleIdx="1" presStyleCnt="12">
        <dgm:presLayoutVars>
          <dgm:bulletEnabled val="1"/>
        </dgm:presLayoutVars>
      </dgm:prSet>
      <dgm:spPr/>
    </dgm:pt>
    <dgm:pt modelId="{1ACA50C7-A3C8-403D-A944-5FA6E7967B96}" type="pres">
      <dgm:prSet presAssocID="{AC5FEFAB-7952-438A-88CA-779E3A8AB653}" presName="sibTrans" presStyleCnt="0"/>
      <dgm:spPr/>
    </dgm:pt>
    <dgm:pt modelId="{3D95C579-C9BD-45A3-A51B-F237C9314958}" type="pres">
      <dgm:prSet presAssocID="{001DF826-C0C4-4777-B8C3-3229D1216441}" presName="node" presStyleLbl="node1" presStyleIdx="2" presStyleCnt="12">
        <dgm:presLayoutVars>
          <dgm:bulletEnabled val="1"/>
        </dgm:presLayoutVars>
      </dgm:prSet>
      <dgm:spPr/>
    </dgm:pt>
    <dgm:pt modelId="{55A5D39C-C928-4E1B-9912-0BC5703B3FF0}" type="pres">
      <dgm:prSet presAssocID="{42C69F9F-381E-45C2-9922-C42D0E125099}" presName="sibTrans" presStyleCnt="0"/>
      <dgm:spPr/>
    </dgm:pt>
    <dgm:pt modelId="{ED5B9660-61F9-4116-AF59-C8F55E1EDEB6}" type="pres">
      <dgm:prSet presAssocID="{CFBA86B3-EABD-4C8E-83CB-B60BD378C66C}" presName="node" presStyleLbl="node1" presStyleIdx="3" presStyleCnt="12" custScaleX="107197">
        <dgm:presLayoutVars>
          <dgm:bulletEnabled val="1"/>
        </dgm:presLayoutVars>
      </dgm:prSet>
      <dgm:spPr/>
    </dgm:pt>
    <dgm:pt modelId="{48976111-3251-4F61-A6DA-14BC3CB9B077}" type="pres">
      <dgm:prSet presAssocID="{13856FAB-6B58-44C3-B613-114F062FCFBF}" presName="sibTrans" presStyleCnt="0"/>
      <dgm:spPr/>
    </dgm:pt>
    <dgm:pt modelId="{378639B0-1AF9-43A6-BF03-FA8628447C98}" type="pres">
      <dgm:prSet presAssocID="{7C0B425D-56F5-444A-8F24-9E2087182684}" presName="node" presStyleLbl="node1" presStyleIdx="4" presStyleCnt="12">
        <dgm:presLayoutVars>
          <dgm:bulletEnabled val="1"/>
        </dgm:presLayoutVars>
      </dgm:prSet>
      <dgm:spPr/>
    </dgm:pt>
    <dgm:pt modelId="{2762D9ED-658C-4889-A4CB-A196D72D6A4E}" type="pres">
      <dgm:prSet presAssocID="{9D3B318F-8052-4D6D-94AC-13E19D6E33E1}" presName="sibTrans" presStyleCnt="0"/>
      <dgm:spPr/>
    </dgm:pt>
    <dgm:pt modelId="{3B68AF9B-57A4-48B7-82D1-B722DAC976A0}" type="pres">
      <dgm:prSet presAssocID="{DB4C1D1F-0887-40FC-BB3A-D94B37B4E269}" presName="node" presStyleLbl="node1" presStyleIdx="5" presStyleCnt="12">
        <dgm:presLayoutVars>
          <dgm:bulletEnabled val="1"/>
        </dgm:presLayoutVars>
      </dgm:prSet>
      <dgm:spPr/>
    </dgm:pt>
    <dgm:pt modelId="{D4E412A0-829F-47E2-AF46-80D793DC02B3}" type="pres">
      <dgm:prSet presAssocID="{2385CAE2-AB5C-4A16-8C74-06A7F21BE5AE}" presName="sibTrans" presStyleCnt="0"/>
      <dgm:spPr/>
    </dgm:pt>
    <dgm:pt modelId="{3808C335-6C78-43AA-81DD-7537B0361A8C}" type="pres">
      <dgm:prSet presAssocID="{CBB19F6C-3101-4E05-B60D-8078F60AEAB9}" presName="node" presStyleLbl="node1" presStyleIdx="6" presStyleCnt="12" custScaleX="107197">
        <dgm:presLayoutVars>
          <dgm:bulletEnabled val="1"/>
        </dgm:presLayoutVars>
      </dgm:prSet>
      <dgm:spPr/>
    </dgm:pt>
    <dgm:pt modelId="{289F47DB-5A53-4C69-990D-0682611740BF}" type="pres">
      <dgm:prSet presAssocID="{CF4C2257-6CC4-4A92-B21F-D32EEA61B673}" presName="sibTrans" presStyleCnt="0"/>
      <dgm:spPr/>
    </dgm:pt>
    <dgm:pt modelId="{2C016D34-27E7-434C-ABF6-FCB41424A962}" type="pres">
      <dgm:prSet presAssocID="{792A319F-6B23-49F5-80D1-42409C16EE2B}" presName="node" presStyleLbl="node1" presStyleIdx="7" presStyleCnt="12">
        <dgm:presLayoutVars>
          <dgm:bulletEnabled val="1"/>
        </dgm:presLayoutVars>
      </dgm:prSet>
      <dgm:spPr/>
    </dgm:pt>
    <dgm:pt modelId="{F8A41261-7AD0-4679-9D97-00919FDC494D}" type="pres">
      <dgm:prSet presAssocID="{B3F5E3E1-11AE-4CA2-A786-747690FEE351}" presName="sibTrans" presStyleCnt="0"/>
      <dgm:spPr/>
    </dgm:pt>
    <dgm:pt modelId="{0988AEF0-A9D6-4698-B4B0-E4F57F22663F}" type="pres">
      <dgm:prSet presAssocID="{3C39D733-6F3F-42ED-A8D2-E54AE1C5173A}" presName="node" presStyleLbl="node1" presStyleIdx="8" presStyleCnt="12">
        <dgm:presLayoutVars>
          <dgm:bulletEnabled val="1"/>
        </dgm:presLayoutVars>
      </dgm:prSet>
      <dgm:spPr/>
    </dgm:pt>
    <dgm:pt modelId="{951B9E61-A852-44BA-BE85-A97C84459133}" type="pres">
      <dgm:prSet presAssocID="{1D200413-8637-4844-93A4-CD3E8B4BE890}" presName="sibTrans" presStyleCnt="0"/>
      <dgm:spPr/>
    </dgm:pt>
    <dgm:pt modelId="{67779282-8B4A-4F11-834C-E60D2DE25D34}" type="pres">
      <dgm:prSet presAssocID="{095A9D4D-6563-4E18-A3A2-3AF34FF9E555}" presName="node" presStyleLbl="node1" presStyleIdx="9" presStyleCnt="12" custScaleX="107197">
        <dgm:presLayoutVars>
          <dgm:bulletEnabled val="1"/>
        </dgm:presLayoutVars>
      </dgm:prSet>
      <dgm:spPr/>
    </dgm:pt>
    <dgm:pt modelId="{D595880C-AC5C-4EB8-A0D3-0240024980ED}" type="pres">
      <dgm:prSet presAssocID="{1589A3E5-43CF-44F0-B425-44A5129B8EEC}" presName="sibTrans" presStyleCnt="0"/>
      <dgm:spPr/>
    </dgm:pt>
    <dgm:pt modelId="{C8BDF1E3-16E6-4F62-8DDB-740E695BACAD}" type="pres">
      <dgm:prSet presAssocID="{9AAEC8CD-4AE8-47D2-8D42-5113CCFA1192}" presName="node" presStyleLbl="node1" presStyleIdx="10" presStyleCnt="12">
        <dgm:presLayoutVars>
          <dgm:bulletEnabled val="1"/>
        </dgm:presLayoutVars>
      </dgm:prSet>
      <dgm:spPr/>
    </dgm:pt>
    <dgm:pt modelId="{85569AB3-0598-454F-9942-0A6D40AE34AC}" type="pres">
      <dgm:prSet presAssocID="{79E15FBA-CC30-4BEF-A692-A380A4CAA132}" presName="sibTrans" presStyleCnt="0"/>
      <dgm:spPr/>
    </dgm:pt>
    <dgm:pt modelId="{ACBCB171-3183-463F-B84C-B4FF059EC1CB}" type="pres">
      <dgm:prSet presAssocID="{AA02F775-8B8D-485E-A942-A6CB8CEBCC8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4A4D15-7E91-4F2F-A812-B8AA66176812}" srcId="{5E323F2A-F062-4668-9781-4D6A574F100B}" destId="{DB4C1D1F-0887-40FC-BB3A-D94B37B4E269}" srcOrd="5" destOrd="0" parTransId="{E3068621-FEFA-4378-9AD6-11C8404135CD}" sibTransId="{2385CAE2-AB5C-4A16-8C74-06A7F21BE5AE}"/>
    <dgm:cxn modelId="{DF0EEA1C-2C8D-4628-B9D2-F199B344B277}" type="presOf" srcId="{22261917-7610-40A6-A492-5F61AA259519}" destId="{E90E6828-F822-4E7A-B648-AE0613EC094B}" srcOrd="0" destOrd="0" presId="urn:microsoft.com/office/officeart/2005/8/layout/default"/>
    <dgm:cxn modelId="{5FF6AC35-EA7F-4509-B211-1B6A089DB11D}" type="presOf" srcId="{792A319F-6B23-49F5-80D1-42409C16EE2B}" destId="{2C016D34-27E7-434C-ABF6-FCB41424A962}" srcOrd="0" destOrd="0" presId="urn:microsoft.com/office/officeart/2005/8/layout/default"/>
    <dgm:cxn modelId="{277A003E-873E-4DA9-8414-54C370E93739}" srcId="{5E323F2A-F062-4668-9781-4D6A574F100B}" destId="{792A319F-6B23-49F5-80D1-42409C16EE2B}" srcOrd="7" destOrd="0" parTransId="{80F18792-F728-4D05-9CD4-3CEC057F8231}" sibTransId="{B3F5E3E1-11AE-4CA2-A786-747690FEE351}"/>
    <dgm:cxn modelId="{91AF013E-17B8-468F-995C-CF732785900D}" type="presOf" srcId="{AA02F775-8B8D-485E-A942-A6CB8CEBCC85}" destId="{ACBCB171-3183-463F-B84C-B4FF059EC1CB}" srcOrd="0" destOrd="0" presId="urn:microsoft.com/office/officeart/2005/8/layout/default"/>
    <dgm:cxn modelId="{34512769-6922-4092-B9E3-E6193C58D1DF}" srcId="{5E323F2A-F062-4668-9781-4D6A574F100B}" destId="{CFBA86B3-EABD-4C8E-83CB-B60BD378C66C}" srcOrd="3" destOrd="0" parTransId="{09FA4647-1E28-4AFC-BDFF-592A19EFD551}" sibTransId="{13856FAB-6B58-44C3-B613-114F062FCFBF}"/>
    <dgm:cxn modelId="{15AB276E-EAF6-44BC-A579-B4044285B7BA}" srcId="{5E323F2A-F062-4668-9781-4D6A574F100B}" destId="{AA02F775-8B8D-485E-A942-A6CB8CEBCC85}" srcOrd="11" destOrd="0" parTransId="{3E24C54D-6177-4AE2-ACD7-C8A7171C63CC}" sibTransId="{690AA563-2D2E-454B-A279-3F31C24B0EEB}"/>
    <dgm:cxn modelId="{D430CA52-5A8F-43B5-AC5A-5A6C10F2E7AC}" type="presOf" srcId="{5E323F2A-F062-4668-9781-4D6A574F100B}" destId="{C6A2C89D-CC85-49EB-9DDC-803D5996A18E}" srcOrd="0" destOrd="0" presId="urn:microsoft.com/office/officeart/2005/8/layout/default"/>
    <dgm:cxn modelId="{A0521856-21B2-44B7-92F6-1834A470140C}" type="presOf" srcId="{CFBA86B3-EABD-4C8E-83CB-B60BD378C66C}" destId="{ED5B9660-61F9-4116-AF59-C8F55E1EDEB6}" srcOrd="0" destOrd="0" presId="urn:microsoft.com/office/officeart/2005/8/layout/default"/>
    <dgm:cxn modelId="{F2E99277-112D-41EB-8FBE-7D09DCBDC271}" type="presOf" srcId="{001DF826-C0C4-4777-B8C3-3229D1216441}" destId="{3D95C579-C9BD-45A3-A51B-F237C9314958}" srcOrd="0" destOrd="0" presId="urn:microsoft.com/office/officeart/2005/8/layout/default"/>
    <dgm:cxn modelId="{097C1758-6AA0-42B3-81C6-F1C105BDE78E}" srcId="{5E323F2A-F062-4668-9781-4D6A574F100B}" destId="{22261917-7610-40A6-A492-5F61AA259519}" srcOrd="0" destOrd="0" parTransId="{A78BBDBF-ACD9-4842-96EB-37C917953F73}" sibTransId="{EE5186E9-4B78-41D0-BF26-FCA1687C6BCB}"/>
    <dgm:cxn modelId="{32EB8A59-DCCF-4AF7-A031-2708B9010924}" type="presOf" srcId="{7C0B425D-56F5-444A-8F24-9E2087182684}" destId="{378639B0-1AF9-43A6-BF03-FA8628447C98}" srcOrd="0" destOrd="0" presId="urn:microsoft.com/office/officeart/2005/8/layout/default"/>
    <dgm:cxn modelId="{487A0585-1292-428C-A2D4-E4965D4C6DC8}" type="presOf" srcId="{CBB19F6C-3101-4E05-B60D-8078F60AEAB9}" destId="{3808C335-6C78-43AA-81DD-7537B0361A8C}" srcOrd="0" destOrd="0" presId="urn:microsoft.com/office/officeart/2005/8/layout/default"/>
    <dgm:cxn modelId="{B1FD34A8-9843-462F-A4C6-71AEEBB4DB52}" type="presOf" srcId="{3C39D733-6F3F-42ED-A8D2-E54AE1C5173A}" destId="{0988AEF0-A9D6-4698-B4B0-E4F57F22663F}" srcOrd="0" destOrd="0" presId="urn:microsoft.com/office/officeart/2005/8/layout/default"/>
    <dgm:cxn modelId="{A4293DB5-2300-41EC-9106-E14D2B20D52E}" type="presOf" srcId="{DB4C1D1F-0887-40FC-BB3A-D94B37B4E269}" destId="{3B68AF9B-57A4-48B7-82D1-B722DAC976A0}" srcOrd="0" destOrd="0" presId="urn:microsoft.com/office/officeart/2005/8/layout/default"/>
    <dgm:cxn modelId="{656652B7-3F2B-4623-BA47-514B18C615C4}" srcId="{5E323F2A-F062-4668-9781-4D6A574F100B}" destId="{095A9D4D-6563-4E18-A3A2-3AF34FF9E555}" srcOrd="9" destOrd="0" parTransId="{84EE8E18-AAF5-42AA-B312-E1AE4940579C}" sibTransId="{1589A3E5-43CF-44F0-B425-44A5129B8EEC}"/>
    <dgm:cxn modelId="{C51019BB-B87E-48BD-AB6C-742D3CE6178B}" srcId="{5E323F2A-F062-4668-9781-4D6A574F100B}" destId="{D5D6A421-A15F-49AD-ACE2-1CFFB3B9F9EC}" srcOrd="1" destOrd="0" parTransId="{876D9B0E-C8EA-4CAA-BC12-A1A2975E8EFF}" sibTransId="{AC5FEFAB-7952-438A-88CA-779E3A8AB653}"/>
    <dgm:cxn modelId="{C869E8C3-E680-442E-831E-8D63D6D61C64}" srcId="{5E323F2A-F062-4668-9781-4D6A574F100B}" destId="{001DF826-C0C4-4777-B8C3-3229D1216441}" srcOrd="2" destOrd="0" parTransId="{A65AB134-3D75-4EE2-B9D6-E1CF892BAA21}" sibTransId="{42C69F9F-381E-45C2-9922-C42D0E125099}"/>
    <dgm:cxn modelId="{3BEC5EC8-5D8B-4D52-8FE3-B826DD75C3AE}" type="presOf" srcId="{095A9D4D-6563-4E18-A3A2-3AF34FF9E555}" destId="{67779282-8B4A-4F11-834C-E60D2DE25D34}" srcOrd="0" destOrd="0" presId="urn:microsoft.com/office/officeart/2005/8/layout/default"/>
    <dgm:cxn modelId="{8E37D1D3-BB62-4512-A360-949983296770}" srcId="{5E323F2A-F062-4668-9781-4D6A574F100B}" destId="{7C0B425D-56F5-444A-8F24-9E2087182684}" srcOrd="4" destOrd="0" parTransId="{77F5C445-6EA2-4537-8CE8-43FE921BFF94}" sibTransId="{9D3B318F-8052-4D6D-94AC-13E19D6E33E1}"/>
    <dgm:cxn modelId="{4FD5DCD9-347C-42DF-AF74-54E715BA7629}" type="presOf" srcId="{9AAEC8CD-4AE8-47D2-8D42-5113CCFA1192}" destId="{C8BDF1E3-16E6-4F62-8DDB-740E695BACAD}" srcOrd="0" destOrd="0" presId="urn:microsoft.com/office/officeart/2005/8/layout/default"/>
    <dgm:cxn modelId="{C6ECCFDB-6018-41A2-BDEE-4C6ABFFEB2D2}" srcId="{5E323F2A-F062-4668-9781-4D6A574F100B}" destId="{9AAEC8CD-4AE8-47D2-8D42-5113CCFA1192}" srcOrd="10" destOrd="0" parTransId="{84AC09E7-39BA-4D2C-8474-BAEA2B5B492D}" sibTransId="{79E15FBA-CC30-4BEF-A692-A380A4CAA132}"/>
    <dgm:cxn modelId="{7FB9A0E4-B858-4199-BF84-7AB3D3A0AAC4}" srcId="{5E323F2A-F062-4668-9781-4D6A574F100B}" destId="{CBB19F6C-3101-4E05-B60D-8078F60AEAB9}" srcOrd="6" destOrd="0" parTransId="{DB8E6B4E-EC05-48B3-868A-F7B28DEDE3BA}" sibTransId="{CF4C2257-6CC4-4A92-B21F-D32EEA61B673}"/>
    <dgm:cxn modelId="{1D703BE7-6637-4336-A8B5-FDE9B5718A70}" type="presOf" srcId="{D5D6A421-A15F-49AD-ACE2-1CFFB3B9F9EC}" destId="{9212F73D-3C7D-4527-A675-8ED220DD7AAF}" srcOrd="0" destOrd="0" presId="urn:microsoft.com/office/officeart/2005/8/layout/default"/>
    <dgm:cxn modelId="{33A331EE-76F8-41FC-9A32-A6D4498FCA40}" srcId="{5E323F2A-F062-4668-9781-4D6A574F100B}" destId="{3C39D733-6F3F-42ED-A8D2-E54AE1C5173A}" srcOrd="8" destOrd="0" parTransId="{38AB54DF-25EA-466F-8E1B-0F89CF0CA7F9}" sibTransId="{1D200413-8637-4844-93A4-CD3E8B4BE890}"/>
    <dgm:cxn modelId="{33554067-4820-4042-AE69-B967ED930C20}" type="presParOf" srcId="{C6A2C89D-CC85-49EB-9DDC-803D5996A18E}" destId="{E90E6828-F822-4E7A-B648-AE0613EC094B}" srcOrd="0" destOrd="0" presId="urn:microsoft.com/office/officeart/2005/8/layout/default"/>
    <dgm:cxn modelId="{9001D2F5-AE7F-453D-BD62-15870412B277}" type="presParOf" srcId="{C6A2C89D-CC85-49EB-9DDC-803D5996A18E}" destId="{01CC70C5-D156-4834-9974-A96B0F9B8A8B}" srcOrd="1" destOrd="0" presId="urn:microsoft.com/office/officeart/2005/8/layout/default"/>
    <dgm:cxn modelId="{0F094820-E5F4-4266-9482-3E0774F46E9C}" type="presParOf" srcId="{C6A2C89D-CC85-49EB-9DDC-803D5996A18E}" destId="{9212F73D-3C7D-4527-A675-8ED220DD7AAF}" srcOrd="2" destOrd="0" presId="urn:microsoft.com/office/officeart/2005/8/layout/default"/>
    <dgm:cxn modelId="{DCB8B30C-93AC-46A9-868A-907A35309173}" type="presParOf" srcId="{C6A2C89D-CC85-49EB-9DDC-803D5996A18E}" destId="{1ACA50C7-A3C8-403D-A944-5FA6E7967B96}" srcOrd="3" destOrd="0" presId="urn:microsoft.com/office/officeart/2005/8/layout/default"/>
    <dgm:cxn modelId="{EE87F3E5-8F7D-41B8-9217-F713B0C87D80}" type="presParOf" srcId="{C6A2C89D-CC85-49EB-9DDC-803D5996A18E}" destId="{3D95C579-C9BD-45A3-A51B-F237C9314958}" srcOrd="4" destOrd="0" presId="urn:microsoft.com/office/officeart/2005/8/layout/default"/>
    <dgm:cxn modelId="{56220804-71EB-4BC4-9235-A9EBD94AE640}" type="presParOf" srcId="{C6A2C89D-CC85-49EB-9DDC-803D5996A18E}" destId="{55A5D39C-C928-4E1B-9912-0BC5703B3FF0}" srcOrd="5" destOrd="0" presId="urn:microsoft.com/office/officeart/2005/8/layout/default"/>
    <dgm:cxn modelId="{778CD9A7-1FED-4648-AFFE-885E3DB20B4B}" type="presParOf" srcId="{C6A2C89D-CC85-49EB-9DDC-803D5996A18E}" destId="{ED5B9660-61F9-4116-AF59-C8F55E1EDEB6}" srcOrd="6" destOrd="0" presId="urn:microsoft.com/office/officeart/2005/8/layout/default"/>
    <dgm:cxn modelId="{BE0A383D-75C6-4024-8C93-E678DE366838}" type="presParOf" srcId="{C6A2C89D-CC85-49EB-9DDC-803D5996A18E}" destId="{48976111-3251-4F61-A6DA-14BC3CB9B077}" srcOrd="7" destOrd="0" presId="urn:microsoft.com/office/officeart/2005/8/layout/default"/>
    <dgm:cxn modelId="{A3E28F31-86FC-47B8-ABF2-F811A0A73F8C}" type="presParOf" srcId="{C6A2C89D-CC85-49EB-9DDC-803D5996A18E}" destId="{378639B0-1AF9-43A6-BF03-FA8628447C98}" srcOrd="8" destOrd="0" presId="urn:microsoft.com/office/officeart/2005/8/layout/default"/>
    <dgm:cxn modelId="{3AB6FF3A-6C23-4DE7-AEB1-8E882B75A220}" type="presParOf" srcId="{C6A2C89D-CC85-49EB-9DDC-803D5996A18E}" destId="{2762D9ED-658C-4889-A4CB-A196D72D6A4E}" srcOrd="9" destOrd="0" presId="urn:microsoft.com/office/officeart/2005/8/layout/default"/>
    <dgm:cxn modelId="{44B04A61-6161-4DFC-AD23-FA3146F239CF}" type="presParOf" srcId="{C6A2C89D-CC85-49EB-9DDC-803D5996A18E}" destId="{3B68AF9B-57A4-48B7-82D1-B722DAC976A0}" srcOrd="10" destOrd="0" presId="urn:microsoft.com/office/officeart/2005/8/layout/default"/>
    <dgm:cxn modelId="{86C64985-D44A-4D75-BD56-5986A06A7D50}" type="presParOf" srcId="{C6A2C89D-CC85-49EB-9DDC-803D5996A18E}" destId="{D4E412A0-829F-47E2-AF46-80D793DC02B3}" srcOrd="11" destOrd="0" presId="urn:microsoft.com/office/officeart/2005/8/layout/default"/>
    <dgm:cxn modelId="{13B7AF52-CEE2-48FB-9B3A-394E7A45ED4C}" type="presParOf" srcId="{C6A2C89D-CC85-49EB-9DDC-803D5996A18E}" destId="{3808C335-6C78-43AA-81DD-7537B0361A8C}" srcOrd="12" destOrd="0" presId="urn:microsoft.com/office/officeart/2005/8/layout/default"/>
    <dgm:cxn modelId="{CF953806-B2F3-4ECE-AD99-00C80D09F994}" type="presParOf" srcId="{C6A2C89D-CC85-49EB-9DDC-803D5996A18E}" destId="{289F47DB-5A53-4C69-990D-0682611740BF}" srcOrd="13" destOrd="0" presId="urn:microsoft.com/office/officeart/2005/8/layout/default"/>
    <dgm:cxn modelId="{8C5F8C6C-3015-492D-ADDE-E43153454587}" type="presParOf" srcId="{C6A2C89D-CC85-49EB-9DDC-803D5996A18E}" destId="{2C016D34-27E7-434C-ABF6-FCB41424A962}" srcOrd="14" destOrd="0" presId="urn:microsoft.com/office/officeart/2005/8/layout/default"/>
    <dgm:cxn modelId="{287DA9E6-D308-4E49-A86F-297C6896F9CF}" type="presParOf" srcId="{C6A2C89D-CC85-49EB-9DDC-803D5996A18E}" destId="{F8A41261-7AD0-4679-9D97-00919FDC494D}" srcOrd="15" destOrd="0" presId="urn:microsoft.com/office/officeart/2005/8/layout/default"/>
    <dgm:cxn modelId="{F0C3D807-F935-4182-8AB9-6F1FD37F38CD}" type="presParOf" srcId="{C6A2C89D-CC85-49EB-9DDC-803D5996A18E}" destId="{0988AEF0-A9D6-4698-B4B0-E4F57F22663F}" srcOrd="16" destOrd="0" presId="urn:microsoft.com/office/officeart/2005/8/layout/default"/>
    <dgm:cxn modelId="{CF84A8E9-628A-4DAE-B6CA-E4ED8DD8C592}" type="presParOf" srcId="{C6A2C89D-CC85-49EB-9DDC-803D5996A18E}" destId="{951B9E61-A852-44BA-BE85-A97C84459133}" srcOrd="17" destOrd="0" presId="urn:microsoft.com/office/officeart/2005/8/layout/default"/>
    <dgm:cxn modelId="{5FC4C83C-96BE-4DB5-9DA0-2E4C54730535}" type="presParOf" srcId="{C6A2C89D-CC85-49EB-9DDC-803D5996A18E}" destId="{67779282-8B4A-4F11-834C-E60D2DE25D34}" srcOrd="18" destOrd="0" presId="urn:microsoft.com/office/officeart/2005/8/layout/default"/>
    <dgm:cxn modelId="{F4D0B792-23F8-43D8-A85E-BF67E5F81BCA}" type="presParOf" srcId="{C6A2C89D-CC85-49EB-9DDC-803D5996A18E}" destId="{D595880C-AC5C-4EB8-A0D3-0240024980ED}" srcOrd="19" destOrd="0" presId="urn:microsoft.com/office/officeart/2005/8/layout/default"/>
    <dgm:cxn modelId="{F5807259-352D-4BBB-BA49-6C602A06EBDC}" type="presParOf" srcId="{C6A2C89D-CC85-49EB-9DDC-803D5996A18E}" destId="{C8BDF1E3-16E6-4F62-8DDB-740E695BACAD}" srcOrd="20" destOrd="0" presId="urn:microsoft.com/office/officeart/2005/8/layout/default"/>
    <dgm:cxn modelId="{B3116696-4E86-46EE-A8EA-E8BF92CEBC3D}" type="presParOf" srcId="{C6A2C89D-CC85-49EB-9DDC-803D5996A18E}" destId="{85569AB3-0598-454F-9942-0A6D40AE34AC}" srcOrd="21" destOrd="0" presId="urn:microsoft.com/office/officeart/2005/8/layout/default"/>
    <dgm:cxn modelId="{FA140ABC-4FD7-4927-807E-DB7B4F34C9BA}" type="presParOf" srcId="{C6A2C89D-CC85-49EB-9DDC-803D5996A18E}" destId="{ACBCB171-3183-463F-B84C-B4FF059EC1C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A4330-EC22-4C87-A2AC-18D08939FB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A50BE-125F-4C44-8C4F-9BA12B4AF83C}">
      <dgm:prSet phldrT="[Text]" custT="1"/>
      <dgm:spPr/>
      <dgm:t>
        <a:bodyPr/>
        <a:lstStyle/>
        <a:p>
          <a:r>
            <a:rPr lang="en-US" sz="1800" b="1" dirty="0"/>
            <a:t>Emotional &amp; developmental readiness</a:t>
          </a:r>
        </a:p>
      </dgm:t>
    </dgm:pt>
    <dgm:pt modelId="{CD0DAD64-D3F0-4716-AF98-78F4F04856B3}" type="parTrans" cxnId="{00D5D672-4BA5-4399-8C9D-C0C7A300A4F9}">
      <dgm:prSet/>
      <dgm:spPr/>
      <dgm:t>
        <a:bodyPr/>
        <a:lstStyle/>
        <a:p>
          <a:endParaRPr lang="en-US"/>
        </a:p>
      </dgm:t>
    </dgm:pt>
    <dgm:pt modelId="{423F5088-3828-422C-9461-5F2E7B6B409C}" type="sibTrans" cxnId="{00D5D672-4BA5-4399-8C9D-C0C7A300A4F9}">
      <dgm:prSet/>
      <dgm:spPr/>
      <dgm:t>
        <a:bodyPr/>
        <a:lstStyle/>
        <a:p>
          <a:endParaRPr lang="en-US"/>
        </a:p>
      </dgm:t>
    </dgm:pt>
    <dgm:pt modelId="{4DC8DAD6-6422-421B-B1C7-88FF70832D09}">
      <dgm:prSet phldrT="[Text]"/>
      <dgm:spPr/>
      <dgm:t>
        <a:bodyPr/>
        <a:lstStyle/>
        <a:p>
          <a:r>
            <a:rPr lang="en-US" dirty="0"/>
            <a:t>Compared to women, men described themselves as</a:t>
          </a:r>
        </a:p>
      </dgm:t>
    </dgm:pt>
    <dgm:pt modelId="{941354AE-6329-4974-83CD-A528E30A7033}" type="parTrans" cxnId="{0E1CA1A7-1951-428F-8D64-A37015408469}">
      <dgm:prSet/>
      <dgm:spPr/>
      <dgm:t>
        <a:bodyPr/>
        <a:lstStyle/>
        <a:p>
          <a:endParaRPr lang="en-US"/>
        </a:p>
      </dgm:t>
    </dgm:pt>
    <dgm:pt modelId="{D6B22610-013A-48C6-A6F2-C99D23D36E32}" type="sibTrans" cxnId="{0E1CA1A7-1951-428F-8D64-A37015408469}">
      <dgm:prSet/>
      <dgm:spPr/>
      <dgm:t>
        <a:bodyPr/>
        <a:lstStyle/>
        <a:p>
          <a:endParaRPr lang="en-US"/>
        </a:p>
      </dgm:t>
    </dgm:pt>
    <dgm:pt modelId="{524A72FD-549F-43A6-AAA2-745ECCD06E50}">
      <dgm:prSet phldrT="[Text]"/>
      <dgm:spPr/>
      <dgm:t>
        <a:bodyPr/>
        <a:lstStyle/>
        <a:p>
          <a:r>
            <a:rPr lang="en-US" dirty="0"/>
            <a:t>Less resilient</a:t>
          </a:r>
        </a:p>
      </dgm:t>
    </dgm:pt>
    <dgm:pt modelId="{98A8E08C-092B-4DB2-987F-82E0F1024977}" type="parTrans" cxnId="{B6F7BD23-83AC-42A5-A316-98DF8EA5E2DE}">
      <dgm:prSet/>
      <dgm:spPr/>
      <dgm:t>
        <a:bodyPr/>
        <a:lstStyle/>
        <a:p>
          <a:endParaRPr lang="en-US"/>
        </a:p>
      </dgm:t>
    </dgm:pt>
    <dgm:pt modelId="{4E62394A-5370-4790-A939-2C505E21565E}" type="sibTrans" cxnId="{B6F7BD23-83AC-42A5-A316-98DF8EA5E2DE}">
      <dgm:prSet/>
      <dgm:spPr/>
      <dgm:t>
        <a:bodyPr/>
        <a:lstStyle/>
        <a:p>
          <a:endParaRPr lang="en-US"/>
        </a:p>
      </dgm:t>
    </dgm:pt>
    <dgm:pt modelId="{5D732FDB-FA08-4326-93C4-266C4F4252AF}">
      <dgm:prSet phldrT="[Text]" custT="1"/>
      <dgm:spPr/>
      <dgm:t>
        <a:bodyPr/>
        <a:lstStyle/>
        <a:p>
          <a:r>
            <a:rPr lang="en-US" sz="2000" b="1" dirty="0"/>
            <a:t>Alcohol &amp; drugs</a:t>
          </a:r>
        </a:p>
      </dgm:t>
    </dgm:pt>
    <dgm:pt modelId="{BA0AC763-F440-4F4D-BD9A-DA282575A4E9}" type="parTrans" cxnId="{381A29A4-A165-4C27-975D-E11F601D13B1}">
      <dgm:prSet/>
      <dgm:spPr/>
      <dgm:t>
        <a:bodyPr/>
        <a:lstStyle/>
        <a:p>
          <a:endParaRPr lang="en-US"/>
        </a:p>
      </dgm:t>
    </dgm:pt>
    <dgm:pt modelId="{BD1F984C-9585-4E73-8622-82B9DAA748F0}" type="sibTrans" cxnId="{381A29A4-A165-4C27-975D-E11F601D13B1}">
      <dgm:prSet/>
      <dgm:spPr/>
      <dgm:t>
        <a:bodyPr/>
        <a:lstStyle/>
        <a:p>
          <a:endParaRPr lang="en-US"/>
        </a:p>
      </dgm:t>
    </dgm:pt>
    <dgm:pt modelId="{821292EC-E14C-41CA-9DA2-898BF9B03167}">
      <dgm:prSet phldrT="[Text]"/>
      <dgm:spPr/>
      <dgm:t>
        <a:bodyPr/>
        <a:lstStyle/>
        <a:p>
          <a:r>
            <a:rPr lang="en-US" dirty="0"/>
            <a:t>College supposed to be best time of your life</a:t>
          </a:r>
        </a:p>
      </dgm:t>
    </dgm:pt>
    <dgm:pt modelId="{E417B43E-6B4A-4FE0-9DD1-13744F36550A}" type="parTrans" cxnId="{C181111E-63EB-465F-A85B-CC3B417A6779}">
      <dgm:prSet/>
      <dgm:spPr/>
      <dgm:t>
        <a:bodyPr/>
        <a:lstStyle/>
        <a:p>
          <a:endParaRPr lang="en-US"/>
        </a:p>
      </dgm:t>
    </dgm:pt>
    <dgm:pt modelId="{D60131FA-B935-413E-A063-42107220AD38}" type="sibTrans" cxnId="{C181111E-63EB-465F-A85B-CC3B417A6779}">
      <dgm:prSet/>
      <dgm:spPr/>
      <dgm:t>
        <a:bodyPr/>
        <a:lstStyle/>
        <a:p>
          <a:endParaRPr lang="en-US"/>
        </a:p>
      </dgm:t>
    </dgm:pt>
    <dgm:pt modelId="{BB1C0287-D7FB-4069-ABCC-351EA3429DDB}">
      <dgm:prSet phldrT="[Text]"/>
      <dgm:spPr/>
      <dgm:t>
        <a:bodyPr/>
        <a:lstStyle/>
        <a:p>
          <a:r>
            <a:rPr lang="en-US" dirty="0"/>
            <a:t>Hard to drink in moderation</a:t>
          </a:r>
        </a:p>
      </dgm:t>
    </dgm:pt>
    <dgm:pt modelId="{22B11727-8E0F-4802-BCE5-CA2A57B8CEFC}" type="parTrans" cxnId="{6E125439-93C0-4C39-9BE9-4285F08A861A}">
      <dgm:prSet/>
      <dgm:spPr/>
      <dgm:t>
        <a:bodyPr/>
        <a:lstStyle/>
        <a:p>
          <a:endParaRPr lang="en-US"/>
        </a:p>
      </dgm:t>
    </dgm:pt>
    <dgm:pt modelId="{5E130F78-CA40-4CD3-895A-D102D2A603F8}" type="sibTrans" cxnId="{6E125439-93C0-4C39-9BE9-4285F08A861A}">
      <dgm:prSet/>
      <dgm:spPr/>
      <dgm:t>
        <a:bodyPr/>
        <a:lstStyle/>
        <a:p>
          <a:endParaRPr lang="en-US"/>
        </a:p>
      </dgm:t>
    </dgm:pt>
    <dgm:pt modelId="{53A15557-5696-42BB-999B-1FC243C86262}">
      <dgm:prSet phldrT="[Text]"/>
      <dgm:spPr/>
      <dgm:t>
        <a:bodyPr/>
        <a:lstStyle/>
        <a:p>
          <a:r>
            <a:rPr lang="en-US" b="1" dirty="0"/>
            <a:t>Video games</a:t>
          </a:r>
        </a:p>
      </dgm:t>
    </dgm:pt>
    <dgm:pt modelId="{04A9AE85-490C-4E3F-B9BB-30E771606EC5}" type="parTrans" cxnId="{5C065B1D-891E-4274-82BF-8085284DB887}">
      <dgm:prSet/>
      <dgm:spPr/>
      <dgm:t>
        <a:bodyPr/>
        <a:lstStyle/>
        <a:p>
          <a:endParaRPr lang="en-US"/>
        </a:p>
      </dgm:t>
    </dgm:pt>
    <dgm:pt modelId="{6C9B7A4D-CE09-41C2-943E-2638AA1F56EF}" type="sibTrans" cxnId="{5C065B1D-891E-4274-82BF-8085284DB887}">
      <dgm:prSet/>
      <dgm:spPr/>
      <dgm:t>
        <a:bodyPr/>
        <a:lstStyle/>
        <a:p>
          <a:endParaRPr lang="en-US"/>
        </a:p>
      </dgm:t>
    </dgm:pt>
    <dgm:pt modelId="{6DFDC271-1A17-44B9-8EF2-93BB2A25FD4A}">
      <dgm:prSet phldrT="[Text]"/>
      <dgm:spPr/>
      <dgm:t>
        <a:bodyPr/>
        <a:lstStyle/>
        <a:p>
          <a:r>
            <a:rPr lang="en-US" dirty="0"/>
            <a:t>Play games instead of sports or gym</a:t>
          </a:r>
        </a:p>
      </dgm:t>
    </dgm:pt>
    <dgm:pt modelId="{9C31CA61-B1A7-4055-8D01-F4411401337C}" type="parTrans" cxnId="{8A7B7948-2DE7-44E1-8DBC-3F502F7E97D4}">
      <dgm:prSet/>
      <dgm:spPr/>
      <dgm:t>
        <a:bodyPr/>
        <a:lstStyle/>
        <a:p>
          <a:endParaRPr lang="en-US"/>
        </a:p>
      </dgm:t>
    </dgm:pt>
    <dgm:pt modelId="{68035941-DC27-49EE-A672-D1C052962781}" type="sibTrans" cxnId="{8A7B7948-2DE7-44E1-8DBC-3F502F7E97D4}">
      <dgm:prSet/>
      <dgm:spPr/>
      <dgm:t>
        <a:bodyPr/>
        <a:lstStyle/>
        <a:p>
          <a:endParaRPr lang="en-US"/>
        </a:p>
      </dgm:t>
    </dgm:pt>
    <dgm:pt modelId="{9C73EB96-C1ED-41E6-9A23-35A4880F98FD}">
      <dgm:prSet phldrT="[Text]"/>
      <dgm:spPr/>
      <dgm:t>
        <a:bodyPr/>
        <a:lstStyle/>
        <a:p>
          <a:r>
            <a:rPr lang="en-US" dirty="0"/>
            <a:t>Outlet when you don’t have anyone to talk to</a:t>
          </a:r>
        </a:p>
      </dgm:t>
    </dgm:pt>
    <dgm:pt modelId="{43B2B164-2B7C-4BAD-82DD-B7386CA63832}" type="parTrans" cxnId="{C2B0450C-8A60-4596-8C49-93C6D4AB66C0}">
      <dgm:prSet/>
      <dgm:spPr/>
      <dgm:t>
        <a:bodyPr/>
        <a:lstStyle/>
        <a:p>
          <a:endParaRPr lang="en-US"/>
        </a:p>
      </dgm:t>
    </dgm:pt>
    <dgm:pt modelId="{C327AD11-EFA8-4EF5-AA29-65F0DC873D67}" type="sibTrans" cxnId="{C2B0450C-8A60-4596-8C49-93C6D4AB66C0}">
      <dgm:prSet/>
      <dgm:spPr/>
      <dgm:t>
        <a:bodyPr/>
        <a:lstStyle/>
        <a:p>
          <a:endParaRPr lang="en-US"/>
        </a:p>
      </dgm:t>
    </dgm:pt>
    <dgm:pt modelId="{3DFDB621-A1AD-494F-AB05-BFEE51738D2E}">
      <dgm:prSet phldrT="[Text]"/>
      <dgm:spPr/>
      <dgm:t>
        <a:bodyPr/>
        <a:lstStyle/>
        <a:p>
          <a:r>
            <a:rPr lang="en-US" b="1" dirty="0"/>
            <a:t>Sex &amp; pornography</a:t>
          </a:r>
        </a:p>
      </dgm:t>
    </dgm:pt>
    <dgm:pt modelId="{71AA2115-1B36-42D2-AFCF-E5A78CBDFB4F}" type="parTrans" cxnId="{9F83DA22-D933-4433-B00A-3B8A8EA73E96}">
      <dgm:prSet/>
      <dgm:spPr/>
      <dgm:t>
        <a:bodyPr/>
        <a:lstStyle/>
        <a:p>
          <a:endParaRPr lang="en-US"/>
        </a:p>
      </dgm:t>
    </dgm:pt>
    <dgm:pt modelId="{65E01A21-B040-4D17-8F31-1E0CFEE51538}" type="sibTrans" cxnId="{9F83DA22-D933-4433-B00A-3B8A8EA73E96}">
      <dgm:prSet/>
      <dgm:spPr/>
      <dgm:t>
        <a:bodyPr/>
        <a:lstStyle/>
        <a:p>
          <a:endParaRPr lang="en-US"/>
        </a:p>
      </dgm:t>
    </dgm:pt>
    <dgm:pt modelId="{4252ACB5-4E5B-4894-96E8-1844782A0D9C}">
      <dgm:prSet phldrT="[Text]"/>
      <dgm:spPr/>
      <dgm:t>
        <a:bodyPr/>
        <a:lstStyle/>
        <a:p>
          <a:r>
            <a:rPr lang="en-US" dirty="0"/>
            <a:t>Less organized</a:t>
          </a:r>
        </a:p>
      </dgm:t>
    </dgm:pt>
    <dgm:pt modelId="{758EE61D-2ACD-4209-8A00-F1FB3C444B3F}" type="parTrans" cxnId="{D74A3639-24D3-4C68-91EA-BA62241C1254}">
      <dgm:prSet/>
      <dgm:spPr/>
      <dgm:t>
        <a:bodyPr/>
        <a:lstStyle/>
        <a:p>
          <a:endParaRPr lang="en-US"/>
        </a:p>
      </dgm:t>
    </dgm:pt>
    <dgm:pt modelId="{66C2FFB4-3B44-47FE-8C12-6CF41E796413}" type="sibTrans" cxnId="{D74A3639-24D3-4C68-91EA-BA62241C1254}">
      <dgm:prSet/>
      <dgm:spPr/>
      <dgm:t>
        <a:bodyPr/>
        <a:lstStyle/>
        <a:p>
          <a:endParaRPr lang="en-US"/>
        </a:p>
      </dgm:t>
    </dgm:pt>
    <dgm:pt modelId="{37A00721-4460-4212-B600-44647E9BB381}">
      <dgm:prSet phldrT="[Text]"/>
      <dgm:spPr/>
      <dgm:t>
        <a:bodyPr/>
        <a:lstStyle/>
        <a:p>
          <a:r>
            <a:rPr lang="en-US" dirty="0"/>
            <a:t>Less likely to take notes</a:t>
          </a:r>
        </a:p>
      </dgm:t>
    </dgm:pt>
    <dgm:pt modelId="{0A96AACE-E264-4E3B-B018-BD3B86F27891}" type="parTrans" cxnId="{F963DEFD-A12B-42C1-8083-19C58517FAE9}">
      <dgm:prSet/>
      <dgm:spPr/>
      <dgm:t>
        <a:bodyPr/>
        <a:lstStyle/>
        <a:p>
          <a:endParaRPr lang="en-US"/>
        </a:p>
      </dgm:t>
    </dgm:pt>
    <dgm:pt modelId="{7FCBE39A-E929-409F-8D3A-8258B261BEF3}" type="sibTrans" cxnId="{F963DEFD-A12B-42C1-8083-19C58517FAE9}">
      <dgm:prSet/>
      <dgm:spPr/>
      <dgm:t>
        <a:bodyPr/>
        <a:lstStyle/>
        <a:p>
          <a:endParaRPr lang="en-US"/>
        </a:p>
      </dgm:t>
    </dgm:pt>
    <dgm:pt modelId="{88C0FF44-2482-49FC-9808-BDA69C5C07E8}">
      <dgm:prSet phldrT="[Text]"/>
      <dgm:spPr/>
      <dgm:t>
        <a:bodyPr/>
        <a:lstStyle/>
        <a:p>
          <a:r>
            <a:rPr lang="en-US" dirty="0"/>
            <a:t>Less willing to ask for help, more self-reliant</a:t>
          </a:r>
        </a:p>
      </dgm:t>
    </dgm:pt>
    <dgm:pt modelId="{F60F1A2A-630B-4C41-89A8-70144042B81D}" type="parTrans" cxnId="{71B4C49A-041C-47B6-AB8B-7B5D179418B5}">
      <dgm:prSet/>
      <dgm:spPr/>
      <dgm:t>
        <a:bodyPr/>
        <a:lstStyle/>
        <a:p>
          <a:endParaRPr lang="en-US"/>
        </a:p>
      </dgm:t>
    </dgm:pt>
    <dgm:pt modelId="{7BF0D1FF-70B7-4290-A932-D896AEA1CA0B}" type="sibTrans" cxnId="{71B4C49A-041C-47B6-AB8B-7B5D179418B5}">
      <dgm:prSet/>
      <dgm:spPr/>
      <dgm:t>
        <a:bodyPr/>
        <a:lstStyle/>
        <a:p>
          <a:endParaRPr lang="en-US"/>
        </a:p>
      </dgm:t>
    </dgm:pt>
    <dgm:pt modelId="{88494DFB-2F2A-4319-B553-7C28785D3E1E}">
      <dgm:prSet phldrT="[Text]"/>
      <dgm:spPr/>
      <dgm:t>
        <a:bodyPr/>
        <a:lstStyle/>
        <a:p>
          <a:r>
            <a:rPr lang="en-US" dirty="0"/>
            <a:t>Way to hide</a:t>
          </a:r>
        </a:p>
      </dgm:t>
    </dgm:pt>
    <dgm:pt modelId="{F50BBF63-3839-4DA6-8DCA-28182DC04FC3}" type="parTrans" cxnId="{2395851A-3BE1-49E9-9273-578A23C4115B}">
      <dgm:prSet/>
      <dgm:spPr/>
      <dgm:t>
        <a:bodyPr/>
        <a:lstStyle/>
        <a:p>
          <a:endParaRPr lang="en-US"/>
        </a:p>
      </dgm:t>
    </dgm:pt>
    <dgm:pt modelId="{2F04CCA2-B9D2-4D80-95D8-90884978DCB1}" type="sibTrans" cxnId="{2395851A-3BE1-49E9-9273-578A23C4115B}">
      <dgm:prSet/>
      <dgm:spPr/>
      <dgm:t>
        <a:bodyPr/>
        <a:lstStyle/>
        <a:p>
          <a:endParaRPr lang="en-US"/>
        </a:p>
      </dgm:t>
    </dgm:pt>
    <dgm:pt modelId="{4839FCB1-6E08-4E82-AFC2-184C596A0A47}">
      <dgm:prSet phldrT="[Text]"/>
      <dgm:spPr/>
      <dgm:t>
        <a:bodyPr/>
        <a:lstStyle/>
        <a:p>
          <a:r>
            <a:rPr lang="en-US" dirty="0"/>
            <a:t>Facilitate procrastination</a:t>
          </a:r>
        </a:p>
      </dgm:t>
    </dgm:pt>
    <dgm:pt modelId="{863A5E3C-4A12-4B19-AB73-7AFD0B49180C}" type="parTrans" cxnId="{A1F88920-801D-4811-A220-349C48C5D02B}">
      <dgm:prSet/>
      <dgm:spPr/>
      <dgm:t>
        <a:bodyPr/>
        <a:lstStyle/>
        <a:p>
          <a:endParaRPr lang="en-US"/>
        </a:p>
      </dgm:t>
    </dgm:pt>
    <dgm:pt modelId="{C411A5AA-72C0-4285-8BEE-98EFEE330736}" type="sibTrans" cxnId="{A1F88920-801D-4811-A220-349C48C5D02B}">
      <dgm:prSet/>
      <dgm:spPr/>
      <dgm:t>
        <a:bodyPr/>
        <a:lstStyle/>
        <a:p>
          <a:endParaRPr lang="en-US"/>
        </a:p>
      </dgm:t>
    </dgm:pt>
    <dgm:pt modelId="{2D081A2F-2220-4A26-A5E9-2A3478ECAE77}">
      <dgm:prSet phldrT="[Text]"/>
      <dgm:spPr/>
      <dgm:t>
        <a:bodyPr/>
        <a:lstStyle/>
        <a:p>
          <a:r>
            <a:rPr lang="en-US" dirty="0"/>
            <a:t>Can be taken into class</a:t>
          </a:r>
        </a:p>
      </dgm:t>
    </dgm:pt>
    <dgm:pt modelId="{7AFEFE26-80D5-4586-A18A-A54867DBD8CA}" type="parTrans" cxnId="{EECA5303-77B8-4481-96D0-74453EED7900}">
      <dgm:prSet/>
      <dgm:spPr/>
      <dgm:t>
        <a:bodyPr/>
        <a:lstStyle/>
        <a:p>
          <a:endParaRPr lang="en-US"/>
        </a:p>
      </dgm:t>
    </dgm:pt>
    <dgm:pt modelId="{E00745E2-282F-489A-AD59-EF9B6EB13972}" type="sibTrans" cxnId="{EECA5303-77B8-4481-96D0-74453EED7900}">
      <dgm:prSet/>
      <dgm:spPr/>
      <dgm:t>
        <a:bodyPr/>
        <a:lstStyle/>
        <a:p>
          <a:endParaRPr lang="en-US"/>
        </a:p>
      </dgm:t>
    </dgm:pt>
    <dgm:pt modelId="{849CA914-7C09-45D6-8EF4-241D49579721}">
      <dgm:prSet phldrT="[Text]"/>
      <dgm:spPr/>
      <dgm:t>
        <a:bodyPr/>
        <a:lstStyle/>
        <a:p>
          <a:r>
            <a:rPr lang="en-US" dirty="0"/>
            <a:t>Think about sex all the time</a:t>
          </a:r>
        </a:p>
      </dgm:t>
    </dgm:pt>
    <dgm:pt modelId="{4F278FAE-8A77-48DB-9F37-56C50ED2D7F1}" type="parTrans" cxnId="{18CF479F-7ED8-45DF-BC06-C9E18AB3E193}">
      <dgm:prSet/>
      <dgm:spPr/>
      <dgm:t>
        <a:bodyPr/>
        <a:lstStyle/>
        <a:p>
          <a:endParaRPr lang="en-US"/>
        </a:p>
      </dgm:t>
    </dgm:pt>
    <dgm:pt modelId="{8E3D8CAA-B1BC-47A3-AEAC-AF3FF68A86B6}" type="sibTrans" cxnId="{18CF479F-7ED8-45DF-BC06-C9E18AB3E193}">
      <dgm:prSet/>
      <dgm:spPr/>
      <dgm:t>
        <a:bodyPr/>
        <a:lstStyle/>
        <a:p>
          <a:endParaRPr lang="en-US"/>
        </a:p>
      </dgm:t>
    </dgm:pt>
    <dgm:pt modelId="{4CD5E4DE-918D-4A42-B703-0C302E398D99}">
      <dgm:prSet phldrT="[Text]"/>
      <dgm:spPr/>
      <dgm:t>
        <a:bodyPr/>
        <a:lstStyle/>
        <a:p>
          <a:r>
            <a:rPr lang="en-US" dirty="0"/>
            <a:t>College = opportunity for sexual freedom</a:t>
          </a:r>
        </a:p>
      </dgm:t>
    </dgm:pt>
    <dgm:pt modelId="{4D36989E-A9C4-49FB-B259-E4911CAFCB65}" type="parTrans" cxnId="{442AA142-9D27-4802-8084-CD42FFF936BE}">
      <dgm:prSet/>
      <dgm:spPr/>
      <dgm:t>
        <a:bodyPr/>
        <a:lstStyle/>
        <a:p>
          <a:endParaRPr lang="en-US"/>
        </a:p>
      </dgm:t>
    </dgm:pt>
    <dgm:pt modelId="{A34C04C4-0CB8-43F0-849D-1545AB1956C7}" type="sibTrans" cxnId="{442AA142-9D27-4802-8084-CD42FFF936BE}">
      <dgm:prSet/>
      <dgm:spPr/>
      <dgm:t>
        <a:bodyPr/>
        <a:lstStyle/>
        <a:p>
          <a:endParaRPr lang="en-US"/>
        </a:p>
      </dgm:t>
    </dgm:pt>
    <dgm:pt modelId="{99A3BC3F-2D15-4E41-ACE7-11C3BEC0C921}">
      <dgm:prSet phldrT="[Text]"/>
      <dgm:spPr/>
      <dgm:t>
        <a:bodyPr/>
        <a:lstStyle/>
        <a:p>
          <a:r>
            <a:rPr lang="en-US" dirty="0"/>
            <a:t>Stress over false accusations</a:t>
          </a:r>
        </a:p>
      </dgm:t>
    </dgm:pt>
    <dgm:pt modelId="{1788C880-2B0B-4984-85FC-B39B946D55C9}" type="parTrans" cxnId="{C390B0F1-D7B1-4ABB-BD95-36569D65B0EB}">
      <dgm:prSet/>
      <dgm:spPr/>
      <dgm:t>
        <a:bodyPr/>
        <a:lstStyle/>
        <a:p>
          <a:endParaRPr lang="en-US"/>
        </a:p>
      </dgm:t>
    </dgm:pt>
    <dgm:pt modelId="{F8A2F3D5-F588-4F2B-A744-DCAC7EF229C2}" type="sibTrans" cxnId="{C390B0F1-D7B1-4ABB-BD95-36569D65B0EB}">
      <dgm:prSet/>
      <dgm:spPr/>
      <dgm:t>
        <a:bodyPr/>
        <a:lstStyle/>
        <a:p>
          <a:endParaRPr lang="en-US"/>
        </a:p>
      </dgm:t>
    </dgm:pt>
    <dgm:pt modelId="{A4E0C25F-A1ED-4FAE-8ED4-C41AEB32FE65}">
      <dgm:prSet phldrT="[Text]"/>
      <dgm:spPr/>
      <dgm:t>
        <a:bodyPr/>
        <a:lstStyle/>
        <a:p>
          <a:r>
            <a:rPr lang="en-US" dirty="0"/>
            <a:t>Pornography can become a black hole</a:t>
          </a:r>
        </a:p>
      </dgm:t>
    </dgm:pt>
    <dgm:pt modelId="{B0AC2FD4-1852-4540-988A-77610B8C545E}" type="parTrans" cxnId="{3E572EA1-2D46-458F-BD67-4C51E3BB23B0}">
      <dgm:prSet/>
      <dgm:spPr/>
      <dgm:t>
        <a:bodyPr/>
        <a:lstStyle/>
        <a:p>
          <a:endParaRPr lang="en-US"/>
        </a:p>
      </dgm:t>
    </dgm:pt>
    <dgm:pt modelId="{C6F4AC4A-7DB6-4982-BD1F-8D73DAC22450}" type="sibTrans" cxnId="{3E572EA1-2D46-458F-BD67-4C51E3BB23B0}">
      <dgm:prSet/>
      <dgm:spPr/>
      <dgm:t>
        <a:bodyPr/>
        <a:lstStyle/>
        <a:p>
          <a:endParaRPr lang="en-US"/>
        </a:p>
      </dgm:t>
    </dgm:pt>
    <dgm:pt modelId="{B8D2948C-CFF6-41FE-A1E1-831672233AA2}">
      <dgm:prSet phldrT="[Text]"/>
      <dgm:spPr/>
      <dgm:t>
        <a:bodyPr/>
        <a:lstStyle/>
        <a:p>
          <a:r>
            <a:rPr lang="en-US" dirty="0"/>
            <a:t>Less able to form support networks, make friends</a:t>
          </a:r>
        </a:p>
      </dgm:t>
    </dgm:pt>
    <dgm:pt modelId="{144A7D61-1CD3-4A06-84DB-B92E46AF96EF}" type="parTrans" cxnId="{7728736D-82E9-4DD3-8810-01DEB2E9F2BC}">
      <dgm:prSet/>
      <dgm:spPr/>
      <dgm:t>
        <a:bodyPr/>
        <a:lstStyle/>
        <a:p>
          <a:endParaRPr lang="en-US"/>
        </a:p>
      </dgm:t>
    </dgm:pt>
    <dgm:pt modelId="{FAB5D264-F5C1-4FDC-B6C9-2FB4A68DCFD5}" type="sibTrans" cxnId="{7728736D-82E9-4DD3-8810-01DEB2E9F2BC}">
      <dgm:prSet/>
      <dgm:spPr/>
      <dgm:t>
        <a:bodyPr/>
        <a:lstStyle/>
        <a:p>
          <a:endParaRPr lang="en-US"/>
        </a:p>
      </dgm:t>
    </dgm:pt>
    <dgm:pt modelId="{C9C16685-8995-4461-8143-06E7D9B94E76}">
      <dgm:prSet phldrT="[Text]"/>
      <dgm:spPr/>
      <dgm:t>
        <a:bodyPr/>
        <a:lstStyle/>
        <a:p>
          <a:r>
            <a:rPr lang="en-US" dirty="0"/>
            <a:t>Parties more memorable than class</a:t>
          </a:r>
        </a:p>
      </dgm:t>
    </dgm:pt>
    <dgm:pt modelId="{A68E3EAF-AE06-4C5B-A6E9-D9D07DB78EB7}" type="parTrans" cxnId="{4F9B0B5D-AB19-4400-97CC-01C8D94FD229}">
      <dgm:prSet/>
      <dgm:spPr/>
      <dgm:t>
        <a:bodyPr/>
        <a:lstStyle/>
        <a:p>
          <a:endParaRPr lang="en-US"/>
        </a:p>
      </dgm:t>
    </dgm:pt>
    <dgm:pt modelId="{1C229031-1A94-483A-A2BB-4D6EBDBF1D37}" type="sibTrans" cxnId="{4F9B0B5D-AB19-4400-97CC-01C8D94FD229}">
      <dgm:prSet/>
      <dgm:spPr/>
      <dgm:t>
        <a:bodyPr/>
        <a:lstStyle/>
        <a:p>
          <a:endParaRPr lang="en-US"/>
        </a:p>
      </dgm:t>
    </dgm:pt>
    <dgm:pt modelId="{ED6E984E-D5CB-45AF-9DB8-D936D46BD097}" type="pres">
      <dgm:prSet presAssocID="{F99A4330-EC22-4C87-A2AC-18D08939FB6A}" presName="Name0" presStyleCnt="0">
        <dgm:presLayoutVars>
          <dgm:dir/>
          <dgm:animLvl val="lvl"/>
          <dgm:resizeHandles val="exact"/>
        </dgm:presLayoutVars>
      </dgm:prSet>
      <dgm:spPr/>
    </dgm:pt>
    <dgm:pt modelId="{B60418D6-70E9-497C-A69C-30EAFAE3ED04}" type="pres">
      <dgm:prSet presAssocID="{4C9A50BE-125F-4C44-8C4F-9BA12B4AF83C}" presName="composite" presStyleCnt="0"/>
      <dgm:spPr/>
    </dgm:pt>
    <dgm:pt modelId="{4F9D6371-56B8-44B0-B8F6-8EF04673D731}" type="pres">
      <dgm:prSet presAssocID="{4C9A50BE-125F-4C44-8C4F-9BA12B4AF83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A99F190-79E8-42A0-BC42-9F69AFB1D092}" type="pres">
      <dgm:prSet presAssocID="{4C9A50BE-125F-4C44-8C4F-9BA12B4AF83C}" presName="desTx" presStyleLbl="alignAccFollowNode1" presStyleIdx="0" presStyleCnt="4">
        <dgm:presLayoutVars>
          <dgm:bulletEnabled val="1"/>
        </dgm:presLayoutVars>
      </dgm:prSet>
      <dgm:spPr/>
    </dgm:pt>
    <dgm:pt modelId="{F05C4486-05FA-4AEA-A5B4-F5522844B0F6}" type="pres">
      <dgm:prSet presAssocID="{423F5088-3828-422C-9461-5F2E7B6B409C}" presName="space" presStyleCnt="0"/>
      <dgm:spPr/>
    </dgm:pt>
    <dgm:pt modelId="{4CF9B0E7-63AB-42BD-AF0E-35A2E3C7889C}" type="pres">
      <dgm:prSet presAssocID="{5D732FDB-FA08-4326-93C4-266C4F4252AF}" presName="composite" presStyleCnt="0"/>
      <dgm:spPr/>
    </dgm:pt>
    <dgm:pt modelId="{CB0EA318-39C0-4CCB-8651-74E3A1A9A3F9}" type="pres">
      <dgm:prSet presAssocID="{5D732FDB-FA08-4326-93C4-266C4F4252A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4098FCF-4BD6-4FE0-80C3-0690D5F80FD5}" type="pres">
      <dgm:prSet presAssocID="{5D732FDB-FA08-4326-93C4-266C4F4252AF}" presName="desTx" presStyleLbl="alignAccFollowNode1" presStyleIdx="1" presStyleCnt="4">
        <dgm:presLayoutVars>
          <dgm:bulletEnabled val="1"/>
        </dgm:presLayoutVars>
      </dgm:prSet>
      <dgm:spPr/>
    </dgm:pt>
    <dgm:pt modelId="{F159C786-5DC0-42D7-BD24-CAB4CC22655A}" type="pres">
      <dgm:prSet presAssocID="{BD1F984C-9585-4E73-8622-82B9DAA748F0}" presName="space" presStyleCnt="0"/>
      <dgm:spPr/>
    </dgm:pt>
    <dgm:pt modelId="{64313756-5B6A-48E2-8590-F1D035DDB9F5}" type="pres">
      <dgm:prSet presAssocID="{53A15557-5696-42BB-999B-1FC243C86262}" presName="composite" presStyleCnt="0"/>
      <dgm:spPr/>
    </dgm:pt>
    <dgm:pt modelId="{4F6FB761-610E-403E-A989-C56CDE88F753}" type="pres">
      <dgm:prSet presAssocID="{53A15557-5696-42BB-999B-1FC243C8626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FCA54FE-3008-478E-97D0-E1EAF37014A9}" type="pres">
      <dgm:prSet presAssocID="{53A15557-5696-42BB-999B-1FC243C86262}" presName="desTx" presStyleLbl="alignAccFollowNode1" presStyleIdx="2" presStyleCnt="4">
        <dgm:presLayoutVars>
          <dgm:bulletEnabled val="1"/>
        </dgm:presLayoutVars>
      </dgm:prSet>
      <dgm:spPr/>
    </dgm:pt>
    <dgm:pt modelId="{EFB410C9-5ED1-4737-A61A-763054F3E2A8}" type="pres">
      <dgm:prSet presAssocID="{6C9B7A4D-CE09-41C2-943E-2638AA1F56EF}" presName="space" presStyleCnt="0"/>
      <dgm:spPr/>
    </dgm:pt>
    <dgm:pt modelId="{7D14B6A1-A4F1-4E9D-B4C5-8CF85F3CD736}" type="pres">
      <dgm:prSet presAssocID="{3DFDB621-A1AD-494F-AB05-BFEE51738D2E}" presName="composite" presStyleCnt="0"/>
      <dgm:spPr/>
    </dgm:pt>
    <dgm:pt modelId="{0712F60D-78F7-48AA-9229-53ACA95FC21F}" type="pres">
      <dgm:prSet presAssocID="{3DFDB621-A1AD-494F-AB05-BFEE51738D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62D254F-306C-418D-A0B8-252FF2F11673}" type="pres">
      <dgm:prSet presAssocID="{3DFDB621-A1AD-494F-AB05-BFEE51738D2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CA5303-77B8-4481-96D0-74453EED7900}" srcId="{53A15557-5696-42BB-999B-1FC243C86262}" destId="{2D081A2F-2220-4A26-A5E9-2A3478ECAE77}" srcOrd="3" destOrd="0" parTransId="{7AFEFE26-80D5-4586-A18A-A54867DBD8CA}" sibTransId="{E00745E2-282F-489A-AD59-EF9B6EB13972}"/>
    <dgm:cxn modelId="{0BED2A0C-C88B-4161-AFF1-A666F183104A}" type="presOf" srcId="{5D732FDB-FA08-4326-93C4-266C4F4252AF}" destId="{CB0EA318-39C0-4CCB-8651-74E3A1A9A3F9}" srcOrd="0" destOrd="0" presId="urn:microsoft.com/office/officeart/2005/8/layout/hList1"/>
    <dgm:cxn modelId="{C2B0450C-8A60-4596-8C49-93C6D4AB66C0}" srcId="{53A15557-5696-42BB-999B-1FC243C86262}" destId="{9C73EB96-C1ED-41E6-9A23-35A4880F98FD}" srcOrd="1" destOrd="0" parTransId="{43B2B164-2B7C-4BAD-82DD-B7386CA63832}" sibTransId="{C327AD11-EFA8-4EF5-AA29-65F0DC873D67}"/>
    <dgm:cxn modelId="{E8AA0F11-8BC3-4C3E-84E7-2B907DE897C3}" type="presOf" srcId="{88494DFB-2F2A-4319-B553-7C28785D3E1E}" destId="{34098FCF-4BD6-4FE0-80C3-0690D5F80FD5}" srcOrd="0" destOrd="3" presId="urn:microsoft.com/office/officeart/2005/8/layout/hList1"/>
    <dgm:cxn modelId="{2395851A-3BE1-49E9-9273-578A23C4115B}" srcId="{5D732FDB-FA08-4326-93C4-266C4F4252AF}" destId="{88494DFB-2F2A-4319-B553-7C28785D3E1E}" srcOrd="3" destOrd="0" parTransId="{F50BBF63-3839-4DA6-8DCA-28182DC04FC3}" sibTransId="{2F04CCA2-B9D2-4D80-95D8-90884978DCB1}"/>
    <dgm:cxn modelId="{5C065B1D-891E-4274-82BF-8085284DB887}" srcId="{F99A4330-EC22-4C87-A2AC-18D08939FB6A}" destId="{53A15557-5696-42BB-999B-1FC243C86262}" srcOrd="2" destOrd="0" parTransId="{04A9AE85-490C-4E3F-B9BB-30E771606EC5}" sibTransId="{6C9B7A4D-CE09-41C2-943E-2638AA1F56EF}"/>
    <dgm:cxn modelId="{C181111E-63EB-465F-A85B-CC3B417A6779}" srcId="{5D732FDB-FA08-4326-93C4-266C4F4252AF}" destId="{821292EC-E14C-41CA-9DA2-898BF9B03167}" srcOrd="0" destOrd="0" parTransId="{E417B43E-6B4A-4FE0-9DD1-13744F36550A}" sibTransId="{D60131FA-B935-413E-A063-42107220AD38}"/>
    <dgm:cxn modelId="{A1F88920-801D-4811-A220-349C48C5D02B}" srcId="{53A15557-5696-42BB-999B-1FC243C86262}" destId="{4839FCB1-6E08-4E82-AFC2-184C596A0A47}" srcOrd="2" destOrd="0" parTransId="{863A5E3C-4A12-4B19-AB73-7AFD0B49180C}" sibTransId="{C411A5AA-72C0-4285-8BEE-98EFEE330736}"/>
    <dgm:cxn modelId="{9F83DA22-D933-4433-B00A-3B8A8EA73E96}" srcId="{F99A4330-EC22-4C87-A2AC-18D08939FB6A}" destId="{3DFDB621-A1AD-494F-AB05-BFEE51738D2E}" srcOrd="3" destOrd="0" parTransId="{71AA2115-1B36-42D2-AFCF-E5A78CBDFB4F}" sibTransId="{65E01A21-B040-4D17-8F31-1E0CFEE51538}"/>
    <dgm:cxn modelId="{B6F7BD23-83AC-42A5-A316-98DF8EA5E2DE}" srcId="{4C9A50BE-125F-4C44-8C4F-9BA12B4AF83C}" destId="{524A72FD-549F-43A6-AAA2-745ECCD06E50}" srcOrd="2" destOrd="0" parTransId="{98A8E08C-092B-4DB2-987F-82E0F1024977}" sibTransId="{4E62394A-5370-4790-A939-2C505E21565E}"/>
    <dgm:cxn modelId="{38D00F2E-4999-4FCA-BDED-8C28D20C4CBA}" type="presOf" srcId="{4C9A50BE-125F-4C44-8C4F-9BA12B4AF83C}" destId="{4F9D6371-56B8-44B0-B8F6-8EF04673D731}" srcOrd="0" destOrd="0" presId="urn:microsoft.com/office/officeart/2005/8/layout/hList1"/>
    <dgm:cxn modelId="{E1CAC32F-CE20-4753-BE5E-08807B23B438}" type="presOf" srcId="{9C73EB96-C1ED-41E6-9A23-35A4880F98FD}" destId="{AFCA54FE-3008-478E-97D0-E1EAF37014A9}" srcOrd="0" destOrd="1" presId="urn:microsoft.com/office/officeart/2005/8/layout/hList1"/>
    <dgm:cxn modelId="{E00FEB32-3C20-4D0B-BD7E-06EF03B5BE2B}" type="presOf" srcId="{524A72FD-549F-43A6-AAA2-745ECCD06E50}" destId="{1A99F190-79E8-42A0-BC42-9F69AFB1D092}" srcOrd="0" destOrd="2" presId="urn:microsoft.com/office/officeart/2005/8/layout/hList1"/>
    <dgm:cxn modelId="{D74A3639-24D3-4C68-91EA-BA62241C1254}" srcId="{4C9A50BE-125F-4C44-8C4F-9BA12B4AF83C}" destId="{4252ACB5-4E5B-4894-96E8-1844782A0D9C}" srcOrd="1" destOrd="0" parTransId="{758EE61D-2ACD-4209-8A00-F1FB3C444B3F}" sibTransId="{66C2FFB4-3B44-47FE-8C12-6CF41E796413}"/>
    <dgm:cxn modelId="{6E125439-93C0-4C39-9BE9-4285F08A861A}" srcId="{5D732FDB-FA08-4326-93C4-266C4F4252AF}" destId="{BB1C0287-D7FB-4069-ABCC-351EA3429DDB}" srcOrd="2" destOrd="0" parTransId="{22B11727-8E0F-4802-BCE5-CA2A57B8CEFC}" sibTransId="{5E130F78-CA40-4CD3-895A-D102D2A603F8}"/>
    <dgm:cxn modelId="{4F9B0B5D-AB19-4400-97CC-01C8D94FD229}" srcId="{5D732FDB-FA08-4326-93C4-266C4F4252AF}" destId="{C9C16685-8995-4461-8143-06E7D9B94E76}" srcOrd="1" destOrd="0" parTransId="{A68E3EAF-AE06-4C5B-A6E9-D9D07DB78EB7}" sibTransId="{1C229031-1A94-483A-A2BB-4D6EBDBF1D37}"/>
    <dgm:cxn modelId="{442AA142-9D27-4802-8084-CD42FFF936BE}" srcId="{3DFDB621-A1AD-494F-AB05-BFEE51738D2E}" destId="{4CD5E4DE-918D-4A42-B703-0C302E398D99}" srcOrd="1" destOrd="0" parTransId="{4D36989E-A9C4-49FB-B259-E4911CAFCB65}" sibTransId="{A34C04C4-0CB8-43F0-849D-1545AB1956C7}"/>
    <dgm:cxn modelId="{8A7B7948-2DE7-44E1-8DBC-3F502F7E97D4}" srcId="{53A15557-5696-42BB-999B-1FC243C86262}" destId="{6DFDC271-1A17-44B9-8EF2-93BB2A25FD4A}" srcOrd="0" destOrd="0" parTransId="{9C31CA61-B1A7-4055-8D01-F4411401337C}" sibTransId="{68035941-DC27-49EE-A672-D1C052962781}"/>
    <dgm:cxn modelId="{7728736D-82E9-4DD3-8810-01DEB2E9F2BC}" srcId="{4C9A50BE-125F-4C44-8C4F-9BA12B4AF83C}" destId="{B8D2948C-CFF6-41FE-A1E1-831672233AA2}" srcOrd="5" destOrd="0" parTransId="{144A7D61-1CD3-4A06-84DB-B92E46AF96EF}" sibTransId="{FAB5D264-F5C1-4FDC-B6C9-2FB4A68DCFD5}"/>
    <dgm:cxn modelId="{A6F02150-6944-457B-AB5C-79A17A4291B1}" type="presOf" srcId="{F99A4330-EC22-4C87-A2AC-18D08939FB6A}" destId="{ED6E984E-D5CB-45AF-9DB8-D936D46BD097}" srcOrd="0" destOrd="0" presId="urn:microsoft.com/office/officeart/2005/8/layout/hList1"/>
    <dgm:cxn modelId="{00D5D672-4BA5-4399-8C9D-C0C7A300A4F9}" srcId="{F99A4330-EC22-4C87-A2AC-18D08939FB6A}" destId="{4C9A50BE-125F-4C44-8C4F-9BA12B4AF83C}" srcOrd="0" destOrd="0" parTransId="{CD0DAD64-D3F0-4716-AF98-78F4F04856B3}" sibTransId="{423F5088-3828-422C-9461-5F2E7B6B409C}"/>
    <dgm:cxn modelId="{AECC9776-E183-47A7-A49B-19B487ABB124}" type="presOf" srcId="{3DFDB621-A1AD-494F-AB05-BFEE51738D2E}" destId="{0712F60D-78F7-48AA-9229-53ACA95FC21F}" srcOrd="0" destOrd="0" presId="urn:microsoft.com/office/officeart/2005/8/layout/hList1"/>
    <dgm:cxn modelId="{C05A8189-8D74-456F-BEB1-9838CFAFF3BF}" type="presOf" srcId="{53A15557-5696-42BB-999B-1FC243C86262}" destId="{4F6FB761-610E-403E-A989-C56CDE88F753}" srcOrd="0" destOrd="0" presId="urn:microsoft.com/office/officeart/2005/8/layout/hList1"/>
    <dgm:cxn modelId="{E1B45891-BC88-4C0C-8B52-EEDD0235746D}" type="presOf" srcId="{BB1C0287-D7FB-4069-ABCC-351EA3429DDB}" destId="{34098FCF-4BD6-4FE0-80C3-0690D5F80FD5}" srcOrd="0" destOrd="2" presId="urn:microsoft.com/office/officeart/2005/8/layout/hList1"/>
    <dgm:cxn modelId="{71B4C49A-041C-47B6-AB8B-7B5D179418B5}" srcId="{4C9A50BE-125F-4C44-8C4F-9BA12B4AF83C}" destId="{88C0FF44-2482-49FC-9808-BDA69C5C07E8}" srcOrd="4" destOrd="0" parTransId="{F60F1A2A-630B-4C41-89A8-70144042B81D}" sibTransId="{7BF0D1FF-70B7-4290-A932-D896AEA1CA0B}"/>
    <dgm:cxn modelId="{06015E9B-BCFC-4656-ABA5-1B7E58983C91}" type="presOf" srcId="{4839FCB1-6E08-4E82-AFC2-184C596A0A47}" destId="{AFCA54FE-3008-478E-97D0-E1EAF37014A9}" srcOrd="0" destOrd="2" presId="urn:microsoft.com/office/officeart/2005/8/layout/hList1"/>
    <dgm:cxn modelId="{18CF479F-7ED8-45DF-BC06-C9E18AB3E193}" srcId="{3DFDB621-A1AD-494F-AB05-BFEE51738D2E}" destId="{849CA914-7C09-45D6-8EF4-241D49579721}" srcOrd="0" destOrd="0" parTransId="{4F278FAE-8A77-48DB-9F37-56C50ED2D7F1}" sibTransId="{8E3D8CAA-B1BC-47A3-AEAC-AF3FF68A86B6}"/>
    <dgm:cxn modelId="{3E572EA1-2D46-458F-BD67-4C51E3BB23B0}" srcId="{3DFDB621-A1AD-494F-AB05-BFEE51738D2E}" destId="{A4E0C25F-A1ED-4FAE-8ED4-C41AEB32FE65}" srcOrd="3" destOrd="0" parTransId="{B0AC2FD4-1852-4540-988A-77610B8C545E}" sibTransId="{C6F4AC4A-7DB6-4982-BD1F-8D73DAC22450}"/>
    <dgm:cxn modelId="{5319AAA3-3891-4999-AE99-46A0792F85CF}" type="presOf" srcId="{B8D2948C-CFF6-41FE-A1E1-831672233AA2}" destId="{1A99F190-79E8-42A0-BC42-9F69AFB1D092}" srcOrd="0" destOrd="5" presId="urn:microsoft.com/office/officeart/2005/8/layout/hList1"/>
    <dgm:cxn modelId="{381A29A4-A165-4C27-975D-E11F601D13B1}" srcId="{F99A4330-EC22-4C87-A2AC-18D08939FB6A}" destId="{5D732FDB-FA08-4326-93C4-266C4F4252AF}" srcOrd="1" destOrd="0" parTransId="{BA0AC763-F440-4F4D-BD9A-DA282575A4E9}" sibTransId="{BD1F984C-9585-4E73-8622-82B9DAA748F0}"/>
    <dgm:cxn modelId="{0E1CA1A7-1951-428F-8D64-A37015408469}" srcId="{4C9A50BE-125F-4C44-8C4F-9BA12B4AF83C}" destId="{4DC8DAD6-6422-421B-B1C7-88FF70832D09}" srcOrd="0" destOrd="0" parTransId="{941354AE-6329-4974-83CD-A528E30A7033}" sibTransId="{D6B22610-013A-48C6-A6F2-C99D23D36E32}"/>
    <dgm:cxn modelId="{9193A9AA-F975-4C8D-B336-9E7002A5B11C}" type="presOf" srcId="{4252ACB5-4E5B-4894-96E8-1844782A0D9C}" destId="{1A99F190-79E8-42A0-BC42-9F69AFB1D092}" srcOrd="0" destOrd="1" presId="urn:microsoft.com/office/officeart/2005/8/layout/hList1"/>
    <dgm:cxn modelId="{C69783B0-7731-4A68-ABD6-41C8283DDA96}" type="presOf" srcId="{2D081A2F-2220-4A26-A5E9-2A3478ECAE77}" destId="{AFCA54FE-3008-478E-97D0-E1EAF37014A9}" srcOrd="0" destOrd="3" presId="urn:microsoft.com/office/officeart/2005/8/layout/hList1"/>
    <dgm:cxn modelId="{0EF2C7BE-A75E-4FF2-881B-502E743F4DC5}" type="presOf" srcId="{4DC8DAD6-6422-421B-B1C7-88FF70832D09}" destId="{1A99F190-79E8-42A0-BC42-9F69AFB1D092}" srcOrd="0" destOrd="0" presId="urn:microsoft.com/office/officeart/2005/8/layout/hList1"/>
    <dgm:cxn modelId="{133617D2-21E5-4489-BCBA-619149B8BC38}" type="presOf" srcId="{37A00721-4460-4212-B600-44647E9BB381}" destId="{1A99F190-79E8-42A0-BC42-9F69AFB1D092}" srcOrd="0" destOrd="3" presId="urn:microsoft.com/office/officeart/2005/8/layout/hList1"/>
    <dgm:cxn modelId="{4DC245D3-F3C3-4FAA-8996-6864A04234F3}" type="presOf" srcId="{A4E0C25F-A1ED-4FAE-8ED4-C41AEB32FE65}" destId="{862D254F-306C-418D-A0B8-252FF2F11673}" srcOrd="0" destOrd="3" presId="urn:microsoft.com/office/officeart/2005/8/layout/hList1"/>
    <dgm:cxn modelId="{1C7A59E1-4A38-47BE-8F0E-71B1180DBCAE}" type="presOf" srcId="{6DFDC271-1A17-44B9-8EF2-93BB2A25FD4A}" destId="{AFCA54FE-3008-478E-97D0-E1EAF37014A9}" srcOrd="0" destOrd="0" presId="urn:microsoft.com/office/officeart/2005/8/layout/hList1"/>
    <dgm:cxn modelId="{CD2800E2-BA09-411D-883A-5A14CEAAD77E}" type="presOf" srcId="{88C0FF44-2482-49FC-9808-BDA69C5C07E8}" destId="{1A99F190-79E8-42A0-BC42-9F69AFB1D092}" srcOrd="0" destOrd="4" presId="urn:microsoft.com/office/officeart/2005/8/layout/hList1"/>
    <dgm:cxn modelId="{F35D1FE5-5422-46CB-9633-42BC52F05DE2}" type="presOf" srcId="{C9C16685-8995-4461-8143-06E7D9B94E76}" destId="{34098FCF-4BD6-4FE0-80C3-0690D5F80FD5}" srcOrd="0" destOrd="1" presId="urn:microsoft.com/office/officeart/2005/8/layout/hList1"/>
    <dgm:cxn modelId="{E763C4E6-E502-48A7-9BD5-7527CF915CA0}" type="presOf" srcId="{99A3BC3F-2D15-4E41-ACE7-11C3BEC0C921}" destId="{862D254F-306C-418D-A0B8-252FF2F11673}" srcOrd="0" destOrd="2" presId="urn:microsoft.com/office/officeart/2005/8/layout/hList1"/>
    <dgm:cxn modelId="{C390B0F1-D7B1-4ABB-BD95-36569D65B0EB}" srcId="{3DFDB621-A1AD-494F-AB05-BFEE51738D2E}" destId="{99A3BC3F-2D15-4E41-ACE7-11C3BEC0C921}" srcOrd="2" destOrd="0" parTransId="{1788C880-2B0B-4984-85FC-B39B946D55C9}" sibTransId="{F8A2F3D5-F588-4F2B-A744-DCAC7EF229C2}"/>
    <dgm:cxn modelId="{678317F6-41EA-4D97-869F-E99EAB1E3F48}" type="presOf" srcId="{4CD5E4DE-918D-4A42-B703-0C302E398D99}" destId="{862D254F-306C-418D-A0B8-252FF2F11673}" srcOrd="0" destOrd="1" presId="urn:microsoft.com/office/officeart/2005/8/layout/hList1"/>
    <dgm:cxn modelId="{42CE49F6-BF7D-49C8-A489-5D3306DE74BC}" type="presOf" srcId="{821292EC-E14C-41CA-9DA2-898BF9B03167}" destId="{34098FCF-4BD6-4FE0-80C3-0690D5F80FD5}" srcOrd="0" destOrd="0" presId="urn:microsoft.com/office/officeart/2005/8/layout/hList1"/>
    <dgm:cxn modelId="{F963DEFD-A12B-42C1-8083-19C58517FAE9}" srcId="{4C9A50BE-125F-4C44-8C4F-9BA12B4AF83C}" destId="{37A00721-4460-4212-B600-44647E9BB381}" srcOrd="3" destOrd="0" parTransId="{0A96AACE-E264-4E3B-B018-BD3B86F27891}" sibTransId="{7FCBE39A-E929-409F-8D3A-8258B261BEF3}"/>
    <dgm:cxn modelId="{D938E5FE-E6BA-4D4A-8D9B-9D4A1EBE6B80}" type="presOf" srcId="{849CA914-7C09-45D6-8EF4-241D49579721}" destId="{862D254F-306C-418D-A0B8-252FF2F11673}" srcOrd="0" destOrd="0" presId="urn:microsoft.com/office/officeart/2005/8/layout/hList1"/>
    <dgm:cxn modelId="{A25EF4F6-FF43-48B0-AF54-60A486ADD079}" type="presParOf" srcId="{ED6E984E-D5CB-45AF-9DB8-D936D46BD097}" destId="{B60418D6-70E9-497C-A69C-30EAFAE3ED04}" srcOrd="0" destOrd="0" presId="urn:microsoft.com/office/officeart/2005/8/layout/hList1"/>
    <dgm:cxn modelId="{111B03D2-65FD-4EE2-A8D0-39C941A24955}" type="presParOf" srcId="{B60418D6-70E9-497C-A69C-30EAFAE3ED04}" destId="{4F9D6371-56B8-44B0-B8F6-8EF04673D731}" srcOrd="0" destOrd="0" presId="urn:microsoft.com/office/officeart/2005/8/layout/hList1"/>
    <dgm:cxn modelId="{E6FB872F-99D4-446D-A0C5-A2814DFCB844}" type="presParOf" srcId="{B60418D6-70E9-497C-A69C-30EAFAE3ED04}" destId="{1A99F190-79E8-42A0-BC42-9F69AFB1D092}" srcOrd="1" destOrd="0" presId="urn:microsoft.com/office/officeart/2005/8/layout/hList1"/>
    <dgm:cxn modelId="{0749FD9E-539D-454E-9022-988D080954FF}" type="presParOf" srcId="{ED6E984E-D5CB-45AF-9DB8-D936D46BD097}" destId="{F05C4486-05FA-4AEA-A5B4-F5522844B0F6}" srcOrd="1" destOrd="0" presId="urn:microsoft.com/office/officeart/2005/8/layout/hList1"/>
    <dgm:cxn modelId="{CAAA4134-040F-4A4E-9968-EF39C1D26CA2}" type="presParOf" srcId="{ED6E984E-D5CB-45AF-9DB8-D936D46BD097}" destId="{4CF9B0E7-63AB-42BD-AF0E-35A2E3C7889C}" srcOrd="2" destOrd="0" presId="urn:microsoft.com/office/officeart/2005/8/layout/hList1"/>
    <dgm:cxn modelId="{5B4C1C32-9A75-4D8D-BF55-3D6E7376AA80}" type="presParOf" srcId="{4CF9B0E7-63AB-42BD-AF0E-35A2E3C7889C}" destId="{CB0EA318-39C0-4CCB-8651-74E3A1A9A3F9}" srcOrd="0" destOrd="0" presId="urn:microsoft.com/office/officeart/2005/8/layout/hList1"/>
    <dgm:cxn modelId="{293DFFDD-EF9E-4184-9845-6436889CB458}" type="presParOf" srcId="{4CF9B0E7-63AB-42BD-AF0E-35A2E3C7889C}" destId="{34098FCF-4BD6-4FE0-80C3-0690D5F80FD5}" srcOrd="1" destOrd="0" presId="urn:microsoft.com/office/officeart/2005/8/layout/hList1"/>
    <dgm:cxn modelId="{2C129611-53A1-48C7-9C9B-243D1A3264FB}" type="presParOf" srcId="{ED6E984E-D5CB-45AF-9DB8-D936D46BD097}" destId="{F159C786-5DC0-42D7-BD24-CAB4CC22655A}" srcOrd="3" destOrd="0" presId="urn:microsoft.com/office/officeart/2005/8/layout/hList1"/>
    <dgm:cxn modelId="{DA34F000-21CE-4A71-870F-7C72180733B8}" type="presParOf" srcId="{ED6E984E-D5CB-45AF-9DB8-D936D46BD097}" destId="{64313756-5B6A-48E2-8590-F1D035DDB9F5}" srcOrd="4" destOrd="0" presId="urn:microsoft.com/office/officeart/2005/8/layout/hList1"/>
    <dgm:cxn modelId="{FE697C32-CBA0-4EB7-9848-06219B4D60BA}" type="presParOf" srcId="{64313756-5B6A-48E2-8590-F1D035DDB9F5}" destId="{4F6FB761-610E-403E-A989-C56CDE88F753}" srcOrd="0" destOrd="0" presId="urn:microsoft.com/office/officeart/2005/8/layout/hList1"/>
    <dgm:cxn modelId="{2BFD684C-1F02-4A79-B8DD-C3EC5EF8D200}" type="presParOf" srcId="{64313756-5B6A-48E2-8590-F1D035DDB9F5}" destId="{AFCA54FE-3008-478E-97D0-E1EAF37014A9}" srcOrd="1" destOrd="0" presId="urn:microsoft.com/office/officeart/2005/8/layout/hList1"/>
    <dgm:cxn modelId="{0CB3F349-BE5B-4FA0-927F-5FC8C2738CAA}" type="presParOf" srcId="{ED6E984E-D5CB-45AF-9DB8-D936D46BD097}" destId="{EFB410C9-5ED1-4737-A61A-763054F3E2A8}" srcOrd="5" destOrd="0" presId="urn:microsoft.com/office/officeart/2005/8/layout/hList1"/>
    <dgm:cxn modelId="{DDC874CE-70C6-4736-B451-585CFFDB5A4E}" type="presParOf" srcId="{ED6E984E-D5CB-45AF-9DB8-D936D46BD097}" destId="{7D14B6A1-A4F1-4E9D-B4C5-8CF85F3CD736}" srcOrd="6" destOrd="0" presId="urn:microsoft.com/office/officeart/2005/8/layout/hList1"/>
    <dgm:cxn modelId="{C14D93E9-2568-4651-B0B2-0E93A9500FAF}" type="presParOf" srcId="{7D14B6A1-A4F1-4E9D-B4C5-8CF85F3CD736}" destId="{0712F60D-78F7-48AA-9229-53ACA95FC21F}" srcOrd="0" destOrd="0" presId="urn:microsoft.com/office/officeart/2005/8/layout/hList1"/>
    <dgm:cxn modelId="{50ADE123-6053-4E21-AFC2-666E6A31BE54}" type="presParOf" srcId="{7D14B6A1-A4F1-4E9D-B4C5-8CF85F3CD736}" destId="{862D254F-306C-418D-A0B8-252FF2F116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F616A-0AB4-42C7-BD50-0692CC9E568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5A8B32-D356-4838-A445-29CF1BA8C73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Behind in credits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(15 SCH/term)</a:t>
          </a:r>
        </a:p>
      </dgm:t>
    </dgm:pt>
    <dgm:pt modelId="{097EB53E-7BCA-467B-9FD9-86ED41CECF3C}" type="parTrans" cxnId="{33F05771-5711-4BD0-BB70-BBCE5DEE4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E83BC-4EBF-4178-9448-8EBBF50A94AD}" type="sibTrans" cxnId="{33F05771-5711-4BD0-BB70-BBCE5DEE4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6B97B-BBEF-4BDD-96C6-0C548A4F913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Focus on sophomores and juniors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423D9-6DF9-4487-8021-A10F64EA1D3E}" type="parTrans" cxnId="{EC522923-8455-4D92-BD15-8EA8DF21B1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3A214-8F8E-427B-8E34-71FDEC83AC4D}" type="sibTrans" cxnId="{EC522923-8455-4D92-BD15-8EA8DF21B1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16581-5C57-4C84-92C6-7C5E2752376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Adjust schedules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41800-8AEB-466B-A529-D263B74B982E}" type="parTrans" cxnId="{366114CA-C875-4833-89E4-4B426FE6EA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ABBC1-7977-4552-ABE2-36A837A05AE9}" type="sibTrans" cxnId="{366114CA-C875-4833-89E4-4B426FE6EA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91D56-ED05-480D-B302-99B80B1362D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Add appropriate intersession courses 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BCB3C-3FB2-4ED8-B7EA-FD5F3FA51841}" type="parTrans" cxnId="{9289D8AD-F2AC-407B-986B-9EB8E32ACFF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AAEF7-B447-4820-B7DF-F3643E469697}" type="sibTrans" cxnId="{9289D8AD-F2AC-407B-986B-9EB8E32ACFF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1D8DB-9158-42E7-A5D7-69166330850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Funding ~$300k/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DE59-4254-4B7B-9E21-D87BF63CA654}" type="parTrans" cxnId="{7E1B48DB-0B15-4A62-8260-9313D48BE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D1219-5B07-4FC5-90EF-B3222D1E6992}" type="sibTrans" cxnId="{7E1B48DB-0B15-4A62-8260-9313D48BE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79C09-F7FC-4CB2-9BE0-3C6B6FDDDC3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Graduation denials</a:t>
          </a:r>
        </a:p>
      </dgm:t>
    </dgm:pt>
    <dgm:pt modelId="{AA652444-C19F-4B4F-BD27-E658824CEA15}" type="parTrans" cxnId="{3ECDD734-CC2D-44AC-B9FB-85CE306F06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CD035-3D19-4DD2-8B1E-36AB68A32036}" type="sibTrans" cxnId="{3ECDD734-CC2D-44AC-B9FB-85CE306F06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F19D0-9E57-4EF1-A101-6677834B985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Schedule reviews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6AD74-7332-4297-89ED-7098EF4AB3DC}" type="parTrans" cxnId="{C396C57A-9551-4BCE-B7D9-955C9D2C0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D22D0-7055-4659-9426-9FDD9E24A0FA}" type="sibTrans" cxnId="{C396C57A-9551-4BCE-B7D9-955C9D2C0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9E18C-C5F8-48DD-B16D-A5E92563557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7,500 schedules reviewed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per year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DC6EB-0807-4EDC-9DE6-4C73C38C5636}" type="parTrans" cxnId="{F7DE57C0-DF95-4FC9-A415-C3E4CCACB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BDE71-AB14-405F-8598-F3C93A1C6D70}" type="sibTrans" cxnId="{F7DE57C0-DF95-4FC9-A415-C3E4CCACB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09269-32EB-43C5-ACD5-168E09EC4F8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Correct major courses</a:t>
          </a:r>
        </a:p>
      </dgm:t>
    </dgm:pt>
    <dgm:pt modelId="{8D5656D9-EAE2-423C-9B37-959C066D15A6}" type="parTrans" cxnId="{341A199E-4CDC-4880-9757-B35E23C4F4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49099-D900-42B9-81E7-66D857DC5F2F}" type="sibTrans" cxnId="{341A199E-4CDC-4880-9757-B35E23C4F4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47835-45AF-4C78-98FB-859E4DC9F74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Train grad students to read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DAEDD-587A-4915-8E1F-7487631CE11D}" type="parTrans" cxnId="{6533F2B2-BBA7-4C8D-9D31-F1FC41A2C6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0A3AC-F7EC-4ADE-8928-EB4DE9115553}" type="sibTrans" cxnId="{6533F2B2-BBA7-4C8D-9D31-F1FC41A2C6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E49F2-BD07-4978-9908-7472F37C5D2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Outreach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D6EBB-AAF2-4DF3-8458-331DDCAE88BB}" type="parTrans" cxnId="{27E30F6B-1E15-49E3-B338-F6C628DAA1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8C57C-5DA6-43AA-9B32-85DE48869AB2}" type="sibTrans" cxnId="{27E30F6B-1E15-49E3-B338-F6C628DAA1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229B3-C6D2-4085-B738-F313D94FE0EE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Put self-serve action in email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74C8A-3C3A-46B6-89DC-DF18FC62F52F}" type="parTrans" cxnId="{D9418EBC-4681-466F-86A2-F85C4B63C4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AFE25-6D27-4C06-9636-6CDD731CAC57}" type="sibTrans" cxnId="{D9418EBC-4681-466F-86A2-F85C4B63C4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BF536-FABB-47EB-B141-56B78BF2965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Recommend appointment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4F6CF-567E-4624-A6C9-69A88960BE97}" type="parTrans" cxnId="{3073C5D4-84EC-4E2E-9B73-F9E201BBC3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9AC10-B26A-4C41-BF21-6FC5CCA47091}" type="sibTrans" cxnId="{3073C5D4-84EC-4E2E-9B73-F9E201BBC3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5F96C-2816-44D3-A4E2-C078592B8A6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Nudge emails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ED645-8760-4C17-9CBC-07ACBECB9F72}" type="parTrans" cxnId="{2726B0DB-9FA6-4AE1-BE8E-EB2BB5DED66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C8870-75F0-47CA-9006-409C9D7FA88A}" type="sibTrans" cxnId="{2726B0DB-9FA6-4AE1-BE8E-EB2BB5DED66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86B7C-16A4-498C-8508-2A5C7AA4997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 advance registered</a:t>
          </a:r>
        </a:p>
      </dgm:t>
    </dgm:pt>
    <dgm:pt modelId="{9A14343C-D835-4774-B4A7-E29D9F2B4DE7}" type="parTrans" cxnId="{E1DE23F7-8B28-42FD-9DCC-B80072AD13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95133-B047-46A4-BDF9-50C97BBCCEAB}" type="sibTrans" cxnId="{E1DE23F7-8B28-42FD-9DCC-B80072AD13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BDD35-252D-477A-B100-FB92426042F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 in a major</a:t>
          </a:r>
        </a:p>
      </dgm:t>
    </dgm:pt>
    <dgm:pt modelId="{A463329B-FF6C-473E-B3D3-8BAF28C376C8}" type="parTrans" cxnId="{35D4DFDE-3E25-4C49-BF43-AF5713AA945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80FDB-66DA-41C0-9C04-4EFDF0494F12}" type="sibTrans" cxnId="{35D4DFDE-3E25-4C49-BF43-AF5713AA945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63B96-D617-4234-8E73-FD444B167E3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Subject lines with questions</a:t>
          </a:r>
        </a:p>
      </dgm:t>
    </dgm:pt>
    <dgm:pt modelId="{F6573239-FB95-40A8-A0BA-971BB8A4E630}" type="parTrans" cxnId="{DB059542-8FF0-457C-A8E6-D382C2905E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A95ED-4249-4E04-A2CA-36BE5E7BC51C}" type="sibTrans" cxnId="{DB059542-8FF0-457C-A8E6-D382C2905E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BF0F7-F173-4CBE-9670-9A041827F8F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Personalized</a:t>
          </a:r>
        </a:p>
      </dgm:t>
    </dgm:pt>
    <dgm:pt modelId="{09473C52-A658-4CD7-ABDA-CAA87C281818}" type="parTrans" cxnId="{8F2F3843-30C9-4ADF-BA8E-9AE274960F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A3312-E513-4027-903B-F68E2B106CE8}" type="sibTrans" cxnId="{8F2F3843-30C9-4ADF-BA8E-9AE274960F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992C0-2406-46F1-AFBB-C93D140244F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Faculty Progress Reports</a:t>
          </a:r>
        </a:p>
      </dgm:t>
    </dgm:pt>
    <dgm:pt modelId="{62902DB1-4F5B-435D-B11F-1C213C65CC56}" type="parTrans" cxnId="{18F6DD3B-42E2-41CD-BD5C-9C2E1AF2A1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0BB5C-8302-4074-AD33-259F4066B18D}" type="sibTrans" cxnId="{18F6DD3B-42E2-41CD-BD5C-9C2E1AF2A1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3A133-0317-42B1-AFC5-7C4AF9648AA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Quicker review of graduation apps</a:t>
          </a:r>
        </a:p>
      </dgm:t>
    </dgm:pt>
    <dgm:pt modelId="{ABAAEE6C-146A-4A86-A65A-0AACC202A6C1}" type="parTrans" cxnId="{B343697C-476F-4516-BF05-C63017B6C753}">
      <dgm:prSet/>
      <dgm:spPr/>
      <dgm:t>
        <a:bodyPr/>
        <a:lstStyle/>
        <a:p>
          <a:endParaRPr lang="en-US"/>
        </a:p>
      </dgm:t>
    </dgm:pt>
    <dgm:pt modelId="{2CC64928-C8BB-48B0-99D2-C4ACFFD09A3E}" type="sibTrans" cxnId="{B343697C-476F-4516-BF05-C63017B6C753}">
      <dgm:prSet/>
      <dgm:spPr/>
      <dgm:t>
        <a:bodyPr/>
        <a:lstStyle/>
        <a:p>
          <a:endParaRPr lang="en-US"/>
        </a:p>
      </dgm:t>
    </dgm:pt>
    <dgm:pt modelId="{050561D7-54D4-4191-9E77-309DCE3004F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Immediate outreach</a:t>
          </a:r>
        </a:p>
      </dgm:t>
    </dgm:pt>
    <dgm:pt modelId="{45946ACA-41FE-45BE-A3F4-EB4A46BB334D}" type="parTrans" cxnId="{568E1020-3590-44A9-AD06-54BF7B76A4D7}">
      <dgm:prSet/>
      <dgm:spPr/>
      <dgm:t>
        <a:bodyPr/>
        <a:lstStyle/>
        <a:p>
          <a:endParaRPr lang="en-US"/>
        </a:p>
      </dgm:t>
    </dgm:pt>
    <dgm:pt modelId="{DABC7C5F-7172-4BAC-BA5A-7CBD4B85CC0E}" type="sibTrans" cxnId="{568E1020-3590-44A9-AD06-54BF7B76A4D7}">
      <dgm:prSet/>
      <dgm:spPr/>
      <dgm:t>
        <a:bodyPr/>
        <a:lstStyle/>
        <a:p>
          <a:endParaRPr lang="en-US"/>
        </a:p>
      </dgm:t>
    </dgm:pt>
    <dgm:pt modelId="{63E73AF2-7355-46E4-9492-20F9199291C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Course planning for intersession</a:t>
          </a: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56F02-1134-4160-B1E6-B716C9BFA3EB}" type="parTrans" cxnId="{0D888626-AE9D-4B02-91BD-1F4197F82690}">
      <dgm:prSet/>
      <dgm:spPr/>
      <dgm:t>
        <a:bodyPr/>
        <a:lstStyle/>
        <a:p>
          <a:endParaRPr lang="en-US"/>
        </a:p>
      </dgm:t>
    </dgm:pt>
    <dgm:pt modelId="{90260831-3894-4130-BFE2-38A133454087}" type="sibTrans" cxnId="{0D888626-AE9D-4B02-91BD-1F4197F82690}">
      <dgm:prSet/>
      <dgm:spPr/>
      <dgm:t>
        <a:bodyPr/>
        <a:lstStyle/>
        <a:p>
          <a:endParaRPr lang="en-US"/>
        </a:p>
      </dgm:t>
    </dgm:pt>
    <dgm:pt modelId="{8F5DAF9D-8394-4ADA-9AD7-12EDA02B8386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EDF9D-A4AA-447C-AF1B-7D043DC87CF1}" type="parTrans" cxnId="{DA90AABA-B28A-4DC8-8703-58CDABF0D1DF}">
      <dgm:prSet/>
      <dgm:spPr/>
      <dgm:t>
        <a:bodyPr/>
        <a:lstStyle/>
        <a:p>
          <a:endParaRPr lang="en-US"/>
        </a:p>
      </dgm:t>
    </dgm:pt>
    <dgm:pt modelId="{BF8ACE45-A5A1-455B-8ADE-F91AFC09104E}" type="sibTrans" cxnId="{DA90AABA-B28A-4DC8-8703-58CDABF0D1DF}">
      <dgm:prSet/>
      <dgm:spPr/>
      <dgm:t>
        <a:bodyPr/>
        <a:lstStyle/>
        <a:p>
          <a:endParaRPr lang="en-US"/>
        </a:p>
      </dgm:t>
    </dgm:pt>
    <dgm:pt modelId="{49320788-DDEC-4B13-A604-2FBF60B29F83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A943A-9DC3-4046-A77A-E5A77840601A}" type="parTrans" cxnId="{432443FB-08EC-4D96-AFFB-30A369B25071}">
      <dgm:prSet/>
      <dgm:spPr/>
      <dgm:t>
        <a:bodyPr/>
        <a:lstStyle/>
        <a:p>
          <a:endParaRPr lang="en-US"/>
        </a:p>
      </dgm:t>
    </dgm:pt>
    <dgm:pt modelId="{C6312A11-6688-415A-8BBD-668DE902D7F7}" type="sibTrans" cxnId="{432443FB-08EC-4D96-AFFB-30A369B25071}">
      <dgm:prSet/>
      <dgm:spPr/>
      <dgm:t>
        <a:bodyPr/>
        <a:lstStyle/>
        <a:p>
          <a:endParaRPr lang="en-US"/>
        </a:p>
      </dgm:t>
    </dgm:pt>
    <dgm:pt modelId="{CD6A1713-F7B3-4EA7-8BE4-F0CBDDDB47B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“Why are you not advance registered?”</a:t>
          </a:r>
        </a:p>
      </dgm:t>
    </dgm:pt>
    <dgm:pt modelId="{AA342E87-C5D7-4789-854E-8E2FF9499B2D}" type="parTrans" cxnId="{38D84F56-07A4-439D-9414-3F83B63FB38A}">
      <dgm:prSet/>
      <dgm:spPr/>
      <dgm:t>
        <a:bodyPr/>
        <a:lstStyle/>
        <a:p>
          <a:endParaRPr lang="en-US"/>
        </a:p>
      </dgm:t>
    </dgm:pt>
    <dgm:pt modelId="{B28EEDA9-0A42-43AE-9DE0-E339D35A5DC1}" type="sibTrans" cxnId="{38D84F56-07A4-439D-9414-3F83B63FB38A}">
      <dgm:prSet/>
      <dgm:spPr/>
      <dgm:t>
        <a:bodyPr/>
        <a:lstStyle/>
        <a:p>
          <a:endParaRPr lang="en-US"/>
        </a:p>
      </dgm:t>
    </dgm:pt>
    <dgm:pt modelId="{9DD401C2-A4E8-4543-B10A-DFCF8833CAD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38E89-CDCE-4F55-8C58-987D2CB437E4}" type="parTrans" cxnId="{B25CF158-A7E7-4584-9902-8B3C7EEB225A}">
      <dgm:prSet/>
      <dgm:spPr/>
      <dgm:t>
        <a:bodyPr/>
        <a:lstStyle/>
        <a:p>
          <a:endParaRPr lang="en-US"/>
        </a:p>
      </dgm:t>
    </dgm:pt>
    <dgm:pt modelId="{AF952AD6-4A61-42A4-8055-242781A4993E}" type="sibTrans" cxnId="{B25CF158-A7E7-4584-9902-8B3C7EEB225A}">
      <dgm:prSet/>
      <dgm:spPr/>
      <dgm:t>
        <a:bodyPr/>
        <a:lstStyle/>
        <a:p>
          <a:endParaRPr lang="en-US"/>
        </a:p>
      </dgm:t>
    </dgm:pt>
    <dgm:pt modelId="{57C5BF5C-AC72-48B5-B310-3B30968D134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65816-9D59-4B2B-98C0-82F746EB2CB9}" type="parTrans" cxnId="{99646C9C-69C0-4CA5-8649-A2DB752F3410}">
      <dgm:prSet/>
      <dgm:spPr/>
      <dgm:t>
        <a:bodyPr/>
        <a:lstStyle/>
        <a:p>
          <a:endParaRPr lang="en-US"/>
        </a:p>
      </dgm:t>
    </dgm:pt>
    <dgm:pt modelId="{A7D5F4F4-30A1-41EE-B86B-A500CFD26F5D}" type="sibTrans" cxnId="{99646C9C-69C0-4CA5-8649-A2DB752F3410}">
      <dgm:prSet/>
      <dgm:spPr/>
      <dgm:t>
        <a:bodyPr/>
        <a:lstStyle/>
        <a:p>
          <a:endParaRPr lang="en-US"/>
        </a:p>
      </dgm:t>
    </dgm:pt>
    <dgm:pt modelId="{2DE75CF9-D116-44A7-98B7-AFCCDAF528A5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D453-E21D-404E-93CF-5B49A545787B}" type="parTrans" cxnId="{6D3C7058-81B3-434E-9EEC-8FBAA98F9DF8}">
      <dgm:prSet/>
      <dgm:spPr/>
      <dgm:t>
        <a:bodyPr/>
        <a:lstStyle/>
        <a:p>
          <a:endParaRPr lang="en-US"/>
        </a:p>
      </dgm:t>
    </dgm:pt>
    <dgm:pt modelId="{F5550B07-17ED-4B48-A76A-57AA1BE90766}" type="sibTrans" cxnId="{6D3C7058-81B3-434E-9EEC-8FBAA98F9DF8}">
      <dgm:prSet/>
      <dgm:spPr/>
      <dgm:t>
        <a:bodyPr/>
        <a:lstStyle/>
        <a:p>
          <a:endParaRPr lang="en-US"/>
        </a:p>
      </dgm:t>
    </dgm:pt>
    <dgm:pt modelId="{3FCFD1E8-5863-4241-9FB9-D25ADD6F44F7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3290E-BBAA-489B-BFAD-F52EA63529EF}" type="parTrans" cxnId="{C0276CEE-354F-4786-8F18-81F1560CCB21}">
      <dgm:prSet/>
      <dgm:spPr/>
      <dgm:t>
        <a:bodyPr/>
        <a:lstStyle/>
        <a:p>
          <a:endParaRPr lang="en-US"/>
        </a:p>
      </dgm:t>
    </dgm:pt>
    <dgm:pt modelId="{88A584E7-6A31-4E2B-A590-05CC17D5F334}" type="sibTrans" cxnId="{C0276CEE-354F-4786-8F18-81F1560CCB21}">
      <dgm:prSet/>
      <dgm:spPr/>
      <dgm:t>
        <a:bodyPr/>
        <a:lstStyle/>
        <a:p>
          <a:endParaRPr lang="en-US"/>
        </a:p>
      </dgm:t>
    </dgm:pt>
    <dgm:pt modelId="{B2253DBE-2CA3-4C18-9B12-79CC5544DE3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Coordinate reports from faculty for students struggling in class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DEEA0-B002-4C67-A6DD-7105CFB8E643}" type="parTrans" cxnId="{B6A2F506-B231-4B99-A8BF-D7141D9E9D02}">
      <dgm:prSet/>
      <dgm:spPr/>
      <dgm:t>
        <a:bodyPr/>
        <a:lstStyle/>
        <a:p>
          <a:endParaRPr lang="en-US"/>
        </a:p>
      </dgm:t>
    </dgm:pt>
    <dgm:pt modelId="{C30CE22F-89E9-40EE-8919-BCD59879E90E}" type="sibTrans" cxnId="{B6A2F506-B231-4B99-A8BF-D7141D9E9D02}">
      <dgm:prSet/>
      <dgm:spPr/>
      <dgm:t>
        <a:bodyPr/>
        <a:lstStyle/>
        <a:p>
          <a:endParaRPr lang="en-US"/>
        </a:p>
      </dgm:t>
    </dgm:pt>
    <dgm:pt modelId="{66FE69EA-835A-45D6-B21F-0B98563096D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Contact students to determine issue and connect with appropriate services</a:t>
          </a:r>
        </a:p>
      </dgm:t>
    </dgm:pt>
    <dgm:pt modelId="{B6A36E64-18AE-45A3-B1BB-F636AAF29A89}" type="parTrans" cxnId="{4B1F996B-5A9D-4F51-AE9E-1F6C338D682E}">
      <dgm:prSet/>
      <dgm:spPr/>
      <dgm:t>
        <a:bodyPr/>
        <a:lstStyle/>
        <a:p>
          <a:endParaRPr lang="en-US"/>
        </a:p>
      </dgm:t>
    </dgm:pt>
    <dgm:pt modelId="{C18771D1-0D2C-48E8-A8A3-BC03E01C5718}" type="sibTrans" cxnId="{4B1F996B-5A9D-4F51-AE9E-1F6C338D682E}">
      <dgm:prSet/>
      <dgm:spPr/>
      <dgm:t>
        <a:bodyPr/>
        <a:lstStyle/>
        <a:p>
          <a:endParaRPr lang="en-US"/>
        </a:p>
      </dgm:t>
    </dgm:pt>
    <dgm:pt modelId="{92073F8C-8D82-4A50-875C-348ED438FA46}" type="pres">
      <dgm:prSet presAssocID="{1E7F616A-0AB4-42C7-BD50-0692CC9E568F}" presName="Name0" presStyleCnt="0">
        <dgm:presLayoutVars>
          <dgm:dir/>
          <dgm:animLvl val="lvl"/>
          <dgm:resizeHandles val="exact"/>
        </dgm:presLayoutVars>
      </dgm:prSet>
      <dgm:spPr/>
    </dgm:pt>
    <dgm:pt modelId="{BAB8CDC6-4B3A-4DBE-AE5F-273B8AC3069D}" type="pres">
      <dgm:prSet presAssocID="{A35A8B32-D356-4838-A445-29CF1BA8C73A}" presName="composite" presStyleCnt="0"/>
      <dgm:spPr/>
    </dgm:pt>
    <dgm:pt modelId="{209F336B-B77D-4929-8F34-F8A2D91E0118}" type="pres">
      <dgm:prSet presAssocID="{A35A8B32-D356-4838-A445-29CF1BA8C73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2288359-D5A8-4CC8-B3F4-77F9FB12FCDF}" type="pres">
      <dgm:prSet presAssocID="{A35A8B32-D356-4838-A445-29CF1BA8C73A}" presName="desTx" presStyleLbl="alignAccFollowNode1" presStyleIdx="0" presStyleCnt="5">
        <dgm:presLayoutVars>
          <dgm:bulletEnabled val="1"/>
        </dgm:presLayoutVars>
      </dgm:prSet>
      <dgm:spPr/>
    </dgm:pt>
    <dgm:pt modelId="{6283E268-0179-4AC7-9603-14356E6AB6A6}" type="pres">
      <dgm:prSet presAssocID="{0CFE83BC-4EBF-4178-9448-8EBBF50A94AD}" presName="space" presStyleCnt="0"/>
      <dgm:spPr/>
    </dgm:pt>
    <dgm:pt modelId="{BF3D06B6-C521-4516-85FD-84F9FAECE7AA}" type="pres">
      <dgm:prSet presAssocID="{25379C09-F7FC-4CB2-9BE0-3C6B6FDDDC38}" presName="composite" presStyleCnt="0"/>
      <dgm:spPr/>
    </dgm:pt>
    <dgm:pt modelId="{6B207197-DF06-4D47-B20D-76D4474544B8}" type="pres">
      <dgm:prSet presAssocID="{25379C09-F7FC-4CB2-9BE0-3C6B6FDDDC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C077B66-FF1B-4EE9-AC1B-3BB800BEACE1}" type="pres">
      <dgm:prSet presAssocID="{25379C09-F7FC-4CB2-9BE0-3C6B6FDDDC38}" presName="desTx" presStyleLbl="alignAccFollowNode1" presStyleIdx="1" presStyleCnt="5">
        <dgm:presLayoutVars>
          <dgm:bulletEnabled val="1"/>
        </dgm:presLayoutVars>
      </dgm:prSet>
      <dgm:spPr/>
    </dgm:pt>
    <dgm:pt modelId="{0CFDCD1F-0153-4845-841C-24132F4B8FA1}" type="pres">
      <dgm:prSet presAssocID="{96CCD035-3D19-4DD2-8B1E-36AB68A32036}" presName="space" presStyleCnt="0"/>
      <dgm:spPr/>
    </dgm:pt>
    <dgm:pt modelId="{5E0C0016-2C62-4466-A2A1-8B79BD80266D}" type="pres">
      <dgm:prSet presAssocID="{816F19D0-9E57-4EF1-A101-6677834B9852}" presName="composite" presStyleCnt="0"/>
      <dgm:spPr/>
    </dgm:pt>
    <dgm:pt modelId="{09EF1B60-4237-4DD9-B4C6-46F7E3D67B5C}" type="pres">
      <dgm:prSet presAssocID="{816F19D0-9E57-4EF1-A101-6677834B985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BA94263-5E67-4EBD-BEF7-05989A65CF79}" type="pres">
      <dgm:prSet presAssocID="{816F19D0-9E57-4EF1-A101-6677834B9852}" presName="desTx" presStyleLbl="alignAccFollowNode1" presStyleIdx="2" presStyleCnt="5">
        <dgm:presLayoutVars>
          <dgm:bulletEnabled val="1"/>
        </dgm:presLayoutVars>
      </dgm:prSet>
      <dgm:spPr/>
    </dgm:pt>
    <dgm:pt modelId="{90E70682-C324-495F-B542-4981FC1DBED6}" type="pres">
      <dgm:prSet presAssocID="{9BED22D0-7055-4659-9426-9FDD9E24A0FA}" presName="space" presStyleCnt="0"/>
      <dgm:spPr/>
    </dgm:pt>
    <dgm:pt modelId="{9F595883-FC37-4166-99E7-FADE5549EE25}" type="pres">
      <dgm:prSet presAssocID="{8225F96C-2816-44D3-A4E2-C078592B8A6C}" presName="composite" presStyleCnt="0"/>
      <dgm:spPr/>
    </dgm:pt>
    <dgm:pt modelId="{5AD68DA8-2371-4F46-B928-7315BF2671C0}" type="pres">
      <dgm:prSet presAssocID="{8225F96C-2816-44D3-A4E2-C078592B8A6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BDA0D0C-9C6A-46A1-824A-087443F0B33E}" type="pres">
      <dgm:prSet presAssocID="{8225F96C-2816-44D3-A4E2-C078592B8A6C}" presName="desTx" presStyleLbl="alignAccFollowNode1" presStyleIdx="3" presStyleCnt="5">
        <dgm:presLayoutVars>
          <dgm:bulletEnabled val="1"/>
        </dgm:presLayoutVars>
      </dgm:prSet>
      <dgm:spPr/>
    </dgm:pt>
    <dgm:pt modelId="{955448AB-FF03-420C-B322-AFDE46057335}" type="pres">
      <dgm:prSet presAssocID="{2A1C8870-75F0-47CA-9006-409C9D7FA88A}" presName="space" presStyleCnt="0"/>
      <dgm:spPr/>
    </dgm:pt>
    <dgm:pt modelId="{D9C6222D-9207-4CA9-AF0B-0F88BA714593}" type="pres">
      <dgm:prSet presAssocID="{19B992C0-2406-46F1-AFBB-C93D140244F1}" presName="composite" presStyleCnt="0"/>
      <dgm:spPr/>
    </dgm:pt>
    <dgm:pt modelId="{8A1F0DD2-800B-4093-83BC-7963D57439AF}" type="pres">
      <dgm:prSet presAssocID="{19B992C0-2406-46F1-AFBB-C93D140244F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374940C-5A1C-4835-A4D6-10D1331385C6}" type="pres">
      <dgm:prSet presAssocID="{19B992C0-2406-46F1-AFBB-C93D140244F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0853F00-EFB6-415E-93C7-0BDB9AB91499}" type="presOf" srcId="{8F5DAF9D-8394-4ADA-9AD7-12EDA02B8386}" destId="{4C077B66-FF1B-4EE9-AC1B-3BB800BEACE1}" srcOrd="0" destOrd="1" presId="urn:microsoft.com/office/officeart/2005/8/layout/hList1"/>
    <dgm:cxn modelId="{B6A2F506-B231-4B99-A8BF-D7141D9E9D02}" srcId="{19B992C0-2406-46F1-AFBB-C93D140244F1}" destId="{B2253DBE-2CA3-4C18-9B12-79CC5544DE3C}" srcOrd="0" destOrd="0" parTransId="{841DEEA0-B002-4C67-A6DD-7105CFB8E643}" sibTransId="{C30CE22F-89E9-40EE-8919-BCD59879E90E}"/>
    <dgm:cxn modelId="{C7868D09-7B54-4E81-83C4-E03115B5A1E6}" type="presOf" srcId="{41A86B7C-16A4-498C-8508-2A5C7AA49971}" destId="{CBDA0D0C-9C6A-46A1-824A-087443F0B33E}" srcOrd="0" destOrd="0" presId="urn:microsoft.com/office/officeart/2005/8/layout/hList1"/>
    <dgm:cxn modelId="{1ABA1E0B-7900-4FD7-9D26-54E4FCBAAE6D}" type="presOf" srcId="{25379C09-F7FC-4CB2-9BE0-3C6B6FDDDC38}" destId="{6B207197-DF06-4D47-B20D-76D4474544B8}" srcOrd="0" destOrd="0" presId="urn:microsoft.com/office/officeart/2005/8/layout/hList1"/>
    <dgm:cxn modelId="{5FEA931E-9CCC-4387-8545-447768EDBE65}" type="presOf" srcId="{B2253DBE-2CA3-4C18-9B12-79CC5544DE3C}" destId="{1374940C-5A1C-4835-A4D6-10D1331385C6}" srcOrd="0" destOrd="0" presId="urn:microsoft.com/office/officeart/2005/8/layout/hList1"/>
    <dgm:cxn modelId="{568E1020-3590-44A9-AD06-54BF7B76A4D7}" srcId="{25379C09-F7FC-4CB2-9BE0-3C6B6FDDDC38}" destId="{050561D7-54D4-4191-9E77-309DCE3004FC}" srcOrd="2" destOrd="0" parTransId="{45946ACA-41FE-45BE-A3F4-EB4A46BB334D}" sibTransId="{DABC7C5F-7172-4BAC-BA5A-7CBD4B85CC0E}"/>
    <dgm:cxn modelId="{82E62E21-E97F-4298-BDEC-78701F96F1A3}" type="presOf" srcId="{CD6A1713-F7B3-4EA7-8BE4-F0CBDDDB47B2}" destId="{CBDA0D0C-9C6A-46A1-824A-087443F0B33E}" srcOrd="0" destOrd="6" presId="urn:microsoft.com/office/officeart/2005/8/layout/hList1"/>
    <dgm:cxn modelId="{EC522923-8455-4D92-BD15-8EA8DF21B1C0}" srcId="{A35A8B32-D356-4838-A445-29CF1BA8C73A}" destId="{B9D6B97B-BBEF-4BDD-96C6-0C548A4F9136}" srcOrd="0" destOrd="0" parTransId="{ED7423D9-6DF9-4487-8021-A10F64EA1D3E}" sibTransId="{0223A214-8F8E-427B-8E34-71FDEC83AC4D}"/>
    <dgm:cxn modelId="{0D888626-AE9D-4B02-91BD-1F4197F82690}" srcId="{25379C09-F7FC-4CB2-9BE0-3C6B6FDDDC38}" destId="{63E73AF2-7355-46E4-9492-20F9199291C9}" srcOrd="4" destOrd="0" parTransId="{44856F02-1134-4160-B1E6-B716C9BFA3EB}" sibTransId="{90260831-3894-4130-BFE2-38A133454087}"/>
    <dgm:cxn modelId="{4167B127-D156-4A95-A833-2F9794ECC60E}" type="presOf" srcId="{DAFBF536-FABB-47EB-B141-56B78BF29652}" destId="{9BA94263-5E67-4EBD-BEF7-05989A65CF79}" srcOrd="0" destOrd="5" presId="urn:microsoft.com/office/officeart/2005/8/layout/hList1"/>
    <dgm:cxn modelId="{A4AA7B2F-0FFA-4E3D-9F41-F6C27B8E9C89}" type="presOf" srcId="{816F19D0-9E57-4EF1-A101-6677834B9852}" destId="{09EF1B60-4237-4DD9-B4C6-46F7E3D67B5C}" srcOrd="0" destOrd="0" presId="urn:microsoft.com/office/officeart/2005/8/layout/hList1"/>
    <dgm:cxn modelId="{BE8D2832-0186-415F-BFFF-EEE0FC534FED}" type="presOf" srcId="{9BF3A133-0317-42B1-AFC5-7C4AF9648AA5}" destId="{4C077B66-FF1B-4EE9-AC1B-3BB800BEACE1}" srcOrd="0" destOrd="0" presId="urn:microsoft.com/office/officeart/2005/8/layout/hList1"/>
    <dgm:cxn modelId="{3ECDD734-CC2D-44AC-B9FB-85CE306F0616}" srcId="{1E7F616A-0AB4-42C7-BD50-0692CC9E568F}" destId="{25379C09-F7FC-4CB2-9BE0-3C6B6FDDDC38}" srcOrd="1" destOrd="0" parTransId="{AA652444-C19F-4B4F-BD27-E658824CEA15}" sibTransId="{96CCD035-3D19-4DD2-8B1E-36AB68A32036}"/>
    <dgm:cxn modelId="{18F6DD3B-42E2-41CD-BD5C-9C2E1AF2A1B1}" srcId="{1E7F616A-0AB4-42C7-BD50-0692CC9E568F}" destId="{19B992C0-2406-46F1-AFBB-C93D140244F1}" srcOrd="4" destOrd="0" parTransId="{62902DB1-4F5B-435D-B11F-1C213C65CC56}" sibTransId="{4620BB5C-8302-4074-AD33-259F4066B18D}"/>
    <dgm:cxn modelId="{39043D3E-3E58-4828-B0DF-229400120330}" type="presOf" srcId="{3FCFD1E8-5863-4241-9FB9-D25ADD6F44F7}" destId="{CBDA0D0C-9C6A-46A1-824A-087443F0B33E}" srcOrd="0" destOrd="7" presId="urn:microsoft.com/office/officeart/2005/8/layout/hList1"/>
    <dgm:cxn modelId="{D404DA61-A80E-4A46-9458-658E95E48B2E}" type="presOf" srcId="{010BDD35-252D-477A-B100-FB92426042F0}" destId="{CBDA0D0C-9C6A-46A1-824A-087443F0B33E}" srcOrd="0" destOrd="2" presId="urn:microsoft.com/office/officeart/2005/8/layout/hList1"/>
    <dgm:cxn modelId="{DB059542-8FF0-457C-A8E6-D382C2905E8F}" srcId="{8225F96C-2816-44D3-A4E2-C078592B8A6C}" destId="{89563B96-D617-4234-8E73-FD444B167E34}" srcOrd="4" destOrd="0" parTransId="{F6573239-FB95-40A8-A0BA-971BB8A4E630}" sibTransId="{A36A95ED-4249-4E04-A2CA-36BE5E7BC51C}"/>
    <dgm:cxn modelId="{8F2F3843-30C9-4ADF-BA8E-9AE274960F14}" srcId="{8225F96C-2816-44D3-A4E2-C078592B8A6C}" destId="{39ABF0F7-F173-4CBE-9670-9A041827F8FF}" srcOrd="8" destOrd="0" parTransId="{09473C52-A658-4CD7-ABDA-CAA87C281818}" sibTransId="{366A3312-E513-4027-903B-F68E2B106CE8}"/>
    <dgm:cxn modelId="{A38A7044-C4F7-4803-9DBA-D878A4256587}" type="presOf" srcId="{66FE69EA-835A-45D6-B21F-0B98563096D7}" destId="{1374940C-5A1C-4835-A4D6-10D1331385C6}" srcOrd="0" destOrd="1" presId="urn:microsoft.com/office/officeart/2005/8/layout/hList1"/>
    <dgm:cxn modelId="{6A0EFE68-4890-490C-B617-46BA525ABA4A}" type="presOf" srcId="{82047835-45AF-4C78-98FB-859E4DC9F74C}" destId="{9BA94263-5E67-4EBD-BEF7-05989A65CF79}" srcOrd="0" destOrd="2" presId="urn:microsoft.com/office/officeart/2005/8/layout/hList1"/>
    <dgm:cxn modelId="{02F38449-6FE0-46FB-98F2-CBA4B9979CB3}" type="presOf" srcId="{B9D6B97B-BBEF-4BDD-96C6-0C548A4F9136}" destId="{E2288359-D5A8-4CC8-B3F4-77F9FB12FCDF}" srcOrd="0" destOrd="0" presId="urn:microsoft.com/office/officeart/2005/8/layout/hList1"/>
    <dgm:cxn modelId="{27E30F6B-1E15-49E3-B338-F6C628DAA1AD}" srcId="{816F19D0-9E57-4EF1-A101-6677834B9852}" destId="{F71E49F2-BD07-4978-9908-7472F37C5D28}" srcOrd="1" destOrd="0" parTransId="{620D6EBB-AAF2-4DF3-8458-331DDCAE88BB}" sibTransId="{90B8C57C-5DA6-43AA-9B32-85DE48869AB2}"/>
    <dgm:cxn modelId="{4B1F996B-5A9D-4F51-AE9E-1F6C338D682E}" srcId="{19B992C0-2406-46F1-AFBB-C93D140244F1}" destId="{66FE69EA-835A-45D6-B21F-0B98563096D7}" srcOrd="1" destOrd="0" parTransId="{B6A36E64-18AE-45A3-B1BB-F636AAF29A89}" sibTransId="{C18771D1-0D2C-48E8-A8A3-BC03E01C5718}"/>
    <dgm:cxn modelId="{33F05771-5711-4BD0-BB70-BBCE5DEE437A}" srcId="{1E7F616A-0AB4-42C7-BD50-0692CC9E568F}" destId="{A35A8B32-D356-4838-A445-29CF1BA8C73A}" srcOrd="0" destOrd="0" parTransId="{097EB53E-7BCA-467B-9FD9-86ED41CECF3C}" sibTransId="{0CFE83BC-4EBF-4178-9448-8EBBF50A94AD}"/>
    <dgm:cxn modelId="{3D5DA972-3A83-4FED-9923-19F8DD5246A2}" type="presOf" srcId="{B7A1D8DB-9158-42E7-A5D7-69166330850B}" destId="{E2288359-D5A8-4CC8-B3F4-77F9FB12FCDF}" srcOrd="0" destOrd="3" presId="urn:microsoft.com/office/officeart/2005/8/layout/hList1"/>
    <dgm:cxn modelId="{38D84F56-07A4-439D-9414-3F83B63FB38A}" srcId="{8225F96C-2816-44D3-A4E2-C078592B8A6C}" destId="{CD6A1713-F7B3-4EA7-8BE4-F0CBDDDB47B2}" srcOrd="6" destOrd="0" parTransId="{AA342E87-C5D7-4789-854E-8E2FF9499B2D}" sibTransId="{B28EEDA9-0A42-43AE-9DE0-E339D35A5DC1}"/>
    <dgm:cxn modelId="{6D3C7058-81B3-434E-9EEC-8FBAA98F9DF8}" srcId="{8225F96C-2816-44D3-A4E2-C078592B8A6C}" destId="{2DE75CF9-D116-44A7-98B7-AFCCDAF528A5}" srcOrd="5" destOrd="0" parTransId="{98C3D453-E21D-404E-93CF-5B49A545787B}" sibTransId="{F5550B07-17ED-4B48-A76A-57AA1BE90766}"/>
    <dgm:cxn modelId="{B25CF158-A7E7-4584-9902-8B3C7EEB225A}" srcId="{8225F96C-2816-44D3-A4E2-C078592B8A6C}" destId="{9DD401C2-A4E8-4543-B10A-DFCF8833CADF}" srcOrd="1" destOrd="0" parTransId="{67D38E89-CDCE-4F55-8C58-987D2CB437E4}" sibTransId="{AF952AD6-4A61-42A4-8055-242781A4993E}"/>
    <dgm:cxn modelId="{C396C57A-9551-4BCE-B7D9-955C9D2C0527}" srcId="{1E7F616A-0AB4-42C7-BD50-0692CC9E568F}" destId="{816F19D0-9E57-4EF1-A101-6677834B9852}" srcOrd="2" destOrd="0" parTransId="{23E6AD74-7332-4297-89ED-7098EF4AB3DC}" sibTransId="{9BED22D0-7055-4659-9426-9FDD9E24A0FA}"/>
    <dgm:cxn modelId="{6DE8807B-FD9B-4732-AF2D-EDCD41472180}" type="presOf" srcId="{C41229B3-C6D2-4085-B738-F313D94FE0EE}" destId="{9BA94263-5E67-4EBD-BEF7-05989A65CF79}" srcOrd="0" destOrd="4" presId="urn:microsoft.com/office/officeart/2005/8/layout/hList1"/>
    <dgm:cxn modelId="{B343697C-476F-4516-BF05-C63017B6C753}" srcId="{25379C09-F7FC-4CB2-9BE0-3C6B6FDDDC38}" destId="{9BF3A133-0317-42B1-AFC5-7C4AF9648AA5}" srcOrd="0" destOrd="0" parTransId="{ABAAEE6C-146A-4A86-A65A-0AACC202A6C1}" sibTransId="{2CC64928-C8BB-48B0-99D2-C4ACFFD09A3E}"/>
    <dgm:cxn modelId="{2E4BEA7C-14FB-445E-A235-0125DCFF5227}" type="presOf" srcId="{1F39E18C-C5F8-48DD-B16D-A5E92563557D}" destId="{9BA94263-5E67-4EBD-BEF7-05989A65CF79}" srcOrd="0" destOrd="0" presId="urn:microsoft.com/office/officeart/2005/8/layout/hList1"/>
    <dgm:cxn modelId="{3691587F-E378-4303-9C7C-0945F23DAA0D}" type="presOf" srcId="{F71E49F2-BD07-4978-9908-7472F37C5D28}" destId="{9BA94263-5E67-4EBD-BEF7-05989A65CF79}" srcOrd="0" destOrd="3" presId="urn:microsoft.com/office/officeart/2005/8/layout/hList1"/>
    <dgm:cxn modelId="{3A3CDE85-8389-4B54-AC16-E7DA62EEBC2E}" type="presOf" srcId="{84909269-32EB-43C5-ACD5-168E09EC4F87}" destId="{9BA94263-5E67-4EBD-BEF7-05989A65CF79}" srcOrd="0" destOrd="1" presId="urn:microsoft.com/office/officeart/2005/8/layout/hList1"/>
    <dgm:cxn modelId="{C8A95691-DF19-42AF-84DB-6BFF23087EC6}" type="presOf" srcId="{9DD401C2-A4E8-4543-B10A-DFCF8833CADF}" destId="{CBDA0D0C-9C6A-46A1-824A-087443F0B33E}" srcOrd="0" destOrd="1" presId="urn:microsoft.com/office/officeart/2005/8/layout/hList1"/>
    <dgm:cxn modelId="{FC627997-6381-40D4-9CFA-B1CEAD3084B2}" type="presOf" srcId="{39ABF0F7-F173-4CBE-9670-9A041827F8FF}" destId="{CBDA0D0C-9C6A-46A1-824A-087443F0B33E}" srcOrd="0" destOrd="8" presId="urn:microsoft.com/office/officeart/2005/8/layout/hList1"/>
    <dgm:cxn modelId="{F33EC19A-CC7D-4638-BCAB-F0F63B495DD0}" type="presOf" srcId="{8225F96C-2816-44D3-A4E2-C078592B8A6C}" destId="{5AD68DA8-2371-4F46-B928-7315BF2671C0}" srcOrd="0" destOrd="0" presId="urn:microsoft.com/office/officeart/2005/8/layout/hList1"/>
    <dgm:cxn modelId="{9DF8A39B-84E2-483A-A802-14C4B62B3DFD}" type="presOf" srcId="{63E73AF2-7355-46E4-9492-20F9199291C9}" destId="{4C077B66-FF1B-4EE9-AC1B-3BB800BEACE1}" srcOrd="0" destOrd="4" presId="urn:microsoft.com/office/officeart/2005/8/layout/hList1"/>
    <dgm:cxn modelId="{99646C9C-69C0-4CA5-8649-A2DB752F3410}" srcId="{8225F96C-2816-44D3-A4E2-C078592B8A6C}" destId="{57C5BF5C-AC72-48B5-B310-3B30968D1349}" srcOrd="3" destOrd="0" parTransId="{75165816-9D59-4B2B-98C0-82F746EB2CB9}" sibTransId="{A7D5F4F4-30A1-41EE-B86B-A500CFD26F5D}"/>
    <dgm:cxn modelId="{341A199E-4CDC-4880-9757-B35E23C4F415}" srcId="{1F39E18C-C5F8-48DD-B16D-A5E92563557D}" destId="{84909269-32EB-43C5-ACD5-168E09EC4F87}" srcOrd="0" destOrd="0" parTransId="{8D5656D9-EAE2-423C-9B37-959C066D15A6}" sibTransId="{A9D49099-D900-42B9-81E7-66D857DC5F2F}"/>
    <dgm:cxn modelId="{1F3FC19E-2332-4031-93D6-113D651AF621}" type="presOf" srcId="{57C5BF5C-AC72-48B5-B310-3B30968D1349}" destId="{CBDA0D0C-9C6A-46A1-824A-087443F0B33E}" srcOrd="0" destOrd="3" presId="urn:microsoft.com/office/officeart/2005/8/layout/hList1"/>
    <dgm:cxn modelId="{05D06F9F-46EF-465B-8545-525D7C1AD519}" type="presOf" srcId="{1E7F616A-0AB4-42C7-BD50-0692CC9E568F}" destId="{92073F8C-8D82-4A50-875C-348ED438FA46}" srcOrd="0" destOrd="0" presId="urn:microsoft.com/office/officeart/2005/8/layout/hList1"/>
    <dgm:cxn modelId="{1E9366A2-60B1-4F1E-BD15-54ABF9AB5E60}" type="presOf" srcId="{A35A8B32-D356-4838-A445-29CF1BA8C73A}" destId="{209F336B-B77D-4929-8F34-F8A2D91E0118}" srcOrd="0" destOrd="0" presId="urn:microsoft.com/office/officeart/2005/8/layout/hList1"/>
    <dgm:cxn modelId="{9F31F6A4-DABF-4285-9DFB-1F1814DB01D9}" type="presOf" srcId="{35291D56-ED05-480D-B302-99B80B1362DD}" destId="{E2288359-D5A8-4CC8-B3F4-77F9FB12FCDF}" srcOrd="0" destOrd="2" presId="urn:microsoft.com/office/officeart/2005/8/layout/hList1"/>
    <dgm:cxn modelId="{9289D8AD-F2AC-407B-986B-9EB8E32ACFFA}" srcId="{A35A8B32-D356-4838-A445-29CF1BA8C73A}" destId="{35291D56-ED05-480D-B302-99B80B1362DD}" srcOrd="2" destOrd="0" parTransId="{587BCB3C-3FB2-4ED8-B7EA-FD5F3FA51841}" sibTransId="{D31AAEF7-B447-4820-B7DF-F3643E469697}"/>
    <dgm:cxn modelId="{6533F2B2-BBA7-4C8D-9D31-F1FC41A2C665}" srcId="{1F39E18C-C5F8-48DD-B16D-A5E92563557D}" destId="{82047835-45AF-4C78-98FB-859E4DC9F74C}" srcOrd="1" destOrd="0" parTransId="{8E4DAEDD-587A-4915-8E1F-7487631CE11D}" sibTransId="{E270A3AC-F7EC-4ADE-8928-EB4DE9115553}"/>
    <dgm:cxn modelId="{AA024BB8-3B6A-45F6-8C98-20E3BE7088B6}" type="presOf" srcId="{89563B96-D617-4234-8E73-FD444B167E34}" destId="{CBDA0D0C-9C6A-46A1-824A-087443F0B33E}" srcOrd="0" destOrd="4" presId="urn:microsoft.com/office/officeart/2005/8/layout/hList1"/>
    <dgm:cxn modelId="{DA90AABA-B28A-4DC8-8703-58CDABF0D1DF}" srcId="{25379C09-F7FC-4CB2-9BE0-3C6B6FDDDC38}" destId="{8F5DAF9D-8394-4ADA-9AD7-12EDA02B8386}" srcOrd="1" destOrd="0" parTransId="{BE8EDF9D-A4AA-447C-AF1B-7D043DC87CF1}" sibTransId="{BF8ACE45-A5A1-455B-8ADE-F91AFC09104E}"/>
    <dgm:cxn modelId="{D9418EBC-4681-466F-86A2-F85C4B63C4F8}" srcId="{F71E49F2-BD07-4978-9908-7472F37C5D28}" destId="{C41229B3-C6D2-4085-B738-F313D94FE0EE}" srcOrd="0" destOrd="0" parTransId="{4A074C8A-3C3A-46B6-89DC-DF18FC62F52F}" sibTransId="{C94AFE25-6D27-4C06-9636-6CDD731CAC57}"/>
    <dgm:cxn modelId="{F7DE57C0-DF95-4FC9-A415-C3E4CCACBEED}" srcId="{816F19D0-9E57-4EF1-A101-6677834B9852}" destId="{1F39E18C-C5F8-48DD-B16D-A5E92563557D}" srcOrd="0" destOrd="0" parTransId="{FB5DC6EB-0807-4EDC-9DE6-4C73C38C5636}" sibTransId="{86ABDE71-AB14-405F-8598-F3C93A1C6D70}"/>
    <dgm:cxn modelId="{366114CA-C875-4833-89E4-4B426FE6EA83}" srcId="{A35A8B32-D356-4838-A445-29CF1BA8C73A}" destId="{1F116581-5C57-4C84-92C6-7C5E2752376D}" srcOrd="1" destOrd="0" parTransId="{18D41800-8AEB-466B-A529-D263B74B982E}" sibTransId="{578ABBC1-7977-4552-ABE2-36A837A05AE9}"/>
    <dgm:cxn modelId="{DDCA32CE-616B-4DB6-B04A-112A01D6569F}" type="presOf" srcId="{19B992C0-2406-46F1-AFBB-C93D140244F1}" destId="{8A1F0DD2-800B-4093-83BC-7963D57439AF}" srcOrd="0" destOrd="0" presId="urn:microsoft.com/office/officeart/2005/8/layout/hList1"/>
    <dgm:cxn modelId="{F0C723CF-AE12-4B50-B747-A5432FF5B171}" type="presOf" srcId="{050561D7-54D4-4191-9E77-309DCE3004FC}" destId="{4C077B66-FF1B-4EE9-AC1B-3BB800BEACE1}" srcOrd="0" destOrd="2" presId="urn:microsoft.com/office/officeart/2005/8/layout/hList1"/>
    <dgm:cxn modelId="{3073C5D4-84EC-4E2E-9B73-F9E201BBC319}" srcId="{F71E49F2-BD07-4978-9908-7472F37C5D28}" destId="{DAFBF536-FABB-47EB-B141-56B78BF29652}" srcOrd="1" destOrd="0" parTransId="{75F4F6CF-567E-4624-A6C9-69A88960BE97}" sibTransId="{3159AC10-B26A-4C41-BF21-6FC5CCA47091}"/>
    <dgm:cxn modelId="{EC9EDDD8-AC44-4AF5-83E8-F6287869900C}" type="presOf" srcId="{2DE75CF9-D116-44A7-98B7-AFCCDAF528A5}" destId="{CBDA0D0C-9C6A-46A1-824A-087443F0B33E}" srcOrd="0" destOrd="5" presId="urn:microsoft.com/office/officeart/2005/8/layout/hList1"/>
    <dgm:cxn modelId="{7E1B48DB-0B15-4A62-8260-9313D48BE648}" srcId="{A35A8B32-D356-4838-A445-29CF1BA8C73A}" destId="{B7A1D8DB-9158-42E7-A5D7-69166330850B}" srcOrd="3" destOrd="0" parTransId="{FA4ADE59-4254-4B7B-9E21-D87BF63CA654}" sibTransId="{30BD1219-5B07-4FC5-90EF-B3222D1E6992}"/>
    <dgm:cxn modelId="{2726B0DB-9FA6-4AE1-BE8E-EB2BB5DED66B}" srcId="{1E7F616A-0AB4-42C7-BD50-0692CC9E568F}" destId="{8225F96C-2816-44D3-A4E2-C078592B8A6C}" srcOrd="3" destOrd="0" parTransId="{CFFED645-8760-4C17-9CBC-07ACBECB9F72}" sibTransId="{2A1C8870-75F0-47CA-9006-409C9D7FA88A}"/>
    <dgm:cxn modelId="{35D4DFDE-3E25-4C49-BF43-AF5713AA945D}" srcId="{8225F96C-2816-44D3-A4E2-C078592B8A6C}" destId="{010BDD35-252D-477A-B100-FB92426042F0}" srcOrd="2" destOrd="0" parTransId="{A463329B-FF6C-473E-B3D3-8BAF28C376C8}" sibTransId="{78B80FDB-66DA-41C0-9C04-4EFDF0494F12}"/>
    <dgm:cxn modelId="{184E56E7-14AA-4245-A887-ED54536F72E9}" type="presOf" srcId="{1F116581-5C57-4C84-92C6-7C5E2752376D}" destId="{E2288359-D5A8-4CC8-B3F4-77F9FB12FCDF}" srcOrd="0" destOrd="1" presId="urn:microsoft.com/office/officeart/2005/8/layout/hList1"/>
    <dgm:cxn modelId="{49CDFAE9-EEC0-407B-BA42-0BFFBB8C0552}" type="presOf" srcId="{49320788-DDEC-4B13-A604-2FBF60B29F83}" destId="{4C077B66-FF1B-4EE9-AC1B-3BB800BEACE1}" srcOrd="0" destOrd="3" presId="urn:microsoft.com/office/officeart/2005/8/layout/hList1"/>
    <dgm:cxn modelId="{C0276CEE-354F-4786-8F18-81F1560CCB21}" srcId="{8225F96C-2816-44D3-A4E2-C078592B8A6C}" destId="{3FCFD1E8-5863-4241-9FB9-D25ADD6F44F7}" srcOrd="7" destOrd="0" parTransId="{B283290E-BBAA-489B-BFAD-F52EA63529EF}" sibTransId="{88A584E7-6A31-4E2B-A590-05CC17D5F334}"/>
    <dgm:cxn modelId="{E1DE23F7-8B28-42FD-9DCC-B80072AD1383}" srcId="{8225F96C-2816-44D3-A4E2-C078592B8A6C}" destId="{41A86B7C-16A4-498C-8508-2A5C7AA49971}" srcOrd="0" destOrd="0" parTransId="{9A14343C-D835-4774-B4A7-E29D9F2B4DE7}" sibTransId="{D4195133-B047-46A4-BDF9-50C97BBCCEAB}"/>
    <dgm:cxn modelId="{432443FB-08EC-4D96-AFFB-30A369B25071}" srcId="{25379C09-F7FC-4CB2-9BE0-3C6B6FDDDC38}" destId="{49320788-DDEC-4B13-A604-2FBF60B29F83}" srcOrd="3" destOrd="0" parTransId="{9E5A943A-9DC3-4046-A77A-E5A77840601A}" sibTransId="{C6312A11-6688-415A-8BBD-668DE902D7F7}"/>
    <dgm:cxn modelId="{2F280FCA-A315-4024-AFE3-E33DFF5A0AD6}" type="presParOf" srcId="{92073F8C-8D82-4A50-875C-348ED438FA46}" destId="{BAB8CDC6-4B3A-4DBE-AE5F-273B8AC3069D}" srcOrd="0" destOrd="0" presId="urn:microsoft.com/office/officeart/2005/8/layout/hList1"/>
    <dgm:cxn modelId="{6C23E8F0-9DD8-4793-83EE-1A801FDD3F70}" type="presParOf" srcId="{BAB8CDC6-4B3A-4DBE-AE5F-273B8AC3069D}" destId="{209F336B-B77D-4929-8F34-F8A2D91E0118}" srcOrd="0" destOrd="0" presId="urn:microsoft.com/office/officeart/2005/8/layout/hList1"/>
    <dgm:cxn modelId="{CF7AE894-A860-4590-A50B-9A4972C606EE}" type="presParOf" srcId="{BAB8CDC6-4B3A-4DBE-AE5F-273B8AC3069D}" destId="{E2288359-D5A8-4CC8-B3F4-77F9FB12FCDF}" srcOrd="1" destOrd="0" presId="urn:microsoft.com/office/officeart/2005/8/layout/hList1"/>
    <dgm:cxn modelId="{F59F9B1C-803F-42B7-83E2-FA3F0E81A09B}" type="presParOf" srcId="{92073F8C-8D82-4A50-875C-348ED438FA46}" destId="{6283E268-0179-4AC7-9603-14356E6AB6A6}" srcOrd="1" destOrd="0" presId="urn:microsoft.com/office/officeart/2005/8/layout/hList1"/>
    <dgm:cxn modelId="{4525CA24-3B08-4750-BA8D-CC5A57C00A3C}" type="presParOf" srcId="{92073F8C-8D82-4A50-875C-348ED438FA46}" destId="{BF3D06B6-C521-4516-85FD-84F9FAECE7AA}" srcOrd="2" destOrd="0" presId="urn:microsoft.com/office/officeart/2005/8/layout/hList1"/>
    <dgm:cxn modelId="{91A462DA-3671-46E9-BDF9-52F3CA75507C}" type="presParOf" srcId="{BF3D06B6-C521-4516-85FD-84F9FAECE7AA}" destId="{6B207197-DF06-4D47-B20D-76D4474544B8}" srcOrd="0" destOrd="0" presId="urn:microsoft.com/office/officeart/2005/8/layout/hList1"/>
    <dgm:cxn modelId="{4AF3F552-F960-4782-8B0A-E3AD9438A4D2}" type="presParOf" srcId="{BF3D06B6-C521-4516-85FD-84F9FAECE7AA}" destId="{4C077B66-FF1B-4EE9-AC1B-3BB800BEACE1}" srcOrd="1" destOrd="0" presId="urn:microsoft.com/office/officeart/2005/8/layout/hList1"/>
    <dgm:cxn modelId="{46471015-74BD-439A-A355-86285072AC76}" type="presParOf" srcId="{92073F8C-8D82-4A50-875C-348ED438FA46}" destId="{0CFDCD1F-0153-4845-841C-24132F4B8FA1}" srcOrd="3" destOrd="0" presId="urn:microsoft.com/office/officeart/2005/8/layout/hList1"/>
    <dgm:cxn modelId="{90FDD25C-15F3-4563-9577-7DB397779E30}" type="presParOf" srcId="{92073F8C-8D82-4A50-875C-348ED438FA46}" destId="{5E0C0016-2C62-4466-A2A1-8B79BD80266D}" srcOrd="4" destOrd="0" presId="urn:microsoft.com/office/officeart/2005/8/layout/hList1"/>
    <dgm:cxn modelId="{BCAC3F25-7C21-45F9-A3F2-F01CF38F5FA6}" type="presParOf" srcId="{5E0C0016-2C62-4466-A2A1-8B79BD80266D}" destId="{09EF1B60-4237-4DD9-B4C6-46F7E3D67B5C}" srcOrd="0" destOrd="0" presId="urn:microsoft.com/office/officeart/2005/8/layout/hList1"/>
    <dgm:cxn modelId="{951CFD2B-4BFA-4044-A394-4A63097B4281}" type="presParOf" srcId="{5E0C0016-2C62-4466-A2A1-8B79BD80266D}" destId="{9BA94263-5E67-4EBD-BEF7-05989A65CF79}" srcOrd="1" destOrd="0" presId="urn:microsoft.com/office/officeart/2005/8/layout/hList1"/>
    <dgm:cxn modelId="{1D3B1D11-74BF-48D8-BF69-8D244D12C5D4}" type="presParOf" srcId="{92073F8C-8D82-4A50-875C-348ED438FA46}" destId="{90E70682-C324-495F-B542-4981FC1DBED6}" srcOrd="5" destOrd="0" presId="urn:microsoft.com/office/officeart/2005/8/layout/hList1"/>
    <dgm:cxn modelId="{CB17AFD8-9961-4373-9416-80CCD0FAD962}" type="presParOf" srcId="{92073F8C-8D82-4A50-875C-348ED438FA46}" destId="{9F595883-FC37-4166-99E7-FADE5549EE25}" srcOrd="6" destOrd="0" presId="urn:microsoft.com/office/officeart/2005/8/layout/hList1"/>
    <dgm:cxn modelId="{7162FDF5-6697-43E3-BD20-CDAA45DB4858}" type="presParOf" srcId="{9F595883-FC37-4166-99E7-FADE5549EE25}" destId="{5AD68DA8-2371-4F46-B928-7315BF2671C0}" srcOrd="0" destOrd="0" presId="urn:microsoft.com/office/officeart/2005/8/layout/hList1"/>
    <dgm:cxn modelId="{E9AF22E7-63AF-4813-AFDE-BF22597E0DC5}" type="presParOf" srcId="{9F595883-FC37-4166-99E7-FADE5549EE25}" destId="{CBDA0D0C-9C6A-46A1-824A-087443F0B33E}" srcOrd="1" destOrd="0" presId="urn:microsoft.com/office/officeart/2005/8/layout/hList1"/>
    <dgm:cxn modelId="{C0E8C9CF-AF8B-429D-9E41-92A984FE5AA9}" type="presParOf" srcId="{92073F8C-8D82-4A50-875C-348ED438FA46}" destId="{955448AB-FF03-420C-B322-AFDE46057335}" srcOrd="7" destOrd="0" presId="urn:microsoft.com/office/officeart/2005/8/layout/hList1"/>
    <dgm:cxn modelId="{825791FA-F7B4-4E57-BB14-7A38C39BC8EA}" type="presParOf" srcId="{92073F8C-8D82-4A50-875C-348ED438FA46}" destId="{D9C6222D-9207-4CA9-AF0B-0F88BA714593}" srcOrd="8" destOrd="0" presId="urn:microsoft.com/office/officeart/2005/8/layout/hList1"/>
    <dgm:cxn modelId="{2E0725E1-89D6-47F9-A03F-DFCFFEE1C026}" type="presParOf" srcId="{D9C6222D-9207-4CA9-AF0B-0F88BA714593}" destId="{8A1F0DD2-800B-4093-83BC-7963D57439AF}" srcOrd="0" destOrd="0" presId="urn:microsoft.com/office/officeart/2005/8/layout/hList1"/>
    <dgm:cxn modelId="{9F7940C8-7F7E-49BD-9309-327C4D8D74ED}" type="presParOf" srcId="{D9C6222D-9207-4CA9-AF0B-0F88BA714593}" destId="{1374940C-5A1C-4835-A4D6-10D1331385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E6828-F822-4E7A-B648-AE0613EC094B}">
      <dsp:nvSpPr>
        <dsp:cNvPr id="0" name=""/>
        <dsp:cNvSpPr/>
      </dsp:nvSpPr>
      <dsp:spPr>
        <a:xfrm>
          <a:off x="328800" y="1134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26,608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 headcount</a:t>
          </a:r>
          <a:b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sp:txBody>
      <dsp:txXfrm>
        <a:off x="328800" y="1134"/>
        <a:ext cx="1927688" cy="1078960"/>
      </dsp:txXfrm>
    </dsp:sp>
    <dsp:sp modelId="{9212F73D-3C7D-4527-A675-8ED220DD7AAF}">
      <dsp:nvSpPr>
        <dsp:cNvPr id="0" name=""/>
        <dsp:cNvSpPr/>
      </dsp:nvSpPr>
      <dsp:spPr>
        <a:xfrm>
          <a:off x="2436315" y="1134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1340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Avg SAT 2021</a:t>
          </a:r>
          <a:b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Incoming Freshmen</a:t>
          </a:r>
          <a:b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(test optional)</a:t>
          </a:r>
        </a:p>
      </dsp:txBody>
      <dsp:txXfrm>
        <a:off x="2436315" y="1134"/>
        <a:ext cx="1798267" cy="1078960"/>
      </dsp:txXfrm>
    </dsp:sp>
    <dsp:sp modelId="{3D95C579-C9BD-45A3-A51B-F237C9314958}">
      <dsp:nvSpPr>
        <dsp:cNvPr id="0" name=""/>
        <dsp:cNvSpPr/>
      </dsp:nvSpPr>
      <dsp:spPr>
        <a:xfrm>
          <a:off x="4414409" y="1134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Avg HS GPA 2021 Incoming Freshmen</a:t>
          </a:r>
        </a:p>
      </dsp:txBody>
      <dsp:txXfrm>
        <a:off x="4414409" y="1134"/>
        <a:ext cx="1798267" cy="1078960"/>
      </dsp:txXfrm>
    </dsp:sp>
    <dsp:sp modelId="{ED5B9660-61F9-4116-AF59-C8F55E1EDEB6}">
      <dsp:nvSpPr>
        <dsp:cNvPr id="0" name=""/>
        <dsp:cNvSpPr/>
      </dsp:nvSpPr>
      <dsp:spPr>
        <a:xfrm>
          <a:off x="328800" y="1259921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68%   32%</a:t>
          </a:r>
          <a:b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Undergrad   Graduate</a:t>
          </a:r>
        </a:p>
      </dsp:txBody>
      <dsp:txXfrm>
        <a:off x="328800" y="1259921"/>
        <a:ext cx="1927688" cy="1078960"/>
      </dsp:txXfrm>
    </dsp:sp>
    <dsp:sp modelId="{378639B0-1AF9-43A6-BF03-FA8628447C98}">
      <dsp:nvSpPr>
        <dsp:cNvPr id="0" name=""/>
        <dsp:cNvSpPr/>
      </dsp:nvSpPr>
      <dsp:spPr>
        <a:xfrm>
          <a:off x="2436315" y="1259921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1/3</a:t>
          </a:r>
          <a:b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Receive Pell Grants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315" y="1259921"/>
        <a:ext cx="1798267" cy="1078960"/>
      </dsp:txXfrm>
    </dsp:sp>
    <dsp:sp modelId="{3B68AF9B-57A4-48B7-82D1-B722DAC976A0}">
      <dsp:nvSpPr>
        <dsp:cNvPr id="0" name=""/>
        <dsp:cNvSpPr/>
      </dsp:nvSpPr>
      <dsp:spPr>
        <a:xfrm>
          <a:off x="4414409" y="1259921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33%  20%</a:t>
          </a:r>
          <a:b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White           URM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4409" y="1259921"/>
        <a:ext cx="1798267" cy="1078960"/>
      </dsp:txXfrm>
    </dsp:sp>
    <dsp:sp modelId="{3808C335-6C78-43AA-81DD-7537B0361A8C}">
      <dsp:nvSpPr>
        <dsp:cNvPr id="0" name=""/>
        <dsp:cNvSpPr/>
      </dsp:nvSpPr>
      <dsp:spPr>
        <a:xfrm>
          <a:off x="328800" y="2518708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15,365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 employees including hospital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800" y="2518708"/>
        <a:ext cx="1927688" cy="1078960"/>
      </dsp:txXfrm>
    </dsp:sp>
    <dsp:sp modelId="{2C016D34-27E7-434C-ABF6-FCB41424A962}">
      <dsp:nvSpPr>
        <dsp:cNvPr id="0" name=""/>
        <dsp:cNvSpPr/>
      </dsp:nvSpPr>
      <dsp:spPr>
        <a:xfrm>
          <a:off x="2436315" y="2518708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2,866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2021Faculty</a:t>
          </a:r>
          <a:b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full-time &amp; part-time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315" y="2518708"/>
        <a:ext cx="1798267" cy="1078960"/>
      </dsp:txXfrm>
    </dsp:sp>
    <dsp:sp modelId="{0988AEF0-A9D6-4698-B4B0-E4F57F22663F}">
      <dsp:nvSpPr>
        <dsp:cNvPr id="0" name=""/>
        <dsp:cNvSpPr/>
      </dsp:nvSpPr>
      <dsp:spPr>
        <a:xfrm>
          <a:off x="4414409" y="2518708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#93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U.S. News &amp; World Report Rank 2022</a:t>
          </a:r>
        </a:p>
      </dsp:txBody>
      <dsp:txXfrm>
        <a:off x="4414409" y="2518708"/>
        <a:ext cx="1798267" cy="1078960"/>
      </dsp:txXfrm>
    </dsp:sp>
    <dsp:sp modelId="{67779282-8B4A-4F11-834C-E60D2DE25D34}">
      <dsp:nvSpPr>
        <dsp:cNvPr id="0" name=""/>
        <dsp:cNvSpPr/>
      </dsp:nvSpPr>
      <dsp:spPr>
        <a:xfrm>
          <a:off x="328800" y="3777496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3.8 Billion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USD Annual Budget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800" y="3777496"/>
        <a:ext cx="1927688" cy="1078960"/>
      </dsp:txXfrm>
    </dsp:sp>
    <dsp:sp modelId="{C8BDF1E3-16E6-4F62-8DDB-740E695BACAD}">
      <dsp:nvSpPr>
        <dsp:cNvPr id="0" name=""/>
        <dsp:cNvSpPr/>
      </dsp:nvSpPr>
      <dsp:spPr>
        <a:xfrm>
          <a:off x="2436315" y="3777496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1957</a:t>
          </a:r>
          <a:b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Founded</a:t>
          </a:r>
        </a:p>
      </dsp:txBody>
      <dsp:txXfrm>
        <a:off x="2436315" y="3777496"/>
        <a:ext cx="1798267" cy="1078960"/>
      </dsp:txXfrm>
    </dsp:sp>
    <dsp:sp modelId="{ACBCB171-3183-463F-B84C-B4FF059EC1CB}">
      <dsp:nvSpPr>
        <dsp:cNvPr id="0" name=""/>
        <dsp:cNvSpPr/>
      </dsp:nvSpPr>
      <dsp:spPr>
        <a:xfrm>
          <a:off x="4414409" y="3777496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Joined AAU</a:t>
          </a:r>
        </a:p>
      </dsp:txBody>
      <dsp:txXfrm>
        <a:off x="4414409" y="3777496"/>
        <a:ext cx="1798267" cy="107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6371-56B8-44B0-B8F6-8EF04673D731}">
      <dsp:nvSpPr>
        <dsp:cNvPr id="0" name=""/>
        <dsp:cNvSpPr/>
      </dsp:nvSpPr>
      <dsp:spPr>
        <a:xfrm>
          <a:off x="3873" y="341087"/>
          <a:ext cx="2329296" cy="90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Emotional &amp; developmental readiness</a:t>
          </a:r>
        </a:p>
      </dsp:txBody>
      <dsp:txXfrm>
        <a:off x="3873" y="341087"/>
        <a:ext cx="2329296" cy="904086"/>
      </dsp:txXfrm>
    </dsp:sp>
    <dsp:sp modelId="{1A99F190-79E8-42A0-BC42-9F69AFB1D092}">
      <dsp:nvSpPr>
        <dsp:cNvPr id="0" name=""/>
        <dsp:cNvSpPr/>
      </dsp:nvSpPr>
      <dsp:spPr>
        <a:xfrm>
          <a:off x="3873" y="1245173"/>
          <a:ext cx="2329296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Compared to women, men described themselves 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Less organized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Less resilient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Less likely to take notes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Less willing to ask for help, more self-reliant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Less able to form support networks, make friends</a:t>
          </a:r>
        </a:p>
      </dsp:txBody>
      <dsp:txXfrm>
        <a:off x="3873" y="1245173"/>
        <a:ext cx="2329296" cy="3359880"/>
      </dsp:txXfrm>
    </dsp:sp>
    <dsp:sp modelId="{CB0EA318-39C0-4CCB-8651-74E3A1A9A3F9}">
      <dsp:nvSpPr>
        <dsp:cNvPr id="0" name=""/>
        <dsp:cNvSpPr/>
      </dsp:nvSpPr>
      <dsp:spPr>
        <a:xfrm>
          <a:off x="2659272" y="341087"/>
          <a:ext cx="2329296" cy="90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Alcohol &amp; drugs</a:t>
          </a:r>
        </a:p>
      </dsp:txBody>
      <dsp:txXfrm>
        <a:off x="2659272" y="341087"/>
        <a:ext cx="2329296" cy="904086"/>
      </dsp:txXfrm>
    </dsp:sp>
    <dsp:sp modelId="{34098FCF-4BD6-4FE0-80C3-0690D5F80FD5}">
      <dsp:nvSpPr>
        <dsp:cNvPr id="0" name=""/>
        <dsp:cNvSpPr/>
      </dsp:nvSpPr>
      <dsp:spPr>
        <a:xfrm>
          <a:off x="2659272" y="1245173"/>
          <a:ext cx="2329296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College supposed to be best time of your life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Parties more memorable than class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Hard to drink in moderation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Way to hide</a:t>
          </a:r>
        </a:p>
      </dsp:txBody>
      <dsp:txXfrm>
        <a:off x="2659272" y="1245173"/>
        <a:ext cx="2329296" cy="3359880"/>
      </dsp:txXfrm>
    </dsp:sp>
    <dsp:sp modelId="{4F6FB761-610E-403E-A989-C56CDE88F753}">
      <dsp:nvSpPr>
        <dsp:cNvPr id="0" name=""/>
        <dsp:cNvSpPr/>
      </dsp:nvSpPr>
      <dsp:spPr>
        <a:xfrm>
          <a:off x="5314670" y="341087"/>
          <a:ext cx="2329296" cy="90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Video games</a:t>
          </a:r>
        </a:p>
      </dsp:txBody>
      <dsp:txXfrm>
        <a:off x="5314670" y="341087"/>
        <a:ext cx="2329296" cy="904086"/>
      </dsp:txXfrm>
    </dsp:sp>
    <dsp:sp modelId="{AFCA54FE-3008-478E-97D0-E1EAF37014A9}">
      <dsp:nvSpPr>
        <dsp:cNvPr id="0" name=""/>
        <dsp:cNvSpPr/>
      </dsp:nvSpPr>
      <dsp:spPr>
        <a:xfrm>
          <a:off x="5314670" y="1245173"/>
          <a:ext cx="2329296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Play games instead of sports or gym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Outlet when you don’t have anyone to talk 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Facilitate procrastination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Can be taken into class</a:t>
          </a:r>
        </a:p>
      </dsp:txBody>
      <dsp:txXfrm>
        <a:off x="5314670" y="1245173"/>
        <a:ext cx="2329296" cy="3359880"/>
      </dsp:txXfrm>
    </dsp:sp>
    <dsp:sp modelId="{0712F60D-78F7-48AA-9229-53ACA95FC21F}">
      <dsp:nvSpPr>
        <dsp:cNvPr id="0" name=""/>
        <dsp:cNvSpPr/>
      </dsp:nvSpPr>
      <dsp:spPr>
        <a:xfrm>
          <a:off x="7970069" y="341087"/>
          <a:ext cx="2329296" cy="90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Sex &amp; pornography</a:t>
          </a:r>
        </a:p>
      </dsp:txBody>
      <dsp:txXfrm>
        <a:off x="7970069" y="341087"/>
        <a:ext cx="2329296" cy="904086"/>
      </dsp:txXfrm>
    </dsp:sp>
    <dsp:sp modelId="{862D254F-306C-418D-A0B8-252FF2F11673}">
      <dsp:nvSpPr>
        <dsp:cNvPr id="0" name=""/>
        <dsp:cNvSpPr/>
      </dsp:nvSpPr>
      <dsp:spPr>
        <a:xfrm>
          <a:off x="7970069" y="1245173"/>
          <a:ext cx="2329296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Think about sex all the time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College = opportunity for sexual freedom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Stress over false accusations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Pornography can become a black hole</a:t>
          </a:r>
        </a:p>
      </dsp:txBody>
      <dsp:txXfrm>
        <a:off x="7970069" y="1245173"/>
        <a:ext cx="2329296" cy="335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F336B-B77D-4929-8F34-F8A2D91E0118}">
      <dsp:nvSpPr>
        <dsp:cNvPr id="0" name=""/>
        <dsp:cNvSpPr/>
      </dsp:nvSpPr>
      <dsp:spPr>
        <a:xfrm>
          <a:off x="5117" y="97899"/>
          <a:ext cx="1961623" cy="520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Behind in credits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(15 SCH/term)</a:t>
          </a:r>
        </a:p>
      </dsp:txBody>
      <dsp:txXfrm>
        <a:off x="5117" y="97899"/>
        <a:ext cx="1961623" cy="520162"/>
      </dsp:txXfrm>
    </dsp:sp>
    <dsp:sp modelId="{E2288359-D5A8-4CC8-B3F4-77F9FB12FCDF}">
      <dsp:nvSpPr>
        <dsp:cNvPr id="0" name=""/>
        <dsp:cNvSpPr/>
      </dsp:nvSpPr>
      <dsp:spPr>
        <a:xfrm>
          <a:off x="5117" y="618062"/>
          <a:ext cx="1961623" cy="30398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Focus on sophomores and juniors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Adjust schedules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Add appropriate intersession courses 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Funding ~$300k/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yr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7" y="618062"/>
        <a:ext cx="1961623" cy="3039873"/>
      </dsp:txXfrm>
    </dsp:sp>
    <dsp:sp modelId="{6B207197-DF06-4D47-B20D-76D4474544B8}">
      <dsp:nvSpPr>
        <dsp:cNvPr id="0" name=""/>
        <dsp:cNvSpPr/>
      </dsp:nvSpPr>
      <dsp:spPr>
        <a:xfrm>
          <a:off x="2241368" y="97899"/>
          <a:ext cx="1961623" cy="520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Graduation denials</a:t>
          </a:r>
        </a:p>
      </dsp:txBody>
      <dsp:txXfrm>
        <a:off x="2241368" y="97899"/>
        <a:ext cx="1961623" cy="520162"/>
      </dsp:txXfrm>
    </dsp:sp>
    <dsp:sp modelId="{4C077B66-FF1B-4EE9-AC1B-3BB800BEACE1}">
      <dsp:nvSpPr>
        <dsp:cNvPr id="0" name=""/>
        <dsp:cNvSpPr/>
      </dsp:nvSpPr>
      <dsp:spPr>
        <a:xfrm>
          <a:off x="2241368" y="618062"/>
          <a:ext cx="1961623" cy="30398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Quicker review of graduation apps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Immediate outreach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Course planning for intersession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1368" y="618062"/>
        <a:ext cx="1961623" cy="3039873"/>
      </dsp:txXfrm>
    </dsp:sp>
    <dsp:sp modelId="{09EF1B60-4237-4DD9-B4C6-46F7E3D67B5C}">
      <dsp:nvSpPr>
        <dsp:cNvPr id="0" name=""/>
        <dsp:cNvSpPr/>
      </dsp:nvSpPr>
      <dsp:spPr>
        <a:xfrm>
          <a:off x="4477619" y="97899"/>
          <a:ext cx="1961623" cy="520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Schedule reviews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7619" y="97899"/>
        <a:ext cx="1961623" cy="520162"/>
      </dsp:txXfrm>
    </dsp:sp>
    <dsp:sp modelId="{9BA94263-5E67-4EBD-BEF7-05989A65CF79}">
      <dsp:nvSpPr>
        <dsp:cNvPr id="0" name=""/>
        <dsp:cNvSpPr/>
      </dsp:nvSpPr>
      <dsp:spPr>
        <a:xfrm>
          <a:off x="4477619" y="618062"/>
          <a:ext cx="1961623" cy="30398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7,500 schedules reviewed </a:t>
          </a: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per year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Correct major courses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Train grad students to read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Outreach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Put self-serve action in email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Recommend appointment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7619" y="618062"/>
        <a:ext cx="1961623" cy="3039873"/>
      </dsp:txXfrm>
    </dsp:sp>
    <dsp:sp modelId="{5AD68DA8-2371-4F46-B928-7315BF2671C0}">
      <dsp:nvSpPr>
        <dsp:cNvPr id="0" name=""/>
        <dsp:cNvSpPr/>
      </dsp:nvSpPr>
      <dsp:spPr>
        <a:xfrm>
          <a:off x="6713870" y="97899"/>
          <a:ext cx="1961623" cy="520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Nudge emails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3870" y="97899"/>
        <a:ext cx="1961623" cy="520162"/>
      </dsp:txXfrm>
    </dsp:sp>
    <dsp:sp modelId="{CBDA0D0C-9C6A-46A1-824A-087443F0B33E}">
      <dsp:nvSpPr>
        <dsp:cNvPr id="0" name=""/>
        <dsp:cNvSpPr/>
      </dsp:nvSpPr>
      <dsp:spPr>
        <a:xfrm>
          <a:off x="6713870" y="618062"/>
          <a:ext cx="1961623" cy="30398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Not advance registered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Not in a major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Subject lines with questions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“Why are you not advance registered?”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Personalized</a:t>
          </a:r>
        </a:p>
      </dsp:txBody>
      <dsp:txXfrm>
        <a:off x="6713870" y="618062"/>
        <a:ext cx="1961623" cy="3039873"/>
      </dsp:txXfrm>
    </dsp:sp>
    <dsp:sp modelId="{8A1F0DD2-800B-4093-83BC-7963D57439AF}">
      <dsp:nvSpPr>
        <dsp:cNvPr id="0" name=""/>
        <dsp:cNvSpPr/>
      </dsp:nvSpPr>
      <dsp:spPr>
        <a:xfrm>
          <a:off x="8950121" y="97899"/>
          <a:ext cx="1961623" cy="5201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Faculty Progress Reports</a:t>
          </a:r>
        </a:p>
      </dsp:txBody>
      <dsp:txXfrm>
        <a:off x="8950121" y="97899"/>
        <a:ext cx="1961623" cy="520162"/>
      </dsp:txXfrm>
    </dsp:sp>
    <dsp:sp modelId="{1374940C-5A1C-4835-A4D6-10D1331385C6}">
      <dsp:nvSpPr>
        <dsp:cNvPr id="0" name=""/>
        <dsp:cNvSpPr/>
      </dsp:nvSpPr>
      <dsp:spPr>
        <a:xfrm>
          <a:off x="8950121" y="618062"/>
          <a:ext cx="1961623" cy="30398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Coordinate reports from faculty for students struggling in class</a:t>
          </a:r>
          <a:b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Contact students to determine issue and connect with appropriate services</a:t>
          </a:r>
        </a:p>
      </dsp:txBody>
      <dsp:txXfrm>
        <a:off x="8950121" y="618062"/>
        <a:ext cx="1961623" cy="303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0.23897</cdr:y>
    </cdr:from>
    <cdr:to>
      <cdr:x>0.23103</cdr:x>
      <cdr:y>0.43484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795867" y="1156194"/>
          <a:ext cx="1281974" cy="94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Six-year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grad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0.00767</cdr:x>
      <cdr:y>0.4303</cdr:y>
    </cdr:from>
    <cdr:to>
      <cdr:x>0.2387</cdr:x>
      <cdr:y>0.62616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553" y="2081954"/>
          <a:ext cx="1281974" cy="9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Four-year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grad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rate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0.81599</cdr:x>
      <cdr:y>0.34778</cdr:y>
    </cdr:from>
    <cdr:to>
      <cdr:x>1</cdr:x>
      <cdr:y>0.43313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F90AD522-6002-4AAB-B047-650A72901481}"/>
            </a:ext>
          </a:extLst>
        </cdr:cNvPr>
        <cdr:cNvSpPr txBox="1"/>
      </cdr:nvSpPr>
      <cdr:spPr>
        <a:xfrm xmlns:a="http://schemas.openxmlformats.org/drawingml/2006/main">
          <a:off x="4086499" y="1379410"/>
          <a:ext cx="921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AB15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0.86343</cdr:x>
      <cdr:y>0.41287</cdr:y>
    </cdr:from>
    <cdr:to>
      <cdr:x>0.98225</cdr:x>
      <cdr:y>0.49823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5D5B3084-3948-4C37-9855-D29100AA6911}"/>
            </a:ext>
          </a:extLst>
        </cdr:cNvPr>
        <cdr:cNvSpPr txBox="1"/>
      </cdr:nvSpPr>
      <cdr:spPr>
        <a:xfrm xmlns:a="http://schemas.openxmlformats.org/drawingml/2006/main">
          <a:off x="4324098" y="1637587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0.11991</cdr:x>
      <cdr:y>0.53545</cdr:y>
    </cdr:from>
    <cdr:to>
      <cdr:x>0.23201</cdr:x>
      <cdr:y>0.6116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B1FBA2F0-636F-45B8-80AF-FBF5967CA403}"/>
            </a:ext>
          </a:extLst>
        </cdr:cNvPr>
        <cdr:cNvSpPr txBox="1"/>
      </cdr:nvSpPr>
      <cdr:spPr>
        <a:xfrm xmlns:a="http://schemas.openxmlformats.org/drawingml/2006/main">
          <a:off x="636535" y="2380543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0.28809</cdr:x>
      <cdr:y>0.4255</cdr:y>
    </cdr:from>
    <cdr:to>
      <cdr:x>0.46169</cdr:x>
      <cdr:y>0.50165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88F42510-8FE8-4334-9FD5-5BEFD2BF7E40}"/>
            </a:ext>
          </a:extLst>
        </cdr:cNvPr>
        <cdr:cNvSpPr txBox="1"/>
      </cdr:nvSpPr>
      <cdr:spPr>
        <a:xfrm xmlns:a="http://schemas.openxmlformats.org/drawingml/2006/main">
          <a:off x="1529236" y="1891741"/>
          <a:ext cx="921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AB15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0.18326</cdr:x>
      <cdr:y>0.19576</cdr:y>
    </cdr:from>
    <cdr:to>
      <cdr:x>0.35686</cdr:x>
      <cdr:y>0.27191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E0A8E70D-641B-4A2F-B133-166DB8164436}"/>
            </a:ext>
          </a:extLst>
        </cdr:cNvPr>
        <cdr:cNvSpPr txBox="1"/>
      </cdr:nvSpPr>
      <cdr:spPr>
        <a:xfrm xmlns:a="http://schemas.openxmlformats.org/drawingml/2006/main">
          <a:off x="972787" y="870333"/>
          <a:ext cx="921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AB15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0.22518</cdr:x>
      <cdr:y>0.62105</cdr:y>
    </cdr:from>
    <cdr:to>
      <cdr:x>0.33728</cdr:x>
      <cdr:y>0.6972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A111E831-904B-4EF2-86B5-19A36CF1E0FA}"/>
            </a:ext>
          </a:extLst>
        </cdr:cNvPr>
        <cdr:cNvSpPr txBox="1"/>
      </cdr:nvSpPr>
      <cdr:spPr>
        <a:xfrm xmlns:a="http://schemas.openxmlformats.org/drawingml/2006/main">
          <a:off x="1195335" y="2761150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0.74719</cdr:x>
      <cdr:y>0.43574</cdr:y>
    </cdr:from>
    <cdr:to>
      <cdr:x>0.85929</cdr:x>
      <cdr:y>0.51189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D93DA481-AB66-45F5-A02B-DA16646191DF}"/>
            </a:ext>
          </a:extLst>
        </cdr:cNvPr>
        <cdr:cNvSpPr txBox="1"/>
      </cdr:nvSpPr>
      <cdr:spPr>
        <a:xfrm xmlns:a="http://schemas.openxmlformats.org/drawingml/2006/main">
          <a:off x="3966287" y="1937242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0.58954</cdr:x>
      <cdr:y>0.20685</cdr:y>
    </cdr:from>
    <cdr:to>
      <cdr:x>0.76314</cdr:x>
      <cdr:y>0.283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3E8D1532-95FE-4992-9E5C-F82462D798DD}"/>
            </a:ext>
          </a:extLst>
        </cdr:cNvPr>
        <cdr:cNvSpPr txBox="1"/>
      </cdr:nvSpPr>
      <cdr:spPr>
        <a:xfrm xmlns:a="http://schemas.openxmlformats.org/drawingml/2006/main">
          <a:off x="3129436" y="919650"/>
          <a:ext cx="921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AB15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0.66371</cdr:x>
      <cdr:y>0.18414</cdr:y>
    </cdr:from>
    <cdr:to>
      <cdr:x>0.83731</cdr:x>
      <cdr:y>0.26029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02128792-B58C-4FDB-B198-EF616E9589D2}"/>
            </a:ext>
          </a:extLst>
        </cdr:cNvPr>
        <cdr:cNvSpPr txBox="1"/>
      </cdr:nvSpPr>
      <cdr:spPr>
        <a:xfrm xmlns:a="http://schemas.openxmlformats.org/drawingml/2006/main">
          <a:off x="3523136" y="818657"/>
          <a:ext cx="921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AB15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0.84245</cdr:x>
      <cdr:y>0.50393</cdr:y>
    </cdr:from>
    <cdr:to>
      <cdr:x>0.95454</cdr:x>
      <cdr:y>0.58008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68DD80EC-CB54-4B90-91EB-FC456D085234}"/>
            </a:ext>
          </a:extLst>
        </cdr:cNvPr>
        <cdr:cNvSpPr txBox="1"/>
      </cdr:nvSpPr>
      <cdr:spPr>
        <a:xfrm xmlns:a="http://schemas.openxmlformats.org/drawingml/2006/main">
          <a:off x="4471935" y="2240412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0.1192</cdr:x>
      <cdr:y>0.58557</cdr:y>
    </cdr:from>
    <cdr:to>
      <cdr:x>0.23012</cdr:x>
      <cdr:y>0.7126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39446" y="1560621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0.12111</cdr:x>
      <cdr:y>0.65092</cdr:y>
    </cdr:from>
    <cdr:to>
      <cdr:x>0.23203</cdr:x>
      <cdr:y>0.77795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49692" y="1734788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0.1192</cdr:x>
      <cdr:y>0.26639</cdr:y>
    </cdr:from>
    <cdr:to>
      <cdr:x>0.29168</cdr:x>
      <cdr:y>0.39342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39446" y="709965"/>
          <a:ext cx="9252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0.1192</cdr:x>
      <cdr:y>0.42808</cdr:y>
    </cdr:from>
    <cdr:to>
      <cdr:x>0.23012</cdr:x>
      <cdr:y>0.55511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39446" y="1140890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0.12259</cdr:x>
      <cdr:y>0.57256</cdr:y>
    </cdr:from>
    <cdr:to>
      <cdr:x>0.23351</cdr:x>
      <cdr:y>0.69959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57643" y="1525943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0.12111</cdr:x>
      <cdr:y>0.36912</cdr:y>
    </cdr:from>
    <cdr:to>
      <cdr:x>0.29359</cdr:x>
      <cdr:y>0.49615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49692" y="983754"/>
          <a:ext cx="9252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  <a:endParaRPr lang="en-US" sz="1400" b="1" dirty="0">
            <a:solidFill>
              <a:srgbClr val="99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0.1192</cdr:x>
      <cdr:y>0.53979</cdr:y>
    </cdr:from>
    <cdr:to>
      <cdr:x>0.23012</cdr:x>
      <cdr:y>0.66682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39446" y="1438612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0.56098</cdr:x>
      <cdr:y>0</cdr:y>
    </cdr:from>
    <cdr:to>
      <cdr:x>0.92019</cdr:x>
      <cdr:y>0.1135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5508" y="0"/>
          <a:ext cx="3301206" cy="481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800" dirty="0">
            <a:solidFill>
              <a:srgbClr val="990000"/>
            </a:solidFill>
            <a:latin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0.12875</cdr:x>
      <cdr:y>0.5</cdr:y>
    </cdr:from>
    <cdr:to>
      <cdr:x>0.23967</cdr:x>
      <cdr:y>0.62703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90677" y="1332566"/>
          <a:ext cx="5950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0.1192</cdr:x>
      <cdr:y>0.20706</cdr:y>
    </cdr:from>
    <cdr:to>
      <cdr:x>0.29168</cdr:x>
      <cdr:y>0.33409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39446" y="551842"/>
          <a:ext cx="9252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0.50369</cdr:x>
      <cdr:y>0.45875</cdr:y>
    </cdr:from>
    <cdr:to>
      <cdr:x>0.63517</cdr:x>
      <cdr:y>0.54125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BEFBED-156E-47C0-996E-8F0E2BB6C832}"/>
            </a:ext>
          </a:extLst>
        </cdr:cNvPr>
        <cdr:cNvSpPr txBox="1"/>
      </cdr:nvSpPr>
      <cdr:spPr>
        <a:xfrm xmlns:a="http://schemas.openxmlformats.org/drawingml/2006/main">
          <a:off x="2967303" y="2053948"/>
          <a:ext cx="7745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93-95</a:t>
          </a:r>
        </a:p>
      </cdr:txBody>
    </cdr:sp>
  </cdr:relSizeAnchor>
  <cdr:relSizeAnchor xmlns:cdr="http://schemas.openxmlformats.org/drawingml/2006/chartDrawing">
    <cdr:from>
      <cdr:x>0.33869</cdr:x>
      <cdr:y>0.45875</cdr:y>
    </cdr:from>
    <cdr:to>
      <cdr:x>0.47017</cdr:x>
      <cdr:y>0.54125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25EA43BA-8129-4668-B80A-990F1782D297}"/>
            </a:ext>
          </a:extLst>
        </cdr:cNvPr>
        <cdr:cNvSpPr txBox="1"/>
      </cdr:nvSpPr>
      <cdr:spPr>
        <a:xfrm xmlns:a="http://schemas.openxmlformats.org/drawingml/2006/main">
          <a:off x="1995227" y="2053948"/>
          <a:ext cx="7745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90-92</a:t>
          </a:r>
        </a:p>
      </cdr:txBody>
    </cdr:sp>
  </cdr:relSizeAnchor>
  <cdr:relSizeAnchor xmlns:cdr="http://schemas.openxmlformats.org/drawingml/2006/chartDrawing">
    <cdr:from>
      <cdr:x>0.19983</cdr:x>
      <cdr:y>0.45875</cdr:y>
    </cdr:from>
    <cdr:to>
      <cdr:x>0.33131</cdr:x>
      <cdr:y>0.54125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AEB5F26F-BAF0-4536-854C-25BCE3BF027F}"/>
            </a:ext>
          </a:extLst>
        </cdr:cNvPr>
        <cdr:cNvSpPr txBox="1"/>
      </cdr:nvSpPr>
      <cdr:spPr>
        <a:xfrm xmlns:a="http://schemas.openxmlformats.org/drawingml/2006/main">
          <a:off x="1177217" y="2053948"/>
          <a:ext cx="7745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87-89</a:t>
          </a:r>
        </a:p>
      </cdr:txBody>
    </cdr:sp>
  </cdr:relSizeAnchor>
  <cdr:relSizeAnchor xmlns:cdr="http://schemas.openxmlformats.org/drawingml/2006/chartDrawing">
    <cdr:from>
      <cdr:x>0.11244</cdr:x>
      <cdr:y>0.45875</cdr:y>
    </cdr:from>
    <cdr:to>
      <cdr:x>0.21018</cdr:x>
      <cdr:y>0.54125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7F62E3EE-F3AB-41D7-863E-7F7DD1341D73}"/>
            </a:ext>
          </a:extLst>
        </cdr:cNvPr>
        <cdr:cNvSpPr txBox="1"/>
      </cdr:nvSpPr>
      <cdr:spPr>
        <a:xfrm xmlns:a="http://schemas.openxmlformats.org/drawingml/2006/main">
          <a:off x="662393" y="2053948"/>
          <a:ext cx="5757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&lt;87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</cdr:x>
      <cdr:y>0.42975</cdr:y>
    </cdr:from>
    <cdr:to>
      <cdr:x>0.59883</cdr:x>
      <cdr:y>0.57411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2BEFBED-156E-47C0-996E-8F0E2BB6C832}"/>
            </a:ext>
          </a:extLst>
        </cdr:cNvPr>
        <cdr:cNvSpPr txBox="1"/>
      </cdr:nvSpPr>
      <cdr:spPr>
        <a:xfrm xmlns:a="http://schemas.openxmlformats.org/drawingml/2006/main">
          <a:off x="2945546" y="1924090"/>
          <a:ext cx="58221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3.0-</a:t>
          </a:r>
          <a:br>
            <a: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3.4</a:t>
          </a:r>
        </a:p>
      </cdr:txBody>
    </cdr:sp>
  </cdr:relSizeAnchor>
  <cdr:relSizeAnchor xmlns:cdr="http://schemas.openxmlformats.org/drawingml/2006/chartDrawing">
    <cdr:from>
      <cdr:x>0.33327</cdr:x>
      <cdr:y>0.42975</cdr:y>
    </cdr:from>
    <cdr:to>
      <cdr:x>0.4321</cdr:x>
      <cdr:y>0.57411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25EA43BA-8129-4668-B80A-990F1782D297}"/>
            </a:ext>
          </a:extLst>
        </cdr:cNvPr>
        <cdr:cNvSpPr txBox="1"/>
      </cdr:nvSpPr>
      <cdr:spPr>
        <a:xfrm xmlns:a="http://schemas.openxmlformats.org/drawingml/2006/main">
          <a:off x="1963330" y="1924090"/>
          <a:ext cx="58221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2.5-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2.9</a:t>
          </a:r>
        </a:p>
      </cdr:txBody>
    </cdr:sp>
  </cdr:relSizeAnchor>
  <cdr:relSizeAnchor xmlns:cdr="http://schemas.openxmlformats.org/drawingml/2006/chartDrawing">
    <cdr:from>
      <cdr:x>0.2176</cdr:x>
      <cdr:y>0.42975</cdr:y>
    </cdr:from>
    <cdr:to>
      <cdr:x>0.31643</cdr:x>
      <cdr:y>0.57411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AEB5F26F-BAF0-4536-854C-25BCE3BF027F}"/>
            </a:ext>
          </a:extLst>
        </cdr:cNvPr>
        <cdr:cNvSpPr txBox="1"/>
      </cdr:nvSpPr>
      <cdr:spPr>
        <a:xfrm xmlns:a="http://schemas.openxmlformats.org/drawingml/2006/main">
          <a:off x="1281881" y="1924090"/>
          <a:ext cx="58221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2.0-</a:t>
          </a:r>
          <a:br>
            <a: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2.4</a:t>
          </a:r>
        </a:p>
      </cdr:txBody>
    </cdr:sp>
  </cdr:relSizeAnchor>
  <cdr:relSizeAnchor xmlns:cdr="http://schemas.openxmlformats.org/drawingml/2006/chartDrawing">
    <cdr:from>
      <cdr:x>0.11244</cdr:x>
      <cdr:y>0.45875</cdr:y>
    </cdr:from>
    <cdr:to>
      <cdr:x>0.22106</cdr:x>
      <cdr:y>0.54125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7F62E3EE-F3AB-41D7-863E-7F7DD1341D73}"/>
            </a:ext>
          </a:extLst>
        </cdr:cNvPr>
        <cdr:cNvSpPr txBox="1"/>
      </cdr:nvSpPr>
      <cdr:spPr>
        <a:xfrm xmlns:a="http://schemas.openxmlformats.org/drawingml/2006/main">
          <a:off x="662393" y="2053948"/>
          <a:ext cx="6399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&lt;2.0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0.70752</cdr:x>
      <cdr:y>0.79457</cdr:y>
    </cdr:from>
    <cdr:to>
      <cdr:x>0.96677</cdr:x>
      <cdr:y>0.89535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7231" y="1785259"/>
          <a:ext cx="548640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None</a:t>
          </a:r>
        </a:p>
      </cdr:txBody>
    </cdr:sp>
  </cdr:relSizeAnchor>
  <cdr:relSizeAnchor xmlns:cdr="http://schemas.openxmlformats.org/drawingml/2006/chartDrawing">
    <cdr:from>
      <cdr:x>0</cdr:x>
      <cdr:y>0.22416</cdr:y>
    </cdr:from>
    <cdr:to>
      <cdr:x>0.20165</cdr:x>
      <cdr:y>0.32494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322219" y="503647"/>
          <a:ext cx="426721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One</a:t>
          </a:r>
        </a:p>
      </cdr:txBody>
    </cdr:sp>
  </cdr:relSizeAnchor>
  <cdr:relSizeAnchor xmlns:cdr="http://schemas.openxmlformats.org/drawingml/2006/chartDrawing">
    <cdr:from>
      <cdr:x>0.1298</cdr:x>
      <cdr:y>0.10336</cdr:y>
    </cdr:from>
    <cdr:to>
      <cdr:x>0.3107</cdr:x>
      <cdr:y>0.20413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4681" y="232229"/>
          <a:ext cx="382815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Two+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0.22739</cdr:y>
    </cdr:from>
    <cdr:to>
      <cdr:x>0.15287</cdr:x>
      <cdr:y>0.32817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0904"/>
          <a:ext cx="323500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One</a:t>
          </a:r>
        </a:p>
      </cdr:txBody>
    </cdr:sp>
  </cdr:relSizeAnchor>
  <cdr:relSizeAnchor xmlns:cdr="http://schemas.openxmlformats.org/drawingml/2006/chartDrawing">
    <cdr:from>
      <cdr:x>0.74074</cdr:x>
      <cdr:y>0.77067</cdr:y>
    </cdr:from>
    <cdr:to>
      <cdr:x>1</cdr:x>
      <cdr:y>0.87145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67542" y="1731556"/>
          <a:ext cx="548640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None</a:t>
          </a:r>
        </a:p>
      </cdr:txBody>
    </cdr:sp>
  </cdr:relSizeAnchor>
  <cdr:relSizeAnchor xmlns:cdr="http://schemas.openxmlformats.org/drawingml/2006/chartDrawing">
    <cdr:from>
      <cdr:x>0.11866</cdr:x>
      <cdr:y>0.09496</cdr:y>
    </cdr:from>
    <cdr:to>
      <cdr:x>0.29955</cdr:x>
      <cdr:y>0.19574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1097" y="213360"/>
          <a:ext cx="382815" cy="226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Two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+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0.72328</cdr:x>
      <cdr:y>0.15103</cdr:y>
    </cdr:from>
    <cdr:to>
      <cdr:x>0.98253</cdr:x>
      <cdr:y>0.25181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0789" y="452441"/>
          <a:ext cx="731494" cy="30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None</a:t>
          </a:r>
        </a:p>
      </cdr:txBody>
    </cdr:sp>
  </cdr:relSizeAnchor>
  <cdr:relSizeAnchor xmlns:cdr="http://schemas.openxmlformats.org/drawingml/2006/chartDrawing">
    <cdr:from>
      <cdr:x>0.79835</cdr:x>
      <cdr:y>0.7104</cdr:y>
    </cdr:from>
    <cdr:to>
      <cdr:x>1</cdr:x>
      <cdr:y>0.81118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52605" y="2128189"/>
          <a:ext cx="568971" cy="30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One</a:t>
          </a:r>
        </a:p>
      </cdr:txBody>
    </cdr:sp>
  </cdr:relSizeAnchor>
  <cdr:relSizeAnchor xmlns:cdr="http://schemas.openxmlformats.org/drawingml/2006/chartDrawing">
    <cdr:from>
      <cdr:x>0</cdr:x>
      <cdr:y>0.77771</cdr:y>
    </cdr:from>
    <cdr:to>
      <cdr:x>0.1809</cdr:x>
      <cdr:y>0.87848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429625" y="2329827"/>
          <a:ext cx="510423" cy="301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Two+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0.78771</cdr:x>
      <cdr:y>0.75977</cdr:y>
    </cdr:from>
    <cdr:to>
      <cdr:x>0.94058</cdr:x>
      <cdr:y>0.86055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2577" y="2276088"/>
          <a:ext cx="431334" cy="30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One</a:t>
          </a:r>
        </a:p>
      </cdr:txBody>
    </cdr:sp>
  </cdr:relSizeAnchor>
  <cdr:relSizeAnchor xmlns:cdr="http://schemas.openxmlformats.org/drawingml/2006/chartDrawing">
    <cdr:from>
      <cdr:x>0.74074</cdr:x>
      <cdr:y>0.19712</cdr:y>
    </cdr:from>
    <cdr:to>
      <cdr:x>1</cdr:x>
      <cdr:y>0.2979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90054" y="590513"/>
          <a:ext cx="731522" cy="30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None</a:t>
          </a:r>
        </a:p>
      </cdr:txBody>
    </cdr:sp>
  </cdr:relSizeAnchor>
  <cdr:relSizeAnchor xmlns:cdr="http://schemas.openxmlformats.org/drawingml/2006/chartDrawing">
    <cdr:from>
      <cdr:x>0</cdr:x>
      <cdr:y>0.78351</cdr:y>
    </cdr:from>
    <cdr:to>
      <cdr:x>0.18089</cdr:x>
      <cdr:y>0.88429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-3516552" y="2347192"/>
          <a:ext cx="510395" cy="30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Two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+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0.44454</cdr:x>
      <cdr:y>0.53305</cdr:y>
    </cdr:from>
    <cdr:to>
      <cdr:x>0.55546</cdr:x>
      <cdr:y>0.66008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860848" y="2286791"/>
          <a:ext cx="713828" cy="544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  <cdr:relSizeAnchor xmlns:cdr="http://schemas.openxmlformats.org/drawingml/2006/chartDrawing">
    <cdr:from>
      <cdr:x>0.42882</cdr:x>
      <cdr:y>0.11306</cdr:y>
    </cdr:from>
    <cdr:to>
      <cdr:x>0.6013</cdr:x>
      <cdr:y>0.24009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759704" y="485025"/>
          <a:ext cx="1109999" cy="544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  <a:endParaRPr lang="en-US" sz="1400" b="1" dirty="0">
            <a:solidFill>
              <a:srgbClr val="99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0.53364</cdr:x>
      <cdr:y>0.0927</cdr:y>
    </cdr:from>
    <cdr:to>
      <cdr:x>0.53364</cdr:x>
      <cdr:y>0.86854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F16C157-38E5-451D-A270-C9D588AAF8E9}"/>
            </a:ext>
          </a:extLst>
        </cdr:cNvPr>
        <cdr:cNvCxnSpPr/>
      </cdr:nvCxnSpPr>
      <cdr:spPr>
        <a:xfrm xmlns:a="http://schemas.openxmlformats.org/drawingml/2006/main">
          <a:off x="3203879" y="394249"/>
          <a:ext cx="0" cy="32997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0.34085</cdr:y>
    </cdr:from>
    <cdr:to>
      <cdr:x>0.5858</cdr:x>
      <cdr:y>0.42254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31C6AB-AD82-4616-A771-7EE951CDD46C}"/>
            </a:ext>
          </a:extLst>
        </cdr:cNvPr>
        <cdr:cNvSpPr txBox="1"/>
      </cdr:nvSpPr>
      <cdr:spPr>
        <a:xfrm xmlns:a="http://schemas.openxmlformats.org/drawingml/2006/main">
          <a:off x="2701605" y="1455821"/>
          <a:ext cx="463608" cy="348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0.60446</cdr:x>
      <cdr:y>0.58625</cdr:y>
    </cdr:from>
    <cdr:to>
      <cdr:x>0.69027</cdr:x>
      <cdr:y>0.66794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575CF8-3924-4296-BD8B-ECEF6C133CEF}"/>
            </a:ext>
          </a:extLst>
        </cdr:cNvPr>
        <cdr:cNvSpPr txBox="1"/>
      </cdr:nvSpPr>
      <cdr:spPr>
        <a:xfrm xmlns:a="http://schemas.openxmlformats.org/drawingml/2006/main">
          <a:off x="3266039" y="2736741"/>
          <a:ext cx="463650" cy="381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0.3713</cdr:x>
      <cdr:y>0.5857</cdr:y>
    </cdr:from>
    <cdr:to>
      <cdr:x>0.4571</cdr:x>
      <cdr:y>0.66739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31C6AB-AD82-4616-A771-7EE951CDD46C}"/>
            </a:ext>
          </a:extLst>
        </cdr:cNvPr>
        <cdr:cNvSpPr txBox="1"/>
      </cdr:nvSpPr>
      <cdr:spPr>
        <a:xfrm xmlns:a="http://schemas.openxmlformats.org/drawingml/2006/main">
          <a:off x="2006213" y="2734175"/>
          <a:ext cx="463595" cy="381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0.35746</cdr:x>
      <cdr:y>0.13452</cdr:y>
    </cdr:from>
    <cdr:to>
      <cdr:x>0.44327</cdr:x>
      <cdr:y>0.21621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575CF8-3924-4296-BD8B-ECEF6C133CEF}"/>
            </a:ext>
          </a:extLst>
        </cdr:cNvPr>
        <cdr:cNvSpPr txBox="1"/>
      </cdr:nvSpPr>
      <cdr:spPr>
        <a:xfrm xmlns:a="http://schemas.openxmlformats.org/drawingml/2006/main">
          <a:off x="1931442" y="627982"/>
          <a:ext cx="463650" cy="381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0.24474</cdr:x>
      <cdr:y>0.31551</cdr:y>
    </cdr:from>
    <cdr:to>
      <cdr:x>0.5</cdr:x>
      <cdr:y>0.38908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47A4F0-4600-4BE5-837E-39999BB11AF5}"/>
            </a:ext>
          </a:extLst>
        </cdr:cNvPr>
        <cdr:cNvSpPr txBox="1"/>
      </cdr:nvSpPr>
      <cdr:spPr>
        <a:xfrm xmlns:a="http://schemas.openxmlformats.org/drawingml/2006/main">
          <a:off x="853666" y="1393149"/>
          <a:ext cx="890337" cy="324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rPr>
            <a:t>Women</a:t>
          </a:r>
        </a:p>
      </cdr:txBody>
    </cdr:sp>
  </cdr:relSizeAnchor>
  <cdr:relSizeAnchor xmlns:cdr="http://schemas.openxmlformats.org/drawingml/2006/chartDrawing">
    <cdr:from>
      <cdr:x>0.5939</cdr:x>
      <cdr:y>0.46015</cdr:y>
    </cdr:from>
    <cdr:to>
      <cdr:x>0.84916</cdr:x>
      <cdr:y>0.53372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3E1C090-CB09-4AC2-9AB5-349E7B693AFE}"/>
            </a:ext>
          </a:extLst>
        </cdr:cNvPr>
        <cdr:cNvSpPr txBox="1"/>
      </cdr:nvSpPr>
      <cdr:spPr>
        <a:xfrm xmlns:a="http://schemas.openxmlformats.org/drawingml/2006/main">
          <a:off x="2071529" y="2031841"/>
          <a:ext cx="890337" cy="324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Men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0.40486</cdr:x>
      <cdr:y>0.63037</cdr:y>
    </cdr:from>
    <cdr:to>
      <cdr:x>0.63788</cdr:x>
      <cdr:y>0.70394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B06764-95BB-4433-9CAC-19BA35E1AEAE}"/>
            </a:ext>
          </a:extLst>
        </cdr:cNvPr>
        <cdr:cNvSpPr txBox="1"/>
      </cdr:nvSpPr>
      <cdr:spPr>
        <a:xfrm xmlns:a="http://schemas.openxmlformats.org/drawingml/2006/main">
          <a:off x="1546912" y="2783465"/>
          <a:ext cx="890337" cy="324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Degrees</a:t>
          </a:r>
        </a:p>
      </cdr:txBody>
    </cdr:sp>
  </cdr:relSizeAnchor>
  <cdr:relSizeAnchor xmlns:cdr="http://schemas.openxmlformats.org/drawingml/2006/chartDrawing">
    <cdr:from>
      <cdr:x>0.23639</cdr:x>
      <cdr:y>0.34722</cdr:y>
    </cdr:from>
    <cdr:to>
      <cdr:x>0.52137</cdr:x>
      <cdr:y>0.44486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28AEFF-3998-4FA8-ACF4-7A1D4D4B2470}"/>
            </a:ext>
          </a:extLst>
        </cdr:cNvPr>
        <cdr:cNvSpPr txBox="1"/>
      </cdr:nvSpPr>
      <cdr:spPr>
        <a:xfrm xmlns:a="http://schemas.openxmlformats.org/drawingml/2006/main">
          <a:off x="903206" y="1533178"/>
          <a:ext cx="1088875" cy="431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UG FTE</a:t>
          </a:r>
          <a:br>
            <a:rPr 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0.4339</cdr:x>
      <cdr:y>0.54651</cdr:y>
    </cdr:from>
    <cdr:to>
      <cdr:x>0.66692</cdr:x>
      <cdr:y>0.62008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4A2073-4787-4F10-B107-DD54BA5F4D25}"/>
            </a:ext>
          </a:extLst>
        </cdr:cNvPr>
        <cdr:cNvSpPr txBox="1"/>
      </cdr:nvSpPr>
      <cdr:spPr>
        <a:xfrm xmlns:a="http://schemas.openxmlformats.org/drawingml/2006/main">
          <a:off x="1657870" y="2413160"/>
          <a:ext cx="890337" cy="324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rPr>
            <a:t>Degrees</a:t>
          </a:r>
        </a:p>
      </cdr:txBody>
    </cdr:sp>
  </cdr:relSizeAnchor>
  <cdr:relSizeAnchor xmlns:cdr="http://schemas.openxmlformats.org/drawingml/2006/chartDrawing">
    <cdr:from>
      <cdr:x>0.21502</cdr:x>
      <cdr:y>0.29098</cdr:y>
    </cdr:from>
    <cdr:to>
      <cdr:x>0.5</cdr:x>
      <cdr:y>0.38862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E553F30-C892-4739-87FA-0313E81EC605}"/>
            </a:ext>
          </a:extLst>
        </cdr:cNvPr>
        <cdr:cNvSpPr txBox="1"/>
      </cdr:nvSpPr>
      <cdr:spPr>
        <a:xfrm xmlns:a="http://schemas.openxmlformats.org/drawingml/2006/main">
          <a:off x="821565" y="1284858"/>
          <a:ext cx="1088875" cy="431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FF1919"/>
              </a:solidFill>
              <a:latin typeface="Arial" panose="020B0604020202020204" pitchFamily="34" charset="0"/>
              <a:cs typeface="Arial" panose="020B0604020202020204" pitchFamily="34" charset="0"/>
            </a:rPr>
            <a:t>UG FTE</a:t>
          </a:r>
          <a:br>
            <a:rPr lang="en-US" sz="1400" b="1" dirty="0">
              <a:solidFill>
                <a:srgbClr val="FF1919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1919"/>
              </a:solidFill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002/soej.124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02%2Fsoej.1246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4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0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Fortin, N. Oreopoulos P. &amp; Fo, S. (2015). "Leaving Boys Behind Gender Disparities in High Academic Achievement" Journal of Human Resources 50:3, 549-579.</a:t>
            </a:r>
          </a:p>
          <a:p>
            <a:r>
              <a:rPr lang="en-US" b="0" dirty="0"/>
              <a:t>Kinzie, J. (2007) 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between Gender and Student Engagement in College, “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Lundberg, S. (2020) “Educational Gender Gaps,” </a:t>
            </a:r>
            <a:r>
              <a:rPr lang="en-US" b="0" dirty="0">
                <a:hlinkClick r:id="rId3"/>
              </a:rPr>
              <a:t>South Econ J. 2020 Oct; 87(2): 416–439. </a:t>
            </a:r>
            <a:r>
              <a:rPr lang="en-US" b="0" dirty="0"/>
              <a:t> Published online 2020 Oct 23. doi: </a:t>
            </a:r>
            <a:r>
              <a:rPr lang="en-US" b="0" dirty="0">
                <a:hlinkClick r:id="rId4"/>
              </a:rPr>
              <a:t>10.1002/soej.12460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9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8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0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8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1439756"/>
            <a:ext cx="4481381" cy="7663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99468" y="5158623"/>
            <a:ext cx="10126851" cy="991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2524449"/>
            <a:ext cx="6107283" cy="228214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77319" y="5363384"/>
            <a:ext cx="8557756" cy="576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67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400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graphicFrame>
        <p:nvGraphicFramePr>
          <p:cNvPr id="6" name="Chart 5"/>
          <p:cNvGraphicFramePr/>
          <p:nvPr userDrawn="1">
            <p:extLst/>
          </p:nvPr>
        </p:nvGraphicFramePr>
        <p:xfrm>
          <a:off x="808383" y="1881052"/>
          <a:ext cx="10508973" cy="425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5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673101"/>
            <a:ext cx="10657045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638301"/>
            <a:ext cx="10657045" cy="4136724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1200121" indent="-285744">
              <a:buFont typeface="Arial" panose="020B0604020202020204" pitchFamily="34" charset="0"/>
              <a:buChar char="•"/>
              <a:defRPr sz="2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4556" y="6176316"/>
            <a:ext cx="2327564" cy="480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9446E-F69C-4AC7-8391-21AF6BB8C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6881"/>
            <a:ext cx="1040965" cy="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8383" y="1934818"/>
            <a:ext cx="10508973" cy="3699276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38179" indent="-380990">
              <a:buFont typeface="Courier New" panose="02070309020205020404" pitchFamily="49" charset="0"/>
              <a:buChar char="o"/>
              <a:defRPr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68" indent="-38099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6863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9" y="1439756"/>
            <a:ext cx="4481381" cy="7663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99469" y="5158625"/>
            <a:ext cx="10126851" cy="991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77319" y="5363385"/>
            <a:ext cx="8557756" cy="576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67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61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1861"/>
            <a:ext cx="1992809" cy="3369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/>
          </a:p>
        </p:txBody>
      </p:sp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8201" y="6089388"/>
            <a:ext cx="10520908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6881"/>
            <a:ext cx="1040965" cy="385076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8738884" y="6366263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333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pPr/>
              <a:t>‹#›</a:t>
            </a:fld>
            <a:endParaRPr lang="en-US" sz="1333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03967" y="5387852"/>
            <a:ext cx="9634996" cy="1037416"/>
          </a:xfrm>
        </p:spPr>
        <p:txBody>
          <a:bodyPr/>
          <a:lstStyle/>
          <a:p>
            <a:r>
              <a:rPr lang="en-US" dirty="0"/>
              <a:t>Braden J. Hosch, Ph.D.</a:t>
            </a:r>
            <a:br>
              <a:rPr lang="en-US" dirty="0"/>
            </a:br>
            <a:r>
              <a:rPr lang="en-US" dirty="0"/>
              <a:t>Associate Vice President for Institutional Research, Planning &amp; Effectiveness</a:t>
            </a:r>
            <a:br>
              <a:rPr lang="en-US" dirty="0"/>
            </a:br>
            <a:r>
              <a:rPr lang="en-US" dirty="0"/>
              <a:t>AIR Annual Forum | June 8,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066" y="2488515"/>
            <a:ext cx="9784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The Graduation Gender Gap:</a:t>
            </a:r>
          </a:p>
          <a:p>
            <a:r>
              <a:rPr lang="en-US" sz="54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Why Fewer Men Graduate</a:t>
            </a:r>
          </a:p>
        </p:txBody>
      </p:sp>
    </p:spTree>
    <p:extLst>
      <p:ext uri="{BB962C8B-B14F-4D97-AF65-F5344CB8AC3E}">
        <p14:creationId xmlns:p14="http://schemas.microsoft.com/office/powerpoint/2010/main" val="295783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group findings from men at Stony Brook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4263084"/>
              </p:ext>
            </p:extLst>
          </p:nvPr>
        </p:nvGraphicFramePr>
        <p:xfrm>
          <a:off x="899409" y="1192192"/>
          <a:ext cx="10303240" cy="494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8689" y="6335844"/>
            <a:ext cx="824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groups conducted with undergraduate men on Sept. 22, 2016 and Nov 15, 2016</a:t>
            </a:r>
          </a:p>
        </p:txBody>
      </p:sp>
    </p:spTree>
    <p:extLst>
      <p:ext uri="{BB962C8B-B14F-4D97-AF65-F5344CB8AC3E}">
        <p14:creationId xmlns:p14="http://schemas.microsoft.com/office/powerpoint/2010/main" val="368256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3EA3-D26E-4DBD-B326-4DCB07B9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Higher Education Enrollment 1919 - 2020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5A22E5-698C-433D-A0A5-90ED659ED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122443"/>
              </p:ext>
            </p:extLst>
          </p:nvPr>
        </p:nvGraphicFramePr>
        <p:xfrm>
          <a:off x="795867" y="1227221"/>
          <a:ext cx="5403211" cy="466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A571C9-FAED-4E02-8C88-33BE3C0F2D3C}"/>
              </a:ext>
            </a:extLst>
          </p:cNvPr>
          <p:cNvSpPr txBox="1"/>
          <p:nvPr/>
        </p:nvSpPr>
        <p:spPr>
          <a:xfrm>
            <a:off x="2021305" y="6300355"/>
            <a:ext cx="6086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NCES, Digest of Education Statistics 2021, Table 303.10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8F9FEB-4069-4F58-BF8C-8DBB752DB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586443"/>
              </p:ext>
            </p:extLst>
          </p:nvPr>
        </p:nvGraphicFramePr>
        <p:xfrm>
          <a:off x="6199078" y="1207090"/>
          <a:ext cx="5403211" cy="466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3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2600-2173-4BF7-86CF-C8C2ED25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UG FTE Enrollment, Degrees Awarded (lagged 2 years), and Degrees per FTE Enrollment, by Gender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182AFD-7A0D-4FC3-8AE5-971EED28E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20454"/>
              </p:ext>
            </p:extLst>
          </p:nvPr>
        </p:nvGraphicFramePr>
        <p:xfrm>
          <a:off x="8289758" y="1564105"/>
          <a:ext cx="3488007" cy="441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9CE483-FB60-4C17-9424-6F38CBB26708}"/>
              </a:ext>
            </a:extLst>
          </p:cNvPr>
          <p:cNvSpPr txBox="1"/>
          <p:nvPr/>
        </p:nvSpPr>
        <p:spPr>
          <a:xfrm>
            <a:off x="2324675" y="6255718"/>
            <a:ext cx="680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Includes bachelor’s and associate’s degrees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NCES, FTE Enrollment Digest of Education Statistics 303.70 (PT=1/3 FTE)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2DC29F-9167-48A2-BA3A-6ED516682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01092"/>
              </p:ext>
            </p:extLst>
          </p:nvPr>
        </p:nvGraphicFramePr>
        <p:xfrm>
          <a:off x="414235" y="1680252"/>
          <a:ext cx="3820881" cy="441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83C19FE-2F83-4E62-89D7-3D5BA7CDE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893421"/>
              </p:ext>
            </p:extLst>
          </p:nvPr>
        </p:nvGraphicFramePr>
        <p:xfrm>
          <a:off x="4351996" y="1713004"/>
          <a:ext cx="3820881" cy="441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05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Sub>
          <a:bldChart bld="series"/>
        </p:bldSub>
      </p:bldGraphic>
      <p:bldGraphic spid="9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rate gaps have been persistent through all IPEDS collections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34235719"/>
              </p:ext>
            </p:extLst>
          </p:nvPr>
        </p:nvGraphicFramePr>
        <p:xfrm>
          <a:off x="795867" y="1650670"/>
          <a:ext cx="4314963" cy="39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3179" y="6311137"/>
            <a:ext cx="31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IPEDS Trend Generator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74147078"/>
              </p:ext>
            </p:extLst>
          </p:nvPr>
        </p:nvGraphicFramePr>
        <p:xfrm>
          <a:off x="6388100" y="1622136"/>
          <a:ext cx="5008033" cy="39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10830" y="2185866"/>
            <a:ext cx="92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B1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109" y="250754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2015" y="438082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731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 gaps differ by institutional sector and race/ethnicity but are pervasive across all types and groups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94750054"/>
              </p:ext>
            </p:extLst>
          </p:nvPr>
        </p:nvGraphicFramePr>
        <p:xfrm>
          <a:off x="795868" y="1615045"/>
          <a:ext cx="4001763" cy="35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58442350"/>
              </p:ext>
            </p:extLst>
          </p:nvPr>
        </p:nvGraphicFramePr>
        <p:xfrm>
          <a:off x="4797631" y="1615045"/>
          <a:ext cx="6481949" cy="35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4119433"/>
              </p:ext>
            </p:extLst>
          </p:nvPr>
        </p:nvGraphicFramePr>
        <p:xfrm>
          <a:off x="958164" y="4673803"/>
          <a:ext cx="4001763" cy="1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33056735"/>
              </p:ext>
            </p:extLst>
          </p:nvPr>
        </p:nvGraphicFramePr>
        <p:xfrm>
          <a:off x="4797631" y="4695287"/>
          <a:ext cx="6481949" cy="13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315" y="507350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01506" y="506565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7FEB7-F7EA-43D3-9191-EB372B78A119}"/>
              </a:ext>
            </a:extLst>
          </p:cNvPr>
          <p:cNvSpPr txBox="1"/>
          <p:nvPr/>
        </p:nvSpPr>
        <p:spPr>
          <a:xfrm>
            <a:off x="1983179" y="6311137"/>
            <a:ext cx="511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IPEDS Trend Generator, 2013 entering cohort</a:t>
            </a:r>
          </a:p>
        </p:txBody>
      </p:sp>
    </p:spTree>
    <p:extLst>
      <p:ext uri="{BB962C8B-B14F-4D97-AF65-F5344CB8AC3E}">
        <p14:creationId xmlns:p14="http://schemas.microsoft.com/office/powerpoint/2010/main" val="40967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 in college scored higher on entry tests than women did – ALL INSTITUTIONAL TYPES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65345031"/>
              </p:ext>
            </p:extLst>
          </p:nvPr>
        </p:nvGraphicFramePr>
        <p:xfrm>
          <a:off x="795867" y="1499101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3179" y="6184899"/>
            <a:ext cx="9225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2012/17; SAT Score is composite and includes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converted ACT scores (n=35,540)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80469696"/>
              </p:ext>
            </p:extLst>
          </p:nvPr>
        </p:nvGraphicFramePr>
        <p:xfrm>
          <a:off x="6144642" y="1491758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4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 in college scored higher on entry tests than women did – HIGHLY SELECTIVE INSTITUTIONS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75257446"/>
              </p:ext>
            </p:extLst>
          </p:nvPr>
        </p:nvGraphicFramePr>
        <p:xfrm>
          <a:off x="795867" y="1499101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3377509"/>
              </p:ext>
            </p:extLst>
          </p:nvPr>
        </p:nvGraphicFramePr>
        <p:xfrm>
          <a:off x="6144642" y="1491758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4828E67-F98B-40D9-977F-91B2F0B536CA}"/>
              </a:ext>
            </a:extLst>
          </p:cNvPr>
          <p:cNvSpPr txBox="1"/>
          <p:nvPr/>
        </p:nvSpPr>
        <p:spPr>
          <a:xfrm>
            <a:off x="1983179" y="6184899"/>
            <a:ext cx="9225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2012/17; SAT Score is composite and includes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converted ACT scores</a:t>
            </a:r>
          </a:p>
        </p:txBody>
      </p:sp>
    </p:spTree>
    <p:extLst>
      <p:ext uri="{BB962C8B-B14F-4D97-AF65-F5344CB8AC3E}">
        <p14:creationId xmlns:p14="http://schemas.microsoft.com/office/powerpoint/2010/main" val="13659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gender gap in graduation rates persists in national data when controlling for test scores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1387770"/>
              </p:ext>
            </p:extLst>
          </p:nvPr>
        </p:nvGraphicFramePr>
        <p:xfrm>
          <a:off x="926276" y="1463040"/>
          <a:ext cx="54864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8573272"/>
              </p:ext>
            </p:extLst>
          </p:nvPr>
        </p:nvGraphicFramePr>
        <p:xfrm>
          <a:off x="6208198" y="1491758"/>
          <a:ext cx="54864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AC840E-D316-4C7B-BAEB-718742E09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571545"/>
              </p:ext>
            </p:extLst>
          </p:nvPr>
        </p:nvGraphicFramePr>
        <p:xfrm>
          <a:off x="1078676" y="4839232"/>
          <a:ext cx="5486400" cy="11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DA97AE-AC48-4B58-B871-A16AD82D322B}"/>
              </a:ext>
            </a:extLst>
          </p:cNvPr>
          <p:cNvSpPr txBox="1"/>
          <p:nvPr/>
        </p:nvSpPr>
        <p:spPr>
          <a:xfrm>
            <a:off x="263315" y="507350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4685BE2-4D02-454C-AF33-E2F1FA402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650690"/>
              </p:ext>
            </p:extLst>
          </p:nvPr>
        </p:nvGraphicFramePr>
        <p:xfrm>
          <a:off x="6360598" y="4804168"/>
          <a:ext cx="5486400" cy="11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40A1E0-2649-4C76-BC79-37171567A2AC}"/>
              </a:ext>
            </a:extLst>
          </p:cNvPr>
          <p:cNvSpPr txBox="1"/>
          <p:nvPr/>
        </p:nvSpPr>
        <p:spPr>
          <a:xfrm>
            <a:off x="6908392" y="4457659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N&lt;4%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E4F13-9C43-40B1-B047-67C937C8CA13}"/>
              </a:ext>
            </a:extLst>
          </p:cNvPr>
          <p:cNvSpPr txBox="1"/>
          <p:nvPr/>
        </p:nvSpPr>
        <p:spPr>
          <a:xfrm>
            <a:off x="1983179" y="6184899"/>
            <a:ext cx="9225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2012/17; SAT Score is composite and includes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converted ACT scores (n=35,540)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2DE77-30B0-4B6B-9D49-33CFF702C63E}"/>
              </a:ext>
            </a:extLst>
          </p:cNvPr>
          <p:cNvSpPr txBox="1"/>
          <p:nvPr/>
        </p:nvSpPr>
        <p:spPr>
          <a:xfrm rot="16200000">
            <a:off x="-89232" y="2879079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6-yr Grad Rate</a:t>
            </a:r>
          </a:p>
        </p:txBody>
      </p:sp>
    </p:spTree>
    <p:extLst>
      <p:ext uri="{BB962C8B-B14F-4D97-AF65-F5344CB8AC3E}">
        <p14:creationId xmlns:p14="http://schemas.microsoft.com/office/powerpoint/2010/main" val="29815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 in college earned higher grades in high school than men did – ALL 4-YEAR INSTITUTIONAL TYPES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53725567"/>
              </p:ext>
            </p:extLst>
          </p:nvPr>
        </p:nvGraphicFramePr>
        <p:xfrm>
          <a:off x="795867" y="1499101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3179" y="6311137"/>
            <a:ext cx="6790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 (n=35,540)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8458506"/>
              </p:ext>
            </p:extLst>
          </p:nvPr>
        </p:nvGraphicFramePr>
        <p:xfrm>
          <a:off x="6144642" y="1491758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1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 in college earned higher grades in high school than men did – HIGHLY SELECTIVE INSTITUTIONS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2137038"/>
              </p:ext>
            </p:extLst>
          </p:nvPr>
        </p:nvGraphicFramePr>
        <p:xfrm>
          <a:off x="795867" y="1499101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3179" y="6311137"/>
            <a:ext cx="573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9768940"/>
              </p:ext>
            </p:extLst>
          </p:nvPr>
        </p:nvGraphicFramePr>
        <p:xfrm>
          <a:off x="6144642" y="1491758"/>
          <a:ext cx="5308270" cy="44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74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D8B-4B97-4A5D-8C55-B8A6FED2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1866-0499-420C-ADE8-36C263611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do men graduate from college at lower rates than women?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Gender-specific challenges.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Women have historically been better students.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we do to improve equity?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gender gap in graduation rates disappears in national data when controlling for HS GPA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27814040"/>
              </p:ext>
            </p:extLst>
          </p:nvPr>
        </p:nvGraphicFramePr>
        <p:xfrm>
          <a:off x="926276" y="1463040"/>
          <a:ext cx="6614555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0615668"/>
              </p:ext>
            </p:extLst>
          </p:nvPr>
        </p:nvGraphicFramePr>
        <p:xfrm>
          <a:off x="7671240" y="1462260"/>
          <a:ext cx="4141208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AC840E-D316-4C7B-BAEB-718742E09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321486"/>
              </p:ext>
            </p:extLst>
          </p:nvPr>
        </p:nvGraphicFramePr>
        <p:xfrm>
          <a:off x="1078676" y="4839233"/>
          <a:ext cx="6614555" cy="10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DA97AE-AC48-4B58-B871-A16AD82D322B}"/>
              </a:ext>
            </a:extLst>
          </p:cNvPr>
          <p:cNvSpPr txBox="1"/>
          <p:nvPr/>
        </p:nvSpPr>
        <p:spPr>
          <a:xfrm>
            <a:off x="263315" y="507350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4685BE2-4D02-454C-AF33-E2F1FA402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771144"/>
              </p:ext>
            </p:extLst>
          </p:nvPr>
        </p:nvGraphicFramePr>
        <p:xfrm>
          <a:off x="7845631" y="4730492"/>
          <a:ext cx="4141208" cy="8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40A1E0-2649-4C76-BC79-37171567A2AC}"/>
              </a:ext>
            </a:extLst>
          </p:cNvPr>
          <p:cNvSpPr txBox="1"/>
          <p:nvPr/>
        </p:nvSpPr>
        <p:spPr>
          <a:xfrm>
            <a:off x="8508592" y="458846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N&lt;4%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F3F70-EF68-49E1-A4A9-1B8AE31B6F44}"/>
              </a:ext>
            </a:extLst>
          </p:cNvPr>
          <p:cNvSpPr txBox="1"/>
          <p:nvPr/>
        </p:nvSpPr>
        <p:spPr>
          <a:xfrm>
            <a:off x="1983179" y="6311137"/>
            <a:ext cx="573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Beginning Postsecondary Education Survey 2012/17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2191A-83DA-4B1D-9347-82124CAF326D}"/>
              </a:ext>
            </a:extLst>
          </p:cNvPr>
          <p:cNvSpPr txBox="1"/>
          <p:nvPr/>
        </p:nvSpPr>
        <p:spPr>
          <a:xfrm rot="16200000">
            <a:off x="-89232" y="2879079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6-yr Grad Rate</a:t>
            </a:r>
          </a:p>
        </p:txBody>
      </p:sp>
    </p:spTree>
    <p:extLst>
      <p:ext uri="{BB962C8B-B14F-4D97-AF65-F5344CB8AC3E}">
        <p14:creationId xmlns:p14="http://schemas.microsoft.com/office/powerpoint/2010/main" val="4280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92" y="2251473"/>
            <a:ext cx="10276115" cy="2510367"/>
          </a:xfrm>
        </p:spPr>
        <p:txBody>
          <a:bodyPr>
            <a:normAutofit/>
          </a:bodyPr>
          <a:lstStyle/>
          <a:p>
            <a:r>
              <a:rPr lang="en-US" sz="5867" dirty="0"/>
              <a:t>Public system data</a:t>
            </a:r>
          </a:p>
        </p:txBody>
      </p:sp>
    </p:spTree>
    <p:extLst>
      <p:ext uri="{BB962C8B-B14F-4D97-AF65-F5344CB8AC3E}">
        <p14:creationId xmlns:p14="http://schemas.microsoft.com/office/powerpoint/2010/main" val="160128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D30-8A02-4A78-85D0-84BBEF0B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Higher Education System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A42D9C-59D3-412E-8477-A05DAFC9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04928"/>
              </p:ext>
            </p:extLst>
          </p:nvPr>
        </p:nvGraphicFramePr>
        <p:xfrm>
          <a:off x="899491" y="1484247"/>
          <a:ext cx="10417865" cy="44377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31836">
                  <a:extLst>
                    <a:ext uri="{9D8B030D-6E8A-4147-A177-3AD203B41FA5}">
                      <a16:colId xmlns:a16="http://schemas.microsoft.com/office/drawing/2014/main" val="1075761284"/>
                    </a:ext>
                  </a:extLst>
                </a:gridCol>
                <a:gridCol w="1861791">
                  <a:extLst>
                    <a:ext uri="{9D8B030D-6E8A-4147-A177-3AD203B41FA5}">
                      <a16:colId xmlns:a16="http://schemas.microsoft.com/office/drawing/2014/main" val="1501456521"/>
                    </a:ext>
                  </a:extLst>
                </a:gridCol>
                <a:gridCol w="3158771">
                  <a:extLst>
                    <a:ext uri="{9D8B030D-6E8A-4147-A177-3AD203B41FA5}">
                      <a16:colId xmlns:a16="http://schemas.microsoft.com/office/drawing/2014/main" val="3335547736"/>
                    </a:ext>
                  </a:extLst>
                </a:gridCol>
                <a:gridCol w="2165467">
                  <a:extLst>
                    <a:ext uri="{9D8B030D-6E8A-4147-A177-3AD203B41FA5}">
                      <a16:colId xmlns:a16="http://schemas.microsoft.com/office/drawing/2014/main" val="2718327008"/>
                    </a:ext>
                  </a:extLst>
                </a:gridCol>
              </a:tblGrid>
              <a:tr h="1259788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First-Time, Full-Time Students entering in Fall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6-Year Graduation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98368"/>
                  </a:ext>
                </a:extLst>
              </a:tr>
              <a:tr h="12597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Doctoral institutions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excluding specialized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555099"/>
                  </a:ext>
                </a:extLst>
              </a:tr>
              <a:tr h="8818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Master’s institutions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excluding polytechs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27272"/>
                  </a:ext>
                </a:extLst>
              </a:tr>
              <a:tr h="5109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Polytechnics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47056"/>
                  </a:ext>
                </a:extLst>
              </a:tr>
              <a:tr h="5109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4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3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AC2E40-0DE6-4DB3-800D-D99040FE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6" y="1392255"/>
            <a:ext cx="10597896" cy="4340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74829-4001-4BE8-828C-6E1B149E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Six-year graduation rates by gender &amp; HS GPA</a:t>
            </a:r>
            <a:br>
              <a:rPr lang="en-US" dirty="0"/>
            </a:br>
            <a:r>
              <a:rPr lang="en-US" dirty="0"/>
              <a:t>Doctoral Institutions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DEEC4C-7FFC-47D5-A4F8-2BCB3076D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957194"/>
              </p:ext>
            </p:extLst>
          </p:nvPr>
        </p:nvGraphicFramePr>
        <p:xfrm>
          <a:off x="1247905" y="5210341"/>
          <a:ext cx="10205007" cy="97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14A885-8E37-485D-8946-1F4D2F53746A}"/>
              </a:ext>
            </a:extLst>
          </p:cNvPr>
          <p:cNvSpPr txBox="1"/>
          <p:nvPr/>
        </p:nvSpPr>
        <p:spPr>
          <a:xfrm>
            <a:off x="443788" y="536589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8B0E9-F533-47A8-B387-C0B2B77506A9}"/>
              </a:ext>
            </a:extLst>
          </p:cNvPr>
          <p:cNvSpPr txBox="1"/>
          <p:nvPr/>
        </p:nvSpPr>
        <p:spPr>
          <a:xfrm>
            <a:off x="1895289" y="620338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 thickness represents size of cohort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Unit records from a public higher education system, FT FT students entering in fall 2014</a:t>
            </a:r>
          </a:p>
        </p:txBody>
      </p:sp>
    </p:spTree>
    <p:extLst>
      <p:ext uri="{BB962C8B-B14F-4D97-AF65-F5344CB8AC3E}">
        <p14:creationId xmlns:p14="http://schemas.microsoft.com/office/powerpoint/2010/main" val="194347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A464B-6B2A-4C52-A04E-8DB60B0F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63" y="1387583"/>
            <a:ext cx="10597896" cy="4340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74829-4001-4BE8-828C-6E1B149E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Six-year graduation rates by gender &amp; HS GPA</a:t>
            </a:r>
            <a:br>
              <a:rPr lang="en-US" dirty="0"/>
            </a:br>
            <a:r>
              <a:rPr lang="en-US" dirty="0"/>
              <a:t>Master’s Institutions (excl. Polytechs)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10EA04-62EA-42BE-996A-F1184ABC7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420199"/>
              </p:ext>
            </p:extLst>
          </p:nvPr>
        </p:nvGraphicFramePr>
        <p:xfrm>
          <a:off x="1247905" y="5065962"/>
          <a:ext cx="10205007" cy="97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507D3F-23F5-4F91-BFC3-045FF9BC8722}"/>
              </a:ext>
            </a:extLst>
          </p:cNvPr>
          <p:cNvSpPr txBox="1"/>
          <p:nvPr/>
        </p:nvSpPr>
        <p:spPr>
          <a:xfrm>
            <a:off x="443788" y="536589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5D467-BA07-44DC-A0FB-75300526DB12}"/>
              </a:ext>
            </a:extLst>
          </p:cNvPr>
          <p:cNvSpPr txBox="1"/>
          <p:nvPr/>
        </p:nvSpPr>
        <p:spPr>
          <a:xfrm>
            <a:off x="1895289" y="620338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 thickness represents size of cohort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Unit records from a public higher education system, FT FT students entering in fall 2014</a:t>
            </a:r>
          </a:p>
        </p:txBody>
      </p:sp>
    </p:spTree>
    <p:extLst>
      <p:ext uri="{BB962C8B-B14F-4D97-AF65-F5344CB8AC3E}">
        <p14:creationId xmlns:p14="http://schemas.microsoft.com/office/powerpoint/2010/main" val="49132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2294D-6B03-4DC6-8E8C-02EAFE84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8" y="1387583"/>
            <a:ext cx="10597896" cy="4340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74829-4001-4BE8-828C-6E1B149E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Six-year graduation rates by gender &amp; HS GPA</a:t>
            </a:r>
            <a:br>
              <a:rPr lang="en-US" dirty="0"/>
            </a:br>
            <a:r>
              <a:rPr lang="en-US" dirty="0"/>
              <a:t>Polytechnics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65E391-CBF5-44E2-B2BB-429798EE7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68590"/>
              </p:ext>
            </p:extLst>
          </p:nvPr>
        </p:nvGraphicFramePr>
        <p:xfrm>
          <a:off x="1247905" y="5065962"/>
          <a:ext cx="10205007" cy="97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F945AF-9EF2-4220-90F7-7E5824E36385}"/>
              </a:ext>
            </a:extLst>
          </p:cNvPr>
          <p:cNvSpPr txBox="1"/>
          <p:nvPr/>
        </p:nvSpPr>
        <p:spPr>
          <a:xfrm>
            <a:off x="1895289" y="620338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 thickness represents size of cohort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Unit records from a public higher education system, FT FT students entering in fall 2014</a:t>
            </a:r>
          </a:p>
        </p:txBody>
      </p:sp>
    </p:spTree>
    <p:extLst>
      <p:ext uri="{BB962C8B-B14F-4D97-AF65-F5344CB8AC3E}">
        <p14:creationId xmlns:p14="http://schemas.microsoft.com/office/powerpoint/2010/main" val="339565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 models are not helpful with this data set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E831-85C4-4C81-B591-74CD5CC2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393" y="1589915"/>
            <a:ext cx="3992702" cy="43293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1600" dirty="0"/>
              <a:t>Complete data for 24,525 cases</a:t>
            </a:r>
          </a:p>
          <a:p>
            <a:r>
              <a:rPr lang="en-US" sz="1600" dirty="0"/>
              <a:t>Explained only about 12-15% of variance</a:t>
            </a:r>
          </a:p>
          <a:p>
            <a:r>
              <a:rPr lang="en-US" sz="1600" dirty="0"/>
              <a:t>Correct predictions increased by only 3 percentage points</a:t>
            </a:r>
          </a:p>
          <a:p>
            <a:r>
              <a:rPr lang="en-US" sz="1600" dirty="0"/>
              <a:t>Adding co-variates for inputs beyond HS GPA increased correct predictions by less than 1 percentage point.</a:t>
            </a:r>
          </a:p>
          <a:p>
            <a:r>
              <a:rPr lang="en-US" sz="1600" dirty="0"/>
              <a:t>Targeting the 3,300 predicted not to graduate at 10% program effectiveness would increase the graduation rate by 0.8%</a:t>
            </a:r>
          </a:p>
          <a:p>
            <a:r>
              <a:rPr lang="en-US" sz="1600" dirty="0"/>
              <a:t>Adding gender to the model increase the target group by only 70</a:t>
            </a:r>
          </a:p>
          <a:p>
            <a:r>
              <a:rPr lang="en-US" sz="1600" dirty="0"/>
              <a:t>Adding race to the model did not improve predictive power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FEA1A6-14BF-4F0F-91F1-2522254C6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56348"/>
              </p:ext>
            </p:extLst>
          </p:nvPr>
        </p:nvGraphicFramePr>
        <p:xfrm>
          <a:off x="5112268" y="1656347"/>
          <a:ext cx="6340643" cy="19150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65291">
                  <a:extLst>
                    <a:ext uri="{9D8B030D-6E8A-4147-A177-3AD203B41FA5}">
                      <a16:colId xmlns:a16="http://schemas.microsoft.com/office/drawing/2014/main" val="1384928307"/>
                    </a:ext>
                  </a:extLst>
                </a:gridCol>
                <a:gridCol w="896565">
                  <a:extLst>
                    <a:ext uri="{9D8B030D-6E8A-4147-A177-3AD203B41FA5}">
                      <a16:colId xmlns:a16="http://schemas.microsoft.com/office/drawing/2014/main" val="1697915093"/>
                    </a:ext>
                  </a:extLst>
                </a:gridCol>
                <a:gridCol w="872472">
                  <a:extLst>
                    <a:ext uri="{9D8B030D-6E8A-4147-A177-3AD203B41FA5}">
                      <a16:colId xmlns:a16="http://schemas.microsoft.com/office/drawing/2014/main" val="3744537352"/>
                    </a:ext>
                  </a:extLst>
                </a:gridCol>
                <a:gridCol w="802246">
                  <a:extLst>
                    <a:ext uri="{9D8B030D-6E8A-4147-A177-3AD203B41FA5}">
                      <a16:colId xmlns:a16="http://schemas.microsoft.com/office/drawing/2014/main" val="1244130650"/>
                    </a:ext>
                  </a:extLst>
                </a:gridCol>
                <a:gridCol w="778151">
                  <a:extLst>
                    <a:ext uri="{9D8B030D-6E8A-4147-A177-3AD203B41FA5}">
                      <a16:colId xmlns:a16="http://schemas.microsoft.com/office/drawing/2014/main" val="4036965337"/>
                    </a:ext>
                  </a:extLst>
                </a:gridCol>
                <a:gridCol w="825918">
                  <a:extLst>
                    <a:ext uri="{9D8B030D-6E8A-4147-A177-3AD203B41FA5}">
                      <a16:colId xmlns:a16="http://schemas.microsoft.com/office/drawing/2014/main" val="66087027"/>
                    </a:ext>
                  </a:extLst>
                </a:gridCol>
              </a:tblGrid>
              <a:tr h="319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S.E.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Wald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Sig.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Exp(B)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4751080"/>
                  </a:ext>
                </a:extLst>
              </a:tr>
              <a:tr h="319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High School Average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0.141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0.003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2,226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1.151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5293171"/>
                  </a:ext>
                </a:extLst>
              </a:tr>
              <a:tr h="319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PELL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-0.326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0.031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0.722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68922802"/>
                  </a:ext>
                </a:extLst>
              </a:tr>
              <a:tr h="319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ONCAMPUS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0.472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0.035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179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1.603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16388332"/>
                  </a:ext>
                </a:extLst>
              </a:tr>
              <a:tr h="319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INSTATE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0.532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0.053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1.702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4074453"/>
                  </a:ext>
                </a:extLst>
              </a:tr>
              <a:tr h="319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Constant</a:t>
                      </a:r>
                      <a:endParaRPr lang="en-US" sz="18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-12.456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0.273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2,075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193812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F76AC0-3C3A-4DDF-B116-AC3C1C3FC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2721"/>
              </p:ext>
            </p:extLst>
          </p:nvPr>
        </p:nvGraphicFramePr>
        <p:xfrm>
          <a:off x="5112269" y="3839662"/>
          <a:ext cx="6340643" cy="1522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4584">
                  <a:extLst>
                    <a:ext uri="{9D8B030D-6E8A-4147-A177-3AD203B41FA5}">
                      <a16:colId xmlns:a16="http://schemas.microsoft.com/office/drawing/2014/main" val="2188391860"/>
                    </a:ext>
                  </a:extLst>
                </a:gridCol>
                <a:gridCol w="1668590">
                  <a:extLst>
                    <a:ext uri="{9D8B030D-6E8A-4147-A177-3AD203B41FA5}">
                      <a16:colId xmlns:a16="http://schemas.microsoft.com/office/drawing/2014/main" val="2863258780"/>
                    </a:ext>
                  </a:extLst>
                </a:gridCol>
                <a:gridCol w="1334872">
                  <a:extLst>
                    <a:ext uri="{9D8B030D-6E8A-4147-A177-3AD203B41FA5}">
                      <a16:colId xmlns:a16="http://schemas.microsoft.com/office/drawing/2014/main" val="2496732519"/>
                    </a:ext>
                  </a:extLst>
                </a:gridCol>
                <a:gridCol w="1334872">
                  <a:extLst>
                    <a:ext uri="{9D8B030D-6E8A-4147-A177-3AD203B41FA5}">
                      <a16:colId xmlns:a16="http://schemas.microsoft.com/office/drawing/2014/main" val="3080747248"/>
                    </a:ext>
                  </a:extLst>
                </a:gridCol>
                <a:gridCol w="917725">
                  <a:extLst>
                    <a:ext uri="{9D8B030D-6E8A-4147-A177-3AD203B41FA5}">
                      <a16:colId xmlns:a16="http://schemas.microsoft.com/office/drawing/2014/main" val="4263783679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Predicted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822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Predicted not to graduate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Predicted to graduate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Pct Correct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04290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Observed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Did not graduate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2,011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5,315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27.5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6703664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Graduated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1,289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15,910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92.5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7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Pct Correct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60.9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75.0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73.1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36431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CFBE8F-87F9-423F-9B0E-091C9E7A9193}"/>
              </a:ext>
            </a:extLst>
          </p:cNvPr>
          <p:cNvSpPr txBox="1"/>
          <p:nvPr/>
        </p:nvSpPr>
        <p:spPr>
          <a:xfrm>
            <a:off x="5112269" y="5734611"/>
            <a:ext cx="244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Cox &amp; Snell R-sq = 0.123</a:t>
            </a:r>
          </a:p>
        </p:txBody>
      </p:sp>
    </p:spTree>
    <p:extLst>
      <p:ext uri="{BB962C8B-B14F-4D97-AF65-F5344CB8AC3E}">
        <p14:creationId xmlns:p14="http://schemas.microsoft.com/office/powerpoint/2010/main" val="237149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92" y="2251473"/>
            <a:ext cx="10276115" cy="2510367"/>
          </a:xfrm>
        </p:spPr>
        <p:txBody>
          <a:bodyPr>
            <a:normAutofit/>
          </a:bodyPr>
          <a:lstStyle/>
          <a:p>
            <a:r>
              <a:rPr lang="en-US" sz="5867" dirty="0"/>
              <a:t>Stony Brook data and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76663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Retention rates to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fall by gender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1423714"/>
              </p:ext>
            </p:extLst>
          </p:nvPr>
        </p:nvGraphicFramePr>
        <p:xfrm>
          <a:off x="907627" y="1484247"/>
          <a:ext cx="5364480" cy="266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33128910"/>
              </p:ext>
            </p:extLst>
          </p:nvPr>
        </p:nvGraphicFramePr>
        <p:xfrm>
          <a:off x="1073888" y="4005944"/>
          <a:ext cx="5148595" cy="203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053" y="2023563"/>
            <a:ext cx="92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BDA44-576D-43E0-81F1-B3FD22CB14A7}"/>
              </a:ext>
            </a:extLst>
          </p:cNvPr>
          <p:cNvGrpSpPr/>
          <p:nvPr/>
        </p:nvGrpSpPr>
        <p:grpSpPr>
          <a:xfrm>
            <a:off x="6272105" y="1564503"/>
            <a:ext cx="5364480" cy="4506056"/>
            <a:chOff x="6272105" y="1564503"/>
            <a:chExt cx="5364480" cy="4506056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4265163291"/>
                </p:ext>
              </p:extLst>
            </p:nvPr>
          </p:nvGraphicFramePr>
          <p:xfrm>
            <a:off x="6272105" y="1564503"/>
            <a:ext cx="5364480" cy="2665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51338452"/>
                </p:ext>
              </p:extLst>
            </p:nvPr>
          </p:nvGraphicFramePr>
          <p:xfrm>
            <a:off x="6487989" y="4037534"/>
            <a:ext cx="5098972" cy="2033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958772" y="6343524"/>
            <a:ext cx="363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</p:spTree>
    <p:extLst>
      <p:ext uri="{BB962C8B-B14F-4D97-AF65-F5344CB8AC3E}">
        <p14:creationId xmlns:p14="http://schemas.microsoft.com/office/powerpoint/2010/main" val="40912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Retention to 4</a:t>
            </a:r>
            <a:r>
              <a:rPr lang="en-US" baseline="30000" dirty="0"/>
              <a:t>th</a:t>
            </a:r>
            <a:r>
              <a:rPr lang="en-US" dirty="0"/>
              <a:t> fall &amp; 4yr grad rates by gender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73128032"/>
              </p:ext>
            </p:extLst>
          </p:nvPr>
        </p:nvGraphicFramePr>
        <p:xfrm>
          <a:off x="907627" y="1484247"/>
          <a:ext cx="5364480" cy="266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20076700"/>
              </p:ext>
            </p:extLst>
          </p:nvPr>
        </p:nvGraphicFramePr>
        <p:xfrm>
          <a:off x="998623" y="3925689"/>
          <a:ext cx="5273484" cy="227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053" y="1941947"/>
            <a:ext cx="92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E5C13-AA49-4202-8A7C-90EE81EE0D8F}"/>
              </a:ext>
            </a:extLst>
          </p:cNvPr>
          <p:cNvGrpSpPr/>
          <p:nvPr/>
        </p:nvGrpSpPr>
        <p:grpSpPr>
          <a:xfrm>
            <a:off x="6272105" y="1485764"/>
            <a:ext cx="5364480" cy="4615009"/>
            <a:chOff x="6272105" y="1485764"/>
            <a:chExt cx="5364480" cy="4615009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4246659306"/>
                </p:ext>
              </p:extLst>
            </p:nvPr>
          </p:nvGraphicFramePr>
          <p:xfrm>
            <a:off x="6272105" y="1485764"/>
            <a:ext cx="5364480" cy="2665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583657234"/>
                </p:ext>
              </p:extLst>
            </p:nvPr>
          </p:nvGraphicFramePr>
          <p:xfrm>
            <a:off x="6363103" y="3925688"/>
            <a:ext cx="5154343" cy="2175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958772" y="6203527"/>
            <a:ext cx="358463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* Includes students graduating in 3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8772" y="6412777"/>
            <a:ext cx="363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</p:spTree>
    <p:extLst>
      <p:ext uri="{BB962C8B-B14F-4D97-AF65-F5344CB8AC3E}">
        <p14:creationId xmlns:p14="http://schemas.microsoft.com/office/powerpoint/2010/main" val="886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Stony Brook University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9712" y="642517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35F4044-894B-B74C-BA70-A76DFBF02618}" type="slidenum">
              <a:rPr lang="en-US" smtClean="0"/>
              <a:pPr defTabSz="914377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56" y="1"/>
            <a:ext cx="4559480" cy="685799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6190886"/>
              </p:ext>
            </p:extLst>
          </p:nvPr>
        </p:nvGraphicFramePr>
        <p:xfrm>
          <a:off x="739088" y="1164987"/>
          <a:ext cx="6541477" cy="485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38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and 6 year graduation rates by gender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1605288"/>
              </p:ext>
            </p:extLst>
          </p:nvPr>
        </p:nvGraphicFramePr>
        <p:xfrm>
          <a:off x="907627" y="1484247"/>
          <a:ext cx="5364480" cy="266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34860781"/>
              </p:ext>
            </p:extLst>
          </p:nvPr>
        </p:nvGraphicFramePr>
        <p:xfrm>
          <a:off x="999460" y="4005944"/>
          <a:ext cx="5173172" cy="21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053" y="2116354"/>
            <a:ext cx="92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en-US" sz="1467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959644-FB50-43A2-B223-4B4E9EF0838B}"/>
              </a:ext>
            </a:extLst>
          </p:cNvPr>
          <p:cNvGrpSpPr/>
          <p:nvPr/>
        </p:nvGrpSpPr>
        <p:grpSpPr>
          <a:xfrm>
            <a:off x="6272105" y="1564503"/>
            <a:ext cx="5364480" cy="4585225"/>
            <a:chOff x="6272105" y="1564503"/>
            <a:chExt cx="5364480" cy="4585225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714618102"/>
                </p:ext>
              </p:extLst>
            </p:nvPr>
          </p:nvGraphicFramePr>
          <p:xfrm>
            <a:off x="6272105" y="1564503"/>
            <a:ext cx="5364480" cy="2665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105160228"/>
                </p:ext>
              </p:extLst>
            </p:nvPr>
          </p:nvGraphicFramePr>
          <p:xfrm>
            <a:off x="6371350" y="4005944"/>
            <a:ext cx="5238057" cy="2143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958772" y="6421544"/>
            <a:ext cx="363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</p:spTree>
    <p:extLst>
      <p:ext uri="{BB962C8B-B14F-4D97-AF65-F5344CB8AC3E}">
        <p14:creationId xmlns:p14="http://schemas.microsoft.com/office/powerpoint/2010/main" val="42937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gender gap narrows as high school GPA increases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5411652"/>
              </p:ext>
            </p:extLst>
          </p:nvPr>
        </p:nvGraphicFramePr>
        <p:xfrm>
          <a:off x="6523650" y="1151115"/>
          <a:ext cx="4713876" cy="4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07989527"/>
              </p:ext>
            </p:extLst>
          </p:nvPr>
        </p:nvGraphicFramePr>
        <p:xfrm>
          <a:off x="460239" y="1366410"/>
          <a:ext cx="5891093" cy="447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5323" y="6178120"/>
            <a:ext cx="36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FT Cohorts entering fall 2015-2017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FBED-156E-47C0-996E-8F0E2BB6C832}"/>
              </a:ext>
            </a:extLst>
          </p:cNvPr>
          <p:cNvSpPr txBox="1"/>
          <p:nvPr/>
        </p:nvSpPr>
        <p:spPr>
          <a:xfrm>
            <a:off x="4770634" y="34290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96+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A692F10-D1B8-4A31-942D-FAD377DA0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754818"/>
              </p:ext>
            </p:extLst>
          </p:nvPr>
        </p:nvGraphicFramePr>
        <p:xfrm>
          <a:off x="6643868" y="5252033"/>
          <a:ext cx="4593658" cy="6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E93A4-8F34-4EB2-AD47-6A4CE764B343}"/>
              </a:ext>
            </a:extLst>
          </p:cNvPr>
          <p:cNvSpPr txBox="1"/>
          <p:nvPr/>
        </p:nvSpPr>
        <p:spPr>
          <a:xfrm>
            <a:off x="11193443" y="539070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706004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061-7C77-4235-965B-AEC739BB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4-Year Grad Rate By HS GPA and Gender</a:t>
            </a:r>
            <a:br>
              <a:rPr lang="en-US" dirty="0"/>
            </a:br>
            <a:r>
              <a:rPr lang="en-US" dirty="0"/>
              <a:t>By Race/Ethnicity Groups (5-yr averages)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75378D-5591-431D-A60F-D4D60192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443274"/>
              </p:ext>
            </p:extLst>
          </p:nvPr>
        </p:nvGraphicFramePr>
        <p:xfrm>
          <a:off x="739087" y="1396212"/>
          <a:ext cx="5144877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AA0AAE-233A-498F-BEE3-FDE6E0C24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172964"/>
              </p:ext>
            </p:extLst>
          </p:nvPr>
        </p:nvGraphicFramePr>
        <p:xfrm>
          <a:off x="6251256" y="1396212"/>
          <a:ext cx="5144877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E01257-C015-40E3-BDE7-990E65E4D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94371"/>
              </p:ext>
            </p:extLst>
          </p:nvPr>
        </p:nvGraphicFramePr>
        <p:xfrm>
          <a:off x="795868" y="3694911"/>
          <a:ext cx="5144877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DF434D-E1EE-4C33-9BD6-E18EDE0C3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607397"/>
              </p:ext>
            </p:extLst>
          </p:nvPr>
        </p:nvGraphicFramePr>
        <p:xfrm>
          <a:off x="6251255" y="3694911"/>
          <a:ext cx="5144877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76AD00-B33C-4401-83F6-8D94F199F539}"/>
              </a:ext>
            </a:extLst>
          </p:cNvPr>
          <p:cNvSpPr txBox="1"/>
          <p:nvPr/>
        </p:nvSpPr>
        <p:spPr>
          <a:xfrm>
            <a:off x="1995323" y="6178120"/>
            <a:ext cx="36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FT Cohorts entering fall 2015-2017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</p:spTree>
    <p:extLst>
      <p:ext uri="{BB962C8B-B14F-4D97-AF65-F5344CB8AC3E}">
        <p14:creationId xmlns:p14="http://schemas.microsoft.com/office/powerpoint/2010/main" val="1532513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gender gap disappears at the highest level of first term college GPA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1912015"/>
              </p:ext>
            </p:extLst>
          </p:nvPr>
        </p:nvGraphicFramePr>
        <p:xfrm>
          <a:off x="6523650" y="1151115"/>
          <a:ext cx="4713876" cy="4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633981"/>
              </p:ext>
            </p:extLst>
          </p:nvPr>
        </p:nvGraphicFramePr>
        <p:xfrm>
          <a:off x="460239" y="1366410"/>
          <a:ext cx="5891093" cy="447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5323" y="6178120"/>
            <a:ext cx="36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FT Cohorts entering fall 2015-2017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FBED-156E-47C0-996E-8F0E2BB6C832}"/>
              </a:ext>
            </a:extLst>
          </p:cNvPr>
          <p:cNvSpPr txBox="1"/>
          <p:nvPr/>
        </p:nvSpPr>
        <p:spPr>
          <a:xfrm>
            <a:off x="4770634" y="3429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3.5+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A692F10-D1B8-4A31-942D-FAD377DA0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92252"/>
              </p:ext>
            </p:extLst>
          </p:nvPr>
        </p:nvGraphicFramePr>
        <p:xfrm>
          <a:off x="6782765" y="5252033"/>
          <a:ext cx="4454761" cy="6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E93A4-8F34-4EB2-AD47-6A4CE764B343}"/>
              </a:ext>
            </a:extLst>
          </p:cNvPr>
          <p:cNvSpPr txBox="1"/>
          <p:nvPr/>
        </p:nvSpPr>
        <p:spPr>
          <a:xfrm>
            <a:off x="11193443" y="539070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2827764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of course grades of “D” “F” “W” or “U” in first term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5703622"/>
              </p:ext>
            </p:extLst>
          </p:nvPr>
        </p:nvGraphicFramePr>
        <p:xfrm>
          <a:off x="6603481" y="1598278"/>
          <a:ext cx="4713876" cy="363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02371399"/>
              </p:ext>
            </p:extLst>
          </p:nvPr>
        </p:nvGraphicFramePr>
        <p:xfrm>
          <a:off x="429625" y="2322285"/>
          <a:ext cx="2821576" cy="29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932228"/>
              </p:ext>
            </p:extLst>
          </p:nvPr>
        </p:nvGraphicFramePr>
        <p:xfrm>
          <a:off x="3516552" y="2322283"/>
          <a:ext cx="2821576" cy="29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8445" y="6148559"/>
            <a:ext cx="358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FT cohorts entering fall 2015-2017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14400-53B1-4A1F-A69E-F25506957F07}"/>
              </a:ext>
            </a:extLst>
          </p:cNvPr>
          <p:cNvSpPr txBox="1"/>
          <p:nvPr/>
        </p:nvSpPr>
        <p:spPr>
          <a:xfrm>
            <a:off x="531828" y="1620608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DFWU grades in first term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C44BE4-7CBC-4465-A2D9-65FE274F5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745259"/>
              </p:ext>
            </p:extLst>
          </p:nvPr>
        </p:nvGraphicFramePr>
        <p:xfrm>
          <a:off x="6910086" y="5252033"/>
          <a:ext cx="4327439" cy="89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BF8D7D-75E1-412D-9BBF-849DEF9FA488}"/>
              </a:ext>
            </a:extLst>
          </p:cNvPr>
          <p:cNvSpPr txBox="1"/>
          <p:nvPr/>
        </p:nvSpPr>
        <p:spPr>
          <a:xfrm>
            <a:off x="11193443" y="539070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6196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of course grades of “A” in first term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1288366"/>
              </p:ext>
            </p:extLst>
          </p:nvPr>
        </p:nvGraphicFramePr>
        <p:xfrm>
          <a:off x="6603481" y="1598278"/>
          <a:ext cx="4713876" cy="363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94421737"/>
              </p:ext>
            </p:extLst>
          </p:nvPr>
        </p:nvGraphicFramePr>
        <p:xfrm>
          <a:off x="429625" y="2322285"/>
          <a:ext cx="2821576" cy="29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18770976"/>
              </p:ext>
            </p:extLst>
          </p:nvPr>
        </p:nvGraphicFramePr>
        <p:xfrm>
          <a:off x="3516552" y="2322283"/>
          <a:ext cx="2821576" cy="29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8445" y="6148559"/>
            <a:ext cx="358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 FT cohorts entering fall 2015-2017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14400-53B1-4A1F-A69E-F25506957F07}"/>
              </a:ext>
            </a:extLst>
          </p:cNvPr>
          <p:cNvSpPr txBox="1"/>
          <p:nvPr/>
        </p:nvSpPr>
        <p:spPr>
          <a:xfrm>
            <a:off x="531828" y="1620608"/>
            <a:ext cx="653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A course grades in first term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C44BE4-7CBC-4465-A2D9-65FE274F5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162180"/>
              </p:ext>
            </p:extLst>
          </p:nvPr>
        </p:nvGraphicFramePr>
        <p:xfrm>
          <a:off x="6799128" y="5252033"/>
          <a:ext cx="4438398" cy="89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BF8D7D-75E1-412D-9BBF-849DEF9FA488}"/>
              </a:ext>
            </a:extLst>
          </p:cNvPr>
          <p:cNvSpPr txBox="1"/>
          <p:nvPr/>
        </p:nvSpPr>
        <p:spPr>
          <a:xfrm>
            <a:off x="11193443" y="539070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algn="ctr"/>
            <a:r>
              <a:rPr lang="en-US" sz="14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07A8A2-93E7-4FB3-9F31-3E7136F05DB2}"/>
              </a:ext>
            </a:extLst>
          </p:cNvPr>
          <p:cNvGrpSpPr/>
          <p:nvPr/>
        </p:nvGrpSpPr>
        <p:grpSpPr>
          <a:xfrm>
            <a:off x="1065521" y="2700670"/>
            <a:ext cx="8257334" cy="3180177"/>
            <a:chOff x="799139" y="2434363"/>
            <a:chExt cx="6263509" cy="19762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36167C-D692-4464-A630-6F6A8359D9C6}"/>
                </a:ext>
              </a:extLst>
            </p:cNvPr>
            <p:cNvCxnSpPr/>
            <p:nvPr/>
          </p:nvCxnSpPr>
          <p:spPr>
            <a:xfrm flipH="1">
              <a:off x="4387583" y="3396343"/>
              <a:ext cx="760720" cy="6915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92FDA1C0-0358-4A6C-8C74-3E7C277EC5C6}"/>
                </a:ext>
              </a:extLst>
            </p:cNvPr>
            <p:cNvSpPr/>
            <p:nvPr/>
          </p:nvSpPr>
          <p:spPr>
            <a:xfrm>
              <a:off x="799139" y="3988526"/>
              <a:ext cx="3588444" cy="4221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Men are more likely to depart than women when they do not earn high grades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AC6350-B931-4784-A05E-C497DB9DA304}"/>
                </a:ext>
              </a:extLst>
            </p:cNvPr>
            <p:cNvSpPr/>
            <p:nvPr/>
          </p:nvSpPr>
          <p:spPr>
            <a:xfrm rot="19644781">
              <a:off x="4991040" y="2434363"/>
              <a:ext cx="2071608" cy="861510"/>
            </a:xfrm>
            <a:prstGeom prst="ellipse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67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1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Graphic spid="10" grpId="0">
        <p:bldAsOne/>
      </p:bldGraphic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4-year graduation rates by avg. HS GPA and College/Division of first major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39" y="1410927"/>
            <a:ext cx="10850880" cy="46289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67857" y="2928079"/>
            <a:ext cx="1748852" cy="1349115"/>
          </a:xfrm>
          <a:prstGeom prst="line">
            <a:avLst/>
          </a:prstGeom>
          <a:ln w="34925">
            <a:solidFill>
              <a:srgbClr val="4E7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42282" y="3361128"/>
            <a:ext cx="1583961" cy="1349115"/>
          </a:xfrm>
          <a:prstGeom prst="line">
            <a:avLst/>
          </a:prstGeom>
          <a:ln w="34925">
            <a:solidFill>
              <a:srgbClr val="F28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15868" y="2738204"/>
            <a:ext cx="2329051" cy="1222531"/>
          </a:xfrm>
          <a:prstGeom prst="line">
            <a:avLst/>
          </a:prstGeom>
          <a:ln w="34925">
            <a:solidFill>
              <a:srgbClr val="F1C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16708" y="2738205"/>
            <a:ext cx="3222043" cy="2019860"/>
          </a:xfrm>
          <a:prstGeom prst="line">
            <a:avLst/>
          </a:prstGeom>
          <a:ln w="34925">
            <a:solidFill>
              <a:srgbClr val="99C6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69912" y="2374147"/>
            <a:ext cx="2264357" cy="1349115"/>
          </a:xfrm>
          <a:prstGeom prst="line">
            <a:avLst/>
          </a:prstGeom>
          <a:ln w="34925">
            <a:solidFill>
              <a:srgbClr val="FFB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54715" y="2686571"/>
            <a:ext cx="1457621" cy="1146821"/>
          </a:xfrm>
          <a:prstGeom prst="line">
            <a:avLst/>
          </a:prstGeom>
          <a:ln w="34925">
            <a:solidFill>
              <a:srgbClr val="BEA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22603" y="3048705"/>
            <a:ext cx="1655336" cy="699431"/>
          </a:xfrm>
          <a:prstGeom prst="line">
            <a:avLst/>
          </a:prstGeom>
          <a:ln w="34925">
            <a:solidFill>
              <a:srgbClr val="E1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982421" y="2674913"/>
            <a:ext cx="1494316" cy="492529"/>
          </a:xfrm>
          <a:prstGeom prst="line">
            <a:avLst/>
          </a:prstGeom>
          <a:ln w="34925">
            <a:solidFill>
              <a:srgbClr val="A0C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8963" y="3048704"/>
            <a:ext cx="1767419" cy="558448"/>
          </a:xfrm>
          <a:prstGeom prst="line">
            <a:avLst/>
          </a:prstGeom>
          <a:ln w="34925">
            <a:solidFill>
              <a:srgbClr val="4A9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417315" y="3960736"/>
            <a:ext cx="371876" cy="622923"/>
          </a:xfrm>
          <a:prstGeom prst="line">
            <a:avLst/>
          </a:prstGeom>
          <a:ln w="34925">
            <a:solidFill>
              <a:srgbClr val="63A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9BF074-18B8-43D1-B844-D40EF1165130}"/>
              </a:ext>
            </a:extLst>
          </p:cNvPr>
          <p:cNvSpPr txBox="1"/>
          <p:nvPr/>
        </p:nvSpPr>
        <p:spPr>
          <a:xfrm>
            <a:off x="5429005" y="6045312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GPA</a:t>
            </a:r>
          </a:p>
        </p:txBody>
      </p:sp>
    </p:spTree>
    <p:extLst>
      <p:ext uri="{BB962C8B-B14F-4D97-AF65-F5344CB8AC3E}">
        <p14:creationId xmlns:p14="http://schemas.microsoft.com/office/powerpoint/2010/main" val="15448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E650C6-A2EE-4439-938A-721585EC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Interventions are targeted based on performance.</a:t>
            </a:r>
            <a:br>
              <a:rPr lang="en-US" sz="3200" dirty="0"/>
            </a:br>
            <a:r>
              <a:rPr lang="en-US" sz="3200" dirty="0"/>
              <a:t>Men disproportionately receive attention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8629C08-D3BE-462E-94D3-CBF4459DE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78325"/>
              </p:ext>
            </p:extLst>
          </p:nvPr>
        </p:nvGraphicFramePr>
        <p:xfrm>
          <a:off x="874643" y="2326511"/>
          <a:ext cx="10916863" cy="375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AEB95D2-745A-4281-9E05-DACA65C2B854}"/>
              </a:ext>
            </a:extLst>
          </p:cNvPr>
          <p:cNvSpPr/>
          <p:nvPr/>
        </p:nvSpPr>
        <p:spPr>
          <a:xfrm>
            <a:off x="874643" y="1701478"/>
            <a:ext cx="1949580" cy="625033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Finish in Four Advising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5433E-B1BB-4ABC-A4DA-BEC5AA8F7D2C}"/>
              </a:ext>
            </a:extLst>
          </p:cNvPr>
          <p:cNvSpPr/>
          <p:nvPr/>
        </p:nvSpPr>
        <p:spPr>
          <a:xfrm>
            <a:off x="2824223" y="1701478"/>
            <a:ext cx="8967283" cy="625033"/>
          </a:xfrm>
          <a:prstGeom prst="rect">
            <a:avLst/>
          </a:prstGeom>
          <a:solidFill>
            <a:srgbClr val="D4D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of 2 and now 5 advisors dedicated to working with students who are not on track to graduate in four years. Four out of five have academic training in social work or counseling.</a:t>
            </a:r>
          </a:p>
        </p:txBody>
      </p:sp>
    </p:spTree>
    <p:extLst>
      <p:ext uri="{BB962C8B-B14F-4D97-AF65-F5344CB8AC3E}">
        <p14:creationId xmlns:p14="http://schemas.microsoft.com/office/powerpoint/2010/main" val="42173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9F336B-B77D-4929-8F34-F8A2D91E0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288359-D5A8-4CC8-B3F4-77F9FB12F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207197-DF06-4D47-B20D-76D447454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077B66-FF1B-4EE9-AC1B-3BB800BEA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EF1B60-4237-4DD9-B4C6-46F7E3D6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A94263-5E67-4EBD-BEF7-05989A65C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D68DA8-2371-4F46-B928-7315BF26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DA0D0C-9C6A-46A1-824A-087443F0B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1F0DD2-800B-4093-83BC-7963D5743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74940C-5A1C-4835-A4D6-10D133138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25B8-76C3-4249-B395-A6C492B5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92411-F03B-48AD-B123-3AEEE5EF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1500813"/>
            <a:ext cx="10508973" cy="3699276"/>
          </a:xfrm>
        </p:spPr>
        <p:txBody>
          <a:bodyPr/>
          <a:lstStyle/>
          <a:p>
            <a:r>
              <a:rPr lang="en-US" sz="2400" dirty="0"/>
              <a:t>Standardized test scores</a:t>
            </a:r>
          </a:p>
          <a:p>
            <a:pPr lvl="1"/>
            <a:r>
              <a:rPr lang="en-US" sz="2000" dirty="0"/>
              <a:t>helped get more men into college</a:t>
            </a:r>
          </a:p>
          <a:p>
            <a:pPr lvl="1"/>
            <a:r>
              <a:rPr lang="en-US" sz="2000" dirty="0"/>
              <a:t>misinterpreted to mean men are just </a:t>
            </a:r>
            <a:r>
              <a:rPr lang="en-US" sz="2000"/>
              <a:t>as good as women </a:t>
            </a:r>
            <a:r>
              <a:rPr lang="en-US" sz="2000" dirty="0"/>
              <a:t>at taking classes</a:t>
            </a:r>
          </a:p>
          <a:p>
            <a:endParaRPr lang="en-US" sz="2400" dirty="0"/>
          </a:p>
          <a:p>
            <a:r>
              <a:rPr lang="en-US" sz="2400" dirty="0"/>
              <a:t>Support services targeted on behavior, not identity</a:t>
            </a:r>
          </a:p>
          <a:p>
            <a:pPr lvl="1"/>
            <a:r>
              <a:rPr lang="en-US" sz="2000" dirty="0"/>
              <a:t>Has closed gap to national average</a:t>
            </a:r>
          </a:p>
          <a:p>
            <a:pPr lvl="1"/>
            <a:r>
              <a:rPr lang="en-US" sz="2000" dirty="0"/>
              <a:t>Will it continue to work?</a:t>
            </a:r>
          </a:p>
          <a:p>
            <a:endParaRPr lang="en-US" sz="2400" dirty="0"/>
          </a:p>
          <a:p>
            <a:r>
              <a:rPr lang="en-US" sz="2400" dirty="0"/>
              <a:t>Addressing issue complicated because women face discrimination and sexual violence that also need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59573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1DF41-705D-3041-8EA0-87EF69B2A9E2}"/>
              </a:ext>
            </a:extLst>
          </p:cNvPr>
          <p:cNvSpPr/>
          <p:nvPr/>
        </p:nvSpPr>
        <p:spPr>
          <a:xfrm>
            <a:off x="7395591" y="1691884"/>
            <a:ext cx="3910841" cy="4292889"/>
          </a:xfrm>
          <a:prstGeom prst="rect">
            <a:avLst/>
          </a:prstGeom>
          <a:gradFill>
            <a:gsLst>
              <a:gs pos="0">
                <a:srgbClr val="881124"/>
              </a:gs>
              <a:gs pos="48000">
                <a:srgbClr val="D52025"/>
              </a:gs>
              <a:gs pos="100000">
                <a:srgbClr val="D52025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95591" y="1691884"/>
            <a:ext cx="3910841" cy="4292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 years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18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point increase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4-yr grad rate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point increase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6-yr grad rate</a:t>
            </a:r>
          </a:p>
          <a:p>
            <a:pPr algn="ctr"/>
            <a:endParaRPr lang="en-US" sz="2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>
              <a:latin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8349" y="873227"/>
            <a:ext cx="11192933" cy="818657"/>
          </a:xfrm>
        </p:spPr>
        <p:txBody>
          <a:bodyPr>
            <a:noAutofit/>
          </a:bodyPr>
          <a:lstStyle/>
          <a:p>
            <a:r>
              <a:rPr lang="en-US" dirty="0">
                <a:ea typeface="Verdana" panose="020B0604030504040204" pitchFamily="34" charset="0"/>
              </a:rPr>
              <a:t>First-time, full-time </a:t>
            </a:r>
            <a:r>
              <a:rPr lang="en-US" b="1" dirty="0">
                <a:ea typeface="Verdana" panose="020B0604030504040204" pitchFamily="34" charset="0"/>
              </a:rPr>
              <a:t>4-year graduation rates have increased </a:t>
            </a:r>
            <a:br>
              <a:rPr lang="en-US" b="1" dirty="0">
                <a:ea typeface="Verdana" panose="020B0604030504040204" pitchFamily="34" charset="0"/>
              </a:rPr>
            </a:br>
            <a:r>
              <a:rPr lang="en-US" b="1" dirty="0">
                <a:ea typeface="Verdana" panose="020B0604030504040204" pitchFamily="34" charset="0"/>
              </a:rPr>
              <a:t>18 percentage points in the last seven years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9625663" y="2201013"/>
            <a:ext cx="445943" cy="818658"/>
          </a:xfrm>
          <a:prstGeom prst="downArrow">
            <a:avLst>
              <a:gd name="adj1" fmla="val 24702"/>
              <a:gd name="adj2" fmla="val 976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795867" y="1282556"/>
          <a:ext cx="5548949" cy="4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own Arrow 7">
            <a:extLst>
              <a:ext uri="{FF2B5EF4-FFF2-40B4-BE49-F238E27FC236}">
                <a16:creationId xmlns:a16="http://schemas.microsoft.com/office/drawing/2014/main" id="{55522AC5-0245-4F7B-9A61-83D197C8D1EA}"/>
              </a:ext>
            </a:extLst>
          </p:cNvPr>
          <p:cNvSpPr/>
          <p:nvPr/>
        </p:nvSpPr>
        <p:spPr>
          <a:xfrm rot="10800000">
            <a:off x="9625663" y="4092893"/>
            <a:ext cx="445943" cy="818658"/>
          </a:xfrm>
          <a:prstGeom prst="downArrow">
            <a:avLst>
              <a:gd name="adj1" fmla="val 24702"/>
              <a:gd name="adj2" fmla="val 976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62179-EA32-48A4-A662-8F5C56ED609D}"/>
              </a:ext>
            </a:extLst>
          </p:cNvPr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University Office of Institutional Research, Planning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863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77" y="797709"/>
            <a:ext cx="10657045" cy="818657"/>
          </a:xfrm>
        </p:spPr>
        <p:txBody>
          <a:bodyPr/>
          <a:lstStyle/>
          <a:p>
            <a:r>
              <a:rPr lang="en-US" b="1" dirty="0"/>
              <a:t>Economic benefit to students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271" y="1448422"/>
            <a:ext cx="46685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2,984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students graduated on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140" y="3469026"/>
            <a:ext cx="5278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$215 million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benefit to students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$41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saved in tuition &amp; fees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$174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additional earning capacity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274BA9-DED8-B44F-BB4F-27D808A15CF1}"/>
              </a:ext>
            </a:extLst>
          </p:cNvPr>
          <p:cNvCxnSpPr>
            <a:cxnSpLocks/>
          </p:cNvCxnSpPr>
          <p:nvPr/>
        </p:nvCxnSpPr>
        <p:spPr>
          <a:xfrm>
            <a:off x="838200" y="3305802"/>
            <a:ext cx="6155724" cy="0"/>
          </a:xfrm>
          <a:prstGeom prst="line">
            <a:avLst/>
          </a:prstGeom>
          <a:ln w="190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1883734-A3C8-1147-90F1-8CE58340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9" y="374492"/>
            <a:ext cx="3689131" cy="5533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13721-314D-4384-83F1-FDB410DE25B4}"/>
              </a:ext>
            </a:extLst>
          </p:cNvPr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University Office of Institutional Research, Planning &amp; Effectiveness, updated 2021-22</a:t>
            </a:r>
          </a:p>
        </p:txBody>
      </p:sp>
    </p:spTree>
    <p:extLst>
      <p:ext uri="{BB962C8B-B14F-4D97-AF65-F5344CB8AC3E}">
        <p14:creationId xmlns:p14="http://schemas.microsoft.com/office/powerpoint/2010/main" val="394657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70" b="1" dirty="0"/>
              <a:t>Equity gaps in graduation rates are largely closed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01240105"/>
              </p:ext>
            </p:extLst>
          </p:nvPr>
        </p:nvGraphicFramePr>
        <p:xfrm>
          <a:off x="808382" y="1484247"/>
          <a:ext cx="10508973" cy="476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University Office of Institutional Research, Planning &amp; Effectiveness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3B458-83C4-EA4C-A7B0-97826EA8AC39}"/>
              </a:ext>
            </a:extLst>
          </p:cNvPr>
          <p:cNvSpPr txBox="1"/>
          <p:nvPr/>
        </p:nvSpPr>
        <p:spPr>
          <a:xfrm>
            <a:off x="6422205" y="1359529"/>
            <a:ext cx="432495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6-year grad rate</a:t>
            </a:r>
            <a:br>
              <a:rPr lang="en-US" b="1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(2012-15 cohorts avg)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CE845-13E7-3E40-B503-66E903AE4C47}"/>
              </a:ext>
            </a:extLst>
          </p:cNvPr>
          <p:cNvSpPr txBox="1"/>
          <p:nvPr/>
        </p:nvSpPr>
        <p:spPr>
          <a:xfrm>
            <a:off x="1656113" y="1358259"/>
            <a:ext cx="41136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4-year grad rate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(2014-17 cohorts avg)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D8727B-E073-4E11-80EF-AC02AD62077C}"/>
              </a:ext>
            </a:extLst>
          </p:cNvPr>
          <p:cNvGrpSpPr/>
          <p:nvPr/>
        </p:nvGrpSpPr>
        <p:grpSpPr>
          <a:xfrm>
            <a:off x="4353338" y="1699592"/>
            <a:ext cx="6990932" cy="4108219"/>
            <a:chOff x="4353338" y="1699592"/>
            <a:chExt cx="6990932" cy="41082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3A097D-0DDF-40A8-8B7B-4EDCF594F3EA}"/>
                </a:ext>
              </a:extLst>
            </p:cNvPr>
            <p:cNvSpPr/>
            <p:nvPr/>
          </p:nvSpPr>
          <p:spPr>
            <a:xfrm>
              <a:off x="4353338" y="1990640"/>
              <a:ext cx="1669774" cy="38171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1B9E6F-2589-4D3F-97B1-6750F9BA9ACB}"/>
                </a:ext>
              </a:extLst>
            </p:cNvPr>
            <p:cNvSpPr/>
            <p:nvPr/>
          </p:nvSpPr>
          <p:spPr>
            <a:xfrm>
              <a:off x="9674496" y="1699592"/>
              <a:ext cx="1669774" cy="4045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8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4-year graduation rates by gender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33884793"/>
              </p:ext>
            </p:extLst>
          </p:nvPr>
        </p:nvGraphicFramePr>
        <p:xfrm>
          <a:off x="1018573" y="1485763"/>
          <a:ext cx="6435524" cy="429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58772" y="6412777"/>
            <a:ext cx="363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IRPE FT FT grad rate data set v 37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1562CC-6C41-4BE4-A290-DBB7E0572874}"/>
              </a:ext>
            </a:extLst>
          </p:cNvPr>
          <p:cNvSpPr/>
          <p:nvPr/>
        </p:nvSpPr>
        <p:spPr>
          <a:xfrm rot="10800000">
            <a:off x="7292051" y="2152891"/>
            <a:ext cx="1203767" cy="12298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6146D-3187-4481-A7B5-54BB0729B54F}"/>
              </a:ext>
            </a:extLst>
          </p:cNvPr>
          <p:cNvSpPr/>
          <p:nvPr/>
        </p:nvSpPr>
        <p:spPr>
          <a:xfrm>
            <a:off x="8495818" y="1484247"/>
            <a:ext cx="2887799" cy="42915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600" dirty="0">
                <a:solidFill>
                  <a:srgbClr val="FF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percentage point gender gap</a:t>
            </a:r>
          </a:p>
        </p:txBody>
      </p:sp>
    </p:spTree>
    <p:extLst>
      <p:ext uri="{BB962C8B-B14F-4D97-AF65-F5344CB8AC3E}">
        <p14:creationId xmlns:p14="http://schemas.microsoft.com/office/powerpoint/2010/main" val="327971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310A-D6F0-4816-A368-D77C4777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National NSSE results show that women spend more time than men on educationally enriching activities; men spend more time than women on non-academic activities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F10AB8-D8A4-4FAE-976F-C7157E225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576267"/>
              </p:ext>
            </p:extLst>
          </p:nvPr>
        </p:nvGraphicFramePr>
        <p:xfrm>
          <a:off x="345397" y="1859430"/>
          <a:ext cx="4585419" cy="415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0FFE33-E3DF-4ED1-9E7E-F379079E5B8F}"/>
              </a:ext>
            </a:extLst>
          </p:cNvPr>
          <p:cNvSpPr txBox="1"/>
          <p:nvPr/>
        </p:nvSpPr>
        <p:spPr>
          <a:xfrm>
            <a:off x="1956122" y="6257835"/>
            <a:ext cx="9361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Kinzie, J., et al. (2007) “The Relationship between Gender and Student Engagement in College,“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ASHE Annual Conference.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EE6BADE-4B7F-49D7-BBE0-85ECF40EE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961604"/>
              </p:ext>
            </p:extLst>
          </p:nvPr>
        </p:nvGraphicFramePr>
        <p:xfrm>
          <a:off x="4800196" y="2211213"/>
          <a:ext cx="1940715" cy="368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F57746-3648-44BD-8FB9-03566AE44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861096"/>
              </p:ext>
            </p:extLst>
          </p:nvPr>
        </p:nvGraphicFramePr>
        <p:xfrm>
          <a:off x="6062869" y="1973456"/>
          <a:ext cx="4585419" cy="415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DE4D55-5A64-4EE4-8AB4-1A1EE35B16DC}"/>
              </a:ext>
            </a:extLst>
          </p:cNvPr>
          <p:cNvCxnSpPr>
            <a:cxnSpLocks/>
          </p:cNvCxnSpPr>
          <p:nvPr/>
        </p:nvCxnSpPr>
        <p:spPr>
          <a:xfrm>
            <a:off x="6051294" y="1978309"/>
            <a:ext cx="0" cy="391850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4A7B5B7-AB09-40E7-AFDC-88EEC34B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43057"/>
              </p:ext>
            </p:extLst>
          </p:nvPr>
        </p:nvGraphicFramePr>
        <p:xfrm>
          <a:off x="10508445" y="2218444"/>
          <a:ext cx="1940715" cy="368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012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67" dirty="0"/>
              <a:t>Sense of belonging – Stony Brook Undergraduates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5663358"/>
              </p:ext>
            </p:extLst>
          </p:nvPr>
        </p:nvGraphicFramePr>
        <p:xfrm>
          <a:off x="6603481" y="1280673"/>
          <a:ext cx="4713876" cy="477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82813253"/>
              </p:ext>
            </p:extLst>
          </p:nvPr>
        </p:nvGraphicFramePr>
        <p:xfrm>
          <a:off x="881104" y="1280673"/>
          <a:ext cx="6003792" cy="445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81031" y="6326469"/>
            <a:ext cx="687252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Source: SUNY Student Opinion Survey 2015 and 2018 and Outcomes Measures file v13</a:t>
            </a:r>
          </a:p>
        </p:txBody>
      </p:sp>
    </p:spTree>
    <p:extLst>
      <p:ext uri="{BB962C8B-B14F-4D97-AF65-F5344CB8AC3E}">
        <p14:creationId xmlns:p14="http://schemas.microsoft.com/office/powerpoint/2010/main" val="603162848"/>
      </p:ext>
    </p:extLst>
  </p:cSld>
  <p:clrMapOvr>
    <a:masterClrMapping/>
  </p:clrMapOvr>
</p:sld>
</file>

<file path=ppt/theme/theme1.xml><?xml version="1.0" encoding="utf-8"?>
<a:theme xmlns:a="http://schemas.openxmlformats.org/drawingml/2006/main" name="1_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10587</TotalTime>
  <Words>2188</Words>
  <Application>Microsoft Office PowerPoint</Application>
  <PresentationFormat>Widescreen</PresentationFormat>
  <Paragraphs>438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Courier New</vt:lpstr>
      <vt:lpstr>Effra</vt:lpstr>
      <vt:lpstr>Effra Trial Heavy</vt:lpstr>
      <vt:lpstr>Georgia</vt:lpstr>
      <vt:lpstr>Museo Slab 100</vt:lpstr>
      <vt:lpstr>Verdana</vt:lpstr>
      <vt:lpstr>Wingdings</vt:lpstr>
      <vt:lpstr>1_Stony Brook University</vt:lpstr>
      <vt:lpstr>PowerPoint Presentation</vt:lpstr>
      <vt:lpstr>Overview</vt:lpstr>
      <vt:lpstr>Stony Brook University Profile</vt:lpstr>
      <vt:lpstr>First-time, full-time 4-year graduation rates have increased  18 percentage points in the last seven years</vt:lpstr>
      <vt:lpstr>Economic benefit to students </vt:lpstr>
      <vt:lpstr>Equity gaps in graduation rates are largely closed</vt:lpstr>
      <vt:lpstr>4-year graduation rates by gender</vt:lpstr>
      <vt:lpstr>National NSSE results show that women spend more time than men on educationally enriching activities; men spend more time than women on non-academic activities</vt:lpstr>
      <vt:lpstr>Sense of belonging – Stony Brook Undergraduates</vt:lpstr>
      <vt:lpstr>Focus group findings from men at Stony Brook</vt:lpstr>
      <vt:lpstr>U.S. Higher Education Enrollment 1919 - 2020</vt:lpstr>
      <vt:lpstr>UG FTE Enrollment, Degrees Awarded (lagged 2 years), and Degrees per FTE Enrollment, by Gender</vt:lpstr>
      <vt:lpstr>Graduation rate gaps have been persistent through all IPEDS collections</vt:lpstr>
      <vt:lpstr>Gender gaps differ by institutional sector and race/ethnicity but are pervasive across all types and groups</vt:lpstr>
      <vt:lpstr>Men in college scored higher on entry tests than women did – ALL INSTITUTIONAL TYPES</vt:lpstr>
      <vt:lpstr>Men in college scored higher on entry tests than women did – HIGHLY SELECTIVE INSTITUTIONS</vt:lpstr>
      <vt:lpstr>The gender gap in graduation rates persists in national data when controlling for test scores</vt:lpstr>
      <vt:lpstr>Women in college earned higher grades in high school than men did – ALL 4-YEAR INSTITUTIONAL TYPES</vt:lpstr>
      <vt:lpstr>Women in college earned higher grades in high school than men did – HIGHLY SELECTIVE INSTITUTIONS</vt:lpstr>
      <vt:lpstr>The gender gap in graduation rates disappears in national data when controlling for HS GPA</vt:lpstr>
      <vt:lpstr>Public system data</vt:lpstr>
      <vt:lpstr>Public Higher Education System Data</vt:lpstr>
      <vt:lpstr>Six-year graduation rates by gender &amp; HS GPA Doctoral Institutions</vt:lpstr>
      <vt:lpstr>Six-year graduation rates by gender &amp; HS GPA Master’s Institutions (excl. Polytechs)</vt:lpstr>
      <vt:lpstr>Six-year graduation rates by gender &amp; HS GPA Polytechnics</vt:lpstr>
      <vt:lpstr>Logistic regression models are not helpful with this data set</vt:lpstr>
      <vt:lpstr>Stony Brook data and interventions</vt:lpstr>
      <vt:lpstr>Retention rates to 2nd and 3rd fall by gender</vt:lpstr>
      <vt:lpstr>Retention to 4th fall &amp; 4yr grad rates by gender</vt:lpstr>
      <vt:lpstr>5 and 6 year graduation rates by gender</vt:lpstr>
      <vt:lpstr>The gender gap narrows as high school GPA increases</vt:lpstr>
      <vt:lpstr>4-Year Grad Rate By HS GPA and Gender By Race/Ethnicity Groups (5-yr averages)</vt:lpstr>
      <vt:lpstr>The gender gap disappears at the highest level of first term college GPA</vt:lpstr>
      <vt:lpstr>Number of course grades of “D” “F” “W” or “U” in first term</vt:lpstr>
      <vt:lpstr>Number of course grades of “A” in first term</vt:lpstr>
      <vt:lpstr>4-year graduation rates by avg. HS GPA and College/Division of first major</vt:lpstr>
      <vt:lpstr>Interventions are targeted based on performance. Men disproportionately receive attention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User;Braden Hosch</dc:creator>
  <cp:lastModifiedBy>Braden J Hosch</cp:lastModifiedBy>
  <cp:revision>833</cp:revision>
  <cp:lastPrinted>2020-04-30T16:38:01Z</cp:lastPrinted>
  <dcterms:created xsi:type="dcterms:W3CDTF">2018-10-25T15:06:14Z</dcterms:created>
  <dcterms:modified xsi:type="dcterms:W3CDTF">2022-06-13T14:14:30Z</dcterms:modified>
</cp:coreProperties>
</file>