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4" r:id="rId1"/>
    <p:sldMasterId id="2147483978" r:id="rId2"/>
    <p:sldMasterId id="2147484578" r:id="rId3"/>
    <p:sldMasterId id="2147483989" r:id="rId4"/>
    <p:sldMasterId id="2147484019" r:id="rId5"/>
  </p:sldMasterIdLst>
  <p:notesMasterIdLst>
    <p:notesMasterId r:id="rId35"/>
  </p:notesMasterIdLst>
  <p:handoutMasterIdLst>
    <p:handoutMasterId r:id="rId36"/>
  </p:handoutMasterIdLst>
  <p:sldIdLst>
    <p:sldId id="388" r:id="rId6"/>
    <p:sldId id="389" r:id="rId7"/>
    <p:sldId id="390" r:id="rId8"/>
    <p:sldId id="391" r:id="rId9"/>
    <p:sldId id="392" r:id="rId10"/>
    <p:sldId id="393" r:id="rId11"/>
    <p:sldId id="394" r:id="rId12"/>
    <p:sldId id="395" r:id="rId13"/>
    <p:sldId id="396" r:id="rId14"/>
    <p:sldId id="397" r:id="rId15"/>
    <p:sldId id="398" r:id="rId16"/>
    <p:sldId id="399" r:id="rId17"/>
    <p:sldId id="400" r:id="rId18"/>
    <p:sldId id="401" r:id="rId19"/>
    <p:sldId id="402" r:id="rId20"/>
    <p:sldId id="403" r:id="rId21"/>
    <p:sldId id="404" r:id="rId22"/>
    <p:sldId id="405" r:id="rId23"/>
    <p:sldId id="406" r:id="rId24"/>
    <p:sldId id="407" r:id="rId25"/>
    <p:sldId id="408" r:id="rId26"/>
    <p:sldId id="409" r:id="rId27"/>
    <p:sldId id="410" r:id="rId28"/>
    <p:sldId id="411" r:id="rId29"/>
    <p:sldId id="412" r:id="rId30"/>
    <p:sldId id="413" r:id="rId31"/>
    <p:sldId id="414" r:id="rId32"/>
    <p:sldId id="415" r:id="rId33"/>
    <p:sldId id="416" r:id="rId3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921">
          <p15:clr>
            <a:srgbClr val="A4A3A4"/>
          </p15:clr>
        </p15:guide>
        <p15:guide id="2" pos="28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B3B"/>
    <a:srgbClr val="FFB7B7"/>
    <a:srgbClr val="F6BB00"/>
    <a:srgbClr val="B60225"/>
    <a:srgbClr val="969EAD"/>
    <a:srgbClr val="C0313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8276" autoAdjust="0"/>
  </p:normalViewPr>
  <p:slideViewPr>
    <p:cSldViewPr snapToGrid="0" showGuides="1">
      <p:cViewPr>
        <p:scale>
          <a:sx n="70" d="100"/>
          <a:sy n="70" d="100"/>
        </p:scale>
        <p:origin x="972" y="312"/>
      </p:cViewPr>
      <p:guideLst>
        <p:guide orient="horz" pos="921"/>
        <p:guide pos="2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91" d="100"/>
          <a:sy n="91" d="100"/>
        </p:scale>
        <p:origin x="3708"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atin typeface="Arial" pitchFamily="-109" charset="0"/>
                <a:ea typeface="ＭＳ Ｐゴシック" pitchFamily="-109" charset="-128"/>
                <a:cs typeface="ＭＳ Ｐゴシック" pitchFamily="-109" charset="-128"/>
              </a:defRPr>
            </a:lvl1pPr>
          </a:lstStyle>
          <a:p>
            <a:pPr>
              <a:defRPr/>
            </a:pPr>
            <a:r>
              <a:rPr lang="en-US" dirty="0" smtClean="0"/>
              <a:t>Stony Brook University</a:t>
            </a:r>
            <a:endParaRPr lang="en-US" dirty="0"/>
          </a:p>
        </p:txBody>
      </p:sp>
      <p:sp>
        <p:nvSpPr>
          <p:cNvPr id="3" name="Date Placeholder 2"/>
          <p:cNvSpPr>
            <a:spLocks noGrp="1"/>
          </p:cNvSpPr>
          <p:nvPr>
            <p:ph type="dt" sz="quarter" idx="1"/>
          </p:nvPr>
        </p:nvSpPr>
        <p:spPr>
          <a:xfrm>
            <a:off x="3971344"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vl1pPr>
          </a:lstStyle>
          <a:p>
            <a:pPr>
              <a:defRPr/>
            </a:pPr>
            <a:r>
              <a:rPr lang="en-US" dirty="0" smtClean="0"/>
              <a:t>Feb. 5, 2015</a:t>
            </a:r>
            <a:endParaRPr lang="en-US" dirty="0"/>
          </a:p>
        </p:txBody>
      </p:sp>
      <p:sp>
        <p:nvSpPr>
          <p:cNvPr id="4" name="Footer Placeholder 3"/>
          <p:cNvSpPr>
            <a:spLocks noGrp="1"/>
          </p:cNvSpPr>
          <p:nvPr>
            <p:ph type="ftr" sz="quarter" idx="2"/>
          </p:nvPr>
        </p:nvSpPr>
        <p:spPr>
          <a:xfrm>
            <a:off x="0" y="8829429"/>
            <a:ext cx="3037840" cy="464820"/>
          </a:xfrm>
          <a:prstGeom prst="rect">
            <a:avLst/>
          </a:prstGeom>
        </p:spPr>
        <p:txBody>
          <a:bodyPr vert="horz" lIns="93177" tIns="46589" rIns="93177" bIns="46589" rtlCol="0" anchor="b"/>
          <a:lstStyle>
            <a:lvl1pPr algn="l">
              <a:defRPr sz="1200">
                <a:latin typeface="Arial" pitchFamily="-109" charset="0"/>
                <a:ea typeface="ＭＳ Ｐゴシック" pitchFamily="-109" charset="-128"/>
                <a:cs typeface="ＭＳ Ｐゴシック" pitchFamily="-109" charset="-128"/>
              </a:defRPr>
            </a:lvl1pPr>
          </a:lstStyle>
          <a:p>
            <a:pPr>
              <a:defRPr/>
            </a:pPr>
            <a:r>
              <a:rPr lang="en-US" dirty="0" smtClean="0"/>
              <a:t>Dr. Braden J. Hosch</a:t>
            </a:r>
            <a:endParaRPr lang="en-US" dirty="0"/>
          </a:p>
        </p:txBody>
      </p:sp>
      <p:sp>
        <p:nvSpPr>
          <p:cNvPr id="5" name="Slide Number Placeholder 4"/>
          <p:cNvSpPr>
            <a:spLocks noGrp="1"/>
          </p:cNvSpPr>
          <p:nvPr>
            <p:ph type="sldNum" sz="quarter" idx="3"/>
          </p:nvPr>
        </p:nvSpPr>
        <p:spPr>
          <a:xfrm>
            <a:off x="3971344" y="8829429"/>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smtClean="0"/>
            </a:lvl1pPr>
          </a:lstStyle>
          <a:p>
            <a:pPr>
              <a:defRPr/>
            </a:pPr>
            <a:fld id="{A35E4603-4871-0F40-9F04-AA53B8A0D3FE}" type="slidenum">
              <a:rPr lang="en-US"/>
              <a:pPr>
                <a:defRPr/>
              </a:pPr>
              <a:t>‹#›</a:t>
            </a:fld>
            <a:endParaRPr lang="en-US" dirty="0"/>
          </a:p>
        </p:txBody>
      </p:sp>
    </p:spTree>
    <p:extLst>
      <p:ext uri="{BB962C8B-B14F-4D97-AF65-F5344CB8AC3E}">
        <p14:creationId xmlns:p14="http://schemas.microsoft.com/office/powerpoint/2010/main" val="426061014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972"/>
          </a:xfrm>
          <a:prstGeom prst="rect">
            <a:avLst/>
          </a:prstGeom>
        </p:spPr>
        <p:txBody>
          <a:bodyPr vert="horz" lIns="93177" tIns="46589" rIns="93177" bIns="46589" rtlCol="0"/>
          <a:lstStyle>
            <a:lvl1pPr algn="l">
              <a:defRPr sz="1200"/>
            </a:lvl1pPr>
          </a:lstStyle>
          <a:p>
            <a:r>
              <a:rPr lang="en-US" dirty="0" smtClean="0"/>
              <a:t>Dr. Braden Hosch</a:t>
            </a:r>
          </a:p>
          <a:p>
            <a:r>
              <a:rPr lang="en-US" dirty="0" smtClean="0"/>
              <a:t>Stony Brook University</a:t>
            </a:r>
            <a:endParaRPr lang="en-US" dirty="0"/>
          </a:p>
        </p:txBody>
      </p:sp>
      <p:sp>
        <p:nvSpPr>
          <p:cNvPr id="3" name="Date Placeholder 2"/>
          <p:cNvSpPr>
            <a:spLocks noGrp="1"/>
          </p:cNvSpPr>
          <p:nvPr>
            <p:ph type="dt" idx="1"/>
          </p:nvPr>
        </p:nvSpPr>
        <p:spPr>
          <a:xfrm>
            <a:off x="3971344" y="1"/>
            <a:ext cx="3037840" cy="466972"/>
          </a:xfrm>
          <a:prstGeom prst="rect">
            <a:avLst/>
          </a:prstGeom>
        </p:spPr>
        <p:txBody>
          <a:bodyPr vert="horz" lIns="93177" tIns="46589" rIns="93177" bIns="46589" rtlCol="0"/>
          <a:lstStyle>
            <a:lvl1pPr algn="r">
              <a:defRPr sz="1200"/>
            </a:lvl1pPr>
          </a:lstStyle>
          <a:p>
            <a:r>
              <a:rPr lang="en-US" dirty="0" smtClean="0"/>
              <a:t>February 5, 2015</a:t>
            </a:r>
            <a:endParaRPr lang="en-US" dirty="0"/>
          </a:p>
        </p:txBody>
      </p:sp>
      <p:sp>
        <p:nvSpPr>
          <p:cNvPr id="4" name="Slide Image Placeholder 3"/>
          <p:cNvSpPr>
            <a:spLocks noGrp="1" noRot="1" noChangeAspect="1"/>
          </p:cNvSpPr>
          <p:nvPr>
            <p:ph type="sldImg" idx="2"/>
          </p:nvPr>
        </p:nvSpPr>
        <p:spPr>
          <a:xfrm>
            <a:off x="701040" y="910831"/>
            <a:ext cx="2985708" cy="2239848"/>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3594537"/>
            <a:ext cx="5608320" cy="4929353"/>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429"/>
            <a:ext cx="3037840" cy="466971"/>
          </a:xfrm>
          <a:prstGeom prst="rect">
            <a:avLst/>
          </a:prstGeom>
        </p:spPr>
        <p:txBody>
          <a:bodyPr vert="horz" lIns="93177" tIns="46589" rIns="93177" bIns="46589" rtlCol="0" anchor="b"/>
          <a:lstStyle>
            <a:lvl1pPr algn="l">
              <a:defRPr sz="1200"/>
            </a:lvl1pPr>
          </a:lstStyle>
          <a:p>
            <a:r>
              <a:rPr lang="en-US" dirty="0" smtClean="0"/>
              <a:t>International Conference on Higher Education and Innovation</a:t>
            </a:r>
            <a:endParaRPr lang="en-US" dirty="0"/>
          </a:p>
        </p:txBody>
      </p:sp>
      <p:sp>
        <p:nvSpPr>
          <p:cNvPr id="7" name="Slide Number Placeholder 6"/>
          <p:cNvSpPr>
            <a:spLocks noGrp="1"/>
          </p:cNvSpPr>
          <p:nvPr>
            <p:ph type="sldNum" sz="quarter" idx="5"/>
          </p:nvPr>
        </p:nvSpPr>
        <p:spPr>
          <a:xfrm>
            <a:off x="3971344" y="8829429"/>
            <a:ext cx="3037840" cy="466971"/>
          </a:xfrm>
          <a:prstGeom prst="rect">
            <a:avLst/>
          </a:prstGeom>
        </p:spPr>
        <p:txBody>
          <a:bodyPr vert="horz" lIns="93177" tIns="46589" rIns="93177" bIns="46589" rtlCol="0" anchor="b"/>
          <a:lstStyle>
            <a:lvl1pPr algn="r">
              <a:defRPr sz="1200"/>
            </a:lvl1pPr>
          </a:lstStyle>
          <a:p>
            <a:fld id="{D1DAE02C-9641-4404-8E72-F934BB55A074}" type="slidenum">
              <a:rPr lang="en-US" smtClean="0"/>
              <a:t>‹#›</a:t>
            </a:fld>
            <a:endParaRPr lang="en-US" dirty="0"/>
          </a:p>
        </p:txBody>
      </p:sp>
    </p:spTree>
    <p:extLst>
      <p:ext uri="{BB962C8B-B14F-4D97-AF65-F5344CB8AC3E}">
        <p14:creationId xmlns:p14="http://schemas.microsoft.com/office/powerpoint/2010/main" val="315950346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300" kern="1200">
        <a:solidFill>
          <a:schemeClr val="tx1"/>
        </a:solidFill>
        <a:latin typeface="+mn-lt"/>
        <a:ea typeface="+mn-ea"/>
        <a:cs typeface="+mn-cs"/>
      </a:defRPr>
    </a:lvl1pPr>
    <a:lvl2pPr marL="457200" algn="l" defTabSz="914400" rtl="0" eaLnBrk="1" latinLnBrk="0" hangingPunct="1">
      <a:defRPr sz="1300" kern="1200">
        <a:solidFill>
          <a:schemeClr val="tx1"/>
        </a:solidFill>
        <a:latin typeface="+mn-lt"/>
        <a:ea typeface="+mn-ea"/>
        <a:cs typeface="+mn-cs"/>
      </a:defRPr>
    </a:lvl2pPr>
    <a:lvl3pPr marL="914400" algn="l" defTabSz="914400" rtl="0" eaLnBrk="1" latinLnBrk="0" hangingPunct="1">
      <a:defRPr sz="1300" kern="1200">
        <a:solidFill>
          <a:schemeClr val="tx1"/>
        </a:solidFill>
        <a:latin typeface="+mn-lt"/>
        <a:ea typeface="+mn-ea"/>
        <a:cs typeface="+mn-cs"/>
      </a:defRPr>
    </a:lvl3pPr>
    <a:lvl4pPr marL="1371600" algn="l" defTabSz="914400" rtl="0" eaLnBrk="1" latinLnBrk="0" hangingPunct="1">
      <a:defRPr sz="1300" kern="1200">
        <a:solidFill>
          <a:schemeClr val="tx1"/>
        </a:solidFill>
        <a:latin typeface="+mn-lt"/>
        <a:ea typeface="+mn-ea"/>
        <a:cs typeface="+mn-cs"/>
      </a:defRPr>
    </a:lvl4pPr>
    <a:lvl5pPr marL="1828800" algn="l" defTabSz="914400" rtl="0" eaLnBrk="1" latinLnBrk="0" hangingPunct="1">
      <a:defRPr sz="13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1</a:t>
            </a:fld>
            <a:endParaRPr lang="en-US"/>
          </a:p>
        </p:txBody>
      </p:sp>
    </p:spTree>
    <p:extLst>
      <p:ext uri="{BB962C8B-B14F-4D97-AF65-F5344CB8AC3E}">
        <p14:creationId xmlns:p14="http://schemas.microsoft.com/office/powerpoint/2010/main" val="2023813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10</a:t>
            </a:fld>
            <a:endParaRPr lang="en-US"/>
          </a:p>
        </p:txBody>
      </p:sp>
    </p:spTree>
    <p:extLst>
      <p:ext uri="{BB962C8B-B14F-4D97-AF65-F5344CB8AC3E}">
        <p14:creationId xmlns:p14="http://schemas.microsoft.com/office/powerpoint/2010/main" val="3669163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11</a:t>
            </a:fld>
            <a:endParaRPr lang="en-US"/>
          </a:p>
        </p:txBody>
      </p:sp>
    </p:spTree>
    <p:extLst>
      <p:ext uri="{BB962C8B-B14F-4D97-AF65-F5344CB8AC3E}">
        <p14:creationId xmlns:p14="http://schemas.microsoft.com/office/powerpoint/2010/main" val="3718337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2</a:t>
            </a:fld>
            <a:endParaRPr lang="en-US"/>
          </a:p>
        </p:txBody>
      </p:sp>
    </p:spTree>
    <p:extLst>
      <p:ext uri="{BB962C8B-B14F-4D97-AF65-F5344CB8AC3E}">
        <p14:creationId xmlns:p14="http://schemas.microsoft.com/office/powerpoint/2010/main" val="3761563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3</a:t>
            </a:fld>
            <a:endParaRPr lang="en-US"/>
          </a:p>
        </p:txBody>
      </p:sp>
    </p:spTree>
    <p:extLst>
      <p:ext uri="{BB962C8B-B14F-4D97-AF65-F5344CB8AC3E}">
        <p14:creationId xmlns:p14="http://schemas.microsoft.com/office/powerpoint/2010/main" val="36468028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4</a:t>
            </a:fld>
            <a:endParaRPr lang="en-US"/>
          </a:p>
        </p:txBody>
      </p:sp>
    </p:spTree>
    <p:extLst>
      <p:ext uri="{BB962C8B-B14F-4D97-AF65-F5344CB8AC3E}">
        <p14:creationId xmlns:p14="http://schemas.microsoft.com/office/powerpoint/2010/main" val="36284755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5</a:t>
            </a:fld>
            <a:endParaRPr lang="en-US"/>
          </a:p>
        </p:txBody>
      </p:sp>
    </p:spTree>
    <p:extLst>
      <p:ext uri="{BB962C8B-B14F-4D97-AF65-F5344CB8AC3E}">
        <p14:creationId xmlns:p14="http://schemas.microsoft.com/office/powerpoint/2010/main" val="6272373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6</a:t>
            </a:fld>
            <a:endParaRPr lang="en-US"/>
          </a:p>
        </p:txBody>
      </p:sp>
    </p:spTree>
    <p:extLst>
      <p:ext uri="{BB962C8B-B14F-4D97-AF65-F5344CB8AC3E}">
        <p14:creationId xmlns:p14="http://schemas.microsoft.com/office/powerpoint/2010/main" val="1420087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7</a:t>
            </a:fld>
            <a:endParaRPr lang="en-US"/>
          </a:p>
        </p:txBody>
      </p:sp>
    </p:spTree>
    <p:extLst>
      <p:ext uri="{BB962C8B-B14F-4D97-AF65-F5344CB8AC3E}">
        <p14:creationId xmlns:p14="http://schemas.microsoft.com/office/powerpoint/2010/main" val="2270850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8</a:t>
            </a:fld>
            <a:endParaRPr lang="en-US"/>
          </a:p>
        </p:txBody>
      </p:sp>
    </p:spTree>
    <p:extLst>
      <p:ext uri="{BB962C8B-B14F-4D97-AF65-F5344CB8AC3E}">
        <p14:creationId xmlns:p14="http://schemas.microsoft.com/office/powerpoint/2010/main" val="1700818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01675" y="911225"/>
            <a:ext cx="2984500" cy="22399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5FFA15-A29A-4699-9F6B-7681ABC2A3BD}" type="slidenum">
              <a:rPr lang="en-US" smtClean="0"/>
              <a:t>9</a:t>
            </a:fld>
            <a:endParaRPr lang="en-US"/>
          </a:p>
        </p:txBody>
      </p:sp>
    </p:spTree>
    <p:extLst>
      <p:ext uri="{BB962C8B-B14F-4D97-AF65-F5344CB8AC3E}">
        <p14:creationId xmlns:p14="http://schemas.microsoft.com/office/powerpoint/2010/main" val="35005154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BU Logo">
    <p:spTree>
      <p:nvGrpSpPr>
        <p:cNvPr id="1" name=""/>
        <p:cNvGrpSpPr/>
        <p:nvPr/>
      </p:nvGrpSpPr>
      <p:grpSpPr>
        <a:xfrm>
          <a:off x="0" y="0"/>
          <a:ext cx="0" cy="0"/>
          <a:chOff x="0" y="0"/>
          <a:chExt cx="0" cy="0"/>
        </a:xfrm>
      </p:grpSpPr>
      <p:pic>
        <p:nvPicPr>
          <p:cNvPr id="2" name="Picture 1" descr="SBU stack_2clr_cmyk.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6275" y="2543175"/>
            <a:ext cx="5253038" cy="1862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18658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A4F375B5-BD33-46D6-8FA7-E1A64E45C4C5}" type="datetimeFigureOut">
              <a:rPr lang="en-US" smtClean="0"/>
              <a:t>6/19/2015</a:t>
            </a:fld>
            <a:endParaRPr 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1A6DDBDC-E677-40C6-B3C4-830A46F49DF8}" type="slidenum">
              <a:rPr lang="en-US" smtClean="0"/>
              <a:t>‹#›</a:t>
            </a:fld>
            <a:endParaRPr lang="en-US"/>
          </a:p>
        </p:txBody>
      </p:sp>
    </p:spTree>
    <p:extLst>
      <p:ext uri="{BB962C8B-B14F-4D97-AF65-F5344CB8AC3E}">
        <p14:creationId xmlns:p14="http://schemas.microsoft.com/office/powerpoint/2010/main" val="437212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A4F375B5-BD33-46D6-8FA7-E1A64E45C4C5}" type="datetimeFigureOut">
              <a:rPr lang="en-US" smtClean="0"/>
              <a:t>6/19/2015</a:t>
            </a:fld>
            <a:endParaRPr 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1A6DDBDC-E677-40C6-B3C4-830A46F49DF8}" type="slidenum">
              <a:rPr lang="en-US" smtClean="0"/>
              <a:t>‹#›</a:t>
            </a:fld>
            <a:endParaRPr lang="en-US"/>
          </a:p>
        </p:txBody>
      </p:sp>
    </p:spTree>
    <p:extLst>
      <p:ext uri="{BB962C8B-B14F-4D97-AF65-F5344CB8AC3E}">
        <p14:creationId xmlns:p14="http://schemas.microsoft.com/office/powerpoint/2010/main" val="1914297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9" name="Picture Placeholder 2"/>
          <p:cNvSpPr>
            <a:spLocks noGrp="1"/>
          </p:cNvSpPr>
          <p:nvPr>
            <p:ph type="pic" idx="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135882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6" name="Text Placeholder 7"/>
          <p:cNvSpPr>
            <a:spLocks noGrp="1"/>
          </p:cNvSpPr>
          <p:nvPr>
            <p:ph type="body" sz="quarter" idx="15"/>
          </p:nvPr>
        </p:nvSpPr>
        <p:spPr>
          <a:xfrm>
            <a:off x="457200" y="1066800"/>
            <a:ext cx="8229600" cy="52119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18951780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BU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7"/>
          <p:cNvSpPr>
            <a:spLocks noGrp="1"/>
          </p:cNvSpPr>
          <p:nvPr>
            <p:ph type="body" sz="quarter" idx="15"/>
          </p:nvPr>
        </p:nvSpPr>
        <p:spPr>
          <a:xfrm>
            <a:off x="457200" y="1066801"/>
            <a:ext cx="8229600" cy="5207000"/>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18047290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Text Placeholder 7"/>
          <p:cNvSpPr>
            <a:spLocks noGrp="1"/>
          </p:cNvSpPr>
          <p:nvPr>
            <p:ph type="body" sz="quarter" idx="15"/>
          </p:nvPr>
        </p:nvSpPr>
        <p:spPr>
          <a:xfrm>
            <a:off x="457200" y="2163536"/>
            <a:ext cx="8229600" cy="4008664"/>
          </a:xfrm>
        </p:spPr>
        <p:txBody>
          <a:bodyPr tIns="0" rIns="0" bIns="0"/>
          <a:lstStyle>
            <a:lvl1pPr>
              <a:buFontTx/>
              <a:buNone/>
              <a:defRPr sz="2800">
                <a:solidFill>
                  <a:schemeClr val="tx1"/>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3"/>
          <p:cNvSpPr>
            <a:spLocks noGrp="1"/>
          </p:cNvSpPr>
          <p:nvPr>
            <p:ph type="body" sz="quarter" idx="12"/>
          </p:nvPr>
        </p:nvSpPr>
        <p:spPr>
          <a:xfrm>
            <a:off x="457200" y="1175248"/>
            <a:ext cx="8229600" cy="797788"/>
          </a:xfrm>
          <a:prstGeom prst="rect">
            <a:avLst/>
          </a:prstGeom>
        </p:spPr>
        <p:txBody>
          <a:bodyPr rIns="0">
            <a:noAutofit/>
          </a:bodyPr>
          <a:lstStyle>
            <a:lvl1pPr algn="l">
              <a:buFontTx/>
              <a:buNone/>
              <a:defRPr sz="3200" cap="all">
                <a:solidFill>
                  <a:srgbClr val="B60225"/>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6461407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BU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84047"/>
            <a:ext cx="5275716" cy="4788153"/>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2053320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7"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0" name="Content Placeholder 2"/>
          <p:cNvSpPr>
            <a:spLocks noGrp="1"/>
          </p:cNvSpPr>
          <p:nvPr>
            <p:ph idx="12"/>
          </p:nvPr>
        </p:nvSpPr>
        <p:spPr>
          <a:xfrm>
            <a:off x="457199" y="1392239"/>
            <a:ext cx="4229101" cy="4805361"/>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391142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BM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Picture Placeholder 2"/>
          <p:cNvSpPr>
            <a:spLocks noGrp="1"/>
          </p:cNvSpPr>
          <p:nvPr>
            <p:ph type="pic" idx="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296573963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BM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5" name="Text Placeholder 7"/>
          <p:cNvSpPr>
            <a:spLocks noGrp="1"/>
          </p:cNvSpPr>
          <p:nvPr>
            <p:ph type="body" sz="quarter" idx="15"/>
          </p:nvPr>
        </p:nvSpPr>
        <p:spPr>
          <a:xfrm>
            <a:off x="457200" y="1079500"/>
            <a:ext cx="8229600" cy="51992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Tree>
    <p:extLst>
      <p:ext uri="{BB962C8B-B14F-4D97-AF65-F5344CB8AC3E}">
        <p14:creationId xmlns:p14="http://schemas.microsoft.com/office/powerpoint/2010/main" val="41133940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BM Logo">
    <p:spTree>
      <p:nvGrpSpPr>
        <p:cNvPr id="1" name=""/>
        <p:cNvGrpSpPr/>
        <p:nvPr/>
      </p:nvGrpSpPr>
      <p:grpSpPr>
        <a:xfrm>
          <a:off x="0" y="0"/>
          <a:ext cx="0" cy="0"/>
          <a:chOff x="0" y="0"/>
          <a:chExt cx="0" cy="0"/>
        </a:xfrm>
      </p:grpSpPr>
      <p:pic>
        <p:nvPicPr>
          <p:cNvPr id="2" name="Picture 1" descr="SBM stack_2clr_pms1.eps"/>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49450" y="2552700"/>
            <a:ext cx="5245100" cy="1708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27087311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BM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7"/>
          <p:cNvSpPr>
            <a:spLocks noGrp="1"/>
          </p:cNvSpPr>
          <p:nvPr>
            <p:ph type="body" sz="quarter" idx="15"/>
          </p:nvPr>
        </p:nvSpPr>
        <p:spPr>
          <a:xfrm>
            <a:off x="457200" y="1092200"/>
            <a:ext cx="8229600" cy="5186519"/>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4815530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BM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Text Placeholder 7"/>
          <p:cNvSpPr>
            <a:spLocks noGrp="1"/>
          </p:cNvSpPr>
          <p:nvPr>
            <p:ph type="body" sz="quarter" idx="15"/>
          </p:nvPr>
        </p:nvSpPr>
        <p:spPr>
          <a:xfrm>
            <a:off x="457200" y="1375851"/>
            <a:ext cx="8229600" cy="4796349"/>
          </a:xfrm>
        </p:spPr>
        <p:txBody>
          <a:bodyPr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3755621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BM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92239"/>
            <a:ext cx="5275716" cy="4741861"/>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7718025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BM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7"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
        <p:nvSpPr>
          <p:cNvPr id="10" name="Content Placeholder 2"/>
          <p:cNvSpPr>
            <a:spLocks noGrp="1"/>
          </p:cNvSpPr>
          <p:nvPr>
            <p:ph idx="12"/>
          </p:nvPr>
        </p:nvSpPr>
        <p:spPr>
          <a:xfrm>
            <a:off x="457199" y="1379891"/>
            <a:ext cx="4051301" cy="4792309"/>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1166568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BC Full Page Photo">
    <p:spTree>
      <p:nvGrpSpPr>
        <p:cNvPr id="1" name=""/>
        <p:cNvGrpSpPr/>
        <p:nvPr/>
      </p:nvGrpSpPr>
      <p:grpSpPr>
        <a:xfrm>
          <a:off x="0" y="0"/>
          <a:ext cx="0" cy="0"/>
          <a:chOff x="0" y="0"/>
          <a:chExt cx="0" cy="0"/>
        </a:xfrm>
      </p:grpSpPr>
      <p:sp>
        <p:nvSpPr>
          <p:cNvPr id="6" name="Subtitle 2"/>
          <p:cNvSpPr>
            <a:spLocks noGrp="1"/>
          </p:cNvSpPr>
          <p:nvPr>
            <p:ph type="subTitle" idx="10"/>
          </p:nvPr>
        </p:nvSpPr>
        <p:spPr>
          <a:xfrm>
            <a:off x="348734" y="5959603"/>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Picture Placeholder 2"/>
          <p:cNvSpPr>
            <a:spLocks noGrp="1"/>
          </p:cNvSpPr>
          <p:nvPr>
            <p:ph type="pic" idx="1"/>
          </p:nvPr>
        </p:nvSpPr>
        <p:spPr>
          <a:xfrm>
            <a:off x="180975" y="195263"/>
            <a:ext cx="8767762" cy="5332780"/>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35739496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BC Title Slide">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312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Text Placeholder 7"/>
          <p:cNvSpPr>
            <a:spLocks noGrp="1"/>
          </p:cNvSpPr>
          <p:nvPr>
            <p:ph type="body" sz="quarter" idx="15"/>
          </p:nvPr>
        </p:nvSpPr>
        <p:spPr>
          <a:xfrm>
            <a:off x="457200" y="165100"/>
            <a:ext cx="8229600" cy="5372099"/>
          </a:xfrm>
          <a:prstGeom prst="rect">
            <a:avLst/>
          </a:prstGeo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5944657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BC Centered Paragraph Text">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693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Text Placeholder 7"/>
          <p:cNvSpPr>
            <a:spLocks noGrp="1"/>
          </p:cNvSpPr>
          <p:nvPr>
            <p:ph type="body" sz="quarter" idx="15"/>
          </p:nvPr>
        </p:nvSpPr>
        <p:spPr>
          <a:xfrm>
            <a:off x="457200" y="139699"/>
            <a:ext cx="8229600" cy="5435601"/>
          </a:xfrm>
          <a:prstGeom prst="rect">
            <a:avLst/>
          </a:prstGeo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7569632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BC Left Bulleted Text">
    <p:spTree>
      <p:nvGrpSpPr>
        <p:cNvPr id="1" name=""/>
        <p:cNvGrpSpPr/>
        <p:nvPr/>
      </p:nvGrpSpPr>
      <p:grpSpPr>
        <a:xfrm>
          <a:off x="0" y="0"/>
          <a:ext cx="0" cy="0"/>
          <a:chOff x="0" y="0"/>
          <a:chExt cx="0" cy="0"/>
        </a:xfrm>
      </p:grpSpPr>
      <p:sp>
        <p:nvSpPr>
          <p:cNvPr id="3" name="Subtitle 2"/>
          <p:cNvSpPr>
            <a:spLocks noGrp="1"/>
          </p:cNvSpPr>
          <p:nvPr>
            <p:ph type="subTitle" idx="10"/>
          </p:nvPr>
        </p:nvSpPr>
        <p:spPr>
          <a:xfrm>
            <a:off x="348734" y="5959603"/>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Text Placeholder 7"/>
          <p:cNvSpPr>
            <a:spLocks noGrp="1"/>
          </p:cNvSpPr>
          <p:nvPr>
            <p:ph type="body" sz="quarter" idx="15"/>
          </p:nvPr>
        </p:nvSpPr>
        <p:spPr>
          <a:xfrm>
            <a:off x="457200" y="1045651"/>
            <a:ext cx="8229600" cy="4516949"/>
          </a:xfrm>
          <a:prstGeom prst="rect">
            <a:avLst/>
          </a:prstGeom>
        </p:spPr>
        <p:txBody>
          <a:bodyPr lIns="0" tIns="0" rIns="0" bIns="0"/>
          <a:lstStyle>
            <a:lvl1pPr>
              <a:buFontTx/>
              <a:buNone/>
              <a:defRPr>
                <a:solidFill>
                  <a:srgbClr val="B60225"/>
                </a:solidFill>
              </a:defRPr>
            </a:lvl1pPr>
            <a:lvl2pPr marL="228600" indent="-228600">
              <a:buClr>
                <a:srgbClr val="C03137"/>
              </a:buClr>
              <a:buFont typeface="Arial"/>
              <a:buChar char="•"/>
              <a:defRPr sz="2400"/>
            </a:lvl2pPr>
            <a:lvl3pPr marL="458788" indent="-230188">
              <a:defRPr/>
            </a:lvl3pPr>
            <a:lvl4pPr marL="458788" indent="-230188">
              <a:defRPr/>
            </a:lvl4pPr>
            <a:lvl5pPr marL="4587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015268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BC Bulleted Text 3 Photo">
    <p:spTree>
      <p:nvGrpSpPr>
        <p:cNvPr id="1" name=""/>
        <p:cNvGrpSpPr/>
        <p:nvPr/>
      </p:nvGrpSpPr>
      <p:grpSpPr>
        <a:xfrm>
          <a:off x="0" y="0"/>
          <a:ext cx="0" cy="0"/>
          <a:chOff x="0" y="0"/>
          <a:chExt cx="0" cy="0"/>
        </a:xfrm>
      </p:grpSpPr>
      <p:sp>
        <p:nvSpPr>
          <p:cNvPr id="11" name="Subtitle 2"/>
          <p:cNvSpPr>
            <a:spLocks noGrp="1"/>
          </p:cNvSpPr>
          <p:nvPr>
            <p:ph type="subTitle" idx="10"/>
          </p:nvPr>
        </p:nvSpPr>
        <p:spPr>
          <a:xfrm>
            <a:off x="348734" y="5949682"/>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7" name="Content Placeholder 2"/>
          <p:cNvSpPr>
            <a:spLocks noGrp="1"/>
          </p:cNvSpPr>
          <p:nvPr>
            <p:ph idx="12"/>
          </p:nvPr>
        </p:nvSpPr>
        <p:spPr>
          <a:xfrm>
            <a:off x="458788" y="642939"/>
            <a:ext cx="4456112" cy="4881561"/>
          </a:xfrm>
          <a:prstGeom prst="rect">
            <a:avLst/>
          </a:prstGeom>
        </p:spPr>
        <p:txBody>
          <a:bodyPr lIns="0"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9" name="Picture Placeholder 2"/>
          <p:cNvSpPr>
            <a:spLocks noGrp="1"/>
          </p:cNvSpPr>
          <p:nvPr>
            <p:ph type="pic" idx="21"/>
          </p:nvPr>
        </p:nvSpPr>
        <p:spPr>
          <a:xfrm>
            <a:off x="5245193" y="38227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5245193" y="20193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7" name="Picture Placeholder 2"/>
          <p:cNvSpPr>
            <a:spLocks noGrp="1"/>
          </p:cNvSpPr>
          <p:nvPr>
            <p:ph type="pic" idx="23"/>
          </p:nvPr>
        </p:nvSpPr>
        <p:spPr>
          <a:xfrm>
            <a:off x="5245193" y="215900"/>
            <a:ext cx="3682907" cy="1702741"/>
          </a:xfrm>
          <a:prstGeom prst="rect">
            <a:avLst/>
          </a:prstGeo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941317962"/>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SBC Bulleted Text 1 Photo">
    <p:spTree>
      <p:nvGrpSpPr>
        <p:cNvPr id="1" name=""/>
        <p:cNvGrpSpPr/>
        <p:nvPr/>
      </p:nvGrpSpPr>
      <p:grpSpPr>
        <a:xfrm>
          <a:off x="0" y="0"/>
          <a:ext cx="0" cy="0"/>
          <a:chOff x="0" y="0"/>
          <a:chExt cx="0" cy="0"/>
        </a:xfrm>
      </p:grpSpPr>
      <p:sp>
        <p:nvSpPr>
          <p:cNvPr id="11" name="Subtitle 2"/>
          <p:cNvSpPr>
            <a:spLocks noGrp="1"/>
          </p:cNvSpPr>
          <p:nvPr>
            <p:ph type="subTitle" idx="10"/>
          </p:nvPr>
        </p:nvSpPr>
        <p:spPr>
          <a:xfrm>
            <a:off x="348734" y="5949682"/>
            <a:ext cx="4743966" cy="528831"/>
          </a:xfrm>
          <a:prstGeom prst="rect">
            <a:avLst/>
          </a:prstGeom>
        </p:spPr>
        <p:txBody>
          <a:bodyPr/>
          <a:lstStyle>
            <a:lvl1pPr marL="0" indent="0" algn="l">
              <a:buNone/>
              <a:defRPr sz="2000">
                <a:solidFill>
                  <a:srgbClr val="FFFFFF"/>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7" name="Content Placeholder 2"/>
          <p:cNvSpPr>
            <a:spLocks noGrp="1"/>
          </p:cNvSpPr>
          <p:nvPr>
            <p:ph idx="12"/>
          </p:nvPr>
        </p:nvSpPr>
        <p:spPr>
          <a:xfrm>
            <a:off x="458788" y="642939"/>
            <a:ext cx="4456112" cy="4841719"/>
          </a:xfrm>
          <a:prstGeom prst="rect">
            <a:avLst/>
          </a:prstGeom>
        </p:spPr>
        <p:txBody>
          <a:bodyPr lIns="0"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Picture Placeholder 1"/>
          <p:cNvSpPr>
            <a:spLocks noGrp="1"/>
          </p:cNvSpPr>
          <p:nvPr>
            <p:ph type="pic" idx="23"/>
          </p:nvPr>
        </p:nvSpPr>
        <p:spPr>
          <a:xfrm>
            <a:off x="5245100" y="215900"/>
            <a:ext cx="3683000" cy="5257800"/>
          </a:xfrm>
          <a:prstGeom prst="rect">
            <a:avLst/>
          </a:prstGeom>
          <a:solidFill>
            <a:srgbClr val="D9D9D9"/>
          </a:solidFill>
        </p:spPr>
      </p:sp>
    </p:spTree>
    <p:extLst>
      <p:ext uri="{BB962C8B-B14F-4D97-AF65-F5344CB8AC3E}">
        <p14:creationId xmlns:p14="http://schemas.microsoft.com/office/powerpoint/2010/main" val="294120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B Children's Logo">
    <p:spTree>
      <p:nvGrpSpPr>
        <p:cNvPr id="1" name=""/>
        <p:cNvGrpSpPr/>
        <p:nvPr/>
      </p:nvGrpSpPr>
      <p:grpSpPr>
        <a:xfrm>
          <a:off x="0" y="0"/>
          <a:ext cx="0" cy="0"/>
          <a:chOff x="0" y="0"/>
          <a:chExt cx="0" cy="0"/>
        </a:xfrm>
      </p:grpSpPr>
      <p:pic>
        <p:nvPicPr>
          <p:cNvPr id="4" name="Picture 3" descr="sb_childrens_horizstack_3c_CMYK_2.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31298" y="2235200"/>
            <a:ext cx="6076002" cy="2382384"/>
          </a:xfrm>
          <a:prstGeom prst="rect">
            <a:avLst/>
          </a:prstGeom>
        </p:spPr>
      </p:pic>
    </p:spTree>
    <p:extLst>
      <p:ext uri="{BB962C8B-B14F-4D97-AF65-F5344CB8AC3E}">
        <p14:creationId xmlns:p14="http://schemas.microsoft.com/office/powerpoint/2010/main" val="24162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BU Full Page Photo">
    <p:spTree>
      <p:nvGrpSpPr>
        <p:cNvPr id="1" name=""/>
        <p:cNvGrpSpPr/>
        <p:nvPr/>
      </p:nvGrpSpPr>
      <p:grpSpPr>
        <a:xfrm>
          <a:off x="0" y="0"/>
          <a:ext cx="0" cy="0"/>
          <a:chOff x="0" y="0"/>
          <a:chExt cx="0" cy="0"/>
        </a:xfrm>
      </p:grpSpPr>
      <p:cxnSp>
        <p:nvCxnSpPr>
          <p:cNvPr id="7" name="Straight Connector 6"/>
          <p:cNvCxnSpPr/>
          <p:nvPr userDrawn="1"/>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5"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12"/>
          <p:cNvSpPr>
            <a:spLocks noGrp="1"/>
          </p:cNvSpPr>
          <p:nvPr>
            <p:ph type="body" sz="quarter" idx="14"/>
          </p:nvPr>
        </p:nvSpPr>
        <p:spPr>
          <a:xfrm>
            <a:off x="0" y="6288062"/>
            <a:ext cx="9144000" cy="467416"/>
          </a:xfrm>
          <a:prstGeom prst="rect">
            <a:avLst/>
          </a:prstGeom>
        </p:spPr>
        <p:txBody>
          <a:bodyPr anchor="ct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9" name="Picture Placeholder 2"/>
          <p:cNvSpPr>
            <a:spLocks noGrp="1"/>
          </p:cNvSpPr>
          <p:nvPr>
            <p:ph type="pic" idx="1"/>
          </p:nvPr>
        </p:nvSpPr>
        <p:spPr>
          <a:xfrm>
            <a:off x="0" y="1091259"/>
            <a:ext cx="9144000" cy="5205623"/>
          </a:xfrm>
          <a:solidFill>
            <a:schemeClr val="bg1">
              <a:lumMod val="85000"/>
            </a:schemeClr>
          </a:solidFill>
        </p:spPr>
        <p:txBody>
          <a:bodyPr rtlCol="0">
            <a:normAutofit/>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1520166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BU Title Slide">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6" name="Text Placeholder 7"/>
          <p:cNvSpPr>
            <a:spLocks noGrp="1"/>
          </p:cNvSpPr>
          <p:nvPr>
            <p:ph type="body" sz="quarter" idx="15"/>
          </p:nvPr>
        </p:nvSpPr>
        <p:spPr>
          <a:xfrm>
            <a:off x="457200" y="1066800"/>
            <a:ext cx="8229600" cy="5211917"/>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427691891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BU Centered Paragraph Text">
    <p:spTree>
      <p:nvGrpSpPr>
        <p:cNvPr id="1" name=""/>
        <p:cNvGrpSpPr/>
        <p:nvPr/>
      </p:nvGrpSpPr>
      <p:grpSpPr>
        <a:xfrm>
          <a:off x="0" y="0"/>
          <a:ext cx="0" cy="0"/>
          <a:chOff x="0" y="0"/>
          <a:chExt cx="0" cy="0"/>
        </a:xfrm>
      </p:grpSpPr>
      <p:sp>
        <p:nvSpPr>
          <p:cNvPr id="7"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8" name="Text Placeholder 13"/>
          <p:cNvSpPr>
            <a:spLocks noGrp="1"/>
          </p:cNvSpPr>
          <p:nvPr>
            <p:ph type="body" sz="quarter" idx="12"/>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6" name="Text Placeholder 7"/>
          <p:cNvSpPr>
            <a:spLocks noGrp="1"/>
          </p:cNvSpPr>
          <p:nvPr>
            <p:ph type="body" sz="quarter" idx="15"/>
          </p:nvPr>
        </p:nvSpPr>
        <p:spPr>
          <a:xfrm>
            <a:off x="457200" y="1066801"/>
            <a:ext cx="8229600" cy="5207000"/>
          </a:xfrm>
        </p:spPr>
        <p:txBody>
          <a:bodyPr tIns="0" rIns="0" bIns="0" anchor="ctr"/>
          <a:lstStyle>
            <a:lvl1pPr algn="ctr">
              <a:buFontTx/>
              <a:buNone/>
              <a:defRPr>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473020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BU Left Bulleted Text">
    <p:spTree>
      <p:nvGrpSpPr>
        <p:cNvPr id="1" name=""/>
        <p:cNvGrpSpPr/>
        <p:nvPr/>
      </p:nvGrpSpPr>
      <p:grpSpPr>
        <a:xfrm>
          <a:off x="0" y="0"/>
          <a:ext cx="0" cy="0"/>
          <a:chOff x="0" y="0"/>
          <a:chExt cx="0" cy="0"/>
        </a:xfrm>
      </p:grpSpPr>
      <p:sp>
        <p:nvSpPr>
          <p:cNvPr id="5" name="Text Placeholder 12"/>
          <p:cNvSpPr>
            <a:spLocks noGrp="1"/>
          </p:cNvSpPr>
          <p:nvPr>
            <p:ph type="body" sz="quarter" idx="14"/>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dirty="0" smtClean="0"/>
              <a:t>Click to edit Master text styles</a:t>
            </a:r>
          </a:p>
        </p:txBody>
      </p:sp>
      <p:sp>
        <p:nvSpPr>
          <p:cNvPr id="8" name="Text Placeholder 7"/>
          <p:cNvSpPr>
            <a:spLocks noGrp="1"/>
          </p:cNvSpPr>
          <p:nvPr>
            <p:ph type="body" sz="quarter" idx="15"/>
          </p:nvPr>
        </p:nvSpPr>
        <p:spPr>
          <a:xfrm>
            <a:off x="457200" y="2163536"/>
            <a:ext cx="8229600" cy="4008664"/>
          </a:xfrm>
        </p:spPr>
        <p:txBody>
          <a:bodyPr tIns="0" rIns="0" bIns="0"/>
          <a:lstStyle>
            <a:lvl1pPr>
              <a:buFontTx/>
              <a:buNone/>
              <a:defRPr sz="2800">
                <a:solidFill>
                  <a:schemeClr val="tx1"/>
                </a:solidFill>
              </a:defRPr>
            </a:lvl1pPr>
            <a:lvl2pPr marL="457200" indent="-228600">
              <a:buClr>
                <a:srgbClr val="C03137"/>
              </a:buClr>
              <a:buFont typeface="Arial"/>
              <a:buChar char="•"/>
              <a:defRPr sz="2400"/>
            </a:lvl2pPr>
            <a:lvl3pPr marL="914400" indent="-230188">
              <a:defRPr/>
            </a:lvl3pPr>
            <a:lvl4pPr marL="1371600" indent="-230188">
              <a:defRPr/>
            </a:lvl4pPr>
            <a:lvl5pPr marL="1828800"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 Placeholder 13"/>
          <p:cNvSpPr>
            <a:spLocks noGrp="1"/>
          </p:cNvSpPr>
          <p:nvPr>
            <p:ph type="body" sz="quarter" idx="12"/>
          </p:nvPr>
        </p:nvSpPr>
        <p:spPr>
          <a:xfrm>
            <a:off x="457200" y="1175248"/>
            <a:ext cx="8229600" cy="797788"/>
          </a:xfrm>
          <a:prstGeom prst="rect">
            <a:avLst/>
          </a:prstGeom>
        </p:spPr>
        <p:txBody>
          <a:bodyPr rIns="0">
            <a:noAutofit/>
          </a:bodyPr>
          <a:lstStyle>
            <a:lvl1pPr algn="l">
              <a:buFontTx/>
              <a:buNone/>
              <a:defRPr sz="3200" cap="all">
                <a:solidFill>
                  <a:srgbClr val="B60225"/>
                </a:solidFill>
                <a:latin typeface="Helvetica"/>
                <a:cs typeface="Helvetica"/>
              </a:defRPr>
            </a:lvl1pPr>
          </a:lstStyle>
          <a:p>
            <a:pPr lvl="0"/>
            <a:r>
              <a:rPr lang="en-US" dirty="0" smtClean="0"/>
              <a:t>Click to edit Master text styles</a:t>
            </a:r>
          </a:p>
        </p:txBody>
      </p:sp>
    </p:spTree>
    <p:extLst>
      <p:ext uri="{BB962C8B-B14F-4D97-AF65-F5344CB8AC3E}">
        <p14:creationId xmlns:p14="http://schemas.microsoft.com/office/powerpoint/2010/main" val="79678483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BU Bulleted Text 3 Photo">
    <p:spTree>
      <p:nvGrpSpPr>
        <p:cNvPr id="1" name=""/>
        <p:cNvGrpSpPr/>
        <p:nvPr/>
      </p:nvGrpSpPr>
      <p:grpSpPr>
        <a:xfrm>
          <a:off x="0" y="0"/>
          <a:ext cx="0" cy="0"/>
          <a:chOff x="0" y="0"/>
          <a:chExt cx="0" cy="0"/>
        </a:xfrm>
      </p:grpSpPr>
      <p:sp>
        <p:nvSpPr>
          <p:cNvPr id="4" name="Content Placeholder 2"/>
          <p:cNvSpPr>
            <a:spLocks noGrp="1"/>
          </p:cNvSpPr>
          <p:nvPr>
            <p:ph idx="12"/>
          </p:nvPr>
        </p:nvSpPr>
        <p:spPr>
          <a:xfrm>
            <a:off x="457199" y="1384047"/>
            <a:ext cx="5275716" cy="4788153"/>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11" name="Picture Placeholder 2"/>
          <p:cNvSpPr>
            <a:spLocks noGrp="1"/>
          </p:cNvSpPr>
          <p:nvPr>
            <p:ph type="pic" idx="17"/>
          </p:nvPr>
        </p:nvSpPr>
        <p:spPr>
          <a:xfrm>
            <a:off x="6087218" y="1094980"/>
            <a:ext cx="3056782" cy="1661390"/>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9"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5" name="Picture Placeholder 2"/>
          <p:cNvSpPr>
            <a:spLocks noGrp="1"/>
          </p:cNvSpPr>
          <p:nvPr>
            <p:ph type="pic" idx="21"/>
          </p:nvPr>
        </p:nvSpPr>
        <p:spPr>
          <a:xfrm>
            <a:off x="6087218" y="4619039"/>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6" name="Picture Placeholder 2"/>
          <p:cNvSpPr>
            <a:spLocks noGrp="1"/>
          </p:cNvSpPr>
          <p:nvPr>
            <p:ph type="pic" idx="22"/>
          </p:nvPr>
        </p:nvSpPr>
        <p:spPr>
          <a:xfrm>
            <a:off x="6087218" y="2850446"/>
            <a:ext cx="3056782" cy="1655702"/>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Tree>
    <p:extLst>
      <p:ext uri="{BB962C8B-B14F-4D97-AF65-F5344CB8AC3E}">
        <p14:creationId xmlns:p14="http://schemas.microsoft.com/office/powerpoint/2010/main" val="265743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BU Bulleted Text 1 Phot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036146" y="1094981"/>
            <a:ext cx="4107853" cy="5173084"/>
          </a:xfrm>
          <a:solidFill>
            <a:schemeClr val="bg1">
              <a:lumMod val="8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8" name="Text Placeholder 12"/>
          <p:cNvSpPr>
            <a:spLocks noGrp="1"/>
          </p:cNvSpPr>
          <p:nvPr>
            <p:ph type="body" sz="quarter" idx="15"/>
          </p:nvPr>
        </p:nvSpPr>
        <p:spPr>
          <a:xfrm>
            <a:off x="0" y="6362700"/>
            <a:ext cx="9144000" cy="495300"/>
          </a:xfrm>
          <a:prstGeom prst="rect">
            <a:avLst/>
          </a:prstGeom>
        </p:spPr>
        <p:txBody>
          <a:bodyPr/>
          <a:lstStyle>
            <a:lvl1pPr algn="ctr">
              <a:buFontTx/>
              <a:buNone/>
              <a:defRPr sz="2000" baseline="0">
                <a:solidFill>
                  <a:srgbClr val="FFFFFF"/>
                </a:solidFill>
                <a:latin typeface="Helvetica"/>
                <a:cs typeface="Helvetica"/>
              </a:defRPr>
            </a:lvl1pPr>
          </a:lstStyle>
          <a:p>
            <a:pPr lvl="0"/>
            <a:r>
              <a:rPr lang="en-US" smtClean="0"/>
              <a:t>Click to edit Master text styles</a:t>
            </a:r>
          </a:p>
        </p:txBody>
      </p:sp>
      <p:sp>
        <p:nvSpPr>
          <p:cNvPr id="7" name="Text Placeholder 13"/>
          <p:cNvSpPr>
            <a:spLocks noGrp="1"/>
          </p:cNvSpPr>
          <p:nvPr>
            <p:ph type="body" sz="quarter" idx="20"/>
          </p:nvPr>
        </p:nvSpPr>
        <p:spPr>
          <a:xfrm>
            <a:off x="4736270" y="464955"/>
            <a:ext cx="3950530" cy="381684"/>
          </a:xfrm>
          <a:prstGeom prst="rect">
            <a:avLst/>
          </a:prstGeom>
        </p:spPr>
        <p:txBody>
          <a:bodyPr rIns="0">
            <a:noAutofit/>
          </a:bodyPr>
          <a:lstStyle>
            <a:lvl1pPr algn="r">
              <a:buFontTx/>
              <a:buNone/>
              <a:defRPr sz="1500" cap="all">
                <a:solidFill>
                  <a:schemeClr val="tx1"/>
                </a:solidFill>
                <a:latin typeface="Helvetica"/>
                <a:cs typeface="Helvetica"/>
              </a:defRPr>
            </a:lvl1pPr>
          </a:lstStyle>
          <a:p>
            <a:pPr lvl="0"/>
            <a:r>
              <a:rPr lang="en-US" smtClean="0"/>
              <a:t>Click to edit Master text styles</a:t>
            </a:r>
          </a:p>
        </p:txBody>
      </p:sp>
      <p:sp>
        <p:nvSpPr>
          <p:cNvPr id="10" name="Content Placeholder 2"/>
          <p:cNvSpPr>
            <a:spLocks noGrp="1"/>
          </p:cNvSpPr>
          <p:nvPr>
            <p:ph idx="12"/>
          </p:nvPr>
        </p:nvSpPr>
        <p:spPr>
          <a:xfrm>
            <a:off x="457199" y="1392239"/>
            <a:ext cx="4229101" cy="4805361"/>
          </a:xfrm>
        </p:spPr>
        <p:txBody>
          <a:bodyPr tIns="0"/>
          <a:lstStyle>
            <a:lvl1pPr marL="0" indent="0">
              <a:buNone/>
              <a:defRPr sz="2600">
                <a:solidFill>
                  <a:srgbClr val="B60225"/>
                </a:solidFill>
              </a:defRPr>
            </a:lvl1pPr>
            <a:lvl2pPr marL="228600" indent="-228600" algn="l">
              <a:buClr>
                <a:srgbClr val="B60225"/>
              </a:buClr>
              <a:buFont typeface="Arial"/>
              <a:buChar char="•"/>
              <a:defRPr sz="2200"/>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16289165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5.emf"/><Relationship Id="rId5" Type="http://schemas.openxmlformats.org/officeDocument/2006/relationships/slideLayout" Target="../slideLayouts/slideLayout8.xml"/><Relationship Id="rId10" Type="http://schemas.openxmlformats.org/officeDocument/2006/relationships/image" Target="../media/image4.jpeg"/><Relationship Id="rId4" Type="http://schemas.openxmlformats.org/officeDocument/2006/relationships/slideLayout" Target="../slideLayouts/slideLayout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5.emf"/></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slideLayout" Target="../slideLayouts/slideLayout20.xml"/><Relationship Id="rId7" Type="http://schemas.openxmlformats.org/officeDocument/2006/relationships/theme" Target="../theme/theme4.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 Id="rId9" Type="http://schemas.openxmlformats.org/officeDocument/2006/relationships/image" Target="../media/image6.emf"/></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slideLayout" Target="../slideLayouts/slideLayout26.xml"/><Relationship Id="rId7" Type="http://schemas.openxmlformats.org/officeDocument/2006/relationships/theme" Target="../theme/theme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image" Target="../media/image8.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Lst>
  <p:hf hdr="0" ftr="0" dt="0"/>
  <p:txStyles>
    <p:titleStyle>
      <a:lvl1pPr algn="ctr" defTabSz="457200" rtl="0" eaLnBrk="1" fontAlgn="base" hangingPunct="1">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2pPr>
      <a:lvl3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3pPr>
      <a:lvl4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4pPr>
      <a:lvl5pPr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ヒラギノ角ゴ Pro W3" charset="-128"/>
          <a:cs typeface="ヒラギノ角ゴ Pro W3"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10"/>
          <a:srcRect b="97814"/>
          <a:stretch>
            <a:fillRect/>
          </a:stretch>
        </p:blipFill>
        <p:spPr bwMode="auto">
          <a:xfrm flipH="1">
            <a:off x="0" y="0"/>
            <a:ext cx="9144000" cy="149225"/>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5123" name="Text Placeholder 2"/>
          <p:cNvSpPr>
            <a:spLocks noGrp="1"/>
          </p:cNvSpPr>
          <p:nvPr>
            <p:ph type="body" idx="1"/>
          </p:nvPr>
        </p:nvSpPr>
        <p:spPr bwMode="auto">
          <a:xfrm>
            <a:off x="458788" y="1330325"/>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124" name="Picture 4" descr="SBU horz_2clr_cmyk.eps"/>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60375" y="295275"/>
            <a:ext cx="3619500"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a:off x="0" y="6278563"/>
            <a:ext cx="9144000" cy="579437"/>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userDrawn="1"/>
        </p:nvSpPr>
        <p:spPr>
          <a:xfrm>
            <a:off x="8311243" y="6383615"/>
            <a:ext cx="555171" cy="369332"/>
          </a:xfrm>
          <a:prstGeom prst="rect">
            <a:avLst/>
          </a:prstGeom>
          <a:noFill/>
        </p:spPr>
        <p:txBody>
          <a:bodyPr wrap="square" rtlCol="0">
            <a:spAutoFit/>
          </a:bodyPr>
          <a:lstStyle/>
          <a:p>
            <a:fld id="{E54EA03A-105D-48BE-B67B-5898C589FDED}" type="slidenum">
              <a:rPr lang="en-US" smtClean="0">
                <a:solidFill>
                  <a:schemeClr val="bg1"/>
                </a:solidFill>
              </a:rPr>
              <a:t>‹#›</a:t>
            </a:fld>
            <a:endParaRPr lang="en-US"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4575" r:id="rId1"/>
    <p:sldLayoutId id="2147484556" r:id="rId2"/>
    <p:sldLayoutId id="2147484557" r:id="rId3"/>
    <p:sldLayoutId id="2147484558" r:id="rId4"/>
    <p:sldLayoutId id="2147484559" r:id="rId5"/>
    <p:sldLayoutId id="2147484560" r:id="rId6"/>
    <p:sldLayoutId id="2147484586" r:id="rId7"/>
    <p:sldLayoutId id="2147484587" r:id="rId8"/>
  </p:sldLayoutIdLst>
  <p:timing>
    <p:tnLst>
      <p:par>
        <p:cTn id="1" dur="indefinite" restart="never" nodeType="tmRoot"/>
      </p:par>
    </p:tnLst>
  </p:timing>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Helvetica"/>
          <a:ea typeface="ＭＳ Ｐゴシック" pitchFamily="-112" charset="-128"/>
          <a:cs typeface="Helvetica"/>
        </a:defRPr>
      </a:lvl1pPr>
      <a:lvl2pPr marL="742950" indent="-285750" algn="l" defTabSz="457200" rtl="0" eaLnBrk="0" fontAlgn="base" hangingPunct="0">
        <a:spcBef>
          <a:spcPct val="20000"/>
        </a:spcBef>
        <a:spcAft>
          <a:spcPct val="0"/>
        </a:spcAft>
        <a:buFont typeface="Lucida Grande" charset="0"/>
        <a:buChar char="–"/>
        <a:defRPr sz="2800" kern="1200">
          <a:solidFill>
            <a:schemeClr val="tx1"/>
          </a:solidFill>
          <a:latin typeface="Helvetica"/>
          <a:ea typeface="ＭＳ Ｐゴシック" pitchFamily="-112" charset="-128"/>
          <a:cs typeface="Helvetica"/>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Helvetica"/>
          <a:ea typeface="ＭＳ Ｐゴシック" pitchFamily="-112" charset="-128"/>
          <a:cs typeface="Helvetica"/>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8"/>
          <a:srcRect b="97814"/>
          <a:stretch>
            <a:fillRect/>
          </a:stretch>
        </p:blipFill>
        <p:spPr bwMode="auto">
          <a:xfrm flipH="1">
            <a:off x="0" y="0"/>
            <a:ext cx="9144000" cy="149225"/>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5123" name="Text Placeholder 2"/>
          <p:cNvSpPr>
            <a:spLocks noGrp="1"/>
          </p:cNvSpPr>
          <p:nvPr>
            <p:ph type="body" idx="1"/>
          </p:nvPr>
        </p:nvSpPr>
        <p:spPr bwMode="auto">
          <a:xfrm>
            <a:off x="458788" y="1330325"/>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124" name="Picture 4" descr="SBU horz_2clr_cmyk.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60375" y="295275"/>
            <a:ext cx="3619500"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43951889"/>
      </p:ext>
    </p:extLst>
  </p:cSld>
  <p:clrMap bg1="lt1" tx1="dk1" bg2="lt2" tx2="dk2" accent1="accent1" accent2="accent2" accent3="accent3" accent4="accent4" accent5="accent5" accent6="accent6" hlink="hlink" folHlink="folHlink"/>
  <p:sldLayoutIdLst>
    <p:sldLayoutId id="2147484579" r:id="rId1"/>
    <p:sldLayoutId id="2147484580" r:id="rId2"/>
    <p:sldLayoutId id="2147484581" r:id="rId3"/>
    <p:sldLayoutId id="2147484582" r:id="rId4"/>
    <p:sldLayoutId id="2147484583" r:id="rId5"/>
    <p:sldLayoutId id="2147484584" r:id="rId6"/>
  </p:sldLayoutIdLst>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Helvetica"/>
          <a:ea typeface="ＭＳ Ｐゴシック" pitchFamily="-112" charset="-128"/>
          <a:cs typeface="Helvetica"/>
        </a:defRPr>
      </a:lvl1pPr>
      <a:lvl2pPr marL="742950" indent="-285750" algn="l" defTabSz="457200" rtl="0" eaLnBrk="0" fontAlgn="base" hangingPunct="0">
        <a:spcBef>
          <a:spcPct val="20000"/>
        </a:spcBef>
        <a:spcAft>
          <a:spcPct val="0"/>
        </a:spcAft>
        <a:buFont typeface="Lucida Grande" charset="0"/>
        <a:buChar char="–"/>
        <a:defRPr sz="2800" kern="1200">
          <a:solidFill>
            <a:schemeClr val="tx1"/>
          </a:solidFill>
          <a:latin typeface="Helvetica"/>
          <a:ea typeface="ＭＳ Ｐゴシック" pitchFamily="-112" charset="-128"/>
          <a:cs typeface="Helvetica"/>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Helvetica"/>
          <a:ea typeface="ＭＳ Ｐゴシック" pitchFamily="-112" charset="-128"/>
          <a:cs typeface="Helvetica"/>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7" descr="PPTbackground_Red.jpg"/>
          <p:cNvPicPr>
            <a:picLocks noChangeAspect="1"/>
          </p:cNvPicPr>
          <p:nvPr/>
        </p:nvPicPr>
        <p:blipFill>
          <a:blip r:embed="rId8"/>
          <a:srcRect b="97814"/>
          <a:stretch>
            <a:fillRect/>
          </a:stretch>
        </p:blipFill>
        <p:spPr bwMode="auto">
          <a:xfrm flipH="1">
            <a:off x="0" y="0"/>
            <a:ext cx="9144000" cy="149225"/>
          </a:xfrm>
          <a:prstGeom prst="rect">
            <a:avLst/>
          </a:prstGeom>
          <a:noFill/>
          <a:ln w="9525">
            <a:noFill/>
            <a:miter lim="800000"/>
            <a:headEnd/>
            <a:tailEnd/>
          </a:ln>
          <a:effectLst>
            <a:outerShdw blurRad="136525" dist="38100" dir="2700000" algn="tl" rotWithShape="0">
              <a:srgbClr val="000000">
                <a:alpha val="43000"/>
              </a:srgbClr>
            </a:outerShdw>
          </a:effectLst>
        </p:spPr>
      </p:pic>
      <p:sp>
        <p:nvSpPr>
          <p:cNvPr id="7171" name="Text Placeholder 2"/>
          <p:cNvSpPr>
            <a:spLocks noGrp="1"/>
          </p:cNvSpPr>
          <p:nvPr>
            <p:ph type="body" idx="1"/>
          </p:nvPr>
        </p:nvSpPr>
        <p:spPr bwMode="auto">
          <a:xfrm>
            <a:off x="458788" y="1330325"/>
            <a:ext cx="8229600" cy="4841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p:nvPr/>
        </p:nvSpPr>
        <p:spPr>
          <a:xfrm>
            <a:off x="0" y="6278563"/>
            <a:ext cx="9144000" cy="579437"/>
          </a:xfrm>
          <a:prstGeom prst="rect">
            <a:avLst/>
          </a:prstGeom>
          <a:solidFill>
            <a:srgbClr val="B60225"/>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cxnSp>
        <p:nvCxnSpPr>
          <p:cNvPr id="6" name="Straight Connector 5"/>
          <p:cNvCxnSpPr/>
          <p:nvPr/>
        </p:nvCxnSpPr>
        <p:spPr>
          <a:xfrm>
            <a:off x="0" y="1082675"/>
            <a:ext cx="9144000" cy="1588"/>
          </a:xfrm>
          <a:prstGeom prst="line">
            <a:avLst/>
          </a:prstGeom>
          <a:ln w="12700">
            <a:solidFill>
              <a:srgbClr val="B60225"/>
            </a:solidFill>
          </a:ln>
          <a:effectLst/>
        </p:spPr>
        <p:style>
          <a:lnRef idx="2">
            <a:schemeClr val="accent1"/>
          </a:lnRef>
          <a:fillRef idx="0">
            <a:schemeClr val="accent1"/>
          </a:fillRef>
          <a:effectRef idx="1">
            <a:schemeClr val="accent1"/>
          </a:effectRef>
          <a:fontRef idx="minor">
            <a:schemeClr val="tx1"/>
          </a:fontRef>
        </p:style>
      </p:cxnSp>
      <p:pic>
        <p:nvPicPr>
          <p:cNvPr id="7174" name="Picture 7" descr="SBM horz_2clr_pms1.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58788" y="298450"/>
            <a:ext cx="3454400" cy="622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76" r:id="rId1"/>
    <p:sldLayoutId id="2147484561" r:id="rId2"/>
    <p:sldLayoutId id="2147484562" r:id="rId3"/>
    <p:sldLayoutId id="2147484563" r:id="rId4"/>
    <p:sldLayoutId id="2147484564" r:id="rId5"/>
    <p:sldLayoutId id="2147484565" r:id="rId6"/>
  </p:sldLayoutIdLst>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Helvetica"/>
          <a:ea typeface="ＭＳ Ｐゴシック" pitchFamily="-112" charset="-128"/>
          <a:cs typeface="Helvetica"/>
        </a:defRPr>
      </a:lvl1pPr>
      <a:lvl2pPr marL="742950" indent="-285750" algn="l" defTabSz="457200" rtl="0" eaLnBrk="0" fontAlgn="base" hangingPunct="0">
        <a:spcBef>
          <a:spcPct val="20000"/>
        </a:spcBef>
        <a:spcAft>
          <a:spcPct val="0"/>
        </a:spcAft>
        <a:buFont typeface="Lucida Grande" charset="0"/>
        <a:buChar char="–"/>
        <a:defRPr sz="2800" kern="1200">
          <a:solidFill>
            <a:schemeClr val="tx1"/>
          </a:solidFill>
          <a:latin typeface="Helvetica"/>
          <a:ea typeface="ＭＳ Ｐゴシック" pitchFamily="-112" charset="-128"/>
          <a:cs typeface="Helvetica"/>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Helvetica"/>
          <a:ea typeface="ＭＳ Ｐゴシック" pitchFamily="-112" charset="-128"/>
          <a:cs typeface="Helvetica"/>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218" name="Picture 4" descr="SolidFooterArt_CH.jpg"/>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65100" y="5692775"/>
            <a:ext cx="8799513" cy="984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19" name="Picture 5" descr="sb_childrens_horiz_3c_Cnotag.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499100" y="5876925"/>
            <a:ext cx="3222625" cy="625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66" r:id="rId1"/>
    <p:sldLayoutId id="2147484567" r:id="rId2"/>
    <p:sldLayoutId id="2147484568" r:id="rId3"/>
    <p:sldLayoutId id="2147484569" r:id="rId4"/>
    <p:sldLayoutId id="2147484570" r:id="rId5"/>
    <p:sldLayoutId id="2147484577" r:id="rId6"/>
  </p:sldLayoutIdLst>
  <p:hf hdr="0" ftr="0" dt="0"/>
  <p:txStyles>
    <p:titleStyle>
      <a:lvl1pPr algn="r" defTabSz="457200" rtl="0" eaLnBrk="0" fontAlgn="base" hangingPunct="0">
        <a:spcBef>
          <a:spcPct val="0"/>
        </a:spcBef>
        <a:spcAft>
          <a:spcPct val="0"/>
        </a:spcAft>
        <a:defRPr sz="5400" kern="1200" baseline="6000">
          <a:solidFill>
            <a:schemeClr val="bg1"/>
          </a:solidFill>
          <a:latin typeface="Helvetica"/>
          <a:ea typeface="ＭＳ Ｐゴシック" pitchFamily="-112" charset="-128"/>
          <a:cs typeface="Helvetica"/>
        </a:defRPr>
      </a:lvl1pPr>
      <a:lvl2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2pPr>
      <a:lvl3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3pPr>
      <a:lvl4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4pPr>
      <a:lvl5pPr algn="r" defTabSz="457200" rtl="0" eaLnBrk="0" fontAlgn="base" hangingPunct="0">
        <a:spcBef>
          <a:spcPct val="0"/>
        </a:spcBef>
        <a:spcAft>
          <a:spcPct val="0"/>
        </a:spcAft>
        <a:defRPr sz="5400" baseline="6000">
          <a:solidFill>
            <a:schemeClr val="bg1"/>
          </a:solidFill>
          <a:latin typeface="Helvetica" pitchFamily="-112" charset="0"/>
          <a:ea typeface="ＭＳ Ｐゴシック" pitchFamily="-112" charset="-128"/>
        </a:defRPr>
      </a:lvl5pPr>
      <a:lvl6pPr marL="4572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6pPr>
      <a:lvl7pPr marL="9144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7pPr>
      <a:lvl8pPr marL="13716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8pPr>
      <a:lvl9pPr marL="1828800" algn="r" defTabSz="457200" rtl="0" fontAlgn="base">
        <a:spcBef>
          <a:spcPct val="0"/>
        </a:spcBef>
        <a:spcAft>
          <a:spcPct val="0"/>
        </a:spcAft>
        <a:defRPr sz="5400" baseline="6000">
          <a:solidFill>
            <a:schemeClr val="bg1"/>
          </a:solidFill>
          <a:latin typeface="Helvetica" pitchFamily="-112" charset="0"/>
          <a:ea typeface="ＭＳ Ｐゴシック" pitchFamily="-112" charset="-128"/>
        </a:defRPr>
      </a:lvl9pPr>
    </p:titleStyle>
    <p:bodyStyle>
      <a:lvl1pPr marL="342900" indent="-342900" algn="l" defTabSz="457200" rtl="0" eaLnBrk="0" fontAlgn="base" hangingPunct="0">
        <a:spcBef>
          <a:spcPct val="20000"/>
        </a:spcBef>
        <a:spcAft>
          <a:spcPct val="0"/>
        </a:spcAft>
        <a:defRPr sz="3200" kern="1200">
          <a:solidFill>
            <a:srgbClr val="C03137"/>
          </a:solidFill>
          <a:latin typeface="Helvetica"/>
          <a:ea typeface="ＭＳ Ｐゴシック" pitchFamily="-112" charset="-128"/>
          <a:cs typeface="Helvetica"/>
        </a:defRPr>
      </a:lvl1pPr>
      <a:lvl2pPr marL="107950" indent="-107950" algn="l" defTabSz="576263" rtl="0" eaLnBrk="0" fontAlgn="base" hangingPunct="0">
        <a:spcBef>
          <a:spcPct val="20000"/>
        </a:spcBef>
        <a:spcAft>
          <a:spcPct val="0"/>
        </a:spcAft>
        <a:defRPr sz="2800" kern="1200">
          <a:solidFill>
            <a:schemeClr val="tx1"/>
          </a:solidFill>
          <a:latin typeface="Helvetica"/>
          <a:ea typeface="ＭＳ Ｐゴシック" pitchFamily="-112" charset="-128"/>
          <a:cs typeface="Helvetica"/>
        </a:defRPr>
      </a:lvl2pPr>
      <a:lvl3pPr marL="515938" indent="-228600" algn="l" defTabSz="457200" rtl="0" eaLnBrk="0" fontAlgn="base" hangingPunct="0">
        <a:spcBef>
          <a:spcPct val="20000"/>
        </a:spcBef>
        <a:spcAft>
          <a:spcPct val="0"/>
        </a:spcAft>
        <a:buClr>
          <a:srgbClr val="C03137"/>
        </a:buClr>
        <a:buFont typeface="Arial" charset="0"/>
        <a:buChar char="•"/>
        <a:defRPr sz="2400" kern="1200">
          <a:solidFill>
            <a:schemeClr val="tx1"/>
          </a:solidFill>
          <a:latin typeface="Helvetica"/>
          <a:ea typeface="ＭＳ Ｐゴシック" pitchFamily="-112" charset="-128"/>
          <a:cs typeface="Helvetica"/>
        </a:defRPr>
      </a:lvl3pPr>
      <a:lvl4pPr marL="1373188" indent="-231775" algn="l" defTabSz="457200" rtl="0" eaLnBrk="0" fontAlgn="base" hangingPunct="0">
        <a:spcBef>
          <a:spcPct val="20000"/>
        </a:spcBef>
        <a:spcAft>
          <a:spcPct val="0"/>
        </a:spcAft>
        <a:defRPr sz="2000" kern="1200">
          <a:solidFill>
            <a:schemeClr val="tx1"/>
          </a:solidFill>
          <a:latin typeface="Helvetica"/>
          <a:ea typeface="ＭＳ Ｐゴシック" pitchFamily="-112" charset="-128"/>
          <a:cs typeface="Helvetica"/>
        </a:defRPr>
      </a:lvl4pPr>
      <a:lvl5pPr marL="747713" indent="-231775" algn="l" defTabSz="457200" rtl="0" eaLnBrk="0" fontAlgn="base" hangingPunct="0">
        <a:spcBef>
          <a:spcPct val="20000"/>
        </a:spcBef>
        <a:spcAft>
          <a:spcPct val="0"/>
        </a:spcAft>
        <a:buClr>
          <a:srgbClr val="C03137"/>
        </a:buClr>
        <a:buFont typeface="Arial" charset="0"/>
        <a:buChar char="»"/>
        <a:defRPr sz="2000" kern="1200">
          <a:solidFill>
            <a:schemeClr val="tx1"/>
          </a:solidFill>
          <a:latin typeface="Helvetica"/>
          <a:ea typeface="ＭＳ Ｐゴシック" pitchFamily="-112" charset="-128"/>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hyperlink" Target="ftp://ftp.sas.com/pub/neural/FAQ.html#A2" TargetMode="Externa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8" Type="http://schemas.openxmlformats.org/officeDocument/2006/relationships/image" Target="../media/image8.png"/><Relationship Id="rId7"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10.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0" y="1543049"/>
            <a:ext cx="9143999" cy="4366431"/>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dirty="0"/>
              <a:t>An Overview of Data Mining:</a:t>
            </a:r>
          </a:p>
          <a:p>
            <a:pPr algn="ctr"/>
            <a:r>
              <a:rPr lang="en-US" sz="3600" dirty="0"/>
              <a:t>Predictive Modeling for IR in the 21</a:t>
            </a:r>
            <a:r>
              <a:rPr lang="en-US" sz="3600" baseline="30000" dirty="0"/>
              <a:t>st</a:t>
            </a:r>
            <a:r>
              <a:rPr lang="en-US" sz="3600" dirty="0"/>
              <a:t> Century</a:t>
            </a:r>
          </a:p>
          <a:p>
            <a:pPr algn="ctr"/>
            <a:endParaRPr lang="en-US" sz="1500" dirty="0"/>
          </a:p>
          <a:p>
            <a:pPr algn="ctr"/>
            <a:endParaRPr lang="en-US" sz="1500" dirty="0"/>
          </a:p>
          <a:p>
            <a:pPr algn="ctr"/>
            <a:r>
              <a:rPr lang="en-US" sz="1800" b="1" dirty="0"/>
              <a:t>Nora Galambos, PhD</a:t>
            </a:r>
          </a:p>
          <a:p>
            <a:pPr algn="ctr"/>
            <a:r>
              <a:rPr lang="en-US" sz="1500" dirty="0"/>
              <a:t>Senior Data Scientist</a:t>
            </a:r>
          </a:p>
          <a:p>
            <a:pPr algn="ctr"/>
            <a:r>
              <a:rPr lang="en-US" sz="1500" dirty="0"/>
              <a:t>Office of Institutional Research, Planning &amp; Effectiveness</a:t>
            </a:r>
          </a:p>
          <a:p>
            <a:pPr algn="ctr"/>
            <a:r>
              <a:rPr lang="en-US" sz="1500" dirty="0"/>
              <a:t>Stony Brook University</a:t>
            </a:r>
          </a:p>
          <a:p>
            <a:pPr algn="ctr"/>
            <a:endParaRPr lang="en-US" sz="1500" dirty="0"/>
          </a:p>
          <a:p>
            <a:pPr algn="ctr"/>
            <a:r>
              <a:rPr lang="en-US" sz="1500" dirty="0"/>
              <a:t>AIRPO Annual Conference</a:t>
            </a:r>
          </a:p>
          <a:p>
            <a:pPr algn="ctr"/>
            <a:r>
              <a:rPr lang="en-US" sz="1500" dirty="0"/>
              <a:t> Lake George 2015</a:t>
            </a:r>
            <a:endParaRPr lang="en-US" sz="1500" dirty="0"/>
          </a:p>
          <a:p>
            <a:pPr algn="ctr"/>
            <a:endParaRPr lang="en-US" sz="1200" dirty="0"/>
          </a:p>
        </p:txBody>
      </p:sp>
    </p:spTree>
    <p:extLst>
      <p:ext uri="{BB962C8B-B14F-4D97-AF65-F5344CB8AC3E}">
        <p14:creationId xmlns:p14="http://schemas.microsoft.com/office/powerpoint/2010/main" val="32787574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087676"/>
            <a:ext cx="7886700" cy="3263504"/>
          </a:xfrm>
        </p:spPr>
        <p:txBody>
          <a:bodyPr>
            <a:normAutofit fontScale="55000" lnSpcReduction="20000"/>
          </a:bodyPr>
          <a:lstStyle/>
          <a:p>
            <a:r>
              <a:rPr lang="en-US" dirty="0" smtClean="0"/>
              <a:t>When the tree grows to use all of the variables, which may be hundreds of levels for large complex datasets, the result may not be useful for making predictions with new data.</a:t>
            </a:r>
          </a:p>
          <a:p>
            <a:r>
              <a:rPr lang="en-US" dirty="0" smtClean="0"/>
              <a:t>Over-fitting will result in poor predictions when the decision rules are used on new data. The error rate will increase in the validation data.</a:t>
            </a:r>
          </a:p>
          <a:p>
            <a:r>
              <a:rPr lang="en-US" dirty="0" smtClean="0"/>
              <a:t>The CHAID algorithm will halt when statistically significant splits are no longer found in the data.</a:t>
            </a:r>
          </a:p>
          <a:p>
            <a:r>
              <a:rPr lang="en-US" dirty="0" smtClean="0"/>
              <a:t>There are pruning algorithms to find the optimal tree size.</a:t>
            </a:r>
          </a:p>
          <a:p>
            <a:pPr lvl="1"/>
            <a:r>
              <a:rPr lang="en-US" dirty="0" smtClean="0"/>
              <a:t>Select a minimum number of observations in a node</a:t>
            </a:r>
          </a:p>
          <a:p>
            <a:pPr lvl="1"/>
            <a:r>
              <a:rPr lang="en-US" dirty="0" smtClean="0"/>
              <a:t>The complexity of the tree is balanced with the impurity.  </a:t>
            </a:r>
            <a:r>
              <a:rPr lang="en-US" dirty="0"/>
              <a:t> </a:t>
            </a:r>
            <a:r>
              <a:rPr lang="en-US" dirty="0" smtClean="0"/>
              <a:t>(The overall impurity is measured as the sum of terminal node classification errors.)</a:t>
            </a:r>
          </a:p>
          <a:p>
            <a:pPr lvl="1"/>
            <a:r>
              <a:rPr lang="en-US" dirty="0" smtClean="0"/>
              <a:t>Limit the total number of nodes.</a:t>
            </a:r>
          </a:p>
          <a:p>
            <a:endParaRPr lang="en-US" dirty="0"/>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CART:  Finding the Tree Size</a:t>
            </a:r>
            <a:endParaRPr lang="en-US" sz="2700" dirty="0">
              <a:latin typeface="+mn-lt"/>
            </a:endParaRPr>
          </a:p>
        </p:txBody>
      </p:sp>
    </p:spTree>
    <p:extLst>
      <p:ext uri="{BB962C8B-B14F-4D97-AF65-F5344CB8AC3E}">
        <p14:creationId xmlns:p14="http://schemas.microsoft.com/office/powerpoint/2010/main" val="3329335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CART:  Missing Value Handling</a:t>
            </a:r>
            <a:endParaRPr lang="en-US" sz="2700" dirty="0">
              <a:latin typeface="+mn-lt"/>
            </a:endParaRPr>
          </a:p>
        </p:txBody>
      </p:sp>
      <p:sp>
        <p:nvSpPr>
          <p:cNvPr id="10" name="Content Placeholder 9"/>
          <p:cNvSpPr>
            <a:spLocks noGrp="1"/>
          </p:cNvSpPr>
          <p:nvPr>
            <p:ph idx="1"/>
          </p:nvPr>
        </p:nvSpPr>
        <p:spPr>
          <a:xfrm>
            <a:off x="628650" y="1957388"/>
            <a:ext cx="7886700" cy="3532585"/>
          </a:xfrm>
        </p:spPr>
        <p:txBody>
          <a:bodyPr>
            <a:normAutofit fontScale="55000" lnSpcReduction="20000"/>
          </a:bodyPr>
          <a:lstStyle/>
          <a:p>
            <a:r>
              <a:rPr lang="en-US" dirty="0" smtClean="0"/>
              <a:t>Income is a common survey item that is used to illustrate the handling of missing data.</a:t>
            </a:r>
          </a:p>
          <a:p>
            <a:r>
              <a:rPr lang="en-US" dirty="0" smtClean="0"/>
              <a:t>The tails of the distribution may be biased because high and low income people are more likely to not report their income.</a:t>
            </a:r>
          </a:p>
          <a:p>
            <a:pPr lvl="1"/>
            <a:r>
              <a:rPr lang="en-US" i="1" dirty="0" smtClean="0"/>
              <a:t>Problem:  Need to separate the low income missing from the high income missing</a:t>
            </a:r>
            <a:r>
              <a:rPr lang="en-US" dirty="0" smtClean="0"/>
              <a:t>.</a:t>
            </a:r>
          </a:p>
          <a:p>
            <a:r>
              <a:rPr lang="en-US" dirty="0" smtClean="0"/>
              <a:t>Surrogates are used to fill in the decisions for missing observations.</a:t>
            </a:r>
          </a:p>
          <a:p>
            <a:r>
              <a:rPr lang="en-US" dirty="0" smtClean="0"/>
              <a:t>CART mathematically finds predictors (and ranks them by strength of association, if any exist) that match the decision split of the primary splitter.  In that way missing values can be split into both sides of a decision.</a:t>
            </a:r>
          </a:p>
          <a:p>
            <a:r>
              <a:rPr lang="en-US" dirty="0" smtClean="0"/>
              <a:t>The output contains the percentage reduction in error for using each surrogate.</a:t>
            </a:r>
            <a:endParaRPr lang="en-US" dirty="0"/>
          </a:p>
        </p:txBody>
      </p:sp>
    </p:spTree>
    <p:extLst>
      <p:ext uri="{BB962C8B-B14F-4D97-AF65-F5344CB8AC3E}">
        <p14:creationId xmlns:p14="http://schemas.microsoft.com/office/powerpoint/2010/main" val="39166728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stretch>
            <a:fillRect/>
          </a:stretch>
        </p:blipFill>
        <p:spPr>
          <a:xfrm>
            <a:off x="312715" y="2049235"/>
            <a:ext cx="5238154" cy="4197186"/>
          </a:xfrm>
          <a:prstGeom prst="rect">
            <a:avLst/>
          </a:prstGeom>
        </p:spPr>
      </p:pic>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CART:  Classification and Regression Trees</a:t>
            </a:r>
          </a:p>
          <a:p>
            <a:pPr algn="ctr"/>
            <a:r>
              <a:rPr lang="en-US" sz="2100" dirty="0"/>
              <a:t>Hypothetical Example</a:t>
            </a:r>
            <a:endParaRPr lang="en-US" sz="2100" dirty="0"/>
          </a:p>
        </p:txBody>
      </p:sp>
      <p:cxnSp>
        <p:nvCxnSpPr>
          <p:cNvPr id="8" name="Straight Connector 7"/>
          <p:cNvCxnSpPr/>
          <p:nvPr/>
        </p:nvCxnSpPr>
        <p:spPr>
          <a:xfrm>
            <a:off x="2402130" y="3934443"/>
            <a:ext cx="8165" cy="1824611"/>
          </a:xfrm>
          <a:prstGeom prst="line">
            <a:avLst/>
          </a:prstGeom>
          <a:ln w="28575">
            <a:solidFill>
              <a:srgbClr val="FF0000"/>
            </a:solidFill>
          </a:ln>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938152" y="3934443"/>
            <a:ext cx="3301339" cy="89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938152" y="4334494"/>
            <a:ext cx="1463978" cy="616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781299" y="4334494"/>
            <a:ext cx="11876" cy="142456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378456" y="2687889"/>
            <a:ext cx="4441371" cy="3293209"/>
          </a:xfrm>
          <a:prstGeom prst="rect">
            <a:avLst/>
          </a:prstGeom>
          <a:noFill/>
        </p:spPr>
        <p:txBody>
          <a:bodyPr wrap="square" rtlCol="0">
            <a:spAutoFit/>
          </a:bodyPr>
          <a:lstStyle/>
          <a:p>
            <a:r>
              <a:rPr lang="en-US" sz="1600" dirty="0" smtClean="0"/>
              <a:t>The</a:t>
            </a:r>
            <a:r>
              <a:rPr lang="en-US" sz="1600" i="1" dirty="0" smtClean="0"/>
              <a:t> x</a:t>
            </a:r>
            <a:r>
              <a:rPr lang="en-US" sz="1600" i="1" baseline="-25000" dirty="0" smtClean="0"/>
              <a:t>i</a:t>
            </a:r>
            <a:r>
              <a:rPr lang="en-US" sz="1600" dirty="0" smtClean="0"/>
              <a:t> represent </a:t>
            </a:r>
            <a:r>
              <a:rPr lang="en-US" sz="1600" dirty="0" err="1" smtClean="0"/>
              <a:t>i</a:t>
            </a:r>
            <a:r>
              <a:rPr lang="en-US" sz="1600" dirty="0" smtClean="0"/>
              <a:t> independent </a:t>
            </a:r>
            <a:r>
              <a:rPr lang="en-US" sz="1600" dirty="0" smtClean="0"/>
              <a:t>predictors</a:t>
            </a:r>
          </a:p>
          <a:p>
            <a:r>
              <a:rPr lang="en-US" sz="1600" dirty="0" smtClean="0"/>
              <a:t>and </a:t>
            </a:r>
            <a:r>
              <a:rPr lang="en-US" sz="1600" dirty="0" smtClean="0"/>
              <a:t>decision rules for the outcome.</a:t>
            </a:r>
          </a:p>
          <a:p>
            <a:r>
              <a:rPr lang="en-US" sz="1600" b="1" dirty="0" smtClean="0">
                <a:solidFill>
                  <a:srgbClr val="FF0000"/>
                </a:solidFill>
              </a:rPr>
              <a:t>Rules for Hypothetical Outcome = 1</a:t>
            </a:r>
          </a:p>
          <a:p>
            <a:r>
              <a:rPr lang="en-US" sz="1600" i="1" dirty="0" smtClean="0"/>
              <a:t>           </a:t>
            </a:r>
            <a:r>
              <a:rPr lang="en-US" sz="1600" i="1" dirty="0" err="1" smtClean="0"/>
              <a:t>x</a:t>
            </a:r>
            <a:r>
              <a:rPr lang="en-US" sz="1600" i="1" baseline="-25000" dirty="0" err="1" smtClean="0"/>
              <a:t>SAT</a:t>
            </a:r>
            <a:r>
              <a:rPr lang="en-US" sz="1600" baseline="-25000" dirty="0" smtClean="0"/>
              <a:t>          </a:t>
            </a:r>
            <a:r>
              <a:rPr lang="en-US" sz="1600" dirty="0" smtClean="0"/>
              <a:t>Combined SAT &lt;= 1190</a:t>
            </a:r>
          </a:p>
          <a:p>
            <a:r>
              <a:rPr lang="en-US" sz="1600" i="1" dirty="0" smtClean="0"/>
              <a:t>           </a:t>
            </a:r>
            <a:r>
              <a:rPr lang="en-US" sz="1600" i="1" dirty="0" err="1" smtClean="0"/>
              <a:t>x</a:t>
            </a:r>
            <a:r>
              <a:rPr lang="en-US" sz="1600" i="1" baseline="-25000" dirty="0" err="1" smtClean="0"/>
              <a:t>HS</a:t>
            </a:r>
            <a:r>
              <a:rPr lang="en-US" sz="1600" i="1" baseline="-25000" dirty="0" smtClean="0"/>
              <a:t> GPA</a:t>
            </a:r>
            <a:r>
              <a:rPr lang="en-US" sz="1600" baseline="-25000" dirty="0" smtClean="0"/>
              <a:t>          </a:t>
            </a:r>
            <a:r>
              <a:rPr lang="en-US" sz="1600" dirty="0" smtClean="0"/>
              <a:t>HS GPA &lt; 87.0  </a:t>
            </a:r>
          </a:p>
          <a:p>
            <a:r>
              <a:rPr lang="en-US" sz="1600" i="1" dirty="0" smtClean="0"/>
              <a:t>           x</a:t>
            </a:r>
            <a:r>
              <a:rPr lang="en-US" sz="1600" i="1" baseline="-25000" dirty="0" smtClean="0"/>
              <a:t>3</a:t>
            </a:r>
            <a:r>
              <a:rPr lang="en-US" sz="1600" baseline="-25000" dirty="0" smtClean="0"/>
              <a:t>            </a:t>
            </a:r>
            <a:r>
              <a:rPr lang="en-US" sz="1600" dirty="0" smtClean="0"/>
              <a:t>Decision rule for factor 3 </a:t>
            </a:r>
            <a:endParaRPr lang="en-US" sz="1600" dirty="0"/>
          </a:p>
          <a:p>
            <a:r>
              <a:rPr lang="en-US" sz="1600" dirty="0" smtClean="0"/>
              <a:t>           </a:t>
            </a:r>
            <a:r>
              <a:rPr lang="en-US" sz="1600" i="1" dirty="0" smtClean="0"/>
              <a:t>x</a:t>
            </a:r>
            <a:r>
              <a:rPr lang="en-US" sz="1600" i="1" baseline="-25000" dirty="0" smtClean="0"/>
              <a:t>4</a:t>
            </a:r>
            <a:r>
              <a:rPr lang="en-US" sz="1600" baseline="-25000" dirty="0" smtClean="0"/>
              <a:t>          </a:t>
            </a:r>
            <a:r>
              <a:rPr lang="en-US" sz="1600" dirty="0" smtClean="0"/>
              <a:t>Decision rule for factor 4</a:t>
            </a:r>
            <a:endParaRPr lang="en-US" sz="1600" dirty="0"/>
          </a:p>
          <a:p>
            <a:endParaRPr lang="en-US" sz="1600" dirty="0"/>
          </a:p>
          <a:p>
            <a:endParaRPr lang="en-US" sz="1600" dirty="0"/>
          </a:p>
          <a:p>
            <a:endParaRPr lang="en-US" sz="1600" dirty="0"/>
          </a:p>
          <a:p>
            <a:endParaRPr lang="en-US" sz="1600" dirty="0" smtClean="0"/>
          </a:p>
          <a:p>
            <a:endParaRPr lang="en-US" sz="1600" dirty="0" smtClean="0"/>
          </a:p>
          <a:p>
            <a:endParaRPr lang="en-US" sz="1600" dirty="0"/>
          </a:p>
        </p:txBody>
      </p:sp>
      <p:grpSp>
        <p:nvGrpSpPr>
          <p:cNvPr id="21" name="Group 20"/>
          <p:cNvGrpSpPr/>
          <p:nvPr/>
        </p:nvGrpSpPr>
        <p:grpSpPr>
          <a:xfrm>
            <a:off x="4572000" y="3610842"/>
            <a:ext cx="470977" cy="0"/>
            <a:chOff x="6225640" y="5237761"/>
            <a:chExt cx="470977" cy="0"/>
          </a:xfrm>
        </p:grpSpPr>
        <p:cxnSp>
          <p:nvCxnSpPr>
            <p:cNvPr id="24" name="Straight Arrow Connector 23"/>
            <p:cNvCxnSpPr/>
            <p:nvPr/>
          </p:nvCxnSpPr>
          <p:spPr>
            <a:xfrm>
              <a:off x="6517002" y="5237761"/>
              <a:ext cx="1796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6225640" y="5237761"/>
              <a:ext cx="232466"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572000" y="3856174"/>
            <a:ext cx="470977" cy="14101"/>
            <a:chOff x="6225640" y="5489973"/>
            <a:chExt cx="470977" cy="14101"/>
          </a:xfrm>
        </p:grpSpPr>
        <p:cxnSp>
          <p:nvCxnSpPr>
            <p:cNvPr id="28" name="Straight Connector 27"/>
            <p:cNvCxnSpPr/>
            <p:nvPr/>
          </p:nvCxnSpPr>
          <p:spPr>
            <a:xfrm>
              <a:off x="6225640" y="5504074"/>
              <a:ext cx="23246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517002" y="5489973"/>
              <a:ext cx="1796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p:nvGrpSpPr>
        <p:grpSpPr>
          <a:xfrm>
            <a:off x="4580119" y="4100064"/>
            <a:ext cx="463308" cy="478"/>
            <a:chOff x="6225640" y="5758576"/>
            <a:chExt cx="463308" cy="478"/>
          </a:xfrm>
        </p:grpSpPr>
        <p:cxnSp>
          <p:nvCxnSpPr>
            <p:cNvPr id="29" name="Straight Connector 28"/>
            <p:cNvCxnSpPr/>
            <p:nvPr/>
          </p:nvCxnSpPr>
          <p:spPr>
            <a:xfrm>
              <a:off x="6225640" y="5759054"/>
              <a:ext cx="232466" cy="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509333" y="5758576"/>
              <a:ext cx="1796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a:xfrm>
            <a:off x="4584325" y="4334493"/>
            <a:ext cx="470977" cy="0"/>
            <a:chOff x="6225640" y="5981098"/>
            <a:chExt cx="470977" cy="0"/>
          </a:xfrm>
        </p:grpSpPr>
        <p:cxnSp>
          <p:nvCxnSpPr>
            <p:cNvPr id="30" name="Straight Connector 29"/>
            <p:cNvCxnSpPr/>
            <p:nvPr/>
          </p:nvCxnSpPr>
          <p:spPr>
            <a:xfrm>
              <a:off x="6225640" y="5981098"/>
              <a:ext cx="232466" cy="0"/>
            </a:xfrm>
            <a:prstGeom prst="line">
              <a:avLst/>
            </a:prstGeom>
            <a:ln w="28575">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517002" y="5981098"/>
              <a:ext cx="1796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488305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6908" y="2087676"/>
            <a:ext cx="7886700" cy="3263504"/>
          </a:xfrm>
        </p:spPr>
        <p:txBody>
          <a:bodyPr/>
          <a:lstStyle/>
          <a:p>
            <a:r>
              <a:rPr lang="en-US" sz="2000" dirty="0" smtClean="0"/>
              <a:t>CHAID is another type of tree-based analysis and stands for              chi-squared automatic interaction detection.</a:t>
            </a:r>
          </a:p>
          <a:p>
            <a:r>
              <a:rPr lang="en-US" sz="2000" dirty="0" smtClean="0"/>
              <a:t>Unlike CART with binary splits evaluated by misclassification measures, the CHAID algorithm uses the chi-square test to determine significant splits, as well as the independent variables with the strongest association with the outcome.</a:t>
            </a:r>
          </a:p>
          <a:p>
            <a:r>
              <a:rPr lang="en-US" sz="2000" dirty="0" smtClean="0"/>
              <a:t>It may find multiple splits in continuous variables, and allows splitting of categorical data into more than two categories.</a:t>
            </a:r>
          </a:p>
          <a:p>
            <a:r>
              <a:rPr lang="en-US" sz="2000" dirty="0" smtClean="0"/>
              <a:t>As with CART, CHAID allows different predictors for different sides of the binary split.</a:t>
            </a:r>
          </a:p>
          <a:p>
            <a:endParaRPr lang="en-US" sz="2000" dirty="0"/>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314708"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CHAID </a:t>
            </a:r>
            <a:endParaRPr lang="en-US" sz="2700" dirty="0">
              <a:latin typeface="+mn-lt"/>
            </a:endParaRPr>
          </a:p>
        </p:txBody>
      </p:sp>
    </p:spTree>
    <p:extLst>
      <p:ext uri="{BB962C8B-B14F-4D97-AF65-F5344CB8AC3E}">
        <p14:creationId xmlns:p14="http://schemas.microsoft.com/office/powerpoint/2010/main" val="19659710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16337"/>
            <a:ext cx="7886700" cy="429131"/>
          </a:xfrm>
        </p:spPr>
        <p:txBody>
          <a:bodyPr>
            <a:noAutofit/>
          </a:bodyPr>
          <a:lstStyle/>
          <a:p>
            <a:pPr algn="ctr"/>
            <a:r>
              <a:rPr lang="en-US" sz="3600" dirty="0">
                <a:solidFill>
                  <a:schemeClr val="tx1"/>
                </a:solidFill>
                <a:latin typeface="+mn-lt"/>
              </a:rPr>
              <a:t>Bagging: Bootstrap Aggregation</a:t>
            </a:r>
            <a:endParaRPr lang="en-US" sz="3600" dirty="0">
              <a:solidFill>
                <a:schemeClr val="tx1"/>
              </a:solidFill>
              <a:latin typeface="+mn-lt"/>
            </a:endParaRPr>
          </a:p>
        </p:txBody>
      </p:sp>
      <p:sp>
        <p:nvSpPr>
          <p:cNvPr id="3" name="Content Placeholder 2"/>
          <p:cNvSpPr>
            <a:spLocks noGrp="1"/>
          </p:cNvSpPr>
          <p:nvPr>
            <p:ph idx="1"/>
          </p:nvPr>
        </p:nvSpPr>
        <p:spPr>
          <a:xfrm>
            <a:off x="628650" y="2083964"/>
            <a:ext cx="7886700" cy="3936825"/>
          </a:xfrm>
        </p:spPr>
        <p:txBody>
          <a:bodyPr>
            <a:normAutofit fontScale="62500" lnSpcReduction="20000"/>
          </a:bodyPr>
          <a:lstStyle/>
          <a:p>
            <a:r>
              <a:rPr lang="en-US" dirty="0" smtClean="0"/>
              <a:t>Method of decreasing the variance of the predictive model.</a:t>
            </a:r>
          </a:p>
          <a:p>
            <a:r>
              <a:rPr lang="en-US" dirty="0" smtClean="0"/>
              <a:t>Bootstrap samples are created by sampling the data with replacement.</a:t>
            </a:r>
          </a:p>
          <a:p>
            <a:pPr lvl="1"/>
            <a:r>
              <a:rPr lang="en-US" dirty="0" smtClean="0"/>
              <a:t>Assuming the original sample has N observations, each </a:t>
            </a:r>
            <a:r>
              <a:rPr lang="en-US" i="1" dirty="0" smtClean="0"/>
              <a:t>m</a:t>
            </a:r>
            <a:r>
              <a:rPr lang="en-US" i="1" baseline="-25000" dirty="0" smtClean="0"/>
              <a:t>i</a:t>
            </a:r>
            <a:r>
              <a:rPr lang="en-US" dirty="0" smtClean="0"/>
              <a:t> bootstrap sample has n observations sampled with replacement.</a:t>
            </a:r>
          </a:p>
          <a:p>
            <a:r>
              <a:rPr lang="en-US" dirty="0" smtClean="0"/>
              <a:t>The statistic of interest is computed for each sample.</a:t>
            </a:r>
          </a:p>
          <a:p>
            <a:pPr lvl="1"/>
            <a:r>
              <a:rPr lang="en-US" dirty="0" smtClean="0"/>
              <a:t>For example, we may calculate the mean for each sample.  The result will be a distribution of means allowing for a determination of the value of the mean.</a:t>
            </a:r>
          </a:p>
          <a:p>
            <a:r>
              <a:rPr lang="en-US" dirty="0" smtClean="0"/>
              <a:t> In bagging, multiple CART models are created using bootstrap samples and the results are combined to reduce the variance of the prediction. </a:t>
            </a:r>
          </a:p>
          <a:p>
            <a:pPr lvl="1"/>
            <a:r>
              <a:rPr lang="en-US" dirty="0" smtClean="0"/>
              <a:t>For regression the results are averaged.  For classification, voting algorithms are used whereby the final classification is the one most frequently predicted by the sample results.</a:t>
            </a:r>
            <a:endParaRPr lang="en-US" dirty="0"/>
          </a:p>
        </p:txBody>
      </p:sp>
    </p:spTree>
    <p:extLst>
      <p:ext uri="{BB962C8B-B14F-4D97-AF65-F5344CB8AC3E}">
        <p14:creationId xmlns:p14="http://schemas.microsoft.com/office/powerpoint/2010/main" val="34734613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941640"/>
            <a:ext cx="7886700" cy="4174152"/>
          </a:xfrm>
        </p:spPr>
        <p:txBody>
          <a:bodyPr>
            <a:noAutofit/>
          </a:bodyPr>
          <a:lstStyle/>
          <a:p>
            <a:r>
              <a:rPr lang="en-US" sz="2400" dirty="0" smtClean="0"/>
              <a:t>Two computer scientists, </a:t>
            </a:r>
            <a:r>
              <a:rPr lang="en-US" sz="2400" dirty="0" err="1" smtClean="0"/>
              <a:t>Yoav</a:t>
            </a:r>
            <a:r>
              <a:rPr lang="en-US" sz="2400" dirty="0" smtClean="0"/>
              <a:t> Freund and Robert </a:t>
            </a:r>
            <a:r>
              <a:rPr lang="en-US" sz="2400" dirty="0" err="1" smtClean="0"/>
              <a:t>Schapire</a:t>
            </a:r>
            <a:r>
              <a:rPr lang="en-US" sz="2400" dirty="0" smtClean="0"/>
              <a:t>, from AT&amp;T Labs developed boosting in </a:t>
            </a:r>
            <a:r>
              <a:rPr lang="en-US" sz="2400" dirty="0" smtClean="0"/>
              <a:t>1997</a:t>
            </a:r>
            <a:endParaRPr lang="en-US" sz="2400" dirty="0" smtClean="0"/>
          </a:p>
          <a:p>
            <a:r>
              <a:rPr lang="en-US" sz="2400" dirty="0" smtClean="0"/>
              <a:t>One common boosting algorithm is </a:t>
            </a:r>
            <a:r>
              <a:rPr lang="en-US" sz="2400" dirty="0" err="1" smtClean="0"/>
              <a:t>AdaBoost</a:t>
            </a:r>
            <a:r>
              <a:rPr lang="en-US" sz="2400" dirty="0" smtClean="0"/>
              <a:t> or Adaptive Boosting, which adds weights to observations to improve the error rate of predictors </a:t>
            </a:r>
            <a:r>
              <a:rPr lang="en-US" sz="2400" dirty="0" smtClean="0"/>
              <a:t>that </a:t>
            </a:r>
            <a:r>
              <a:rPr lang="en-US" sz="2400" dirty="0" smtClean="0"/>
              <a:t>do not perform much better than guessing</a:t>
            </a:r>
            <a:r>
              <a:rPr lang="en-US" sz="2400" dirty="0" smtClean="0"/>
              <a:t>.</a:t>
            </a:r>
            <a:endParaRPr lang="en-US" sz="2400" dirty="0" smtClean="0"/>
          </a:p>
          <a:p>
            <a:r>
              <a:rPr lang="en-US" sz="2400" dirty="0" smtClean="0"/>
              <a:t>It will only work for analyses having a binary response variable</a:t>
            </a:r>
            <a:r>
              <a:rPr lang="en-US" sz="2400" dirty="0" smtClean="0"/>
              <a:t>.</a:t>
            </a:r>
            <a:endParaRPr lang="en-US" sz="2400" dirty="0" smtClean="0"/>
          </a:p>
          <a:p>
            <a:r>
              <a:rPr lang="en-US" sz="2400" dirty="0" smtClean="0"/>
              <a:t>Boosting is an iterative procedure with the weights updated at each iteration to the predictions to improve weak predictors.</a:t>
            </a:r>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t>CART: Boosting</a:t>
            </a:r>
            <a:endParaRPr lang="en-US" sz="2700" dirty="0"/>
          </a:p>
        </p:txBody>
      </p:sp>
    </p:spTree>
    <p:extLst>
      <p:ext uri="{BB962C8B-B14F-4D97-AF65-F5344CB8AC3E}">
        <p14:creationId xmlns:p14="http://schemas.microsoft.com/office/powerpoint/2010/main" val="21862228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2087676"/>
            <a:ext cx="7886700" cy="3263504"/>
          </a:xfrm>
        </p:spPr>
        <p:txBody>
          <a:bodyPr/>
          <a:lstStyle/>
          <a:p>
            <a:r>
              <a:rPr lang="en-US" sz="2000" dirty="0" smtClean="0"/>
              <a:t>A </a:t>
            </a:r>
            <a:r>
              <a:rPr lang="en-US" sz="2000" dirty="0"/>
              <a:t>disadvantage is that the </a:t>
            </a:r>
            <a:r>
              <a:rPr lang="en-US" sz="2000" dirty="0" smtClean="0"/>
              <a:t>result </a:t>
            </a:r>
            <a:r>
              <a:rPr lang="en-US" sz="2000" dirty="0"/>
              <a:t>is a weighted sum of trees, which can be difficult to interpret</a:t>
            </a:r>
            <a:r>
              <a:rPr lang="en-US" sz="2000" dirty="0" smtClean="0"/>
              <a:t>.</a:t>
            </a:r>
          </a:p>
          <a:p>
            <a:r>
              <a:rPr lang="en-US" sz="2000" dirty="0" smtClean="0"/>
              <a:t>Since some higher education data, such as SAT scores, may be difficult to split into a binary decision to predict retention or graduation, boosting may improve the model.</a:t>
            </a:r>
          </a:p>
          <a:p>
            <a:pPr lvl="1"/>
            <a:r>
              <a:rPr lang="en-US" sz="2000" dirty="0" smtClean="0"/>
              <a:t>There is often not a clear cut SAT score value, below which there is an extremely low misclassification of students predicted to leave a university. </a:t>
            </a:r>
          </a:p>
          <a:p>
            <a:pPr lvl="1"/>
            <a:r>
              <a:rPr lang="en-US" sz="2000" dirty="0" smtClean="0"/>
              <a:t>High and low SAT score students may leave their institutions for very different reasons.</a:t>
            </a:r>
          </a:p>
          <a:p>
            <a:pPr lvl="1"/>
            <a:r>
              <a:rPr lang="en-US" sz="2000" dirty="0" smtClean="0"/>
              <a:t>Boosting may be able to lower the misclassification rate in such situations.</a:t>
            </a:r>
          </a:p>
          <a:p>
            <a:endParaRPr lang="en-US" sz="2000" dirty="0" smtClean="0"/>
          </a:p>
          <a:p>
            <a:endParaRPr lang="en-US" sz="2000" dirty="0" smtClean="0"/>
          </a:p>
          <a:p>
            <a:endParaRPr lang="en-US" sz="2000" dirty="0"/>
          </a:p>
          <a:p>
            <a:endParaRPr lang="en-US" sz="2000" dirty="0" smtClean="0"/>
          </a:p>
          <a:p>
            <a:endParaRPr lang="en-US" sz="2000" dirty="0"/>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t>CART: Boosting--Comments</a:t>
            </a:r>
            <a:endParaRPr lang="en-US" sz="2700" dirty="0"/>
          </a:p>
        </p:txBody>
      </p:sp>
    </p:spTree>
    <p:extLst>
      <p:ext uri="{BB962C8B-B14F-4D97-AF65-F5344CB8AC3E}">
        <p14:creationId xmlns:p14="http://schemas.microsoft.com/office/powerpoint/2010/main" val="14892736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51983"/>
            <a:ext cx="7886700" cy="717683"/>
          </a:xfrm>
        </p:spPr>
        <p:txBody>
          <a:bodyPr>
            <a:normAutofit/>
          </a:bodyPr>
          <a:lstStyle/>
          <a:p>
            <a:pPr algn="ctr"/>
            <a:r>
              <a:rPr lang="en-US" sz="3600" dirty="0">
                <a:solidFill>
                  <a:schemeClr val="tx1"/>
                </a:solidFill>
                <a:latin typeface="+mn-lt"/>
              </a:rPr>
              <a:t>What is a Neural Network?</a:t>
            </a:r>
            <a:endParaRPr lang="en-US" sz="3600" dirty="0">
              <a:solidFill>
                <a:schemeClr val="tx1"/>
              </a:solidFill>
              <a:latin typeface="+mn-lt"/>
            </a:endParaRPr>
          </a:p>
        </p:txBody>
      </p:sp>
      <p:sp>
        <p:nvSpPr>
          <p:cNvPr id="3" name="Content Placeholder 2"/>
          <p:cNvSpPr>
            <a:spLocks noGrp="1"/>
          </p:cNvSpPr>
          <p:nvPr>
            <p:ph idx="1"/>
          </p:nvPr>
        </p:nvSpPr>
        <p:spPr>
          <a:xfrm>
            <a:off x="628650" y="1769665"/>
            <a:ext cx="7886700" cy="4322377"/>
          </a:xfrm>
        </p:spPr>
        <p:txBody>
          <a:bodyPr>
            <a:normAutofit fontScale="85000" lnSpcReduction="10000"/>
          </a:bodyPr>
          <a:lstStyle/>
          <a:p>
            <a:pPr marL="0" indent="0">
              <a:buNone/>
            </a:pPr>
            <a:r>
              <a:rPr lang="en-US" sz="2325" baseline="30000" dirty="0"/>
              <a:t>1 “</a:t>
            </a:r>
            <a:r>
              <a:rPr lang="en-US" sz="2325" dirty="0"/>
              <a:t>A </a:t>
            </a:r>
            <a:r>
              <a:rPr lang="en-US" sz="2325" dirty="0"/>
              <a:t>neural </a:t>
            </a:r>
            <a:r>
              <a:rPr lang="en-US" sz="2325" dirty="0"/>
              <a:t>network … has </a:t>
            </a:r>
            <a:r>
              <a:rPr lang="en-US" sz="2325" dirty="0"/>
              <a:t>a natural propensity for storing experiential knowledge and making it available for use. It resembles the brain in two respects: </a:t>
            </a:r>
            <a:endParaRPr lang="en-US" sz="2325" dirty="0"/>
          </a:p>
          <a:p>
            <a:pPr marL="785813" lvl="1" indent="-385763">
              <a:buFont typeface="+mj-lt"/>
              <a:buAutoNum type="arabicPeriod"/>
            </a:pPr>
            <a:r>
              <a:rPr lang="en-US" sz="1925" dirty="0"/>
              <a:t>Knowledge </a:t>
            </a:r>
            <a:r>
              <a:rPr lang="en-US" sz="1925" dirty="0"/>
              <a:t>is acquired by the network through a learning process. </a:t>
            </a:r>
          </a:p>
          <a:p>
            <a:pPr marL="785813" lvl="1" indent="-385763">
              <a:buFont typeface="+mj-lt"/>
              <a:buAutoNum type="arabicPeriod"/>
            </a:pPr>
            <a:r>
              <a:rPr lang="en-US" sz="1925" dirty="0"/>
              <a:t>Interneuron connection strengths known as synaptic weights are used to store the knowledge. </a:t>
            </a:r>
            <a:r>
              <a:rPr lang="en-US" sz="1925" dirty="0"/>
              <a:t>“</a:t>
            </a:r>
            <a:endParaRPr lang="en-US" sz="1925" dirty="0"/>
          </a:p>
          <a:p>
            <a:pPr marL="0" indent="0">
              <a:buNone/>
            </a:pPr>
            <a:r>
              <a:rPr lang="en-US" sz="2325" dirty="0"/>
              <a:t>Neural networks are especially useful for prediction problems where: </a:t>
            </a:r>
          </a:p>
          <a:p>
            <a:pPr lvl="1"/>
            <a:r>
              <a:rPr lang="en-US" sz="1925" dirty="0"/>
              <a:t>No </a:t>
            </a:r>
            <a:r>
              <a:rPr lang="en-US" sz="1925" dirty="0"/>
              <a:t>mathematical formula is known that relates inputs to outputs. </a:t>
            </a:r>
          </a:p>
          <a:p>
            <a:pPr lvl="1"/>
            <a:r>
              <a:rPr lang="en-US" sz="1925" dirty="0"/>
              <a:t>Prediction </a:t>
            </a:r>
            <a:r>
              <a:rPr lang="en-US" sz="1925" dirty="0"/>
              <a:t>is more important than explanation. </a:t>
            </a:r>
          </a:p>
          <a:p>
            <a:pPr lvl="1"/>
            <a:r>
              <a:rPr lang="en-US" sz="1925" dirty="0"/>
              <a:t>There </a:t>
            </a:r>
            <a:r>
              <a:rPr lang="en-US" sz="1925" dirty="0"/>
              <a:t>is a lot of training data. </a:t>
            </a:r>
          </a:p>
          <a:p>
            <a:pPr marL="0" indent="0">
              <a:buNone/>
            </a:pPr>
            <a:endParaRPr lang="en-US" sz="1800" baseline="30000" dirty="0" smtClean="0"/>
          </a:p>
          <a:p>
            <a:pPr marL="0" indent="0">
              <a:buNone/>
            </a:pPr>
            <a:endParaRPr lang="en-US" sz="1800" baseline="30000" dirty="0"/>
          </a:p>
          <a:p>
            <a:pPr marL="0" indent="0">
              <a:buNone/>
            </a:pPr>
            <a:r>
              <a:rPr lang="en-US" sz="1800" baseline="30000" dirty="0" smtClean="0"/>
              <a:t>1</a:t>
            </a:r>
            <a:r>
              <a:rPr lang="en-US" sz="1800" dirty="0" smtClean="0"/>
              <a:t>Haykin</a:t>
            </a:r>
            <a:r>
              <a:rPr lang="en-US" sz="1800" dirty="0"/>
              <a:t>, S. </a:t>
            </a:r>
            <a:r>
              <a:rPr lang="en-US" sz="1800" dirty="0"/>
              <a:t>(1994), </a:t>
            </a:r>
            <a:r>
              <a:rPr lang="en-US" sz="1800" i="1" dirty="0"/>
              <a:t>Neural Networks: A Comprehensive Foundation,</a:t>
            </a:r>
            <a:r>
              <a:rPr lang="en-US" sz="1800" dirty="0"/>
              <a:t> NY: Macmillan</a:t>
            </a:r>
          </a:p>
          <a:p>
            <a:pPr marL="0" indent="0">
              <a:buNone/>
            </a:pPr>
            <a:r>
              <a:rPr lang="en-US" sz="1800" dirty="0" smtClean="0">
                <a:hlinkClick r:id="rId2"/>
              </a:rPr>
              <a:t>ftp</a:t>
            </a:r>
            <a:r>
              <a:rPr lang="en-US" sz="1800" dirty="0">
                <a:hlinkClick r:id="rId2"/>
              </a:rPr>
              <a:t>://</a:t>
            </a:r>
            <a:r>
              <a:rPr lang="en-US" sz="1800" dirty="0" smtClean="0">
                <a:hlinkClick r:id="rId2"/>
              </a:rPr>
              <a:t>ftp.sas.com/pub/neural/FAQ.html#A2</a:t>
            </a:r>
            <a:endParaRPr lang="en-US" sz="1800" dirty="0" smtClean="0"/>
          </a:p>
          <a:p>
            <a:pPr marL="0" indent="0">
              <a:buNone/>
            </a:pPr>
            <a:r>
              <a:rPr lang="en-US" sz="1800" i="1" dirty="0" smtClean="0"/>
              <a:t>SAS Enterprise Miner Manual</a:t>
            </a:r>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807286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629671"/>
          </a:xfrm>
        </p:spPr>
        <p:txBody>
          <a:bodyPr>
            <a:normAutofit/>
          </a:bodyPr>
          <a:lstStyle/>
          <a:p>
            <a:pPr algn="ctr"/>
            <a:r>
              <a:rPr lang="en-US" sz="4000" dirty="0">
                <a:solidFill>
                  <a:schemeClr val="tx1"/>
                </a:solidFill>
                <a:latin typeface="+mn-lt"/>
              </a:rPr>
              <a:t>What is a Neural Network?</a:t>
            </a:r>
          </a:p>
        </p:txBody>
      </p:sp>
      <p:sp>
        <p:nvSpPr>
          <p:cNvPr id="3" name="Content Placeholder 2"/>
          <p:cNvSpPr>
            <a:spLocks noGrp="1"/>
          </p:cNvSpPr>
          <p:nvPr>
            <p:ph idx="1"/>
          </p:nvPr>
        </p:nvSpPr>
        <p:spPr>
          <a:xfrm>
            <a:off x="628650" y="2089641"/>
            <a:ext cx="7886700" cy="3109673"/>
          </a:xfrm>
        </p:spPr>
        <p:txBody>
          <a:bodyPr>
            <a:noAutofit/>
          </a:bodyPr>
          <a:lstStyle/>
          <a:p>
            <a:r>
              <a:rPr lang="en-US" sz="1800" dirty="0"/>
              <a:t>Developed </a:t>
            </a:r>
            <a:r>
              <a:rPr lang="en-US" sz="1800" dirty="0"/>
              <a:t>by researchers </a:t>
            </a:r>
            <a:r>
              <a:rPr lang="en-US" sz="1800" dirty="0"/>
              <a:t>to </a:t>
            </a:r>
            <a:r>
              <a:rPr lang="en-US" sz="1800" dirty="0"/>
              <a:t>mimic the neurophysiology of the human brain. </a:t>
            </a:r>
            <a:endParaRPr lang="en-US" sz="1800" dirty="0"/>
          </a:p>
          <a:p>
            <a:r>
              <a:rPr lang="en-US" sz="1800" dirty="0"/>
              <a:t>By </a:t>
            </a:r>
            <a:r>
              <a:rPr lang="en-US" sz="1800" dirty="0"/>
              <a:t>combining many simple computing elements (neurons or units) into a highly interconnected system, these researchers hoped to produce complex phenomena such as intelligence. </a:t>
            </a:r>
            <a:endParaRPr lang="en-US" sz="1800" dirty="0"/>
          </a:p>
          <a:p>
            <a:r>
              <a:rPr lang="en-US" sz="1800" dirty="0"/>
              <a:t>In </a:t>
            </a:r>
            <a:r>
              <a:rPr lang="en-US" sz="1800" dirty="0"/>
              <a:t>recent years, neural network researchers have incorporated methods from statistics and numerical analysis into their networks. </a:t>
            </a:r>
            <a:endParaRPr lang="en-US" sz="1800" dirty="0"/>
          </a:p>
          <a:p>
            <a:r>
              <a:rPr lang="en-US" sz="1800" dirty="0"/>
              <a:t>The feedforward </a:t>
            </a:r>
            <a:r>
              <a:rPr lang="en-US" sz="1800" dirty="0"/>
              <a:t>neural networks are a class of flexible nonlinear regression, discriminant, and data reduction </a:t>
            </a:r>
            <a:r>
              <a:rPr lang="en-US" sz="1800" dirty="0"/>
              <a:t>models, which detect complex </a:t>
            </a:r>
            <a:r>
              <a:rPr lang="en-US" sz="1800" dirty="0"/>
              <a:t>nonlinear relationships in </a:t>
            </a:r>
            <a:r>
              <a:rPr lang="en-US" sz="1800" dirty="0"/>
              <a:t>data. </a:t>
            </a:r>
            <a:endParaRPr lang="en-US" sz="1800" dirty="0"/>
          </a:p>
          <a:p>
            <a:pPr marL="0" indent="0">
              <a:buNone/>
            </a:pPr>
            <a:r>
              <a:rPr lang="en-US" sz="1800" dirty="0"/>
              <a:t/>
            </a:r>
            <a:br>
              <a:rPr lang="en-US" sz="1800" dirty="0"/>
            </a:br>
            <a:r>
              <a:rPr lang="en-US" sz="1800" i="1" dirty="0" smtClean="0"/>
              <a:t>SAS Enterprise Miner Manual</a:t>
            </a:r>
            <a:endParaRPr lang="en-US" sz="1800" i="1" dirty="0"/>
          </a:p>
        </p:txBody>
      </p:sp>
    </p:spTree>
    <p:extLst>
      <p:ext uri="{BB962C8B-B14F-4D97-AF65-F5344CB8AC3E}">
        <p14:creationId xmlns:p14="http://schemas.microsoft.com/office/powerpoint/2010/main" val="28827427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375436"/>
            <a:ext cx="7886700" cy="536749"/>
          </a:xfrm>
        </p:spPr>
        <p:txBody>
          <a:bodyPr>
            <a:normAutofit/>
          </a:bodyPr>
          <a:lstStyle/>
          <a:p>
            <a:pPr algn="ctr"/>
            <a:r>
              <a:rPr lang="en-US" sz="3600" dirty="0">
                <a:solidFill>
                  <a:schemeClr val="tx1"/>
                </a:solidFill>
              </a:rPr>
              <a:t>Neural Network Prediction Formula</a:t>
            </a:r>
            <a:endParaRPr lang="en-US" sz="3600" dirty="0">
              <a:solidFill>
                <a:schemeClr val="tx1"/>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400050" y="2198119"/>
                <a:ext cx="8229600" cy="2387491"/>
              </a:xfrm>
            </p:spPr>
            <p:txBody>
              <a:bodyPr/>
              <a:lstStyle/>
              <a:p>
                <a:pPr marL="0" indent="0" algn="ctr">
                  <a:buNone/>
                </a:pPr>
                <a14:m>
                  <m:oMath xmlns:m="http://schemas.openxmlformats.org/officeDocument/2006/math">
                    <m:acc>
                      <m:accPr>
                        <m:chr m:val="̂"/>
                        <m:ctrlPr>
                          <a:rPr lang="en-US" sz="2400" i="1" smtClean="0">
                            <a:latin typeface="Cambria Math" panose="02040503050406030204" pitchFamily="18" charset="0"/>
                          </a:rPr>
                        </m:ctrlPr>
                      </m:accPr>
                      <m:e>
                        <m:r>
                          <a:rPr lang="en-US" sz="2400" b="0" i="1" smtClean="0">
                            <a:latin typeface="Cambria Math" panose="02040503050406030204" pitchFamily="18" charset="0"/>
                          </a:rPr>
                          <m:t>𝑦</m:t>
                        </m:r>
                      </m:e>
                    </m:acc>
                    <m:r>
                      <a:rPr lang="en-US" sz="2400" dirty="0">
                        <a:latin typeface="Cambria Math" panose="02040503050406030204" pitchFamily="18" charset="0"/>
                        <a:ea typeface="Cambria Math" panose="02040503050406030204" pitchFamily="18" charset="0"/>
                      </a:rPr>
                      <m:t>=</m:t>
                    </m:r>
                    <m:acc>
                      <m:accPr>
                        <m:chr m:val="̂"/>
                        <m:ctrlPr>
                          <a:rPr lang="en-US" sz="2400" i="1" dirty="0" smtClean="0">
                            <a:latin typeface="Cambria Math" panose="02040503050406030204" pitchFamily="18" charset="0"/>
                            <a:ea typeface="Cambria Math" panose="02040503050406030204" pitchFamily="18" charset="0"/>
                          </a:rPr>
                        </m:ctrlPr>
                      </m:accPr>
                      <m:e>
                        <m:r>
                          <a:rPr lang="en-US" sz="2400" b="0" i="1" dirty="0" smtClean="0">
                            <a:latin typeface="Cambria Math" panose="02040503050406030204" pitchFamily="18" charset="0"/>
                            <a:ea typeface="Cambria Math" panose="02040503050406030204" pitchFamily="18" charset="0"/>
                          </a:rPr>
                          <m:t>𝑤</m:t>
                        </m:r>
                      </m:e>
                    </m:acc>
                  </m:oMath>
                </a14:m>
                <a:r>
                  <a:rPr lang="en-US" sz="2400" baseline="-25000" dirty="0" smtClean="0"/>
                  <a:t>00</a:t>
                </a:r>
                <a:r>
                  <a:rPr lang="en-US" sz="2400" dirty="0" smtClean="0"/>
                  <a:t> +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a:t>01</a:t>
                </a:r>
                <a:r>
                  <a:rPr lang="en-US" sz="2400" dirty="0"/>
                  <a:t> </a:t>
                </a:r>
                <a14:m>
                  <m:oMath xmlns:m="http://schemas.openxmlformats.org/officeDocument/2006/math">
                    <m:r>
                      <a:rPr lang="en-US" sz="2400" i="1" smtClean="0">
                        <a:latin typeface="Cambria Math" panose="02040503050406030204" pitchFamily="18" charset="0"/>
                        <a:ea typeface="Cambria Math" panose="02040503050406030204" pitchFamily="18" charset="0"/>
                      </a:rPr>
                      <m:t>∙</m:t>
                    </m:r>
                    <m:r>
                      <a:rPr lang="en-US" sz="2400" b="0" i="1" smtClean="0">
                        <a:latin typeface="Cambria Math" panose="02040503050406030204" pitchFamily="18" charset="0"/>
                        <a:ea typeface="Cambria Math" panose="02040503050406030204" pitchFamily="18" charset="0"/>
                      </a:rPr>
                      <m:t>𝐻</m:t>
                    </m:r>
                  </m:oMath>
                </a14:m>
                <a:r>
                  <a:rPr lang="en-US" sz="2400" baseline="-25000" dirty="0" smtClean="0"/>
                  <a:t>1</a:t>
                </a:r>
                <a:r>
                  <a:rPr lang="en-US" sz="2400" dirty="0"/>
                  <a:t> +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02</a:t>
                </a:r>
                <a:r>
                  <a:rPr lang="en-US" sz="2400" dirty="0" smtClean="0"/>
                  <a:t> </a:t>
                </a:r>
                <a14:m>
                  <m:oMath xmlns:m="http://schemas.openxmlformats.org/officeDocument/2006/math">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ea typeface="Cambria Math" panose="02040503050406030204" pitchFamily="18" charset="0"/>
                      </a:rPr>
                      <m:t>𝐻</m:t>
                    </m:r>
                  </m:oMath>
                </a14:m>
                <a:r>
                  <a:rPr lang="en-US" sz="2400" baseline="-25000" dirty="0" smtClean="0"/>
                  <a:t>2 </a:t>
                </a:r>
                <a:r>
                  <a:rPr lang="en-US" sz="2400" dirty="0"/>
                  <a:t>+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03</a:t>
                </a:r>
                <a:r>
                  <a:rPr lang="en-US" sz="2400" dirty="0" smtClean="0"/>
                  <a:t> </a:t>
                </a:r>
                <a14:m>
                  <m:oMath xmlns:m="http://schemas.openxmlformats.org/officeDocument/2006/math">
                    <m:r>
                      <a:rPr lang="en-US" sz="2400" i="1">
                        <a:latin typeface="Cambria Math" panose="02040503050406030204" pitchFamily="18" charset="0"/>
                        <a:ea typeface="Cambria Math" panose="02040503050406030204" pitchFamily="18" charset="0"/>
                      </a:rPr>
                      <m:t>∙</m:t>
                    </m:r>
                    <m:r>
                      <a:rPr lang="en-US" sz="2400" i="1">
                        <a:latin typeface="Cambria Math" panose="02040503050406030204" pitchFamily="18" charset="0"/>
                        <a:ea typeface="Cambria Math" panose="02040503050406030204" pitchFamily="18" charset="0"/>
                      </a:rPr>
                      <m:t>𝐻</m:t>
                    </m:r>
                  </m:oMath>
                </a14:m>
                <a:r>
                  <a:rPr lang="en-US" sz="2400" baseline="-25000" dirty="0" smtClean="0"/>
                  <a:t>3 </a:t>
                </a:r>
              </a:p>
              <a:p>
                <a:pPr marL="0" indent="0" algn="ctr">
                  <a:buNone/>
                </a:pPr>
                <a:endParaRPr lang="en-US" sz="2400" baseline="-25000" dirty="0"/>
              </a:p>
              <a:p>
                <a:pPr marL="0" indent="0" algn="ctr">
                  <a:buNone/>
                </a:pPr>
                <a14:m>
                  <m:oMath xmlns:m="http://schemas.openxmlformats.org/officeDocument/2006/math">
                    <m:r>
                      <a:rPr lang="en-US" sz="2400" i="1">
                        <a:latin typeface="Cambria Math" panose="02040503050406030204" pitchFamily="18" charset="0"/>
                        <a:ea typeface="Cambria Math" panose="02040503050406030204" pitchFamily="18" charset="0"/>
                      </a:rPr>
                      <m:t>𝐻</m:t>
                    </m:r>
                  </m:oMath>
                </a14:m>
                <a:r>
                  <a:rPr lang="en-US" sz="2400" baseline="-25000" dirty="0"/>
                  <a:t>1 </a:t>
                </a:r>
                <a14:m>
                  <m:oMath xmlns:m="http://schemas.openxmlformats.org/officeDocument/2006/math">
                    <m:r>
                      <a:rPr lang="en-US" sz="2400" dirty="0">
                        <a:latin typeface="Cambria Math" panose="02040503050406030204" pitchFamily="18" charset="0"/>
                        <a:ea typeface="Cambria Math" panose="02040503050406030204" pitchFamily="18" charset="0"/>
                      </a:rPr>
                      <m:t>=</m:t>
                    </m:r>
                    <m:r>
                      <m:rPr>
                        <m:sty m:val="p"/>
                      </m:rPr>
                      <a:rPr lang="en-US" sz="2400" b="0" i="0" dirty="0" smtClean="0">
                        <a:latin typeface="Cambria Math" panose="02040503050406030204" pitchFamily="18" charset="0"/>
                        <a:ea typeface="Cambria Math" panose="02040503050406030204" pitchFamily="18" charset="0"/>
                      </a:rPr>
                      <m:t>tanh</m:t>
                    </m:r>
                    <m:r>
                      <a:rPr lang="en-US" sz="2400" b="0" i="0" dirty="0" smtClean="0">
                        <a:latin typeface="Cambria Math" panose="02040503050406030204" pitchFamily="18" charset="0"/>
                        <a:ea typeface="Cambria Math" panose="02040503050406030204" pitchFamily="18" charset="0"/>
                      </a:rPr>
                      <m:t>(</m:t>
                    </m:r>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10</a:t>
                </a:r>
                <a:r>
                  <a:rPr lang="en-US" sz="2400" dirty="0" smtClean="0"/>
                  <a:t> </a:t>
                </a:r>
                <a:r>
                  <a:rPr lang="en-US" sz="2400" dirty="0"/>
                  <a:t>+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11</a:t>
                </a:r>
                <a:r>
                  <a:rPr lang="en-US" sz="2400" dirty="0" smtClean="0"/>
                  <a:t> </a:t>
                </a:r>
                <a14:m>
                  <m:oMath xmlns:m="http://schemas.openxmlformats.org/officeDocument/2006/math">
                    <m:r>
                      <a:rPr lang="en-US" sz="2400" b="0" i="1" smtClean="0">
                        <a:latin typeface="Cambria Math" panose="02040503050406030204" pitchFamily="18" charset="0"/>
                        <a:ea typeface="Cambria Math" panose="02040503050406030204" pitchFamily="18" charset="0"/>
                      </a:rPr>
                      <m:t>𝑥</m:t>
                    </m:r>
                  </m:oMath>
                </a14:m>
                <a:r>
                  <a:rPr lang="en-US" sz="2400" baseline="-25000" dirty="0"/>
                  <a:t>1</a:t>
                </a:r>
                <a:r>
                  <a:rPr lang="en-US" sz="2400" dirty="0"/>
                  <a:t> +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12</a:t>
                </a:r>
                <a:r>
                  <a:rPr lang="en-US" sz="2400" dirty="0" smtClean="0"/>
                  <a:t> </a:t>
                </a:r>
                <a14:m>
                  <m:oMath xmlns:m="http://schemas.openxmlformats.org/officeDocument/2006/math">
                    <m:r>
                      <a:rPr lang="en-US" sz="2400" b="0" i="1" smtClean="0">
                        <a:latin typeface="Cambria Math" panose="02040503050406030204" pitchFamily="18" charset="0"/>
                        <a:ea typeface="Cambria Math" panose="02040503050406030204" pitchFamily="18" charset="0"/>
                      </a:rPr>
                      <m:t>𝑥</m:t>
                    </m:r>
                  </m:oMath>
                </a14:m>
                <a:r>
                  <a:rPr lang="en-US" sz="2400" baseline="-25000" dirty="0" smtClean="0"/>
                  <a:t>2 </a:t>
                </a:r>
                <a:r>
                  <a:rPr lang="en-US" sz="2400" dirty="0" smtClean="0"/>
                  <a:t>)</a:t>
                </a:r>
                <a:r>
                  <a:rPr lang="en-US" sz="2400" baseline="-25000" dirty="0" smtClean="0"/>
                  <a:t> </a:t>
                </a:r>
              </a:p>
              <a:p>
                <a:pPr marL="0" indent="0" algn="ctr">
                  <a:buNone/>
                </a:pPr>
                <a14:m>
                  <m:oMath xmlns:m="http://schemas.openxmlformats.org/officeDocument/2006/math">
                    <m:r>
                      <a:rPr lang="en-US" sz="2400" i="1">
                        <a:latin typeface="Cambria Math" panose="02040503050406030204" pitchFamily="18" charset="0"/>
                        <a:ea typeface="Cambria Math" panose="02040503050406030204" pitchFamily="18" charset="0"/>
                      </a:rPr>
                      <m:t>𝐻</m:t>
                    </m:r>
                  </m:oMath>
                </a14:m>
                <a:r>
                  <a:rPr lang="en-US" sz="2400" baseline="-25000" dirty="0" smtClean="0"/>
                  <a:t>2 </a:t>
                </a:r>
                <a14:m>
                  <m:oMath xmlns:m="http://schemas.openxmlformats.org/officeDocument/2006/math">
                    <m:r>
                      <a:rPr lang="en-US" sz="2400" dirty="0">
                        <a:latin typeface="Cambria Math" panose="02040503050406030204" pitchFamily="18" charset="0"/>
                        <a:ea typeface="Cambria Math" panose="02040503050406030204" pitchFamily="18" charset="0"/>
                      </a:rPr>
                      <m:t>=</m:t>
                    </m:r>
                    <m:r>
                      <m:rPr>
                        <m:sty m:val="p"/>
                      </m:rPr>
                      <a:rPr lang="en-US" sz="2400" dirty="0">
                        <a:latin typeface="Cambria Math" panose="02040503050406030204" pitchFamily="18" charset="0"/>
                        <a:ea typeface="Cambria Math" panose="02040503050406030204" pitchFamily="18" charset="0"/>
                      </a:rPr>
                      <m:t>tanh</m:t>
                    </m:r>
                    <m:r>
                      <a:rPr lang="en-US" sz="2400" dirty="0">
                        <a:latin typeface="Cambria Math" panose="02040503050406030204" pitchFamily="18" charset="0"/>
                        <a:ea typeface="Cambria Math" panose="02040503050406030204" pitchFamily="18" charset="0"/>
                      </a:rPr>
                      <m:t>(</m:t>
                    </m:r>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20</a:t>
                </a:r>
                <a:r>
                  <a:rPr lang="en-US" sz="2400" dirty="0" smtClean="0"/>
                  <a:t> </a:t>
                </a:r>
                <a:r>
                  <a:rPr lang="en-US" sz="2400" dirty="0"/>
                  <a:t>+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21</a:t>
                </a:r>
                <a:r>
                  <a:rPr lang="en-US" sz="2400" dirty="0" smtClean="0"/>
                  <a:t> </a:t>
                </a:r>
                <a14:m>
                  <m:oMath xmlns:m="http://schemas.openxmlformats.org/officeDocument/2006/math">
                    <m:r>
                      <a:rPr lang="en-US" sz="2400" i="1">
                        <a:latin typeface="Cambria Math" panose="02040503050406030204" pitchFamily="18" charset="0"/>
                        <a:ea typeface="Cambria Math" panose="02040503050406030204" pitchFamily="18" charset="0"/>
                      </a:rPr>
                      <m:t>𝑥</m:t>
                    </m:r>
                  </m:oMath>
                </a14:m>
                <a:r>
                  <a:rPr lang="en-US" sz="2400" baseline="-25000" dirty="0"/>
                  <a:t>1</a:t>
                </a:r>
                <a:r>
                  <a:rPr lang="en-US" sz="2400" dirty="0"/>
                  <a:t> +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22</a:t>
                </a:r>
                <a:r>
                  <a:rPr lang="en-US" sz="2400" dirty="0" smtClean="0"/>
                  <a:t> </a:t>
                </a:r>
                <a14:m>
                  <m:oMath xmlns:m="http://schemas.openxmlformats.org/officeDocument/2006/math">
                    <m:r>
                      <a:rPr lang="en-US" sz="2400" i="1">
                        <a:latin typeface="Cambria Math" panose="02040503050406030204" pitchFamily="18" charset="0"/>
                        <a:ea typeface="Cambria Math" panose="02040503050406030204" pitchFamily="18" charset="0"/>
                      </a:rPr>
                      <m:t>𝑥</m:t>
                    </m:r>
                  </m:oMath>
                </a14:m>
                <a:r>
                  <a:rPr lang="en-US" sz="2400" baseline="-25000" dirty="0"/>
                  <a:t>2 </a:t>
                </a:r>
                <a:r>
                  <a:rPr lang="en-US" sz="2400" dirty="0"/>
                  <a:t>)</a:t>
                </a:r>
                <a:r>
                  <a:rPr lang="en-US" sz="2400" baseline="-25000" dirty="0"/>
                  <a:t> </a:t>
                </a:r>
                <a:endParaRPr lang="en-US" sz="2400" dirty="0"/>
              </a:p>
              <a:p>
                <a:pPr marL="0" indent="0" algn="ctr">
                  <a:buNone/>
                </a:pPr>
                <a14:m>
                  <m:oMath xmlns:m="http://schemas.openxmlformats.org/officeDocument/2006/math">
                    <m:r>
                      <a:rPr lang="en-US" sz="2400" i="1">
                        <a:latin typeface="Cambria Math" panose="02040503050406030204" pitchFamily="18" charset="0"/>
                        <a:ea typeface="Cambria Math" panose="02040503050406030204" pitchFamily="18" charset="0"/>
                      </a:rPr>
                      <m:t>𝐻</m:t>
                    </m:r>
                  </m:oMath>
                </a14:m>
                <a:r>
                  <a:rPr lang="en-US" sz="2400" baseline="-25000" dirty="0" smtClean="0"/>
                  <a:t>3 </a:t>
                </a:r>
                <a14:m>
                  <m:oMath xmlns:m="http://schemas.openxmlformats.org/officeDocument/2006/math">
                    <m:r>
                      <a:rPr lang="en-US" sz="2400" dirty="0">
                        <a:latin typeface="Cambria Math" panose="02040503050406030204" pitchFamily="18" charset="0"/>
                        <a:ea typeface="Cambria Math" panose="02040503050406030204" pitchFamily="18" charset="0"/>
                      </a:rPr>
                      <m:t>=</m:t>
                    </m:r>
                    <m:r>
                      <m:rPr>
                        <m:sty m:val="p"/>
                      </m:rPr>
                      <a:rPr lang="en-US" sz="2400" dirty="0">
                        <a:latin typeface="Cambria Math" panose="02040503050406030204" pitchFamily="18" charset="0"/>
                        <a:ea typeface="Cambria Math" panose="02040503050406030204" pitchFamily="18" charset="0"/>
                      </a:rPr>
                      <m:t>tanh</m:t>
                    </m:r>
                    <m:r>
                      <a:rPr lang="en-US" sz="2400" dirty="0">
                        <a:latin typeface="Cambria Math" panose="02040503050406030204" pitchFamily="18" charset="0"/>
                        <a:ea typeface="Cambria Math" panose="02040503050406030204" pitchFamily="18" charset="0"/>
                      </a:rPr>
                      <m:t>(</m:t>
                    </m:r>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30</a:t>
                </a:r>
                <a:r>
                  <a:rPr lang="en-US" sz="2400" dirty="0" smtClean="0"/>
                  <a:t> </a:t>
                </a:r>
                <a:r>
                  <a:rPr lang="en-US" sz="2400" dirty="0"/>
                  <a:t>+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31</a:t>
                </a:r>
                <a:r>
                  <a:rPr lang="en-US" sz="2400" dirty="0" smtClean="0"/>
                  <a:t> </a:t>
                </a:r>
                <a14:m>
                  <m:oMath xmlns:m="http://schemas.openxmlformats.org/officeDocument/2006/math">
                    <m:r>
                      <a:rPr lang="en-US" sz="2400" i="1">
                        <a:latin typeface="Cambria Math" panose="02040503050406030204" pitchFamily="18" charset="0"/>
                        <a:ea typeface="Cambria Math" panose="02040503050406030204" pitchFamily="18" charset="0"/>
                      </a:rPr>
                      <m:t>𝑥</m:t>
                    </m:r>
                  </m:oMath>
                </a14:m>
                <a:r>
                  <a:rPr lang="en-US" sz="2400" baseline="-25000" dirty="0"/>
                  <a:t>1</a:t>
                </a:r>
                <a:r>
                  <a:rPr lang="en-US" sz="2400" dirty="0"/>
                  <a:t> + </a:t>
                </a:r>
                <a14:m>
                  <m:oMath xmlns:m="http://schemas.openxmlformats.org/officeDocument/2006/math">
                    <m:acc>
                      <m:accPr>
                        <m:chr m:val="̂"/>
                        <m:ctrlPr>
                          <a:rPr lang="en-US" sz="2400" i="1" dirty="0">
                            <a:latin typeface="Cambria Math" panose="02040503050406030204" pitchFamily="18" charset="0"/>
                            <a:ea typeface="Cambria Math" panose="02040503050406030204" pitchFamily="18" charset="0"/>
                          </a:rPr>
                        </m:ctrlPr>
                      </m:accPr>
                      <m:e>
                        <m:r>
                          <a:rPr lang="en-US" sz="2400" i="1" dirty="0">
                            <a:latin typeface="Cambria Math" panose="02040503050406030204" pitchFamily="18" charset="0"/>
                            <a:ea typeface="Cambria Math" panose="02040503050406030204" pitchFamily="18" charset="0"/>
                          </a:rPr>
                          <m:t>𝑤</m:t>
                        </m:r>
                      </m:e>
                    </m:acc>
                  </m:oMath>
                </a14:m>
                <a:r>
                  <a:rPr lang="en-US" sz="2400" baseline="-25000" dirty="0" smtClean="0"/>
                  <a:t>32</a:t>
                </a:r>
                <a:r>
                  <a:rPr lang="en-US" sz="2400" dirty="0" smtClean="0"/>
                  <a:t> </a:t>
                </a:r>
                <a14:m>
                  <m:oMath xmlns:m="http://schemas.openxmlformats.org/officeDocument/2006/math">
                    <m:r>
                      <a:rPr lang="en-US" sz="2400" i="1">
                        <a:latin typeface="Cambria Math" panose="02040503050406030204" pitchFamily="18" charset="0"/>
                        <a:ea typeface="Cambria Math" panose="02040503050406030204" pitchFamily="18" charset="0"/>
                      </a:rPr>
                      <m:t>𝑥</m:t>
                    </m:r>
                  </m:oMath>
                </a14:m>
                <a:r>
                  <a:rPr lang="en-US" sz="2400" baseline="-25000" dirty="0"/>
                  <a:t>2 </a:t>
                </a:r>
                <a:r>
                  <a:rPr lang="en-US" sz="2400" dirty="0"/>
                  <a:t>)</a:t>
                </a:r>
                <a:r>
                  <a:rPr lang="en-US" sz="2400" baseline="-25000" dirty="0"/>
                  <a:t> </a:t>
                </a:r>
                <a:endParaRPr lang="en-US" sz="2400" dirty="0"/>
              </a:p>
              <a:p>
                <a:pPr marL="0" indent="0">
                  <a:buNone/>
                </a:pPr>
                <a:endParaRPr lang="en-US" sz="2400" dirty="0"/>
              </a:p>
              <a:p>
                <a:pPr marL="0" indent="0">
                  <a:buNone/>
                </a:pPr>
                <a:endParaRPr lang="en-US" sz="2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400050" y="2198119"/>
                <a:ext cx="8229600" cy="2387491"/>
              </a:xfrm>
              <a:blipFill rotWithShape="0">
                <a:blip r:embed="rId2"/>
                <a:stretch>
                  <a:fillRect t="-1790"/>
                </a:stretch>
              </a:blipFill>
            </p:spPr>
            <p:txBody>
              <a:bodyPr/>
              <a:lstStyle/>
              <a:p>
                <a:r>
                  <a:rPr lang="en-US">
                    <a:noFill/>
                  </a:rPr>
                  <a:t> </a:t>
                </a:r>
              </a:p>
            </p:txBody>
          </p:sp>
        </mc:Fallback>
      </mc:AlternateContent>
      <p:grpSp>
        <p:nvGrpSpPr>
          <p:cNvPr id="7" name="Group 6"/>
          <p:cNvGrpSpPr/>
          <p:nvPr/>
        </p:nvGrpSpPr>
        <p:grpSpPr>
          <a:xfrm>
            <a:off x="3143250" y="4505339"/>
            <a:ext cx="2743200" cy="1533893"/>
            <a:chOff x="3063240" y="4101578"/>
            <a:chExt cx="2743200" cy="1533893"/>
          </a:xfrm>
        </p:grpSpPr>
        <p:cxnSp>
          <p:nvCxnSpPr>
            <p:cNvPr id="18" name="Straight Connector 17"/>
            <p:cNvCxnSpPr>
              <a:stCxn id="6" idx="3"/>
            </p:cNvCxnSpPr>
            <p:nvPr/>
          </p:nvCxnSpPr>
          <p:spPr>
            <a:xfrm flipV="1">
              <a:off x="3580448" y="4288442"/>
              <a:ext cx="685800" cy="213185"/>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2" idx="3"/>
              <a:endCxn id="16" idx="1"/>
            </p:cNvCxnSpPr>
            <p:nvPr/>
          </p:nvCxnSpPr>
          <p:spPr>
            <a:xfrm flipV="1">
              <a:off x="3560445" y="4314763"/>
              <a:ext cx="705803" cy="821589"/>
            </a:xfrm>
            <a:prstGeom prst="line">
              <a:avLst/>
            </a:prstGeom>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3063240" y="4101578"/>
              <a:ext cx="2743200" cy="1533893"/>
              <a:chOff x="3063240" y="4101578"/>
              <a:chExt cx="2743200" cy="1533893"/>
            </a:xfrm>
          </p:grpSpPr>
          <mc:AlternateContent xmlns:mc="http://schemas.openxmlformats.org/markup-compatibility/2006" xmlns:a14="http://schemas.microsoft.com/office/drawing/2010/main">
            <mc:Choice Requires="a14">
              <p:sp>
                <p:nvSpPr>
                  <p:cNvPr id="6" name="Rectangle 5"/>
                  <p:cNvSpPr/>
                  <p:nvPr/>
                </p:nvSpPr>
                <p:spPr>
                  <a:xfrm>
                    <a:off x="3083243" y="4288442"/>
                    <a:ext cx="497205" cy="426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100" i="1">
                            <a:latin typeface="Cambria Math" panose="02040503050406030204" pitchFamily="18" charset="0"/>
                            <a:ea typeface="Cambria Math" panose="02040503050406030204" pitchFamily="18" charset="0"/>
                          </a:rPr>
                          <m:t>𝑥</m:t>
                        </m:r>
                      </m:oMath>
                    </a14:m>
                    <a:r>
                      <a:rPr lang="en-US" sz="2100" baseline="-25000" dirty="0"/>
                      <a:t>1</a:t>
                    </a:r>
                    <a:endParaRPr lang="en-US" sz="2100" dirty="0"/>
                  </a:p>
                </p:txBody>
              </p:sp>
            </mc:Choice>
            <mc:Fallback xmlns="">
              <p:sp>
                <p:nvSpPr>
                  <p:cNvPr id="6" name="Rectangle 5"/>
                  <p:cNvSpPr>
                    <a:spLocks noRot="1" noChangeAspect="1" noMove="1" noResize="1" noEditPoints="1" noAdjustHandles="1" noChangeArrowheads="1" noChangeShapeType="1" noTextEdit="1"/>
                  </p:cNvSpPr>
                  <p:nvPr/>
                </p:nvSpPr>
                <p:spPr>
                  <a:xfrm>
                    <a:off x="4110990" y="4574922"/>
                    <a:ext cx="662940" cy="568493"/>
                  </a:xfrm>
                  <a:prstGeom prst="rect">
                    <a:avLst/>
                  </a:prstGeom>
                  <a:blipFill rotWithShape="0">
                    <a:blip r:embed="rId4"/>
                    <a:stretch>
                      <a:fillRect b="-208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Rectangle 11"/>
                  <p:cNvSpPr/>
                  <p:nvPr/>
                </p:nvSpPr>
                <p:spPr>
                  <a:xfrm>
                    <a:off x="3063240" y="4923167"/>
                    <a:ext cx="497205" cy="426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100" i="1">
                            <a:latin typeface="Cambria Math" panose="02040503050406030204" pitchFamily="18" charset="0"/>
                            <a:ea typeface="Cambria Math" panose="02040503050406030204" pitchFamily="18" charset="0"/>
                          </a:rPr>
                          <m:t>𝑥</m:t>
                        </m:r>
                      </m:oMath>
                    </a14:m>
                    <a:r>
                      <a:rPr lang="en-US" sz="2100" baseline="-25000" dirty="0"/>
                      <a:t>2</a:t>
                    </a:r>
                    <a:endParaRPr lang="en-US" sz="2100" dirty="0"/>
                  </a:p>
                </p:txBody>
              </p:sp>
            </mc:Choice>
            <mc:Fallback xmlns="">
              <p:sp>
                <p:nvSpPr>
                  <p:cNvPr id="12" name="Rectangle 11"/>
                  <p:cNvSpPr>
                    <a:spLocks noRot="1" noChangeAspect="1" noMove="1" noResize="1" noEditPoints="1" noAdjustHandles="1" noChangeArrowheads="1" noChangeShapeType="1" noTextEdit="1"/>
                  </p:cNvSpPr>
                  <p:nvPr/>
                </p:nvSpPr>
                <p:spPr>
                  <a:xfrm>
                    <a:off x="4084320" y="5421222"/>
                    <a:ext cx="662940" cy="568493"/>
                  </a:xfrm>
                  <a:prstGeom prst="rect">
                    <a:avLst/>
                  </a:prstGeom>
                  <a:blipFill rotWithShape="0">
                    <a:blip r:embed="rId5"/>
                    <a:stretch>
                      <a:fillRect b="-20833"/>
                    </a:stretch>
                  </a:blipFill>
                </p:spPr>
                <p:txBody>
                  <a:bodyPr/>
                  <a:lstStyle/>
                  <a:p>
                    <a:r>
                      <a:rPr lang="en-US">
                        <a:noFill/>
                      </a:rPr>
                      <a:t> </a:t>
                    </a:r>
                  </a:p>
                </p:txBody>
              </p:sp>
            </mc:Fallback>
          </mc:AlternateContent>
          <p:sp>
            <p:nvSpPr>
              <p:cNvPr id="13" name="Rectangle 12"/>
              <p:cNvSpPr/>
              <p:nvPr/>
            </p:nvSpPr>
            <p:spPr>
              <a:xfrm>
                <a:off x="5309235" y="4641104"/>
                <a:ext cx="497205" cy="426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Y</a:t>
                </a:r>
                <a:endParaRPr lang="en-US" i="1" dirty="0"/>
              </a:p>
            </p:txBody>
          </p:sp>
          <mc:AlternateContent xmlns:mc="http://schemas.openxmlformats.org/markup-compatibility/2006" xmlns:a14="http://schemas.microsoft.com/office/drawing/2010/main">
            <mc:Choice Requires="a14">
              <p:sp>
                <p:nvSpPr>
                  <p:cNvPr id="14" name="Rectangle 13"/>
                  <p:cNvSpPr/>
                  <p:nvPr/>
                </p:nvSpPr>
                <p:spPr>
                  <a:xfrm>
                    <a:off x="4266248" y="5209101"/>
                    <a:ext cx="497205" cy="426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100" i="1">
                            <a:latin typeface="Cambria Math" panose="02040503050406030204" pitchFamily="18" charset="0"/>
                            <a:ea typeface="Cambria Math" panose="02040503050406030204" pitchFamily="18" charset="0"/>
                          </a:rPr>
                          <m:t>𝐻</m:t>
                        </m:r>
                      </m:oMath>
                    </a14:m>
                    <a:r>
                      <a:rPr lang="en-US" sz="2100" baseline="-25000" dirty="0"/>
                      <a:t>3</a:t>
                    </a:r>
                    <a:endParaRPr lang="en-US" sz="2100" dirty="0"/>
                  </a:p>
                </p:txBody>
              </p:sp>
            </mc:Choice>
            <mc:Fallback xmlns="">
              <p:sp>
                <p:nvSpPr>
                  <p:cNvPr id="14" name="Rectangle 13"/>
                  <p:cNvSpPr>
                    <a:spLocks noRot="1" noChangeAspect="1" noMove="1" noResize="1" noEditPoints="1" noAdjustHandles="1" noChangeArrowheads="1" noChangeShapeType="1" noTextEdit="1"/>
                  </p:cNvSpPr>
                  <p:nvPr/>
                </p:nvSpPr>
                <p:spPr>
                  <a:xfrm>
                    <a:off x="5688330" y="5802467"/>
                    <a:ext cx="662940" cy="568493"/>
                  </a:xfrm>
                  <a:prstGeom prst="rect">
                    <a:avLst/>
                  </a:prstGeom>
                  <a:blipFill rotWithShape="0">
                    <a:blip r:embed="rId6"/>
                    <a:stretch>
                      <a:fillRect b="-210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Rectangle 14"/>
                  <p:cNvSpPr/>
                  <p:nvPr/>
                </p:nvSpPr>
                <p:spPr>
                  <a:xfrm>
                    <a:off x="4241959" y="4618965"/>
                    <a:ext cx="497205" cy="426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100" i="1">
                            <a:latin typeface="Cambria Math" panose="02040503050406030204" pitchFamily="18" charset="0"/>
                            <a:ea typeface="Cambria Math" panose="02040503050406030204" pitchFamily="18" charset="0"/>
                          </a:rPr>
                          <m:t>𝐻</m:t>
                        </m:r>
                      </m:oMath>
                    </a14:m>
                    <a:r>
                      <a:rPr lang="en-US" sz="2100" baseline="-25000" dirty="0"/>
                      <a:t>2</a:t>
                    </a:r>
                    <a:endParaRPr lang="en-US" sz="2100" dirty="0"/>
                  </a:p>
                </p:txBody>
              </p:sp>
            </mc:Choice>
            <mc:Fallback xmlns="">
              <p:sp>
                <p:nvSpPr>
                  <p:cNvPr id="15" name="Rectangle 14"/>
                  <p:cNvSpPr>
                    <a:spLocks noRot="1" noChangeAspect="1" noMove="1" noResize="1" noEditPoints="1" noAdjustHandles="1" noChangeArrowheads="1" noChangeShapeType="1" noTextEdit="1"/>
                  </p:cNvSpPr>
                  <p:nvPr/>
                </p:nvSpPr>
                <p:spPr>
                  <a:xfrm>
                    <a:off x="5655945" y="5015619"/>
                    <a:ext cx="662940" cy="568493"/>
                  </a:xfrm>
                  <a:prstGeom prst="rect">
                    <a:avLst/>
                  </a:prstGeom>
                  <a:blipFill rotWithShape="0">
                    <a:blip r:embed="rId7"/>
                    <a:stretch>
                      <a:fillRect b="-2105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Rectangle 15"/>
                  <p:cNvSpPr/>
                  <p:nvPr/>
                </p:nvSpPr>
                <p:spPr>
                  <a:xfrm>
                    <a:off x="4266248" y="4101578"/>
                    <a:ext cx="497205" cy="4263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 xmlns:m="http://schemas.openxmlformats.org/officeDocument/2006/math">
                        <m:r>
                          <a:rPr lang="en-US" sz="2100" i="1">
                            <a:latin typeface="Cambria Math" panose="02040503050406030204" pitchFamily="18" charset="0"/>
                            <a:ea typeface="Cambria Math" panose="02040503050406030204" pitchFamily="18" charset="0"/>
                          </a:rPr>
                          <m:t>𝐻</m:t>
                        </m:r>
                      </m:oMath>
                    </a14:m>
                    <a:r>
                      <a:rPr lang="en-US" sz="2100" baseline="-25000" dirty="0"/>
                      <a:t>1</a:t>
                    </a:r>
                    <a:endParaRPr lang="en-US" sz="2100" dirty="0"/>
                  </a:p>
                </p:txBody>
              </p:sp>
            </mc:Choice>
            <mc:Fallback xmlns="">
              <p:sp>
                <p:nvSpPr>
                  <p:cNvPr id="16" name="Rectangle 15"/>
                  <p:cNvSpPr>
                    <a:spLocks noRot="1" noChangeAspect="1" noMove="1" noResize="1" noEditPoints="1" noAdjustHandles="1" noChangeArrowheads="1" noChangeShapeType="1" noTextEdit="1"/>
                  </p:cNvSpPr>
                  <p:nvPr/>
                </p:nvSpPr>
                <p:spPr>
                  <a:xfrm>
                    <a:off x="5688330" y="4325770"/>
                    <a:ext cx="662940" cy="568493"/>
                  </a:xfrm>
                  <a:prstGeom prst="rect">
                    <a:avLst/>
                  </a:prstGeom>
                  <a:blipFill rotWithShape="0">
                    <a:blip r:embed="rId8"/>
                    <a:stretch>
                      <a:fillRect b="-21053"/>
                    </a:stretch>
                  </a:blipFill>
                </p:spPr>
                <p:txBody>
                  <a:bodyPr/>
                  <a:lstStyle/>
                  <a:p>
                    <a:r>
                      <a:rPr lang="en-US">
                        <a:noFill/>
                      </a:rPr>
                      <a:t> </a:t>
                    </a:r>
                  </a:p>
                </p:txBody>
              </p:sp>
            </mc:Fallback>
          </mc:AlternateContent>
          <p:cxnSp>
            <p:nvCxnSpPr>
              <p:cNvPr id="21" name="Straight Connector 20"/>
              <p:cNvCxnSpPr>
                <a:stCxn id="6" idx="3"/>
                <a:endCxn id="15" idx="1"/>
              </p:cNvCxnSpPr>
              <p:nvPr/>
            </p:nvCxnSpPr>
            <p:spPr>
              <a:xfrm>
                <a:off x="3580448" y="4501627"/>
                <a:ext cx="661511" cy="330523"/>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endCxn id="14" idx="1"/>
              </p:cNvCxnSpPr>
              <p:nvPr/>
            </p:nvCxnSpPr>
            <p:spPr>
              <a:xfrm>
                <a:off x="3580448" y="4501627"/>
                <a:ext cx="685800" cy="9206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2" idx="3"/>
                <a:endCxn id="15" idx="1"/>
              </p:cNvCxnSpPr>
              <p:nvPr/>
            </p:nvCxnSpPr>
            <p:spPr>
              <a:xfrm flipV="1">
                <a:off x="3560445" y="4832150"/>
                <a:ext cx="681514" cy="304202"/>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12" idx="3"/>
                <a:endCxn id="14" idx="1"/>
              </p:cNvCxnSpPr>
              <p:nvPr/>
            </p:nvCxnSpPr>
            <p:spPr>
              <a:xfrm>
                <a:off x="3560445" y="5136352"/>
                <a:ext cx="705803" cy="28593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stCxn id="16" idx="3"/>
                <a:endCxn id="13" idx="1"/>
              </p:cNvCxnSpPr>
              <p:nvPr/>
            </p:nvCxnSpPr>
            <p:spPr>
              <a:xfrm>
                <a:off x="4763452" y="4314763"/>
                <a:ext cx="545783" cy="539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15" idx="3"/>
                <a:endCxn id="13" idx="1"/>
              </p:cNvCxnSpPr>
              <p:nvPr/>
            </p:nvCxnSpPr>
            <p:spPr>
              <a:xfrm>
                <a:off x="4739164" y="4832150"/>
                <a:ext cx="570071" cy="22139"/>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14" idx="3"/>
                <a:endCxn id="13" idx="1"/>
              </p:cNvCxnSpPr>
              <p:nvPr/>
            </p:nvCxnSpPr>
            <p:spPr>
              <a:xfrm flipV="1">
                <a:off x="4763452" y="4854289"/>
                <a:ext cx="545783" cy="567997"/>
              </a:xfrm>
              <a:prstGeom prst="line">
                <a:avLst/>
              </a:prstGeom>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93363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25669" y="1957387"/>
            <a:ext cx="8324193" cy="419775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0">
              <a:buNone/>
            </a:pPr>
            <a:endParaRPr lang="en-US" sz="1800" dirty="0"/>
          </a:p>
          <a:p>
            <a:r>
              <a:rPr lang="en-US" sz="2100" dirty="0"/>
              <a:t>Data mining: overview</a:t>
            </a:r>
          </a:p>
          <a:p>
            <a:pPr lvl="1"/>
            <a:r>
              <a:rPr lang="en-US" sz="2100" dirty="0"/>
              <a:t>The beginnings of what we now think of data mining had roots in machine learning as far back as the 1960s.</a:t>
            </a:r>
          </a:p>
          <a:p>
            <a:pPr lvl="1"/>
            <a:r>
              <a:rPr lang="en-US" sz="2100" dirty="0"/>
              <a:t>In 1989 the Association of Computing Machinery Knowledge Discovery in Databases conferences began informally.  Starting in 1995 the international conferences were held formally.</a:t>
            </a:r>
          </a:p>
          <a:p>
            <a:pPr lvl="1"/>
            <a:r>
              <a:rPr lang="en-US" sz="2100" dirty="0"/>
              <a:t>Features of data mining</a:t>
            </a:r>
          </a:p>
          <a:p>
            <a:pPr lvl="2"/>
            <a:r>
              <a:rPr lang="en-US" sz="1950" dirty="0"/>
              <a:t>Few assumptions to satisfy relative to traditional hypothesis driven methods</a:t>
            </a:r>
          </a:p>
          <a:p>
            <a:pPr lvl="2"/>
            <a:r>
              <a:rPr lang="en-US" sz="1950" dirty="0"/>
              <a:t>A variety of different methods for different types of data and predictive needs</a:t>
            </a:r>
          </a:p>
          <a:p>
            <a:pPr lvl="2"/>
            <a:r>
              <a:rPr lang="en-US" sz="1950" dirty="0"/>
              <a:t>Able to handle a great volume of data with hundreds of predictors</a:t>
            </a:r>
          </a:p>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Data Mining</a:t>
            </a:r>
            <a:endParaRPr lang="en-US" sz="2700" dirty="0">
              <a:latin typeface="+mn-lt"/>
            </a:endParaRPr>
          </a:p>
        </p:txBody>
      </p:sp>
    </p:spTree>
    <p:extLst>
      <p:ext uri="{BB962C8B-B14F-4D97-AF65-F5344CB8AC3E}">
        <p14:creationId xmlns:p14="http://schemas.microsoft.com/office/powerpoint/2010/main" val="3201553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a:p>
          <a:p>
            <a:endParaRPr lang="en-US" dirty="0" smtClean="0"/>
          </a:p>
          <a:p>
            <a:endParaRPr lang="en-US" dirty="0"/>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t>Use of Transaction Data</a:t>
            </a:r>
            <a:endParaRPr lang="en-US" sz="2700" dirty="0"/>
          </a:p>
        </p:txBody>
      </p:sp>
      <p:sp>
        <p:nvSpPr>
          <p:cNvPr id="7" name="Content Placeholder 2"/>
          <p:cNvSpPr txBox="1">
            <a:spLocks/>
          </p:cNvSpPr>
          <p:nvPr/>
        </p:nvSpPr>
        <p:spPr>
          <a:xfrm>
            <a:off x="628649" y="2104004"/>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t>Goal:  Assemble various sources of transaction data to add to the more traditional metrics to measure the interaction of students with their college environment.</a:t>
            </a:r>
          </a:p>
          <a:p>
            <a:r>
              <a:rPr lang="en-US" sz="2100" dirty="0"/>
              <a:t>Some sources to explore:</a:t>
            </a:r>
          </a:p>
          <a:p>
            <a:pPr lvl="1"/>
            <a:r>
              <a:rPr lang="en-US" sz="1800" dirty="0"/>
              <a:t>Interactions with the Blackboard course management system—login info only; no actual course information</a:t>
            </a:r>
          </a:p>
          <a:p>
            <a:pPr lvl="1"/>
            <a:r>
              <a:rPr lang="en-US" sz="1800" dirty="0"/>
              <a:t>Academic advising visits</a:t>
            </a:r>
          </a:p>
          <a:p>
            <a:pPr lvl="1"/>
            <a:r>
              <a:rPr lang="en-US" sz="1800" dirty="0"/>
              <a:t>Food service card swipes</a:t>
            </a:r>
          </a:p>
          <a:p>
            <a:pPr lvl="2"/>
            <a:r>
              <a:rPr lang="en-US" sz="1500" dirty="0"/>
              <a:t>Interest in knowing what students remain on campus during the weekend</a:t>
            </a:r>
          </a:p>
          <a:p>
            <a:pPr lvl="1"/>
            <a:r>
              <a:rPr lang="en-US" sz="1800" dirty="0"/>
              <a:t>Library use </a:t>
            </a:r>
          </a:p>
          <a:p>
            <a:endParaRPr lang="en-US" sz="2100" dirty="0"/>
          </a:p>
        </p:txBody>
      </p:sp>
    </p:spTree>
    <p:extLst>
      <p:ext uri="{BB962C8B-B14F-4D97-AF65-F5344CB8AC3E}">
        <p14:creationId xmlns:p14="http://schemas.microsoft.com/office/powerpoint/2010/main" val="4198483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659" y="1261012"/>
            <a:ext cx="7886700" cy="520288"/>
          </a:xfrm>
        </p:spPr>
        <p:txBody>
          <a:bodyPr>
            <a:normAutofit/>
          </a:bodyPr>
          <a:lstStyle/>
          <a:p>
            <a:pPr algn="ctr"/>
            <a:r>
              <a:rPr lang="en-US" sz="4000" dirty="0">
                <a:solidFill>
                  <a:schemeClr val="tx1"/>
                </a:solidFill>
                <a:latin typeface="+mn-lt"/>
              </a:rPr>
              <a:t>Using SAS Enterprise Miner for Predictive Modeling</a:t>
            </a:r>
            <a:endParaRPr lang="en-US" sz="4000" dirty="0">
              <a:solidFill>
                <a:schemeClr val="tx1"/>
              </a:solidFill>
              <a:latin typeface="+mn-lt"/>
            </a:endParaRPr>
          </a:p>
        </p:txBody>
      </p:sp>
      <p:sp>
        <p:nvSpPr>
          <p:cNvPr id="3" name="Content Placeholder 2"/>
          <p:cNvSpPr>
            <a:spLocks noGrp="1"/>
          </p:cNvSpPr>
          <p:nvPr>
            <p:ph idx="1"/>
          </p:nvPr>
        </p:nvSpPr>
        <p:spPr>
          <a:xfrm>
            <a:off x="416737" y="1781300"/>
            <a:ext cx="8300544" cy="4227615"/>
          </a:xfrm>
        </p:spPr>
        <p:txBody>
          <a:bodyPr>
            <a:normAutofit fontScale="77500" lnSpcReduction="20000"/>
          </a:bodyPr>
          <a:lstStyle/>
          <a:p>
            <a:r>
              <a:rPr lang="en-US" sz="1950" dirty="0"/>
              <a:t>The </a:t>
            </a:r>
            <a:r>
              <a:rPr lang="en-US" sz="1950" dirty="0"/>
              <a:t>model presented </a:t>
            </a:r>
            <a:r>
              <a:rPr lang="en-US" sz="1950" dirty="0"/>
              <a:t>is a preliminary version for the prediction </a:t>
            </a:r>
            <a:r>
              <a:rPr lang="en-US" sz="1950" dirty="0"/>
              <a:t>of the </a:t>
            </a:r>
            <a:r>
              <a:rPr lang="en-US" sz="1950" dirty="0"/>
              <a:t>first semester </a:t>
            </a:r>
            <a:r>
              <a:rPr lang="en-US" sz="1950" dirty="0"/>
              <a:t>GPA of first-time full-time fall 2014 freshmen</a:t>
            </a:r>
            <a:r>
              <a:rPr lang="en-US" sz="1950" dirty="0"/>
              <a:t>.</a:t>
            </a:r>
          </a:p>
          <a:p>
            <a:r>
              <a:rPr lang="en-US" sz="1950" dirty="0"/>
              <a:t>Measures included in the model</a:t>
            </a:r>
          </a:p>
          <a:p>
            <a:pPr lvl="1"/>
            <a:r>
              <a:rPr lang="en-US" sz="1950" dirty="0"/>
              <a:t>The results incorporate transactional </a:t>
            </a:r>
            <a:r>
              <a:rPr lang="en-US" sz="1950" dirty="0"/>
              <a:t>data to provide different insights into student outcomes. </a:t>
            </a:r>
            <a:r>
              <a:rPr lang="en-US" sz="1950" dirty="0"/>
              <a:t> Those data include:</a:t>
            </a:r>
          </a:p>
          <a:p>
            <a:pPr lvl="2"/>
            <a:r>
              <a:rPr lang="en-US" sz="1950" dirty="0"/>
              <a:t>Blackboard logins</a:t>
            </a:r>
          </a:p>
          <a:p>
            <a:pPr lvl="2"/>
            <a:r>
              <a:rPr lang="en-US" sz="1950" dirty="0"/>
              <a:t>A</a:t>
            </a:r>
            <a:r>
              <a:rPr lang="en-US" sz="1950" dirty="0"/>
              <a:t>dvising visits</a:t>
            </a:r>
          </a:p>
          <a:p>
            <a:pPr lvl="2"/>
            <a:r>
              <a:rPr lang="en-US" sz="1950" dirty="0"/>
              <a:t>T</a:t>
            </a:r>
            <a:r>
              <a:rPr lang="en-US" sz="1950" dirty="0"/>
              <a:t>utoring </a:t>
            </a:r>
            <a:r>
              <a:rPr lang="en-US" sz="1950" dirty="0"/>
              <a:t>center </a:t>
            </a:r>
            <a:r>
              <a:rPr lang="en-US" sz="1950" dirty="0"/>
              <a:t>usage</a:t>
            </a:r>
          </a:p>
          <a:p>
            <a:pPr lvl="1"/>
            <a:r>
              <a:rPr lang="en-US" sz="1950" dirty="0"/>
              <a:t>The model also includes traditional </a:t>
            </a:r>
            <a:r>
              <a:rPr lang="en-US" sz="1950" dirty="0"/>
              <a:t>demographics and pre-college </a:t>
            </a:r>
            <a:r>
              <a:rPr lang="en-US" sz="1950" dirty="0"/>
              <a:t>characteristics, e.g., SAT scores, gender, ethnicity, and transfer </a:t>
            </a:r>
            <a:r>
              <a:rPr lang="en-US" sz="1950" dirty="0"/>
              <a:t>and AP credits upon </a:t>
            </a:r>
            <a:r>
              <a:rPr lang="en-US" sz="1950" dirty="0"/>
              <a:t>admissions</a:t>
            </a:r>
          </a:p>
          <a:p>
            <a:pPr lvl="1"/>
            <a:r>
              <a:rPr lang="en-US" sz="1950" dirty="0"/>
              <a:t>Financial </a:t>
            </a:r>
            <a:r>
              <a:rPr lang="en-US" sz="1950" dirty="0"/>
              <a:t>aid </a:t>
            </a:r>
            <a:r>
              <a:rPr lang="en-US" sz="1950" dirty="0"/>
              <a:t>measures: AGI</a:t>
            </a:r>
            <a:r>
              <a:rPr lang="en-US" sz="1950" dirty="0"/>
              <a:t>, EFC, and disbursed amounts of different aid </a:t>
            </a:r>
            <a:r>
              <a:rPr lang="en-US" sz="1950" dirty="0"/>
              <a:t>types</a:t>
            </a:r>
          </a:p>
          <a:p>
            <a:pPr lvl="1"/>
            <a:r>
              <a:rPr lang="en-US" sz="1950" dirty="0"/>
              <a:t>DFW rates</a:t>
            </a:r>
          </a:p>
          <a:p>
            <a:pPr lvl="1"/>
            <a:r>
              <a:rPr lang="en-US" sz="1950" dirty="0"/>
              <a:t>A</a:t>
            </a:r>
            <a:r>
              <a:rPr lang="en-US" sz="1950" dirty="0"/>
              <a:t>verage </a:t>
            </a:r>
            <a:r>
              <a:rPr lang="en-US" sz="1950" dirty="0"/>
              <a:t>SAT scores of the </a:t>
            </a:r>
            <a:r>
              <a:rPr lang="en-US" sz="1950" dirty="0"/>
              <a:t>students’ </a:t>
            </a:r>
            <a:r>
              <a:rPr lang="en-US" sz="1950" dirty="0"/>
              <a:t>high </a:t>
            </a:r>
            <a:r>
              <a:rPr lang="en-US" sz="1950" dirty="0"/>
              <a:t>schools.</a:t>
            </a:r>
          </a:p>
          <a:p>
            <a:r>
              <a:rPr lang="en-US" sz="1950" dirty="0"/>
              <a:t>Preliminary </a:t>
            </a:r>
            <a:r>
              <a:rPr lang="en-US" sz="1950" dirty="0"/>
              <a:t>results demonstrate that high school GPA is the strongest predictor and that </a:t>
            </a:r>
            <a:r>
              <a:rPr lang="en-US" sz="1950" dirty="0" err="1"/>
              <a:t>BlackBoard</a:t>
            </a:r>
            <a:r>
              <a:rPr lang="en-US" sz="1950" dirty="0"/>
              <a:t> logins as a proxy for student academic engagement appears to play a more important role than SAT scores.  Unfortunately, </a:t>
            </a:r>
            <a:r>
              <a:rPr lang="en-US" sz="1950" dirty="0" err="1"/>
              <a:t>BlackBoard</a:t>
            </a:r>
            <a:r>
              <a:rPr lang="en-US" sz="1950" dirty="0"/>
              <a:t> logins are regularly purged, so </a:t>
            </a:r>
            <a:r>
              <a:rPr lang="en-US" sz="1950" dirty="0"/>
              <a:t>using </a:t>
            </a:r>
            <a:r>
              <a:rPr lang="en-US" sz="1950" dirty="0"/>
              <a:t>the results of previous cohorts to improve the model </a:t>
            </a:r>
            <a:r>
              <a:rPr lang="en-US" sz="1950" dirty="0"/>
              <a:t>is </a:t>
            </a:r>
            <a:r>
              <a:rPr lang="en-US" sz="1950" dirty="0"/>
              <a:t>not possible.</a:t>
            </a:r>
          </a:p>
          <a:p>
            <a:pPr marL="0" indent="0">
              <a:buNone/>
            </a:pPr>
            <a:endParaRPr lang="en-US" sz="1050" dirty="0"/>
          </a:p>
        </p:txBody>
      </p:sp>
    </p:spTree>
    <p:extLst>
      <p:ext uri="{BB962C8B-B14F-4D97-AF65-F5344CB8AC3E}">
        <p14:creationId xmlns:p14="http://schemas.microsoft.com/office/powerpoint/2010/main" val="34651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5523" y="1094756"/>
            <a:ext cx="7886700" cy="469912"/>
          </a:xfrm>
        </p:spPr>
        <p:txBody>
          <a:bodyPr>
            <a:noAutofit/>
          </a:bodyPr>
          <a:lstStyle/>
          <a:p>
            <a:pPr algn="ctr"/>
            <a:r>
              <a:rPr lang="en-US" sz="2800" b="1" dirty="0">
                <a:solidFill>
                  <a:schemeClr val="tx1"/>
                </a:solidFill>
              </a:rPr>
              <a:t>Variable Importance List:  SAS Enterprise Miner Output from Preliminary Decision Tree Analysis</a:t>
            </a:r>
            <a:endParaRPr lang="en-US" sz="2800" b="1" dirty="0">
              <a:solidFill>
                <a:schemeClr val="tx1"/>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1835329897"/>
              </p:ext>
            </p:extLst>
          </p:nvPr>
        </p:nvGraphicFramePr>
        <p:xfrm>
          <a:off x="1116726" y="1724032"/>
          <a:ext cx="6970370" cy="4453254"/>
        </p:xfrm>
        <a:graphic>
          <a:graphicData uri="http://schemas.openxmlformats.org/drawingml/2006/table">
            <a:tbl>
              <a:tblPr firstRow="1" bandRow="1">
                <a:tableStyleId>{073A0DAA-6AF3-43AB-8588-CEC1D06C72B9}</a:tableStyleId>
              </a:tblPr>
              <a:tblGrid>
                <a:gridCol w="3485185"/>
                <a:gridCol w="3485185"/>
              </a:tblGrid>
              <a:tr h="181854">
                <a:tc>
                  <a:txBody>
                    <a:bodyPr/>
                    <a:lstStyle/>
                    <a:p>
                      <a:pPr algn="ctr" fontAlgn="ctr"/>
                      <a:r>
                        <a:rPr lang="en-US" sz="900" u="none" strike="noStrike" dirty="0">
                          <a:effectLst/>
                        </a:rPr>
                        <a:t>Predictive Measures</a:t>
                      </a:r>
                      <a:endParaRPr lang="en-US" sz="900" b="1"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Relative Importance</a:t>
                      </a:r>
                      <a:endParaRPr lang="en-US" sz="900" b="1"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dirty="0">
                          <a:effectLst/>
                        </a:rPr>
                        <a:t>High School GPA</a:t>
                      </a:r>
                      <a:endParaRPr lang="en-US" sz="900" b="0"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1.000</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dirty="0">
                          <a:effectLst/>
                        </a:rPr>
                        <a:t>Avg. </a:t>
                      </a:r>
                      <a:r>
                        <a:rPr lang="en-US" sz="900" u="none" strike="noStrike" dirty="0" smtClean="0">
                          <a:effectLst/>
                        </a:rPr>
                        <a:t>BB* </a:t>
                      </a:r>
                      <a:r>
                        <a:rPr lang="en-US" sz="900" u="none" strike="noStrike" dirty="0">
                          <a:effectLst/>
                        </a:rPr>
                        <a:t>logins per non-STEM courses that use BB</a:t>
                      </a:r>
                      <a:endParaRPr lang="en-US" sz="900" b="0"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0.682</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Received merit scholarship (y/n)</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0.544</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BB non-stem course logins in week one</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0.517</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Total units transferred in at time of admission</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0.490</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BB non-STEM course logins during weeks 2 to 7</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0.456</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Avg. SAT critical reading score  by high school (from College Board data)</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0.425</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Math Placement Score</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0.419</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BB STEM course logins during weeks 2 to 7</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0.387</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BB non-STEM course logins through week 7</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0.350</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BB STEM logins weeks 1 to 7</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0.349</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Avg. SAT math score by high school (from College Board data)</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0.317</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BB avg. logins per STEM course</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0.303</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Total AP STEM units </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0.290</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DFW STEM rate in first semester courses</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0.273</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dirty="0">
                          <a:effectLst/>
                        </a:rPr>
                        <a:t>Number of STEM </a:t>
                      </a:r>
                      <a:r>
                        <a:rPr lang="en-US" sz="900" u="none" strike="noStrike" dirty="0" smtClean="0">
                          <a:effectLst/>
                        </a:rPr>
                        <a:t>credits </a:t>
                      </a:r>
                      <a:r>
                        <a:rPr lang="en-US" sz="900" u="none" strike="noStrike" dirty="0">
                          <a:effectLst/>
                        </a:rPr>
                        <a:t>with DFW rates &gt;= 10%</a:t>
                      </a:r>
                      <a:endParaRPr lang="en-US" sz="900" b="0"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0.253</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dirty="0">
                          <a:effectLst/>
                        </a:rPr>
                        <a:t>Number of non-STEM </a:t>
                      </a:r>
                      <a:r>
                        <a:rPr lang="en-US" sz="900" u="none" strike="noStrike" dirty="0" smtClean="0">
                          <a:effectLst/>
                        </a:rPr>
                        <a:t>credits </a:t>
                      </a:r>
                      <a:r>
                        <a:rPr lang="en-US" sz="900" u="none" strike="noStrike" dirty="0">
                          <a:effectLst/>
                        </a:rPr>
                        <a:t>with DFW rates &gt;= 10%</a:t>
                      </a:r>
                      <a:endParaRPr lang="en-US" sz="900" b="0"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0.244</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dirty="0">
                          <a:effectLst/>
                        </a:rPr>
                        <a:t>Received Perkins loan (y/n)</a:t>
                      </a:r>
                      <a:endParaRPr lang="en-US" sz="900" b="0"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0.223</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Gender</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0.212</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Avg. SAT math  and verbal score by high school (from College Board data)</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0.211</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Received TAP (y/n)</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0.193</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dirty="0">
                          <a:effectLst/>
                        </a:rPr>
                        <a:t>Amount of federal financial aid need</a:t>
                      </a:r>
                      <a:endParaRPr lang="en-US" sz="900" b="0"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0.192</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Amount of disbursed scholarship aid</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a:effectLst/>
                        </a:rPr>
                        <a:t>0.183</a:t>
                      </a:r>
                      <a:endParaRPr lang="en-US" sz="900" b="0" i="0" u="none" strike="noStrike">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Combined SAT math and verbal score</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0.149</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Advising visits during week 2 to 7</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0.130</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Level of math courses, e.g., MAP, calculus or higher level</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0.124</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a:effectLst/>
                        </a:rPr>
                        <a:t>SAT writing score</a:t>
                      </a:r>
                      <a:endParaRPr lang="en-US" sz="900" b="0" i="0" u="none" strike="noStrike">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0.099</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r h="152550">
                <a:tc>
                  <a:txBody>
                    <a:bodyPr/>
                    <a:lstStyle/>
                    <a:p>
                      <a:pPr algn="l" fontAlgn="ctr"/>
                      <a:r>
                        <a:rPr lang="en-US" sz="900" u="none" strike="noStrike" dirty="0">
                          <a:effectLst/>
                        </a:rPr>
                        <a:t>SAT verbal score</a:t>
                      </a:r>
                      <a:endParaRPr lang="en-US" sz="900" b="0" i="0" u="none" strike="noStrike" dirty="0">
                        <a:solidFill>
                          <a:srgbClr val="000000"/>
                        </a:solidFill>
                        <a:effectLst/>
                        <a:latin typeface="Times New Roman" panose="02020603050405020304" pitchFamily="18" charset="0"/>
                      </a:endParaRPr>
                    </a:p>
                  </a:txBody>
                  <a:tcPr marL="7144" marR="7144" marT="7144" marB="0" anchor="ctr"/>
                </a:tc>
                <a:tc>
                  <a:txBody>
                    <a:bodyPr/>
                    <a:lstStyle/>
                    <a:p>
                      <a:pPr algn="ctr" fontAlgn="ctr"/>
                      <a:r>
                        <a:rPr lang="en-US" sz="900" u="none" strike="noStrike" dirty="0">
                          <a:effectLst/>
                        </a:rPr>
                        <a:t>0.088</a:t>
                      </a:r>
                      <a:endParaRPr lang="en-US" sz="900" b="0" i="0" u="none" strike="noStrike" dirty="0">
                        <a:solidFill>
                          <a:srgbClr val="000000"/>
                        </a:solidFill>
                        <a:effectLst/>
                        <a:latin typeface="Times New Roman" panose="02020603050405020304" pitchFamily="18" charset="0"/>
                      </a:endParaRPr>
                    </a:p>
                  </a:txBody>
                  <a:tcPr marL="7144" marR="7144" marT="7144" marB="0" anchor="ctr"/>
                </a:tc>
              </a:tr>
            </a:tbl>
          </a:graphicData>
        </a:graphic>
      </p:graphicFrame>
      <p:sp>
        <p:nvSpPr>
          <p:cNvPr id="3" name="TextBox 2"/>
          <p:cNvSpPr txBox="1"/>
          <p:nvPr/>
        </p:nvSpPr>
        <p:spPr>
          <a:xfrm>
            <a:off x="140574" y="5807954"/>
            <a:ext cx="976152" cy="369332"/>
          </a:xfrm>
          <a:prstGeom prst="rect">
            <a:avLst/>
          </a:prstGeom>
          <a:noFill/>
        </p:spPr>
        <p:txBody>
          <a:bodyPr wrap="square" rtlCol="0">
            <a:spAutoFit/>
          </a:bodyPr>
          <a:lstStyle/>
          <a:p>
            <a:r>
              <a:rPr lang="en-US" sz="900" dirty="0"/>
              <a:t>*BB = </a:t>
            </a:r>
            <a:r>
              <a:rPr lang="en-US" sz="900" dirty="0" err="1"/>
              <a:t>BlackBoard</a:t>
            </a:r>
            <a:endParaRPr lang="en-US" sz="900" dirty="0"/>
          </a:p>
        </p:txBody>
      </p:sp>
    </p:spTree>
    <p:extLst>
      <p:ext uri="{BB962C8B-B14F-4D97-AF65-F5344CB8AC3E}">
        <p14:creationId xmlns:p14="http://schemas.microsoft.com/office/powerpoint/2010/main" val="29671264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84" y="1032490"/>
            <a:ext cx="8500533" cy="994172"/>
          </a:xfrm>
        </p:spPr>
        <p:txBody>
          <a:bodyPr>
            <a:noAutofit/>
          </a:bodyPr>
          <a:lstStyle/>
          <a:p>
            <a:pPr algn="ctr"/>
            <a:r>
              <a:rPr lang="en-US" sz="3200" b="1" dirty="0">
                <a:solidFill>
                  <a:schemeClr val="tx1"/>
                </a:solidFill>
                <a:latin typeface="+mn-lt"/>
              </a:rPr>
              <a:t>Preliminary Decision </a:t>
            </a:r>
            <a:r>
              <a:rPr lang="en-US" sz="3200" b="1" dirty="0">
                <a:solidFill>
                  <a:schemeClr val="tx1"/>
                </a:solidFill>
                <a:latin typeface="+mn-lt"/>
              </a:rPr>
              <a:t>Tree </a:t>
            </a:r>
            <a:r>
              <a:rPr lang="en-US" sz="3200" b="1" dirty="0">
                <a:solidFill>
                  <a:schemeClr val="tx1"/>
                </a:solidFill>
                <a:latin typeface="+mn-lt"/>
              </a:rPr>
              <a:t>Model</a:t>
            </a:r>
            <a:br>
              <a:rPr lang="en-US" sz="3200" b="1" dirty="0">
                <a:solidFill>
                  <a:schemeClr val="tx1"/>
                </a:solidFill>
                <a:latin typeface="+mn-lt"/>
              </a:rPr>
            </a:br>
            <a:r>
              <a:rPr lang="en-US" sz="3200" b="1" dirty="0">
                <a:solidFill>
                  <a:schemeClr val="tx1"/>
                </a:solidFill>
                <a:latin typeface="+mn-lt"/>
              </a:rPr>
              <a:t>Predicting First </a:t>
            </a:r>
            <a:r>
              <a:rPr lang="en-US" sz="3200" b="1" dirty="0">
                <a:solidFill>
                  <a:schemeClr val="tx1"/>
                </a:solidFill>
                <a:latin typeface="+mn-lt"/>
              </a:rPr>
              <a:t>Semester GPA for First-Time Full-Time </a:t>
            </a:r>
            <a:r>
              <a:rPr lang="en-US" sz="3200" b="1" dirty="0" smtClean="0">
                <a:solidFill>
                  <a:schemeClr val="tx1"/>
                </a:solidFill>
                <a:latin typeface="+mn-lt"/>
              </a:rPr>
              <a:t>Freshmen</a:t>
            </a:r>
            <a:br>
              <a:rPr lang="en-US" sz="3200" b="1" dirty="0" smtClean="0">
                <a:solidFill>
                  <a:schemeClr val="tx1"/>
                </a:solidFill>
                <a:latin typeface="+mn-lt"/>
              </a:rPr>
            </a:br>
            <a:r>
              <a:rPr lang="en-US" sz="3200" dirty="0">
                <a:solidFill>
                  <a:schemeClr val="tx1"/>
                </a:solidFill>
                <a:latin typeface="+mn-lt"/>
              </a:rPr>
              <a:t>Average First Semester Freshmen GPA</a:t>
            </a:r>
            <a:br>
              <a:rPr lang="en-US" sz="3200" dirty="0">
                <a:solidFill>
                  <a:schemeClr val="tx1"/>
                </a:solidFill>
                <a:latin typeface="+mn-lt"/>
              </a:rPr>
            </a:br>
            <a:endParaRPr lang="en-US" sz="3200" dirty="0">
              <a:solidFill>
                <a:schemeClr val="tx1"/>
              </a:solidFill>
              <a:latin typeface="+mn-lt"/>
            </a:endParaRPr>
          </a:p>
        </p:txBody>
      </p:sp>
      <p:sp>
        <p:nvSpPr>
          <p:cNvPr id="4" name="Rectangle 3"/>
          <p:cNvSpPr/>
          <p:nvPr/>
        </p:nvSpPr>
        <p:spPr>
          <a:xfrm>
            <a:off x="3652362" y="2161273"/>
            <a:ext cx="2213043" cy="6609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Average GPA:  3.12</a:t>
            </a:r>
          </a:p>
          <a:p>
            <a:pPr algn="ctr"/>
            <a:r>
              <a:rPr lang="en-US" dirty="0" smtClean="0"/>
              <a:t>Count: 2842</a:t>
            </a:r>
            <a:endParaRPr lang="en-US" dirty="0"/>
          </a:p>
        </p:txBody>
      </p:sp>
      <p:sp>
        <p:nvSpPr>
          <p:cNvPr id="5" name="Rectangle 4"/>
          <p:cNvSpPr/>
          <p:nvPr/>
        </p:nvSpPr>
        <p:spPr>
          <a:xfrm>
            <a:off x="2187741" y="3430532"/>
            <a:ext cx="1527048" cy="868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 </a:t>
            </a:r>
            <a:r>
              <a:rPr lang="en-US" b="1" dirty="0">
                <a:solidFill>
                  <a:schemeClr val="tx1"/>
                </a:solidFill>
              </a:rPr>
              <a:t>92.0 </a:t>
            </a:r>
            <a:r>
              <a:rPr lang="en-US" b="1" dirty="0" smtClean="0">
                <a:solidFill>
                  <a:schemeClr val="tx1"/>
                </a:solidFill>
              </a:rPr>
              <a:t>&lt;</a:t>
            </a:r>
            <a:endParaRPr lang="en-US" dirty="0" smtClean="0">
              <a:solidFill>
                <a:schemeClr val="tx1"/>
              </a:solidFill>
            </a:endParaRPr>
          </a:p>
          <a:p>
            <a:pPr algn="ctr"/>
            <a:r>
              <a:rPr lang="en-US" dirty="0" smtClean="0"/>
              <a:t>Avg </a:t>
            </a:r>
            <a:r>
              <a:rPr lang="en-US" dirty="0" smtClean="0"/>
              <a:t>GPA:  2.91</a:t>
            </a:r>
          </a:p>
          <a:p>
            <a:pPr algn="ctr"/>
            <a:r>
              <a:rPr lang="en-US" dirty="0" smtClean="0"/>
              <a:t>Count: 1334</a:t>
            </a:r>
            <a:endParaRPr lang="en-US" dirty="0"/>
          </a:p>
        </p:txBody>
      </p:sp>
      <p:sp>
        <p:nvSpPr>
          <p:cNvPr id="6" name="Rectangle 5"/>
          <p:cNvSpPr/>
          <p:nvPr/>
        </p:nvSpPr>
        <p:spPr>
          <a:xfrm>
            <a:off x="5794789" y="3441435"/>
            <a:ext cx="1554480" cy="8661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&gt;= </a:t>
            </a:r>
            <a:r>
              <a:rPr lang="en-US" b="1" dirty="0" smtClean="0">
                <a:solidFill>
                  <a:schemeClr val="tx1"/>
                </a:solidFill>
              </a:rPr>
              <a:t>92.0</a:t>
            </a:r>
            <a:endParaRPr lang="en-US" dirty="0" smtClean="0">
              <a:solidFill>
                <a:schemeClr val="tx1"/>
              </a:solidFill>
            </a:endParaRPr>
          </a:p>
          <a:p>
            <a:pPr algn="ctr"/>
            <a:r>
              <a:rPr lang="en-US" dirty="0" smtClean="0"/>
              <a:t>Avg </a:t>
            </a:r>
            <a:r>
              <a:rPr lang="en-US" dirty="0" smtClean="0"/>
              <a:t>GPA:  3.30</a:t>
            </a:r>
          </a:p>
          <a:p>
            <a:pPr algn="ctr"/>
            <a:r>
              <a:rPr lang="en-US" dirty="0" smtClean="0"/>
              <a:t>Count: 1508</a:t>
            </a:r>
            <a:endParaRPr lang="en-US" dirty="0"/>
          </a:p>
        </p:txBody>
      </p:sp>
      <p:cxnSp>
        <p:nvCxnSpPr>
          <p:cNvPr id="8" name="Straight Connector 7"/>
          <p:cNvCxnSpPr>
            <a:endCxn id="15" idx="0"/>
          </p:cNvCxnSpPr>
          <p:nvPr/>
        </p:nvCxnSpPr>
        <p:spPr>
          <a:xfrm>
            <a:off x="4778163" y="2807808"/>
            <a:ext cx="0" cy="286065"/>
          </a:xfrm>
          <a:prstGeom prst="line">
            <a:avLst/>
          </a:prstGeom>
          <a:ln w="57150"/>
        </p:spPr>
        <p:style>
          <a:lnRef idx="3">
            <a:schemeClr val="dk1"/>
          </a:lnRef>
          <a:fillRef idx="0">
            <a:schemeClr val="dk1"/>
          </a:fillRef>
          <a:effectRef idx="2">
            <a:schemeClr val="dk1"/>
          </a:effectRef>
          <a:fontRef idx="minor">
            <a:schemeClr val="tx1"/>
          </a:fontRef>
        </p:style>
      </p:cxnSp>
      <p:grpSp>
        <p:nvGrpSpPr>
          <p:cNvPr id="27" name="Group 26"/>
          <p:cNvGrpSpPr/>
          <p:nvPr/>
        </p:nvGrpSpPr>
        <p:grpSpPr>
          <a:xfrm>
            <a:off x="2955660" y="3078103"/>
            <a:ext cx="3606449" cy="338936"/>
            <a:chOff x="2955660" y="2970264"/>
            <a:chExt cx="3385874" cy="446775"/>
          </a:xfrm>
        </p:grpSpPr>
        <p:cxnSp>
          <p:nvCxnSpPr>
            <p:cNvPr id="10" name="Straight Connector 9"/>
            <p:cNvCxnSpPr/>
            <p:nvPr/>
          </p:nvCxnSpPr>
          <p:spPr>
            <a:xfrm flipH="1">
              <a:off x="2955660" y="2984027"/>
              <a:ext cx="3385874" cy="0"/>
            </a:xfrm>
            <a:prstGeom prst="line">
              <a:avLst/>
            </a:prstGeom>
            <a:ln w="57150"/>
            <a:effectLst>
              <a:innerShdw blurRad="63500" dist="50800" dir="13500000">
                <a:prstClr val="black">
                  <a:alpha val="50000"/>
                </a:prstClr>
              </a:innerShdw>
            </a:effectLst>
          </p:spPr>
          <p:style>
            <a:lnRef idx="3">
              <a:schemeClr val="dk1"/>
            </a:lnRef>
            <a:fillRef idx="0">
              <a:schemeClr val="dk1"/>
            </a:fillRef>
            <a:effectRef idx="2">
              <a:schemeClr val="dk1"/>
            </a:effectRef>
            <a:fontRef idx="minor">
              <a:schemeClr val="tx1"/>
            </a:fontRef>
          </p:style>
        </p:cxnSp>
        <p:cxnSp>
          <p:nvCxnSpPr>
            <p:cNvPr id="12" name="Straight Arrow Connector 11"/>
            <p:cNvCxnSpPr/>
            <p:nvPr/>
          </p:nvCxnSpPr>
          <p:spPr>
            <a:xfrm flipH="1">
              <a:off x="2968227" y="2970264"/>
              <a:ext cx="1" cy="446775"/>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p:cNvCxnSpPr/>
            <p:nvPr/>
          </p:nvCxnSpPr>
          <p:spPr>
            <a:xfrm flipH="1">
              <a:off x="6331550" y="2970264"/>
              <a:ext cx="9314" cy="446775"/>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grpSp>
      <p:sp>
        <p:nvSpPr>
          <p:cNvPr id="15" name="TextBox 14"/>
          <p:cNvSpPr txBox="1"/>
          <p:nvPr/>
        </p:nvSpPr>
        <p:spPr>
          <a:xfrm>
            <a:off x="4380230" y="3093873"/>
            <a:ext cx="795866" cy="646331"/>
          </a:xfrm>
          <a:prstGeom prst="rect">
            <a:avLst/>
          </a:prstGeom>
          <a:noFill/>
        </p:spPr>
        <p:txBody>
          <a:bodyPr wrap="square" rtlCol="0">
            <a:spAutoFit/>
          </a:bodyPr>
          <a:lstStyle/>
          <a:p>
            <a:pPr algn="ctr"/>
            <a:r>
              <a:rPr lang="en-US" b="1" dirty="0" smtClean="0"/>
              <a:t>HS GPA</a:t>
            </a:r>
            <a:endParaRPr lang="en-US" b="1" dirty="0"/>
          </a:p>
        </p:txBody>
      </p:sp>
      <p:sp>
        <p:nvSpPr>
          <p:cNvPr id="21" name="Rectangle 20"/>
          <p:cNvSpPr/>
          <p:nvPr/>
        </p:nvSpPr>
        <p:spPr>
          <a:xfrm>
            <a:off x="4815847" y="4978685"/>
            <a:ext cx="1554480" cy="8378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Scholarship</a:t>
            </a:r>
            <a:endParaRPr lang="en-US" b="1" dirty="0" smtClean="0">
              <a:solidFill>
                <a:schemeClr val="tx1"/>
              </a:solidFill>
            </a:endParaRPr>
          </a:p>
          <a:p>
            <a:pPr algn="ctr"/>
            <a:r>
              <a:rPr lang="en-US" dirty="0" smtClean="0"/>
              <a:t>Avg </a:t>
            </a:r>
            <a:r>
              <a:rPr lang="en-US" dirty="0" smtClean="0"/>
              <a:t>GPA:  3.44</a:t>
            </a:r>
          </a:p>
          <a:p>
            <a:pPr algn="ctr"/>
            <a:r>
              <a:rPr lang="en-US" dirty="0" smtClean="0"/>
              <a:t>Count: 808</a:t>
            </a:r>
            <a:endParaRPr lang="en-US" dirty="0"/>
          </a:p>
        </p:txBody>
      </p:sp>
      <p:sp>
        <p:nvSpPr>
          <p:cNvPr id="22" name="Rectangle 21"/>
          <p:cNvSpPr/>
          <p:nvPr/>
        </p:nvSpPr>
        <p:spPr>
          <a:xfrm>
            <a:off x="6657781" y="4954537"/>
            <a:ext cx="1654945" cy="86899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No Scholarship</a:t>
            </a:r>
            <a:endParaRPr lang="en-US" b="1" dirty="0" smtClean="0">
              <a:solidFill>
                <a:schemeClr val="tx1"/>
              </a:solidFill>
            </a:endParaRPr>
          </a:p>
          <a:p>
            <a:pPr algn="ctr"/>
            <a:r>
              <a:rPr lang="en-US" dirty="0" smtClean="0"/>
              <a:t>Avg </a:t>
            </a:r>
            <a:r>
              <a:rPr lang="en-US" dirty="0" smtClean="0"/>
              <a:t>GPA:  3.14</a:t>
            </a:r>
          </a:p>
          <a:p>
            <a:pPr algn="ctr"/>
            <a:r>
              <a:rPr lang="en-US" dirty="0" smtClean="0"/>
              <a:t>Count: 700</a:t>
            </a:r>
            <a:endParaRPr lang="en-US" dirty="0"/>
          </a:p>
        </p:txBody>
      </p:sp>
      <p:sp>
        <p:nvSpPr>
          <p:cNvPr id="23" name="Rectangle 22"/>
          <p:cNvSpPr/>
          <p:nvPr/>
        </p:nvSpPr>
        <p:spPr>
          <a:xfrm>
            <a:off x="2955661" y="4971666"/>
            <a:ext cx="1531673" cy="8448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&gt;=15</a:t>
            </a:r>
          </a:p>
          <a:p>
            <a:pPr algn="ctr"/>
            <a:r>
              <a:rPr lang="en-US" dirty="0" smtClean="0"/>
              <a:t>Avg </a:t>
            </a:r>
            <a:r>
              <a:rPr lang="en-US" dirty="0" smtClean="0"/>
              <a:t>GPA: 3.06 </a:t>
            </a:r>
          </a:p>
          <a:p>
            <a:pPr algn="ctr"/>
            <a:r>
              <a:rPr lang="en-US" dirty="0" smtClean="0"/>
              <a:t>Count: 805</a:t>
            </a:r>
            <a:endParaRPr lang="en-US" dirty="0"/>
          </a:p>
        </p:txBody>
      </p:sp>
      <p:sp>
        <p:nvSpPr>
          <p:cNvPr id="24" name="Rectangle 23"/>
          <p:cNvSpPr/>
          <p:nvPr/>
        </p:nvSpPr>
        <p:spPr>
          <a:xfrm>
            <a:off x="1227574" y="4978685"/>
            <a:ext cx="1530009" cy="8448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&lt;15</a:t>
            </a:r>
          </a:p>
          <a:p>
            <a:pPr algn="ctr"/>
            <a:r>
              <a:rPr lang="en-US" dirty="0" smtClean="0"/>
              <a:t>Avg </a:t>
            </a:r>
            <a:r>
              <a:rPr lang="en-US" dirty="0" smtClean="0"/>
              <a:t>GPA:  2.66</a:t>
            </a:r>
          </a:p>
          <a:p>
            <a:pPr algn="ctr"/>
            <a:r>
              <a:rPr lang="en-US" dirty="0" smtClean="0"/>
              <a:t>Count: 529</a:t>
            </a:r>
            <a:endParaRPr lang="en-US" dirty="0"/>
          </a:p>
        </p:txBody>
      </p:sp>
      <p:grpSp>
        <p:nvGrpSpPr>
          <p:cNvPr id="11" name="Group 10"/>
          <p:cNvGrpSpPr/>
          <p:nvPr/>
        </p:nvGrpSpPr>
        <p:grpSpPr>
          <a:xfrm>
            <a:off x="2002309" y="4286147"/>
            <a:ext cx="1826048" cy="658066"/>
            <a:chOff x="2011681" y="4156480"/>
            <a:chExt cx="1826048" cy="429315"/>
          </a:xfrm>
        </p:grpSpPr>
        <p:cxnSp>
          <p:nvCxnSpPr>
            <p:cNvPr id="60" name="Straight Connector 59"/>
            <p:cNvCxnSpPr/>
            <p:nvPr/>
          </p:nvCxnSpPr>
          <p:spPr>
            <a:xfrm flipH="1" flipV="1">
              <a:off x="2011681" y="4377690"/>
              <a:ext cx="1826048" cy="673"/>
            </a:xfrm>
            <a:prstGeom prst="line">
              <a:avLst/>
            </a:prstGeom>
            <a:ln w="57150"/>
            <a:effectLst>
              <a:innerShdw blurRad="63500" dist="50800" dir="13500000">
                <a:prstClr val="black">
                  <a:alpha val="50000"/>
                </a:prstClr>
              </a:innerShdw>
            </a:effectLst>
          </p:spPr>
          <p:style>
            <a:lnRef idx="3">
              <a:schemeClr val="dk1"/>
            </a:lnRef>
            <a:fillRef idx="0">
              <a:schemeClr val="dk1"/>
            </a:fillRef>
            <a:effectRef idx="2">
              <a:schemeClr val="dk1"/>
            </a:effectRef>
            <a:fontRef idx="minor">
              <a:schemeClr val="tx1"/>
            </a:fontRef>
          </p:style>
        </p:cxnSp>
        <p:cxnSp>
          <p:nvCxnSpPr>
            <p:cNvPr id="63" name="Straight Connector 62"/>
            <p:cNvCxnSpPr/>
            <p:nvPr/>
          </p:nvCxnSpPr>
          <p:spPr>
            <a:xfrm>
              <a:off x="2968227" y="4156480"/>
              <a:ext cx="0" cy="228558"/>
            </a:xfrm>
            <a:prstGeom prst="line">
              <a:avLst/>
            </a:prstGeom>
            <a:ln w="57150"/>
          </p:spPr>
          <p:style>
            <a:lnRef idx="3">
              <a:schemeClr val="dk1"/>
            </a:lnRef>
            <a:fillRef idx="0">
              <a:schemeClr val="dk1"/>
            </a:fillRef>
            <a:effectRef idx="2">
              <a:schemeClr val="dk1"/>
            </a:effectRef>
            <a:fontRef idx="minor">
              <a:schemeClr val="tx1"/>
            </a:fontRef>
          </p:style>
        </p:cxnSp>
        <p:cxnSp>
          <p:nvCxnSpPr>
            <p:cNvPr id="64" name="Straight Arrow Connector 63"/>
            <p:cNvCxnSpPr/>
            <p:nvPr/>
          </p:nvCxnSpPr>
          <p:spPr>
            <a:xfrm flipH="1">
              <a:off x="3811559" y="4367066"/>
              <a:ext cx="12785" cy="21872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65" name="Straight Arrow Connector 64"/>
            <p:cNvCxnSpPr/>
            <p:nvPr/>
          </p:nvCxnSpPr>
          <p:spPr>
            <a:xfrm>
              <a:off x="2029553" y="4378363"/>
              <a:ext cx="5645" cy="20346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grpSp>
      <p:sp>
        <p:nvSpPr>
          <p:cNvPr id="71" name="TextBox 70"/>
          <p:cNvSpPr txBox="1"/>
          <p:nvPr/>
        </p:nvSpPr>
        <p:spPr>
          <a:xfrm>
            <a:off x="21221" y="4938138"/>
            <a:ext cx="1107314" cy="954107"/>
          </a:xfrm>
          <a:prstGeom prst="rect">
            <a:avLst/>
          </a:prstGeom>
          <a:noFill/>
        </p:spPr>
        <p:txBody>
          <a:bodyPr wrap="square" rtlCol="0">
            <a:spAutoFit/>
          </a:bodyPr>
          <a:lstStyle/>
          <a:p>
            <a:pPr algn="ctr"/>
            <a:r>
              <a:rPr lang="en-US" sz="1400" b="1" dirty="0" smtClean="0"/>
              <a:t>Avg. BB Logins per Non-STEM Course</a:t>
            </a:r>
            <a:endParaRPr lang="en-US" sz="1400" b="1" dirty="0"/>
          </a:p>
        </p:txBody>
      </p:sp>
      <p:grpSp>
        <p:nvGrpSpPr>
          <p:cNvPr id="42" name="Group 41"/>
          <p:cNvGrpSpPr/>
          <p:nvPr/>
        </p:nvGrpSpPr>
        <p:grpSpPr>
          <a:xfrm>
            <a:off x="5523220" y="4298858"/>
            <a:ext cx="2077637" cy="658066"/>
            <a:chOff x="2011681" y="4156480"/>
            <a:chExt cx="1826048" cy="429315"/>
          </a:xfrm>
        </p:grpSpPr>
        <p:cxnSp>
          <p:nvCxnSpPr>
            <p:cNvPr id="43" name="Straight Connector 42"/>
            <p:cNvCxnSpPr/>
            <p:nvPr/>
          </p:nvCxnSpPr>
          <p:spPr>
            <a:xfrm flipH="1" flipV="1">
              <a:off x="2011681" y="4377690"/>
              <a:ext cx="1826048" cy="673"/>
            </a:xfrm>
            <a:prstGeom prst="line">
              <a:avLst/>
            </a:prstGeom>
            <a:ln w="57150"/>
            <a:effectLst>
              <a:innerShdw blurRad="63500" dist="50800" dir="13500000">
                <a:prstClr val="black">
                  <a:alpha val="50000"/>
                </a:prstClr>
              </a:innerShdw>
            </a:effectLst>
          </p:spPr>
          <p:style>
            <a:lnRef idx="3">
              <a:schemeClr val="dk1"/>
            </a:lnRef>
            <a:fillRef idx="0">
              <a:schemeClr val="dk1"/>
            </a:fillRef>
            <a:effectRef idx="2">
              <a:schemeClr val="dk1"/>
            </a:effectRef>
            <a:fontRef idx="minor">
              <a:schemeClr val="tx1"/>
            </a:fontRef>
          </p:style>
        </p:cxnSp>
        <p:cxnSp>
          <p:nvCxnSpPr>
            <p:cNvPr id="44" name="Straight Connector 43"/>
            <p:cNvCxnSpPr/>
            <p:nvPr/>
          </p:nvCxnSpPr>
          <p:spPr>
            <a:xfrm>
              <a:off x="2968227" y="4156480"/>
              <a:ext cx="0" cy="228558"/>
            </a:xfrm>
            <a:prstGeom prst="line">
              <a:avLst/>
            </a:prstGeom>
            <a:ln w="57150"/>
          </p:spPr>
          <p:style>
            <a:lnRef idx="3">
              <a:schemeClr val="dk1"/>
            </a:lnRef>
            <a:fillRef idx="0">
              <a:schemeClr val="dk1"/>
            </a:fillRef>
            <a:effectRef idx="2">
              <a:schemeClr val="dk1"/>
            </a:effectRef>
            <a:fontRef idx="minor">
              <a:schemeClr val="tx1"/>
            </a:fontRef>
          </p:style>
        </p:cxnSp>
        <p:cxnSp>
          <p:nvCxnSpPr>
            <p:cNvPr id="45" name="Straight Arrow Connector 44"/>
            <p:cNvCxnSpPr/>
            <p:nvPr/>
          </p:nvCxnSpPr>
          <p:spPr>
            <a:xfrm flipH="1">
              <a:off x="3802213" y="4367066"/>
              <a:ext cx="12785" cy="21872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cxnSp>
          <p:nvCxnSpPr>
            <p:cNvPr id="47" name="Straight Arrow Connector 46"/>
            <p:cNvCxnSpPr/>
            <p:nvPr/>
          </p:nvCxnSpPr>
          <p:spPr>
            <a:xfrm>
              <a:off x="2029553" y="4378363"/>
              <a:ext cx="5645" cy="203469"/>
            </a:xfrm>
            <a:prstGeom prst="straightConnector1">
              <a:avLst/>
            </a:prstGeom>
            <a:ln w="57150">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8816667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33973"/>
            <a:ext cx="9144000" cy="509928"/>
          </a:xfrm>
        </p:spPr>
        <p:txBody>
          <a:bodyPr>
            <a:noAutofit/>
          </a:bodyPr>
          <a:lstStyle/>
          <a:p>
            <a:pPr algn="ctr"/>
            <a:r>
              <a:rPr lang="en-US" sz="2800" b="1" dirty="0">
                <a:solidFill>
                  <a:schemeClr val="tx1"/>
                </a:solidFill>
                <a:latin typeface="+mn-lt"/>
              </a:rPr>
              <a:t>Preliminary Decision Tree Model: First Semester </a:t>
            </a:r>
            <a:r>
              <a:rPr lang="en-US" sz="2800" b="1" dirty="0">
                <a:solidFill>
                  <a:schemeClr val="tx1"/>
                </a:solidFill>
                <a:latin typeface="+mn-lt"/>
              </a:rPr>
              <a:t>GPA</a:t>
            </a:r>
            <a:r>
              <a:rPr lang="en-US" sz="2800" b="1" dirty="0">
                <a:solidFill>
                  <a:schemeClr val="tx1"/>
                </a:solidFill>
                <a:latin typeface="+mn-lt"/>
              </a:rPr>
              <a:t> for First-Time Full-Time Freshmen</a:t>
            </a:r>
            <a:br>
              <a:rPr lang="en-US" sz="2800" b="1" dirty="0">
                <a:solidFill>
                  <a:schemeClr val="tx1"/>
                </a:solidFill>
                <a:latin typeface="+mn-lt"/>
              </a:rPr>
            </a:br>
            <a:r>
              <a:rPr lang="en-US" sz="2400" b="1" dirty="0">
                <a:solidFill>
                  <a:schemeClr val="tx1"/>
                </a:solidFill>
                <a:latin typeface="+mn-lt"/>
              </a:rPr>
              <a:t>First Level:  High School GPA;  Second Level:  Received Scholarship (Y/N)</a:t>
            </a:r>
            <a:endParaRPr lang="en-US" sz="2400" b="1" dirty="0">
              <a:solidFill>
                <a:schemeClr val="tx1"/>
              </a:solidFill>
              <a:latin typeface="+mn-lt"/>
            </a:endParaRPr>
          </a:p>
        </p:txBody>
      </p:sp>
      <p:pic>
        <p:nvPicPr>
          <p:cNvPr id="6" name="Picture 5"/>
          <p:cNvPicPr>
            <a:picLocks noChangeAspect="1"/>
          </p:cNvPicPr>
          <p:nvPr/>
        </p:nvPicPr>
        <p:blipFill>
          <a:blip r:embed="rId2"/>
          <a:stretch>
            <a:fillRect/>
          </a:stretch>
        </p:blipFill>
        <p:spPr>
          <a:xfrm>
            <a:off x="356260" y="1732700"/>
            <a:ext cx="8514608" cy="4408158"/>
          </a:xfrm>
          <a:prstGeom prst="rect">
            <a:avLst/>
          </a:prstGeom>
        </p:spPr>
      </p:pic>
      <p:grpSp>
        <p:nvGrpSpPr>
          <p:cNvPr id="4" name="Group 3"/>
          <p:cNvGrpSpPr/>
          <p:nvPr/>
        </p:nvGrpSpPr>
        <p:grpSpPr>
          <a:xfrm>
            <a:off x="1837065" y="1732700"/>
            <a:ext cx="2522199" cy="646331"/>
            <a:chOff x="1698172" y="1794561"/>
            <a:chExt cx="2522199" cy="646331"/>
          </a:xfrm>
        </p:grpSpPr>
        <p:sp>
          <p:nvSpPr>
            <p:cNvPr id="7" name="TextBox 6"/>
            <p:cNvSpPr txBox="1"/>
            <p:nvPr/>
          </p:nvSpPr>
          <p:spPr>
            <a:xfrm>
              <a:off x="1698172" y="1794561"/>
              <a:ext cx="2092037" cy="646331"/>
            </a:xfrm>
            <a:prstGeom prst="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US" dirty="0" smtClean="0"/>
                <a:t>HS GPA &gt; 92,</a:t>
              </a:r>
            </a:p>
            <a:p>
              <a:r>
                <a:rPr lang="en-US" dirty="0" smtClean="0"/>
                <a:t>No Scholarship</a:t>
              </a:r>
              <a:endParaRPr lang="en-US" dirty="0"/>
            </a:p>
          </p:txBody>
        </p:sp>
        <p:sp>
          <p:nvSpPr>
            <p:cNvPr id="10" name="Right Arrow 9"/>
            <p:cNvSpPr/>
            <p:nvPr/>
          </p:nvSpPr>
          <p:spPr>
            <a:xfrm>
              <a:off x="3697856" y="2050967"/>
              <a:ext cx="522515" cy="133517"/>
            </a:xfrm>
            <a:prstGeom prst="rightArrow">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grpSp>
      <p:sp>
        <p:nvSpPr>
          <p:cNvPr id="3" name="TextBox 2"/>
          <p:cNvSpPr txBox="1"/>
          <p:nvPr/>
        </p:nvSpPr>
        <p:spPr>
          <a:xfrm>
            <a:off x="172929" y="6329657"/>
            <a:ext cx="5850473" cy="523220"/>
          </a:xfrm>
          <a:prstGeom prst="rect">
            <a:avLst/>
          </a:prstGeom>
          <a:noFill/>
        </p:spPr>
        <p:txBody>
          <a:bodyPr wrap="square" rtlCol="0">
            <a:spAutoFit/>
          </a:bodyPr>
          <a:lstStyle/>
          <a:p>
            <a:r>
              <a:rPr lang="en-US" sz="1400" dirty="0">
                <a:solidFill>
                  <a:schemeClr val="bg1"/>
                </a:solidFill>
              </a:rPr>
              <a:t>BB = </a:t>
            </a:r>
            <a:r>
              <a:rPr lang="en-US" sz="1400" dirty="0" err="1">
                <a:solidFill>
                  <a:schemeClr val="bg1"/>
                </a:solidFill>
              </a:rPr>
              <a:t>BlackBoard</a:t>
            </a:r>
            <a:r>
              <a:rPr lang="en-US" sz="1400" dirty="0">
                <a:solidFill>
                  <a:schemeClr val="bg1"/>
                </a:solidFill>
              </a:rPr>
              <a:t>; DFW refers to courses/credits taken in high DFW rate courses, not the students’ grades.</a:t>
            </a:r>
            <a:endParaRPr lang="en-US" sz="1400" dirty="0">
              <a:solidFill>
                <a:schemeClr val="bg1"/>
              </a:solidFill>
            </a:endParaRPr>
          </a:p>
        </p:txBody>
      </p:sp>
    </p:spTree>
    <p:extLst>
      <p:ext uri="{BB962C8B-B14F-4D97-AF65-F5344CB8AC3E}">
        <p14:creationId xmlns:p14="http://schemas.microsoft.com/office/powerpoint/2010/main" val="39187657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206491"/>
            <a:ext cx="8980227" cy="549588"/>
          </a:xfrm>
        </p:spPr>
        <p:txBody>
          <a:bodyPr>
            <a:normAutofit fontScale="90000"/>
          </a:bodyPr>
          <a:lstStyle/>
          <a:p>
            <a:pPr algn="ctr"/>
            <a:r>
              <a:rPr lang="en-US" sz="3100" b="1" dirty="0">
                <a:solidFill>
                  <a:schemeClr val="tx1"/>
                </a:solidFill>
                <a:latin typeface="+mn-lt"/>
              </a:rPr>
              <a:t>Preliminary Decision </a:t>
            </a:r>
            <a:r>
              <a:rPr lang="en-US" sz="3100" b="1" dirty="0">
                <a:solidFill>
                  <a:schemeClr val="tx1"/>
                </a:solidFill>
                <a:latin typeface="+mn-lt"/>
              </a:rPr>
              <a:t>Tree Model: First Semester GPA for First-Time Full-Time </a:t>
            </a:r>
            <a:r>
              <a:rPr lang="en-US" sz="3100" b="1" dirty="0">
                <a:solidFill>
                  <a:schemeClr val="tx1"/>
                </a:solidFill>
                <a:latin typeface="+mn-lt"/>
              </a:rPr>
              <a:t>Freshmen</a:t>
            </a:r>
            <a:r>
              <a:rPr lang="en-US" sz="2000" b="1" dirty="0">
                <a:solidFill>
                  <a:schemeClr val="tx1"/>
                </a:solidFill>
                <a:latin typeface="+mn-lt"/>
              </a:rPr>
              <a:t/>
            </a:r>
            <a:br>
              <a:rPr lang="en-US" sz="2000" b="1" dirty="0">
                <a:solidFill>
                  <a:schemeClr val="tx1"/>
                </a:solidFill>
                <a:latin typeface="+mn-lt"/>
              </a:rPr>
            </a:br>
            <a:r>
              <a:rPr lang="en-US" sz="2200" b="1" dirty="0">
                <a:solidFill>
                  <a:schemeClr val="tx1"/>
                </a:solidFill>
                <a:latin typeface="+mn-lt"/>
              </a:rPr>
              <a:t>First Level:  High School GPA;  Second Level:  Received Scholarship (Y/N</a:t>
            </a:r>
            <a:r>
              <a:rPr lang="en-US" sz="2200" b="1" dirty="0">
                <a:solidFill>
                  <a:schemeClr val="tx1"/>
                </a:solidFill>
                <a:latin typeface="+mn-lt"/>
              </a:rPr>
              <a:t>); Third Level: Entered College with Credits</a:t>
            </a:r>
            <a:endParaRPr lang="en-US" sz="2200" dirty="0">
              <a:solidFill>
                <a:schemeClr val="tx1"/>
              </a:solidFill>
              <a:latin typeface="+mn-lt"/>
            </a:endParaRPr>
          </a:p>
        </p:txBody>
      </p:sp>
      <p:pic>
        <p:nvPicPr>
          <p:cNvPr id="4" name="Picture 3"/>
          <p:cNvPicPr>
            <a:picLocks noChangeAspect="1"/>
          </p:cNvPicPr>
          <p:nvPr/>
        </p:nvPicPr>
        <p:blipFill>
          <a:blip r:embed="rId2"/>
          <a:stretch>
            <a:fillRect/>
          </a:stretch>
        </p:blipFill>
        <p:spPr>
          <a:xfrm>
            <a:off x="573206" y="1768702"/>
            <a:ext cx="8215952" cy="4485853"/>
          </a:xfrm>
          <a:prstGeom prst="rect">
            <a:avLst/>
          </a:prstGeom>
        </p:spPr>
      </p:pic>
      <p:grpSp>
        <p:nvGrpSpPr>
          <p:cNvPr id="5" name="Group 4"/>
          <p:cNvGrpSpPr/>
          <p:nvPr/>
        </p:nvGrpSpPr>
        <p:grpSpPr>
          <a:xfrm>
            <a:off x="573206" y="1768702"/>
            <a:ext cx="3367422" cy="523220"/>
            <a:chOff x="107459" y="2139893"/>
            <a:chExt cx="3833169" cy="523220"/>
          </a:xfrm>
        </p:grpSpPr>
        <p:sp>
          <p:nvSpPr>
            <p:cNvPr id="6" name="TextBox 5"/>
            <p:cNvSpPr txBox="1"/>
            <p:nvPr/>
          </p:nvSpPr>
          <p:spPr>
            <a:xfrm>
              <a:off x="107459" y="2139893"/>
              <a:ext cx="3528369" cy="523220"/>
            </a:xfrm>
            <a:prstGeom prst="rect">
              <a:avLst/>
            </a:prstGeom>
            <a:solidFill>
              <a:schemeClr val="accent2"/>
            </a:solidFill>
            <a:ln>
              <a:noFill/>
            </a:ln>
          </p:spPr>
          <p:txBody>
            <a:bodyPr wrap="square" rtlCol="0">
              <a:spAutoFit/>
            </a:bodyPr>
            <a:lstStyle/>
            <a:p>
              <a:r>
                <a:rPr lang="en-US" sz="1400" dirty="0" smtClean="0">
                  <a:solidFill>
                    <a:schemeClr val="bg1"/>
                  </a:solidFill>
                </a:rPr>
                <a:t>HS GPA &gt; 92, Received Scholarship, Entered College with &gt;= 16 Credits</a:t>
              </a:r>
              <a:endParaRPr lang="en-US" sz="1400" dirty="0">
                <a:solidFill>
                  <a:schemeClr val="bg1"/>
                </a:solidFill>
              </a:endParaRPr>
            </a:p>
          </p:txBody>
        </p:sp>
        <p:sp>
          <p:nvSpPr>
            <p:cNvPr id="7" name="Right Arrow 6"/>
            <p:cNvSpPr/>
            <p:nvPr/>
          </p:nvSpPr>
          <p:spPr>
            <a:xfrm>
              <a:off x="3635828" y="2345053"/>
              <a:ext cx="304800" cy="130628"/>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3" name="TextBox 2"/>
          <p:cNvSpPr txBox="1"/>
          <p:nvPr/>
        </p:nvSpPr>
        <p:spPr>
          <a:xfrm>
            <a:off x="107459" y="6254555"/>
            <a:ext cx="8135790" cy="523220"/>
          </a:xfrm>
          <a:prstGeom prst="rect">
            <a:avLst/>
          </a:prstGeom>
          <a:noFill/>
        </p:spPr>
        <p:txBody>
          <a:bodyPr wrap="square" rtlCol="0">
            <a:spAutoFit/>
          </a:bodyPr>
          <a:lstStyle/>
          <a:p>
            <a:r>
              <a:rPr lang="en-US" sz="1400" dirty="0">
                <a:solidFill>
                  <a:schemeClr val="bg1"/>
                </a:solidFill>
              </a:rPr>
              <a:t>ADV refers to advising visits; </a:t>
            </a:r>
            <a:r>
              <a:rPr lang="en-US" sz="1400" dirty="0" err="1">
                <a:solidFill>
                  <a:schemeClr val="bg1"/>
                </a:solidFill>
              </a:rPr>
              <a:t>hs_avg_satcrm</a:t>
            </a:r>
            <a:r>
              <a:rPr lang="en-US" sz="1400" dirty="0">
                <a:solidFill>
                  <a:schemeClr val="bg1"/>
                </a:solidFill>
              </a:rPr>
              <a:t> is the average SAT CR and Math Score by high school as reported </a:t>
            </a:r>
            <a:r>
              <a:rPr lang="en-US" sz="1400" dirty="0" smtClean="0">
                <a:solidFill>
                  <a:schemeClr val="bg1"/>
                </a:solidFill>
              </a:rPr>
              <a:t>by The </a:t>
            </a:r>
            <a:r>
              <a:rPr lang="en-US" sz="1400" dirty="0">
                <a:solidFill>
                  <a:schemeClr val="bg1"/>
                </a:solidFill>
              </a:rPr>
              <a:t>College Board.</a:t>
            </a:r>
            <a:endParaRPr lang="en-US" sz="1400" dirty="0">
              <a:solidFill>
                <a:schemeClr val="bg1"/>
              </a:solidFill>
            </a:endParaRPr>
          </a:p>
        </p:txBody>
      </p:sp>
    </p:spTree>
    <p:extLst>
      <p:ext uri="{BB962C8B-B14F-4D97-AF65-F5344CB8AC3E}">
        <p14:creationId xmlns:p14="http://schemas.microsoft.com/office/powerpoint/2010/main" val="7815549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44010"/>
            <a:ext cx="9144000" cy="684098"/>
          </a:xfrm>
        </p:spPr>
        <p:txBody>
          <a:bodyPr>
            <a:noAutofit/>
          </a:bodyPr>
          <a:lstStyle/>
          <a:p>
            <a:pPr algn="ctr"/>
            <a:r>
              <a:rPr lang="en-US" sz="2800" b="1" dirty="0">
                <a:solidFill>
                  <a:schemeClr val="tx1"/>
                </a:solidFill>
                <a:latin typeface="+mn-lt"/>
              </a:rPr>
              <a:t>Preliminary Decision </a:t>
            </a:r>
            <a:r>
              <a:rPr lang="en-US" sz="2800" b="1" dirty="0">
                <a:solidFill>
                  <a:schemeClr val="tx1"/>
                </a:solidFill>
                <a:latin typeface="+mn-lt"/>
              </a:rPr>
              <a:t>Tree Model: </a:t>
            </a:r>
            <a:r>
              <a:rPr lang="en-US" sz="2800" b="1" dirty="0">
                <a:solidFill>
                  <a:schemeClr val="tx1"/>
                </a:solidFill>
                <a:latin typeface="+mn-lt"/>
              </a:rPr>
              <a:t>First Semester GPA for First-Time Full-Time Freshmen</a:t>
            </a:r>
            <a:r>
              <a:rPr lang="en-US" sz="2800" b="1" dirty="0">
                <a:solidFill>
                  <a:schemeClr val="tx1"/>
                </a:solidFill>
              </a:rPr>
              <a:t/>
            </a:r>
            <a:br>
              <a:rPr lang="en-US" sz="2800" b="1" dirty="0">
                <a:solidFill>
                  <a:schemeClr val="tx1"/>
                </a:solidFill>
              </a:rPr>
            </a:br>
            <a:r>
              <a:rPr lang="en-US" sz="2400" b="1" dirty="0">
                <a:solidFill>
                  <a:schemeClr val="tx1"/>
                </a:solidFill>
                <a:latin typeface="+mn-lt"/>
              </a:rPr>
              <a:t>First </a:t>
            </a:r>
            <a:r>
              <a:rPr lang="en-US" sz="2400" b="1" dirty="0">
                <a:solidFill>
                  <a:schemeClr val="tx1"/>
                </a:solidFill>
                <a:latin typeface="+mn-lt"/>
              </a:rPr>
              <a:t>Level:  High School GPA;  Second Level:  </a:t>
            </a:r>
            <a:r>
              <a:rPr lang="en-US" sz="2400" b="1" dirty="0">
                <a:solidFill>
                  <a:schemeClr val="tx1"/>
                </a:solidFill>
                <a:latin typeface="+mn-lt"/>
              </a:rPr>
              <a:t>Avg. </a:t>
            </a:r>
            <a:r>
              <a:rPr lang="en-US" sz="2400" b="1" dirty="0" err="1">
                <a:solidFill>
                  <a:schemeClr val="tx1"/>
                </a:solidFill>
                <a:latin typeface="+mn-lt"/>
              </a:rPr>
              <a:t>BlackBoard</a:t>
            </a:r>
            <a:r>
              <a:rPr lang="en-US" sz="2400" b="1" dirty="0">
                <a:solidFill>
                  <a:schemeClr val="tx1"/>
                </a:solidFill>
                <a:latin typeface="+mn-lt"/>
              </a:rPr>
              <a:t> Logins per Non-STEM Course;</a:t>
            </a:r>
            <a:br>
              <a:rPr lang="en-US" sz="2400" b="1" dirty="0">
                <a:solidFill>
                  <a:schemeClr val="tx1"/>
                </a:solidFill>
                <a:latin typeface="+mn-lt"/>
              </a:rPr>
            </a:br>
            <a:r>
              <a:rPr lang="en-US" sz="2400" b="1" dirty="0">
                <a:solidFill>
                  <a:schemeClr val="tx1"/>
                </a:solidFill>
                <a:latin typeface="+mn-lt"/>
              </a:rPr>
              <a:t>Third </a:t>
            </a:r>
            <a:r>
              <a:rPr lang="en-US" sz="2400" b="1" dirty="0">
                <a:solidFill>
                  <a:schemeClr val="tx1"/>
                </a:solidFill>
                <a:latin typeface="+mn-lt"/>
              </a:rPr>
              <a:t>Level: </a:t>
            </a:r>
            <a:r>
              <a:rPr lang="en-US" sz="2400" b="1" dirty="0" err="1">
                <a:solidFill>
                  <a:schemeClr val="tx1"/>
                </a:solidFill>
                <a:latin typeface="+mn-lt"/>
              </a:rPr>
              <a:t>BlackBoard</a:t>
            </a:r>
            <a:r>
              <a:rPr lang="en-US" sz="2400" b="1" dirty="0">
                <a:solidFill>
                  <a:schemeClr val="tx1"/>
                </a:solidFill>
                <a:latin typeface="+mn-lt"/>
              </a:rPr>
              <a:t> Total Non-STEM Logins</a:t>
            </a:r>
            <a:endParaRPr lang="en-US" sz="2400" dirty="0">
              <a:solidFill>
                <a:schemeClr val="tx1"/>
              </a:solidFill>
              <a:latin typeface="+mn-lt"/>
            </a:endParaRPr>
          </a:p>
        </p:txBody>
      </p:sp>
      <p:sp>
        <p:nvSpPr>
          <p:cNvPr id="5" name="TextBox 4"/>
          <p:cNvSpPr txBox="1"/>
          <p:nvPr/>
        </p:nvSpPr>
        <p:spPr>
          <a:xfrm>
            <a:off x="818866" y="1967593"/>
            <a:ext cx="3169530" cy="1077218"/>
          </a:xfrm>
          <a:prstGeom prst="rect">
            <a:avLst/>
          </a:prstGeom>
          <a:solidFill>
            <a:schemeClr val="accent2"/>
          </a:solidFill>
          <a:ln>
            <a:noFill/>
          </a:ln>
        </p:spPr>
        <p:txBody>
          <a:bodyPr wrap="square" rtlCol="0">
            <a:spAutoFit/>
          </a:bodyPr>
          <a:lstStyle/>
          <a:p>
            <a:r>
              <a:rPr lang="en-US" sz="1600" dirty="0" smtClean="0">
                <a:solidFill>
                  <a:schemeClr val="bg1"/>
                </a:solidFill>
              </a:rPr>
              <a:t>HS GPA &lt;= 92, Avg. </a:t>
            </a:r>
            <a:r>
              <a:rPr lang="en-US" sz="1600" dirty="0" err="1" smtClean="0">
                <a:solidFill>
                  <a:schemeClr val="bg1"/>
                </a:solidFill>
              </a:rPr>
              <a:t>BlackBoard</a:t>
            </a:r>
            <a:r>
              <a:rPr lang="en-US" sz="1600" dirty="0" smtClean="0">
                <a:solidFill>
                  <a:schemeClr val="bg1"/>
                </a:solidFill>
              </a:rPr>
              <a:t> Logins per non-STEM Course &lt;15.1, Total </a:t>
            </a:r>
            <a:r>
              <a:rPr lang="en-US" sz="1600" dirty="0" err="1" smtClean="0">
                <a:solidFill>
                  <a:schemeClr val="bg1"/>
                </a:solidFill>
              </a:rPr>
              <a:t>BlackBoard</a:t>
            </a:r>
            <a:r>
              <a:rPr lang="en-US" sz="1600" dirty="0" smtClean="0">
                <a:solidFill>
                  <a:schemeClr val="bg1"/>
                </a:solidFill>
              </a:rPr>
              <a:t> non-STEM Logins &lt; 8.5</a:t>
            </a:r>
            <a:endParaRPr lang="en-US" sz="1600" dirty="0">
              <a:solidFill>
                <a:schemeClr val="bg1"/>
              </a:solidFill>
            </a:endParaRPr>
          </a:p>
        </p:txBody>
      </p:sp>
      <p:pic>
        <p:nvPicPr>
          <p:cNvPr id="6" name="Picture 5"/>
          <p:cNvPicPr>
            <a:picLocks noChangeAspect="1"/>
          </p:cNvPicPr>
          <p:nvPr/>
        </p:nvPicPr>
        <p:blipFill>
          <a:blip r:embed="rId2"/>
          <a:stretch>
            <a:fillRect/>
          </a:stretch>
        </p:blipFill>
        <p:spPr>
          <a:xfrm>
            <a:off x="3940629" y="1967593"/>
            <a:ext cx="3374571" cy="4323397"/>
          </a:xfrm>
          <a:prstGeom prst="rect">
            <a:avLst/>
          </a:prstGeom>
        </p:spPr>
      </p:pic>
      <p:sp>
        <p:nvSpPr>
          <p:cNvPr id="7" name="Right Arrow 6"/>
          <p:cNvSpPr/>
          <p:nvPr/>
        </p:nvSpPr>
        <p:spPr>
          <a:xfrm>
            <a:off x="3940629" y="2172310"/>
            <a:ext cx="740228" cy="204734"/>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820455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1094"/>
            <a:ext cx="7886700" cy="491966"/>
          </a:xfrm>
        </p:spPr>
        <p:txBody>
          <a:bodyPr>
            <a:noAutofit/>
          </a:bodyPr>
          <a:lstStyle/>
          <a:p>
            <a:pPr algn="ctr"/>
            <a:r>
              <a:rPr lang="en-US" sz="4000" dirty="0">
                <a:solidFill>
                  <a:schemeClr val="tx1"/>
                </a:solidFill>
                <a:latin typeface="+mn-lt"/>
              </a:rPr>
              <a:t>Predictive Analytics Rankings: The Forrester Wave</a:t>
            </a:r>
            <a:endParaRPr lang="en-US" sz="4000" dirty="0">
              <a:solidFill>
                <a:schemeClr val="tx1"/>
              </a:solidFill>
              <a:latin typeface="+mn-lt"/>
            </a:endParaRPr>
          </a:p>
        </p:txBody>
      </p:sp>
      <p:pic>
        <p:nvPicPr>
          <p:cNvPr id="4" name="Content Placeholder 3"/>
          <p:cNvPicPr>
            <a:picLocks noGrp="1" noChangeAspect="1"/>
          </p:cNvPicPr>
          <p:nvPr>
            <p:ph idx="1"/>
          </p:nvPr>
        </p:nvPicPr>
        <p:blipFill>
          <a:blip r:embed="rId2"/>
          <a:stretch>
            <a:fillRect/>
          </a:stretch>
        </p:blipFill>
        <p:spPr>
          <a:xfrm>
            <a:off x="628650" y="1623060"/>
            <a:ext cx="4325487" cy="4655497"/>
          </a:xfrm>
          <a:prstGeom prst="rect">
            <a:avLst/>
          </a:prstGeom>
        </p:spPr>
      </p:pic>
      <p:sp>
        <p:nvSpPr>
          <p:cNvPr id="5" name="TextBox 4"/>
          <p:cNvSpPr txBox="1"/>
          <p:nvPr/>
        </p:nvSpPr>
        <p:spPr>
          <a:xfrm>
            <a:off x="5364957" y="2360474"/>
            <a:ext cx="3337560" cy="954107"/>
          </a:xfrm>
          <a:prstGeom prst="rect">
            <a:avLst/>
          </a:prstGeom>
          <a:noFill/>
        </p:spPr>
        <p:txBody>
          <a:bodyPr wrap="square" rtlCol="0">
            <a:spAutoFit/>
          </a:bodyPr>
          <a:lstStyle/>
          <a:p>
            <a:r>
              <a:rPr lang="en-US" sz="1400" dirty="0"/>
              <a:t>http://www.forbes.com/sites/louiscolumbus/2015/05/25/roundup-of-analytics-big-data-business-intelligence-forecasts-and-market-estimates-2015/</a:t>
            </a:r>
          </a:p>
        </p:txBody>
      </p:sp>
      <p:sp>
        <p:nvSpPr>
          <p:cNvPr id="7" name="TextBox 6"/>
          <p:cNvSpPr txBox="1"/>
          <p:nvPr/>
        </p:nvSpPr>
        <p:spPr>
          <a:xfrm>
            <a:off x="5364956" y="3634201"/>
            <a:ext cx="3150394" cy="1815882"/>
          </a:xfrm>
          <a:prstGeom prst="rect">
            <a:avLst/>
          </a:prstGeom>
          <a:noFill/>
        </p:spPr>
        <p:txBody>
          <a:bodyPr wrap="square" rtlCol="0">
            <a:spAutoFit/>
          </a:bodyPr>
          <a:lstStyle/>
          <a:p>
            <a:r>
              <a:rPr lang="en-US" sz="1600" dirty="0"/>
              <a:t>Forrester Research (</a:t>
            </a:r>
            <a:r>
              <a:rPr lang="en-US" sz="1600" dirty="0" smtClean="0"/>
              <a:t>Nasdaq: FORR) is an influential </a:t>
            </a:r>
            <a:r>
              <a:rPr lang="en-US" sz="1600" dirty="0"/>
              <a:t>research and advisory </a:t>
            </a:r>
            <a:r>
              <a:rPr lang="en-US" sz="1600" dirty="0" smtClean="0"/>
              <a:t>firm.  They work </a:t>
            </a:r>
            <a:r>
              <a:rPr lang="en-US" sz="1600" dirty="0"/>
              <a:t>with business and technology leaders to develop </a:t>
            </a:r>
            <a:r>
              <a:rPr lang="en-US" sz="1600" dirty="0" smtClean="0"/>
              <a:t>“customer-obsessed” </a:t>
            </a:r>
            <a:r>
              <a:rPr lang="en-US" sz="1600" dirty="0"/>
              <a:t>strategies that drive growth.</a:t>
            </a:r>
          </a:p>
        </p:txBody>
      </p:sp>
    </p:spTree>
    <p:extLst>
      <p:ext uri="{BB962C8B-B14F-4D97-AF65-F5344CB8AC3E}">
        <p14:creationId xmlns:p14="http://schemas.microsoft.com/office/powerpoint/2010/main" val="24065250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2087" y="1138708"/>
            <a:ext cx="7886700" cy="407783"/>
          </a:xfrm>
        </p:spPr>
        <p:txBody>
          <a:bodyPr>
            <a:noAutofit/>
          </a:bodyPr>
          <a:lstStyle/>
          <a:p>
            <a:pPr algn="ctr"/>
            <a:r>
              <a:rPr lang="en-US" sz="4000" dirty="0">
                <a:solidFill>
                  <a:schemeClr val="tx1"/>
                </a:solidFill>
                <a:latin typeface="+mn-lt"/>
              </a:rPr>
              <a:t>Predictive Analytics </a:t>
            </a:r>
            <a:r>
              <a:rPr lang="en-US" sz="4000" dirty="0">
                <a:solidFill>
                  <a:schemeClr val="tx1"/>
                </a:solidFill>
                <a:latin typeface="+mn-lt"/>
              </a:rPr>
              <a:t>Rankings:  Gartner Magic Quadrant</a:t>
            </a:r>
            <a:endParaRPr lang="en-US" sz="4000" dirty="0">
              <a:solidFill>
                <a:schemeClr val="tx1"/>
              </a:solidFill>
              <a:latin typeface="+mn-lt"/>
            </a:endParaRPr>
          </a:p>
        </p:txBody>
      </p:sp>
      <p:sp>
        <p:nvSpPr>
          <p:cNvPr id="5" name="TextBox 4"/>
          <p:cNvSpPr txBox="1"/>
          <p:nvPr/>
        </p:nvSpPr>
        <p:spPr>
          <a:xfrm>
            <a:off x="5324668" y="2052690"/>
            <a:ext cx="3326131" cy="1569660"/>
          </a:xfrm>
          <a:prstGeom prst="rect">
            <a:avLst/>
          </a:prstGeom>
          <a:noFill/>
        </p:spPr>
        <p:txBody>
          <a:bodyPr wrap="square" rtlCol="0">
            <a:spAutoFit/>
          </a:bodyPr>
          <a:lstStyle/>
          <a:p>
            <a:r>
              <a:rPr lang="en-US" sz="1600" dirty="0"/>
              <a:t>http://www.forbes.com/sites/louiscolumbus/2015/05/25/roundup-of-analytics-big-data-business-intelligence-forecasts-and-market-estimates-2015/</a:t>
            </a:r>
          </a:p>
          <a:p>
            <a:endParaRPr lang="en-US" sz="1600" dirty="0"/>
          </a:p>
        </p:txBody>
      </p:sp>
      <p:pic>
        <p:nvPicPr>
          <p:cNvPr id="7" name="Content Placeholder 6"/>
          <p:cNvPicPr>
            <a:picLocks noGrp="1" noChangeAspect="1"/>
          </p:cNvPicPr>
          <p:nvPr>
            <p:ph idx="1"/>
          </p:nvPr>
        </p:nvPicPr>
        <p:blipFill>
          <a:blip r:embed="rId2"/>
          <a:stretch>
            <a:fillRect/>
          </a:stretch>
        </p:blipFill>
        <p:spPr>
          <a:xfrm>
            <a:off x="532087" y="1597251"/>
            <a:ext cx="4365142" cy="4493260"/>
          </a:xfrm>
          <a:prstGeom prst="rect">
            <a:avLst/>
          </a:prstGeom>
        </p:spPr>
      </p:pic>
      <p:sp>
        <p:nvSpPr>
          <p:cNvPr id="9" name="TextBox 8"/>
          <p:cNvSpPr txBox="1"/>
          <p:nvPr/>
        </p:nvSpPr>
        <p:spPr>
          <a:xfrm>
            <a:off x="5324667" y="3539980"/>
            <a:ext cx="3326131" cy="2062103"/>
          </a:xfrm>
          <a:prstGeom prst="rect">
            <a:avLst/>
          </a:prstGeom>
          <a:noFill/>
        </p:spPr>
        <p:txBody>
          <a:bodyPr wrap="square" rtlCol="0">
            <a:spAutoFit/>
          </a:bodyPr>
          <a:lstStyle/>
          <a:p>
            <a:r>
              <a:rPr lang="en-US" sz="1600" b="1" dirty="0"/>
              <a:t>Positioning Technology Players Within a Specific </a:t>
            </a:r>
            <a:r>
              <a:rPr lang="en-US" sz="1600" b="1" dirty="0" smtClean="0"/>
              <a:t>Market:  </a:t>
            </a:r>
            <a:r>
              <a:rPr lang="en-US" sz="1600" dirty="0" smtClean="0"/>
              <a:t>Gartner</a:t>
            </a:r>
            <a:r>
              <a:rPr lang="en-US" sz="1600" dirty="0"/>
              <a:t>, Inc. (NYSE: IT) is </a:t>
            </a:r>
            <a:r>
              <a:rPr lang="en-US" sz="1600" dirty="0" smtClean="0"/>
              <a:t>a </a:t>
            </a:r>
            <a:r>
              <a:rPr lang="en-US" sz="1600" dirty="0"/>
              <a:t>leading information technology research and advisory company. </a:t>
            </a:r>
            <a:r>
              <a:rPr lang="en-US" sz="1600" dirty="0" smtClean="0"/>
              <a:t>Gartner delivers </a:t>
            </a:r>
            <a:r>
              <a:rPr lang="en-US" sz="1600" dirty="0"/>
              <a:t>the technology-related insight </a:t>
            </a:r>
            <a:r>
              <a:rPr lang="en-US" sz="1600" dirty="0" smtClean="0"/>
              <a:t>for client decision-making.</a:t>
            </a:r>
            <a:endParaRPr lang="en-US" sz="1600" dirty="0"/>
          </a:p>
        </p:txBody>
      </p:sp>
    </p:spTree>
    <p:extLst>
      <p:ext uri="{BB962C8B-B14F-4D97-AF65-F5344CB8AC3E}">
        <p14:creationId xmlns:p14="http://schemas.microsoft.com/office/powerpoint/2010/main" val="388759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9527"/>
            <a:ext cx="7886700" cy="576570"/>
          </a:xfrm>
        </p:spPr>
        <p:txBody>
          <a:bodyPr>
            <a:noAutofit/>
          </a:bodyPr>
          <a:lstStyle/>
          <a:p>
            <a:pPr algn="ctr"/>
            <a:r>
              <a:rPr lang="en-US" dirty="0">
                <a:solidFill>
                  <a:schemeClr val="tx1"/>
                </a:solidFill>
                <a:latin typeface="+mn-lt"/>
              </a:rPr>
              <a:t>Software Vendors</a:t>
            </a:r>
            <a:endParaRPr lang="en-US" dirty="0">
              <a:solidFill>
                <a:schemeClr val="tx1"/>
              </a:solidFill>
              <a:latin typeface="+mn-lt"/>
            </a:endParaRPr>
          </a:p>
        </p:txBody>
      </p:sp>
      <p:sp>
        <p:nvSpPr>
          <p:cNvPr id="3" name="Content Placeholder 2"/>
          <p:cNvSpPr>
            <a:spLocks noGrp="1"/>
          </p:cNvSpPr>
          <p:nvPr>
            <p:ph idx="1"/>
          </p:nvPr>
        </p:nvSpPr>
        <p:spPr>
          <a:xfrm>
            <a:off x="628650" y="2329983"/>
            <a:ext cx="7886700" cy="3263504"/>
          </a:xfrm>
        </p:spPr>
        <p:txBody>
          <a:bodyPr>
            <a:normAutofit fontScale="92500" lnSpcReduction="10000"/>
          </a:bodyPr>
          <a:lstStyle/>
          <a:p>
            <a:pPr marL="0" indent="0" algn="ctr">
              <a:buNone/>
            </a:pPr>
            <a:r>
              <a:rPr lang="en-US" b="1" dirty="0" smtClean="0">
                <a:latin typeface="+mn-lt"/>
              </a:rPr>
              <a:t>SAS Enterprise Miner</a:t>
            </a:r>
          </a:p>
          <a:p>
            <a:pPr marL="0" indent="0" algn="ctr">
              <a:buNone/>
            </a:pPr>
            <a:r>
              <a:rPr lang="en-US" sz="1800" dirty="0">
                <a:latin typeface="+mn-lt"/>
              </a:rPr>
              <a:t>http://www.sas.com/en_us/software/analytics/enterprise-miner.html</a:t>
            </a:r>
          </a:p>
          <a:p>
            <a:pPr marL="0" indent="0" algn="ctr">
              <a:buNone/>
            </a:pPr>
            <a:r>
              <a:rPr lang="en-US" b="1" dirty="0" smtClean="0">
                <a:latin typeface="+mn-lt"/>
              </a:rPr>
              <a:t>SPSS Modeler</a:t>
            </a:r>
          </a:p>
          <a:p>
            <a:pPr marL="0" indent="0" algn="ctr">
              <a:buNone/>
            </a:pPr>
            <a:r>
              <a:rPr lang="en-US" sz="1800" dirty="0">
                <a:latin typeface="+mn-lt"/>
              </a:rPr>
              <a:t>http://www-01.ibm.com/software/analytics/spss/products/modeler/index.html</a:t>
            </a:r>
            <a:endParaRPr lang="en-US" sz="1800" dirty="0">
              <a:latin typeface="+mn-lt"/>
            </a:endParaRPr>
          </a:p>
          <a:p>
            <a:pPr marL="0" indent="0" algn="ctr">
              <a:buNone/>
            </a:pPr>
            <a:r>
              <a:rPr lang="en-US" b="1" dirty="0" smtClean="0">
                <a:latin typeface="+mn-lt"/>
              </a:rPr>
              <a:t>Rapid Miner</a:t>
            </a:r>
          </a:p>
          <a:p>
            <a:pPr marL="0" indent="0" algn="ctr">
              <a:buNone/>
            </a:pPr>
            <a:r>
              <a:rPr lang="en-US" sz="1800" dirty="0">
                <a:latin typeface="+mn-lt"/>
              </a:rPr>
              <a:t>https://rapidminer.com/</a:t>
            </a:r>
          </a:p>
          <a:p>
            <a:pPr marL="0" indent="0" algn="ctr">
              <a:buNone/>
            </a:pPr>
            <a:r>
              <a:rPr lang="en-US" b="1" dirty="0" err="1" smtClean="0">
                <a:latin typeface="+mn-lt"/>
              </a:rPr>
              <a:t>Salford</a:t>
            </a:r>
            <a:r>
              <a:rPr lang="en-US" b="1" dirty="0" smtClean="0">
                <a:latin typeface="+mn-lt"/>
              </a:rPr>
              <a:t> Systems</a:t>
            </a:r>
          </a:p>
          <a:p>
            <a:pPr marL="0" indent="0" algn="ctr">
              <a:buNone/>
            </a:pPr>
            <a:r>
              <a:rPr lang="en-US" sz="1800" dirty="0">
                <a:latin typeface="+mn-lt"/>
              </a:rPr>
              <a:t>https://www.salford-systems.com/</a:t>
            </a:r>
          </a:p>
        </p:txBody>
      </p:sp>
    </p:spTree>
    <p:extLst>
      <p:ext uri="{BB962C8B-B14F-4D97-AF65-F5344CB8AC3E}">
        <p14:creationId xmlns:p14="http://schemas.microsoft.com/office/powerpoint/2010/main" val="2302249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2079511"/>
            <a:ext cx="7886700" cy="3263504"/>
          </a:xfrm>
        </p:spPr>
        <p:txBody>
          <a:bodyPr>
            <a:normAutofit fontScale="92500"/>
          </a:bodyPr>
          <a:lstStyle/>
          <a:p>
            <a:r>
              <a:rPr lang="en-US" sz="1950" dirty="0"/>
              <a:t>According to a NY Times article, data scientists spend 50 to 80 percent of their time “collecting and preparing unruly data, before it can be explored for useful nuggets.”</a:t>
            </a:r>
            <a:r>
              <a:rPr lang="en-US" sz="1950" baseline="30000" dirty="0"/>
              <a:t>1</a:t>
            </a:r>
            <a:endParaRPr lang="en-US" sz="1950" dirty="0"/>
          </a:p>
          <a:p>
            <a:r>
              <a:rPr lang="en-US" sz="1950" dirty="0"/>
              <a:t>Although CART and CHAID, for example, are able to incorporate missing data without listwise deletion, it still remains important to examine the data and be cognizant of the missing data mechanisms.</a:t>
            </a:r>
          </a:p>
          <a:p>
            <a:r>
              <a:rPr lang="en-US" sz="1950" dirty="0"/>
              <a:t>There is a wide variety of formats for data, and it takes time and effort to configure data from numerous sources so it can be combined.</a:t>
            </a:r>
          </a:p>
          <a:p>
            <a:r>
              <a:rPr lang="en-US" sz="1950" dirty="0"/>
              <a:t>Companies are starting up to provide data cleaning and configuring services.</a:t>
            </a:r>
          </a:p>
          <a:p>
            <a:pPr marL="0" indent="0">
              <a:buNone/>
            </a:pPr>
            <a:endParaRPr lang="en-US" baseline="30000" dirty="0" smtClean="0"/>
          </a:p>
          <a:p>
            <a:endParaRPr lang="en-US" dirty="0" smtClean="0"/>
          </a:p>
          <a:p>
            <a:endParaRPr lang="en-US" dirty="0" smtClean="0"/>
          </a:p>
          <a:p>
            <a:endParaRPr lang="en-US" dirty="0" smtClean="0"/>
          </a:p>
          <a:p>
            <a:endParaRPr lang="en-US" dirty="0"/>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Data Wrangling</a:t>
            </a:r>
            <a:endParaRPr lang="en-US" sz="2700" dirty="0">
              <a:latin typeface="+mn-lt"/>
            </a:endParaRPr>
          </a:p>
        </p:txBody>
      </p:sp>
      <p:sp>
        <p:nvSpPr>
          <p:cNvPr id="2" name="TextBox 1"/>
          <p:cNvSpPr txBox="1"/>
          <p:nvPr/>
        </p:nvSpPr>
        <p:spPr>
          <a:xfrm>
            <a:off x="689659" y="5501709"/>
            <a:ext cx="3385863" cy="253916"/>
          </a:xfrm>
          <a:prstGeom prst="rect">
            <a:avLst/>
          </a:prstGeom>
          <a:noFill/>
        </p:spPr>
        <p:txBody>
          <a:bodyPr wrap="none" rtlCol="0">
            <a:spAutoFit/>
          </a:bodyPr>
          <a:lstStyle/>
          <a:p>
            <a:r>
              <a:rPr lang="en-US" sz="1050" baseline="30000" dirty="0"/>
              <a:t>1</a:t>
            </a:r>
            <a:r>
              <a:rPr lang="en-US" sz="1050" dirty="0"/>
              <a:t>Lohr, Steve. The </a:t>
            </a:r>
            <a:r>
              <a:rPr lang="en-US" sz="1050" dirty="0"/>
              <a:t>New York Times,  August 17, 2014 </a:t>
            </a:r>
          </a:p>
        </p:txBody>
      </p:sp>
    </p:spTree>
    <p:extLst>
      <p:ext uri="{BB962C8B-B14F-4D97-AF65-F5344CB8AC3E}">
        <p14:creationId xmlns:p14="http://schemas.microsoft.com/office/powerpoint/2010/main" val="294609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071348"/>
            <a:ext cx="7886700" cy="3263504"/>
          </a:xfrm>
        </p:spPr>
        <p:txBody>
          <a:bodyPr>
            <a:normAutofit fontScale="85000" lnSpcReduction="20000"/>
          </a:bodyPr>
          <a:lstStyle/>
          <a:p>
            <a:r>
              <a:rPr lang="en-US" sz="1950" dirty="0"/>
              <a:t>Some of the initial steps are the similar to traditional data analysis.</a:t>
            </a:r>
          </a:p>
          <a:p>
            <a:r>
              <a:rPr lang="en-US" sz="1950" dirty="0"/>
              <a:t>Study the problem and select the appropriate analysis method.</a:t>
            </a:r>
          </a:p>
          <a:p>
            <a:r>
              <a:rPr lang="en-US" sz="1950" dirty="0"/>
              <a:t>Study the data and examine for </a:t>
            </a:r>
            <a:r>
              <a:rPr lang="en-US" sz="1950" dirty="0" err="1"/>
              <a:t>missingness</a:t>
            </a:r>
            <a:r>
              <a:rPr lang="en-US" sz="1950" dirty="0"/>
              <a:t>.</a:t>
            </a:r>
          </a:p>
          <a:p>
            <a:pPr lvl="1"/>
            <a:r>
              <a:rPr lang="en-US" dirty="0" smtClean="0"/>
              <a:t>Though there are data mining methods that are capable of including missing values in the results rather than listwise deleting the observations, one must still examine the data to understand the missing data mechanisms.</a:t>
            </a:r>
          </a:p>
          <a:p>
            <a:r>
              <a:rPr lang="en-US" sz="1950" dirty="0"/>
              <a:t>Study distributions of the continuous variables.</a:t>
            </a:r>
          </a:p>
          <a:p>
            <a:pPr lvl="1"/>
            <a:r>
              <a:rPr lang="en-US" sz="1950" dirty="0"/>
              <a:t>Examine for outliers.</a:t>
            </a:r>
          </a:p>
          <a:p>
            <a:r>
              <a:rPr lang="en-US" sz="1950" dirty="0"/>
              <a:t>Recode and combine groups of categorical variables.</a:t>
            </a:r>
          </a:p>
          <a:p>
            <a:endParaRPr lang="en-US" sz="2400" dirty="0"/>
          </a:p>
          <a:p>
            <a:pPr lvl="1"/>
            <a:endParaRPr lang="en-US" dirty="0" smtClean="0"/>
          </a:p>
          <a:p>
            <a:pPr lvl="1"/>
            <a:endParaRPr lang="en-US" dirty="0" smtClean="0"/>
          </a:p>
          <a:p>
            <a:endParaRPr lang="en-US" dirty="0"/>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Data Mining: Initial Steps</a:t>
            </a:r>
            <a:endParaRPr lang="en-US" sz="2700" dirty="0">
              <a:latin typeface="+mn-lt"/>
            </a:endParaRPr>
          </a:p>
        </p:txBody>
      </p:sp>
    </p:spTree>
    <p:extLst>
      <p:ext uri="{BB962C8B-B14F-4D97-AF65-F5344CB8AC3E}">
        <p14:creationId xmlns:p14="http://schemas.microsoft.com/office/powerpoint/2010/main" val="609311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85900" y="1128443"/>
            <a:ext cx="6172200" cy="8545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Data Mining: Training, Validation,</a:t>
            </a:r>
          </a:p>
          <a:p>
            <a:pPr algn="ctr"/>
            <a:r>
              <a:rPr lang="en-US" sz="2700" dirty="0">
                <a:latin typeface="+mn-lt"/>
              </a:rPr>
              <a:t>and Test Partitions </a:t>
            </a:r>
            <a:endParaRPr lang="en-US" sz="2700" dirty="0">
              <a:latin typeface="+mn-lt"/>
            </a:endParaRPr>
          </a:p>
        </p:txBody>
      </p:sp>
      <p:sp>
        <p:nvSpPr>
          <p:cNvPr id="5" name="TextBox 4"/>
          <p:cNvSpPr txBox="1"/>
          <p:nvPr/>
        </p:nvSpPr>
        <p:spPr>
          <a:xfrm>
            <a:off x="714375" y="1982950"/>
            <a:ext cx="7715251" cy="3785652"/>
          </a:xfrm>
          <a:prstGeom prst="rect">
            <a:avLst/>
          </a:prstGeom>
          <a:noFill/>
        </p:spPr>
        <p:txBody>
          <a:bodyPr wrap="square" rtlCol="0">
            <a:spAutoFit/>
          </a:bodyPr>
          <a:lstStyle/>
          <a:p>
            <a:pPr algn="just"/>
            <a:endParaRPr lang="en-US" sz="1500" dirty="0"/>
          </a:p>
          <a:p>
            <a:pPr marL="257175" indent="-257175" algn="just">
              <a:buFont typeface="Arial" panose="020B0604020202020204" pitchFamily="34" charset="0"/>
              <a:buChar char="•"/>
            </a:pPr>
            <a:r>
              <a:rPr lang="en-US" sz="2100" dirty="0"/>
              <a:t>The purpose of the analysis is both explanatory and predictive.</a:t>
            </a:r>
          </a:p>
          <a:p>
            <a:pPr marL="257175" indent="-257175" algn="just">
              <a:buFont typeface="Arial" panose="020B0604020202020204" pitchFamily="34" charset="0"/>
              <a:buChar char="•"/>
            </a:pPr>
            <a:r>
              <a:rPr lang="en-US" sz="2100" dirty="0"/>
              <a:t>Need to find the correct level of model complexity</a:t>
            </a:r>
            <a:r>
              <a:rPr lang="en-US" sz="2100" dirty="0"/>
              <a:t>.</a:t>
            </a:r>
          </a:p>
          <a:p>
            <a:pPr marL="600075" lvl="1" indent="-257175" algn="just">
              <a:buFont typeface="Arial" panose="020B0604020202020204" pitchFamily="34" charset="0"/>
              <a:buChar char="•"/>
            </a:pPr>
            <a:r>
              <a:rPr lang="en-US" sz="2100" dirty="0"/>
              <a:t>A </a:t>
            </a:r>
            <a:r>
              <a:rPr lang="en-US" sz="2100" dirty="0"/>
              <a:t>model that is not complex enough may lack the flexibility to represent the data, </a:t>
            </a:r>
            <a:r>
              <a:rPr lang="en-US" sz="2100" dirty="0"/>
              <a:t>under-fitting.</a:t>
            </a:r>
          </a:p>
          <a:p>
            <a:pPr marL="600075" lvl="1" indent="-257175" algn="just">
              <a:buFont typeface="Arial" panose="020B0604020202020204" pitchFamily="34" charset="0"/>
              <a:buChar char="•"/>
            </a:pPr>
            <a:r>
              <a:rPr lang="en-US" sz="2100" dirty="0"/>
              <a:t>When </a:t>
            </a:r>
            <a:r>
              <a:rPr lang="en-US" sz="2100" dirty="0"/>
              <a:t>the model is too complex it can be influenced by random noise, </a:t>
            </a:r>
            <a:r>
              <a:rPr lang="en-US" sz="2100" dirty="0"/>
              <a:t>over-fitting.</a:t>
            </a:r>
          </a:p>
          <a:p>
            <a:pPr marL="600075" lvl="1" indent="-257175" algn="just">
              <a:buFont typeface="Arial" panose="020B0604020202020204" pitchFamily="34" charset="0"/>
              <a:buChar char="•"/>
            </a:pPr>
            <a:r>
              <a:rPr lang="en-US" sz="2100" dirty="0"/>
              <a:t>For example, if there are outliers, an overly complex model will be fit to them. </a:t>
            </a:r>
            <a:r>
              <a:rPr lang="en-US" sz="2100" dirty="0"/>
              <a:t> </a:t>
            </a:r>
            <a:r>
              <a:rPr lang="en-US" sz="2100" dirty="0"/>
              <a:t>Then when the model is run on new data, it may be a poor fit.</a:t>
            </a:r>
            <a:endParaRPr lang="en-US" dirty="0"/>
          </a:p>
          <a:p>
            <a:endParaRPr lang="en-US" sz="1500" dirty="0"/>
          </a:p>
        </p:txBody>
      </p:sp>
    </p:spTree>
    <p:extLst>
      <p:ext uri="{BB962C8B-B14F-4D97-AF65-F5344CB8AC3E}">
        <p14:creationId xmlns:p14="http://schemas.microsoft.com/office/powerpoint/2010/main" val="1883592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485899" y="1138321"/>
            <a:ext cx="6172200" cy="85450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Data Mining: Training, Validation,</a:t>
            </a:r>
          </a:p>
          <a:p>
            <a:pPr algn="ctr"/>
            <a:r>
              <a:rPr lang="en-US" sz="2700" dirty="0">
                <a:latin typeface="+mn-lt"/>
              </a:rPr>
              <a:t>and Test Partitions </a:t>
            </a:r>
            <a:endParaRPr lang="en-US" sz="2700" dirty="0">
              <a:latin typeface="+mn-lt"/>
            </a:endParaRPr>
          </a:p>
        </p:txBody>
      </p:sp>
      <p:sp>
        <p:nvSpPr>
          <p:cNvPr id="5" name="TextBox 4"/>
          <p:cNvSpPr txBox="1"/>
          <p:nvPr/>
        </p:nvSpPr>
        <p:spPr>
          <a:xfrm>
            <a:off x="714374" y="1992828"/>
            <a:ext cx="7715251" cy="4293483"/>
          </a:xfrm>
          <a:prstGeom prst="rect">
            <a:avLst/>
          </a:prstGeom>
          <a:noFill/>
        </p:spPr>
        <p:txBody>
          <a:bodyPr wrap="square" rtlCol="0">
            <a:spAutoFit/>
          </a:bodyPr>
          <a:lstStyle/>
          <a:p>
            <a:pPr algn="just"/>
            <a:endParaRPr lang="en-US" sz="1500" dirty="0"/>
          </a:p>
          <a:p>
            <a:pPr marL="257175" indent="-257175" algn="just">
              <a:buFont typeface="Arial" panose="020B0604020202020204" pitchFamily="34" charset="0"/>
              <a:buChar char="•"/>
            </a:pPr>
            <a:r>
              <a:rPr lang="en-US" sz="2100" dirty="0"/>
              <a:t>Partitioning is used to avoid over- or under-fitting.  Divide the data into three parts:  training, validation, and testing.</a:t>
            </a:r>
          </a:p>
          <a:p>
            <a:pPr marL="257175" indent="-257175" algn="just">
              <a:buFont typeface="Arial" panose="020B0604020202020204" pitchFamily="34" charset="0"/>
              <a:buChar char="•"/>
            </a:pPr>
            <a:r>
              <a:rPr lang="en-US" sz="2100" dirty="0"/>
              <a:t>The </a:t>
            </a:r>
            <a:r>
              <a:rPr lang="en-US" sz="2100" b="1" i="1" dirty="0"/>
              <a:t>training</a:t>
            </a:r>
            <a:r>
              <a:rPr lang="en-US" sz="2100" dirty="0"/>
              <a:t> partition is used to build the model.  </a:t>
            </a:r>
          </a:p>
          <a:p>
            <a:pPr marL="257175" indent="-257175" algn="just">
              <a:buFont typeface="Arial" panose="020B0604020202020204" pitchFamily="34" charset="0"/>
              <a:buChar char="•"/>
            </a:pPr>
            <a:r>
              <a:rPr lang="en-US" sz="2100" dirty="0"/>
              <a:t>The </a:t>
            </a:r>
            <a:r>
              <a:rPr lang="en-US" sz="2100" b="1" i="1" dirty="0"/>
              <a:t>validation</a:t>
            </a:r>
            <a:r>
              <a:rPr lang="en-US" sz="2100" dirty="0"/>
              <a:t> partition is set aside and is used to test the accuracy and fine tune the model.</a:t>
            </a:r>
          </a:p>
          <a:p>
            <a:pPr marL="600075" lvl="1" indent="-257175" algn="just">
              <a:buFont typeface="Arial" panose="020B0604020202020204" pitchFamily="34" charset="0"/>
              <a:buChar char="•"/>
            </a:pPr>
            <a:r>
              <a:rPr lang="en-US" sz="2100" dirty="0"/>
              <a:t>The prediction error is calculated using the validation data.</a:t>
            </a:r>
          </a:p>
          <a:p>
            <a:pPr marL="600075" lvl="1" indent="-257175" algn="just">
              <a:buFont typeface="Arial" panose="020B0604020202020204" pitchFamily="34" charset="0"/>
              <a:buChar char="•"/>
            </a:pPr>
            <a:r>
              <a:rPr lang="en-US" sz="2100" dirty="0"/>
              <a:t>An increase in the error in the validation set may be caused by over-fitting.  The model may need modification.</a:t>
            </a:r>
          </a:p>
          <a:p>
            <a:pPr marL="257175" indent="-257175" algn="just">
              <a:buFont typeface="Arial" panose="020B0604020202020204" pitchFamily="34" charset="0"/>
              <a:buChar char="•"/>
            </a:pPr>
            <a:r>
              <a:rPr lang="en-US" sz="2100" dirty="0"/>
              <a:t>The </a:t>
            </a:r>
            <a:r>
              <a:rPr lang="en-US" sz="2100" b="1" i="1" dirty="0"/>
              <a:t>test</a:t>
            </a:r>
            <a:r>
              <a:rPr lang="en-US" sz="2100" dirty="0"/>
              <a:t> partition is used for evaluating how the model will work on new data.</a:t>
            </a:r>
          </a:p>
          <a:p>
            <a:pPr marL="257175" indent="-257175" algn="just">
              <a:buFont typeface="Arial" panose="020B0604020202020204" pitchFamily="34" charset="0"/>
              <a:buChar char="•"/>
            </a:pPr>
            <a:endParaRPr lang="en-US" dirty="0"/>
          </a:p>
          <a:p>
            <a:endParaRPr lang="en-US" sz="1500" dirty="0"/>
          </a:p>
          <a:p>
            <a:endParaRPr lang="en-US" sz="1500" dirty="0"/>
          </a:p>
        </p:txBody>
      </p:sp>
    </p:spTree>
    <p:extLst>
      <p:ext uri="{BB962C8B-B14F-4D97-AF65-F5344CB8AC3E}">
        <p14:creationId xmlns:p14="http://schemas.microsoft.com/office/powerpoint/2010/main" val="4002725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6913" y="1957388"/>
            <a:ext cx="8229600" cy="3027919"/>
          </a:xfrm>
        </p:spPr>
        <p:txBody>
          <a:bodyPr/>
          <a:lstStyle/>
          <a:p>
            <a:r>
              <a:rPr lang="en-US" sz="2000" dirty="0" smtClean="0"/>
              <a:t>Developed by statisticians at Stanford and Berkley in 1984, but was not used widely until after the turn of the century with the expanded use of data mining.</a:t>
            </a:r>
          </a:p>
          <a:p>
            <a:r>
              <a:rPr lang="en-US" sz="2000" dirty="0" smtClean="0"/>
              <a:t>Able to handle missing values: does not listwise delete them.</a:t>
            </a:r>
          </a:p>
          <a:p>
            <a:r>
              <a:rPr lang="en-US" sz="2000" dirty="0" smtClean="0"/>
              <a:t>Easier to use and often more accurate than logistic regression or other parametric methods.</a:t>
            </a:r>
          </a:p>
          <a:p>
            <a:r>
              <a:rPr lang="en-US" sz="2000" dirty="0" smtClean="0"/>
              <a:t>Data transformations, such as those that are sometimes needed for linear regression to satisfy the assumptions, are unnecessary.</a:t>
            </a:r>
            <a:endParaRPr lang="en-US" sz="2000" dirty="0"/>
          </a:p>
        </p:txBody>
      </p:sp>
      <p:sp>
        <p:nvSpPr>
          <p:cNvPr id="4"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CART:  Classification and Regression Trees</a:t>
            </a:r>
            <a:endParaRPr lang="en-US" sz="2700" dirty="0">
              <a:latin typeface="+mn-lt"/>
            </a:endParaRPr>
          </a:p>
        </p:txBody>
      </p:sp>
    </p:spTree>
    <p:extLst>
      <p:ext uri="{BB962C8B-B14F-4D97-AF65-F5344CB8AC3E}">
        <p14:creationId xmlns:p14="http://schemas.microsoft.com/office/powerpoint/2010/main" val="3991314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071348"/>
            <a:ext cx="7886700" cy="3263504"/>
          </a:xfrm>
        </p:spPr>
        <p:txBody>
          <a:bodyPr>
            <a:normAutofit fontScale="62500" lnSpcReduction="20000"/>
          </a:bodyPr>
          <a:lstStyle/>
          <a:p>
            <a:r>
              <a:rPr lang="en-US" dirty="0" smtClean="0"/>
              <a:t>Performs binary splits of the measures in the data.</a:t>
            </a:r>
          </a:p>
          <a:p>
            <a:r>
              <a:rPr lang="en-US" dirty="0" smtClean="0"/>
              <a:t>CART handles both categorical and continuous measures.</a:t>
            </a:r>
          </a:p>
          <a:p>
            <a:r>
              <a:rPr lang="en-US" dirty="0" smtClean="0"/>
              <a:t>The MSE is used to determine the best split for regression trees and a measure of the smallest impurity, such as the Gini Index, for categorical data.</a:t>
            </a:r>
          </a:p>
          <a:p>
            <a:r>
              <a:rPr lang="en-US" dirty="0" smtClean="0"/>
              <a:t>The CART algorithm is robust to outliers, which sometimes are isolated in single nodes.</a:t>
            </a:r>
          </a:p>
          <a:p>
            <a:r>
              <a:rPr lang="en-US" dirty="0" smtClean="0"/>
              <a:t>When the variable is categorical, classification trees are used, and regression trees are used for continuous variables.</a:t>
            </a:r>
          </a:p>
          <a:p>
            <a:r>
              <a:rPr lang="en-US" dirty="0" smtClean="0"/>
              <a:t>For categorical variables, indicator, ordinal, and non-ordinal data can be used.</a:t>
            </a:r>
          </a:p>
          <a:p>
            <a:endParaRPr lang="en-US" dirty="0" smtClean="0"/>
          </a:p>
          <a:p>
            <a:endParaRPr lang="en-US" dirty="0"/>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CART:  Classification and Regression Trees</a:t>
            </a:r>
            <a:endParaRPr lang="en-US" sz="2700" dirty="0">
              <a:latin typeface="+mn-lt"/>
            </a:endParaRPr>
          </a:p>
        </p:txBody>
      </p:sp>
    </p:spTree>
    <p:extLst>
      <p:ext uri="{BB962C8B-B14F-4D97-AF65-F5344CB8AC3E}">
        <p14:creationId xmlns:p14="http://schemas.microsoft.com/office/powerpoint/2010/main" val="2208445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49" y="2071347"/>
            <a:ext cx="7886700" cy="3263504"/>
          </a:xfrm>
        </p:spPr>
        <p:txBody>
          <a:bodyPr>
            <a:normAutofit fontScale="62500" lnSpcReduction="20000"/>
          </a:bodyPr>
          <a:lstStyle/>
          <a:p>
            <a:r>
              <a:rPr lang="en-US" dirty="0" smtClean="0"/>
              <a:t>Creates a set of decision rules to predict an outcome.</a:t>
            </a:r>
          </a:p>
          <a:p>
            <a:r>
              <a:rPr lang="en-US" dirty="0" smtClean="0"/>
              <a:t>Splits categorical predictors into a smaller number of groups or finds the optimal split in numerical measures.</a:t>
            </a:r>
          </a:p>
          <a:p>
            <a:r>
              <a:rPr lang="en-US" dirty="0" smtClean="0"/>
              <a:t>Uses recursive partitioning to determine splits with the greatest “purity,” i.e., the greatest number of correct values in each split.</a:t>
            </a:r>
          </a:p>
          <a:p>
            <a:r>
              <a:rPr lang="en-US" b="1" dirty="0" smtClean="0">
                <a:solidFill>
                  <a:srgbClr val="FF0000"/>
                </a:solidFill>
              </a:rPr>
              <a:t>Recursive Partitioning</a:t>
            </a:r>
            <a:endParaRPr lang="en-US" b="1" dirty="0"/>
          </a:p>
          <a:p>
            <a:pPr lvl="1"/>
            <a:r>
              <a:rPr lang="en-US" dirty="0" smtClean="0"/>
              <a:t>Start with a dependent variable, e.g., did the student graduate?</a:t>
            </a:r>
          </a:p>
          <a:p>
            <a:pPr lvl="1"/>
            <a:r>
              <a:rPr lang="en-US" dirty="0" smtClean="0"/>
              <a:t>All variables will be searched at every value to find the optimal split into two parts.</a:t>
            </a:r>
          </a:p>
          <a:p>
            <a:pPr lvl="1"/>
            <a:r>
              <a:rPr lang="en-US" dirty="0" smtClean="0"/>
              <a:t>The search continues to find the optimal split in the new region, continuing until all values have been exhausted.</a:t>
            </a:r>
          </a:p>
        </p:txBody>
      </p:sp>
      <p:sp>
        <p:nvSpPr>
          <p:cNvPr id="4" name="Content Placeholder 2"/>
          <p:cNvSpPr txBox="1">
            <a:spLocks/>
          </p:cNvSpPr>
          <p:nvPr/>
        </p:nvSpPr>
        <p:spPr>
          <a:xfrm>
            <a:off x="628650" y="2226469"/>
            <a:ext cx="7886700" cy="326350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100" dirty="0"/>
          </a:p>
        </p:txBody>
      </p:sp>
      <p:sp>
        <p:nvSpPr>
          <p:cNvPr id="5" name="Title 1"/>
          <p:cNvSpPr txBox="1">
            <a:spLocks/>
          </p:cNvSpPr>
          <p:nvPr/>
        </p:nvSpPr>
        <p:spPr>
          <a:xfrm>
            <a:off x="1422905" y="1114425"/>
            <a:ext cx="6298190" cy="842963"/>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700" dirty="0">
                <a:latin typeface="+mn-lt"/>
              </a:rPr>
              <a:t>CART:  Algorithm</a:t>
            </a:r>
            <a:endParaRPr lang="en-US" sz="2700" dirty="0">
              <a:latin typeface="+mn-lt"/>
            </a:endParaRPr>
          </a:p>
        </p:txBody>
      </p:sp>
    </p:spTree>
    <p:extLst>
      <p:ext uri="{BB962C8B-B14F-4D97-AF65-F5344CB8AC3E}">
        <p14:creationId xmlns:p14="http://schemas.microsoft.com/office/powerpoint/2010/main" val="3725354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13061449H-SBU_SBM_CH_PPTtemplate_REV_0705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tony Brook Univers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Stony Brook Univers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Stony Brook Medic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Stony Brook Children'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Template>
  <TotalTime>3423</TotalTime>
  <Words>2639</Words>
  <Application>Microsoft Office PowerPoint</Application>
  <PresentationFormat>On-screen Show (4:3)</PresentationFormat>
  <Paragraphs>306</Paragraphs>
  <Slides>29</Slides>
  <Notes>11</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29</vt:i4>
      </vt:variant>
    </vt:vector>
  </HeadingPairs>
  <TitlesOfParts>
    <vt:vector size="42" baseType="lpstr">
      <vt:lpstr>ＭＳ Ｐゴシック</vt:lpstr>
      <vt:lpstr>Arial</vt:lpstr>
      <vt:lpstr>Calibri</vt:lpstr>
      <vt:lpstr>Cambria Math</vt:lpstr>
      <vt:lpstr>Helvetica</vt:lpstr>
      <vt:lpstr>Lucida Grande</vt:lpstr>
      <vt:lpstr>Times New Roman</vt:lpstr>
      <vt:lpstr>ヒラギノ角ゴ Pro W3</vt:lpstr>
      <vt:lpstr>13061449H-SBU_SBM_CH_PPTtemplate_REV_070513</vt:lpstr>
      <vt:lpstr>Stony Brook University</vt:lpstr>
      <vt:lpstr>1_Stony Brook University</vt:lpstr>
      <vt:lpstr>Stony Brook Medicine</vt:lpstr>
      <vt:lpstr>Stony Brook Children's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Bagging: Bootstrap Aggregation</vt:lpstr>
      <vt:lpstr>PowerPoint Presentation</vt:lpstr>
      <vt:lpstr>PowerPoint Presentation</vt:lpstr>
      <vt:lpstr>What is a Neural Network?</vt:lpstr>
      <vt:lpstr>What is a Neural Network?</vt:lpstr>
      <vt:lpstr>Neural Network Prediction Formula</vt:lpstr>
      <vt:lpstr>PowerPoint Presentation</vt:lpstr>
      <vt:lpstr>Using SAS Enterprise Miner for Predictive Modeling</vt:lpstr>
      <vt:lpstr>Variable Importance List:  SAS Enterprise Miner Output from Preliminary Decision Tree Analysis</vt:lpstr>
      <vt:lpstr>Preliminary Decision Tree Model Predicting First Semester GPA for First-Time Full-Time Freshmen Average First Semester Freshmen GPA </vt:lpstr>
      <vt:lpstr>Preliminary Decision Tree Model: First Semester GPA for First-Time Full-Time Freshmen First Level:  High School GPA;  Second Level:  Received Scholarship (Y/N)</vt:lpstr>
      <vt:lpstr>Preliminary Decision Tree Model: First Semester GPA for First-Time Full-Time Freshmen First Level:  High School GPA;  Second Level:  Received Scholarship (Y/N); Third Level: Entered College with Credits</vt:lpstr>
      <vt:lpstr>Preliminary Decision Tree Model: First Semester GPA for First-Time Full-Time Freshmen First Level:  High School GPA;  Second Level:  Avg. BlackBoard Logins per Non-STEM Course; Third Level: BlackBoard Total Non-STEM Logins</vt:lpstr>
      <vt:lpstr>Predictive Analytics Rankings: The Forrester Wave</vt:lpstr>
      <vt:lpstr>Predictive Analytics Rankings:  Gartner Magic Quadrant</vt:lpstr>
      <vt:lpstr>Software Vendors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Braden J Hosch</dc:creator>
  <cp:lastModifiedBy>Braden J Hosch</cp:lastModifiedBy>
  <cp:revision>181</cp:revision>
  <cp:lastPrinted>2014-08-19T16:53:44Z</cp:lastPrinted>
  <dcterms:created xsi:type="dcterms:W3CDTF">2014-01-09T19:37:43Z</dcterms:created>
  <dcterms:modified xsi:type="dcterms:W3CDTF">2015-06-19T13:54:17Z</dcterms:modified>
</cp:coreProperties>
</file>