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41"/>
  </p:notesMasterIdLst>
  <p:handoutMasterIdLst>
    <p:handoutMasterId r:id="rId42"/>
  </p:handoutMasterIdLst>
  <p:sldIdLst>
    <p:sldId id="257" r:id="rId2"/>
    <p:sldId id="258" r:id="rId3"/>
    <p:sldId id="279" r:id="rId4"/>
    <p:sldId id="285" r:id="rId5"/>
    <p:sldId id="271" r:id="rId6"/>
    <p:sldId id="304" r:id="rId7"/>
    <p:sldId id="277" r:id="rId8"/>
    <p:sldId id="272" r:id="rId9"/>
    <p:sldId id="306" r:id="rId10"/>
    <p:sldId id="287" r:id="rId11"/>
    <p:sldId id="288" r:id="rId12"/>
    <p:sldId id="291" r:id="rId13"/>
    <p:sldId id="273" r:id="rId14"/>
    <p:sldId id="276" r:id="rId15"/>
    <p:sldId id="305" r:id="rId16"/>
    <p:sldId id="270" r:id="rId17"/>
    <p:sldId id="282" r:id="rId18"/>
    <p:sldId id="283" r:id="rId19"/>
    <p:sldId id="284" r:id="rId20"/>
    <p:sldId id="274" r:id="rId21"/>
    <p:sldId id="278" r:id="rId22"/>
    <p:sldId id="275" r:id="rId23"/>
    <p:sldId id="292" r:id="rId24"/>
    <p:sldId id="294" r:id="rId25"/>
    <p:sldId id="299" r:id="rId26"/>
    <p:sldId id="296" r:id="rId27"/>
    <p:sldId id="293" r:id="rId28"/>
    <p:sldId id="295" r:id="rId29"/>
    <p:sldId id="297" r:id="rId30"/>
    <p:sldId id="300" r:id="rId31"/>
    <p:sldId id="301" r:id="rId32"/>
    <p:sldId id="303" r:id="rId33"/>
    <p:sldId id="307" r:id="rId34"/>
    <p:sldId id="289" r:id="rId35"/>
    <p:sldId id="308" r:id="rId36"/>
    <p:sldId id="302" r:id="rId37"/>
    <p:sldId id="309" r:id="rId38"/>
    <p:sldId id="310" r:id="rId39"/>
    <p:sldId id="290" r:id="rId4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1E23"/>
    <a:srgbClr val="828383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103" autoAdjust="0"/>
    <p:restoredTop sz="94696"/>
  </p:normalViewPr>
  <p:slideViewPr>
    <p:cSldViewPr snapToGrid="0" snapToObjects="1">
      <p:cViewPr varScale="1">
        <p:scale>
          <a:sx n="74" d="100"/>
          <a:sy n="74" d="100"/>
        </p:scale>
        <p:origin x="366" y="54"/>
      </p:cViewPr>
      <p:guideLst/>
    </p:cSldViewPr>
  </p:slideViewPr>
  <p:outlineViewPr>
    <p:cViewPr>
      <p:scale>
        <a:sx n="33" d="100"/>
        <a:sy n="33" d="100"/>
      </p:scale>
      <p:origin x="-40" y="-2120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54" d="100"/>
          <a:sy n="154" d="100"/>
        </p:scale>
        <p:origin x="5200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 smtClean="0"/>
              <a:t>Public 4-Year, FY 2014</a:t>
            </a:r>
            <a:endParaRPr lang="en-US" sz="24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Series 2</c:v>
                </c:pt>
              </c:strCache>
              <c:extLst xmlns:c15="http://schemas.microsoft.com/office/drawing/2012/chart"/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Sheet1!$A$2:$A$52</c:f>
              <c:strCache>
                <c:ptCount val="51"/>
                <c:pt idx="0">
                  <c:v>Illinois</c:v>
                </c:pt>
                <c:pt idx="1">
                  <c:v>Connecticut</c:v>
                </c:pt>
                <c:pt idx="2">
                  <c:v>Vermont</c:v>
                </c:pt>
                <c:pt idx="3">
                  <c:v>New York</c:v>
                </c:pt>
                <c:pt idx="4">
                  <c:v>Delaware</c:v>
                </c:pt>
                <c:pt idx="5">
                  <c:v>Hawaii</c:v>
                </c:pt>
                <c:pt idx="6">
                  <c:v>California</c:v>
                </c:pt>
                <c:pt idx="7">
                  <c:v>Oregon</c:v>
                </c:pt>
                <c:pt idx="8">
                  <c:v>Wyoming</c:v>
                </c:pt>
                <c:pt idx="9">
                  <c:v>Alaska</c:v>
                </c:pt>
                <c:pt idx="10">
                  <c:v>Maryland</c:v>
                </c:pt>
                <c:pt idx="11">
                  <c:v>New Jersey</c:v>
                </c:pt>
                <c:pt idx="12">
                  <c:v>Washington</c:v>
                </c:pt>
                <c:pt idx="13">
                  <c:v>Maine</c:v>
                </c:pt>
                <c:pt idx="14">
                  <c:v>Michigan</c:v>
                </c:pt>
                <c:pt idx="15">
                  <c:v>Indiana</c:v>
                </c:pt>
                <c:pt idx="16">
                  <c:v>Tennessee</c:v>
                </c:pt>
                <c:pt idx="17">
                  <c:v>Minnesota</c:v>
                </c:pt>
                <c:pt idx="18">
                  <c:v>Ohio</c:v>
                </c:pt>
                <c:pt idx="19">
                  <c:v>Dist. of Columbia</c:v>
                </c:pt>
                <c:pt idx="20">
                  <c:v>North Dakota</c:v>
                </c:pt>
                <c:pt idx="21">
                  <c:v>Iowa</c:v>
                </c:pt>
                <c:pt idx="22">
                  <c:v>Pennsylvania</c:v>
                </c:pt>
                <c:pt idx="23">
                  <c:v>Oklahoma</c:v>
                </c:pt>
                <c:pt idx="24">
                  <c:v>South Carolina</c:v>
                </c:pt>
                <c:pt idx="25">
                  <c:v>Alabama</c:v>
                </c:pt>
                <c:pt idx="26">
                  <c:v>Rhode Island</c:v>
                </c:pt>
                <c:pt idx="27">
                  <c:v>New Hampshire</c:v>
                </c:pt>
                <c:pt idx="28">
                  <c:v>North Carolina</c:v>
                </c:pt>
                <c:pt idx="29">
                  <c:v>Arizona</c:v>
                </c:pt>
                <c:pt idx="30">
                  <c:v>Nebraska</c:v>
                </c:pt>
                <c:pt idx="31">
                  <c:v>Virginia</c:v>
                </c:pt>
                <c:pt idx="32">
                  <c:v>Wisconsin</c:v>
                </c:pt>
                <c:pt idx="33">
                  <c:v>Kentucky</c:v>
                </c:pt>
                <c:pt idx="34">
                  <c:v>Texas</c:v>
                </c:pt>
                <c:pt idx="35">
                  <c:v>Louisiana</c:v>
                </c:pt>
                <c:pt idx="36">
                  <c:v>Kansas</c:v>
                </c:pt>
                <c:pt idx="37">
                  <c:v>Mississippi</c:v>
                </c:pt>
                <c:pt idx="38">
                  <c:v>Colorado</c:v>
                </c:pt>
                <c:pt idx="39">
                  <c:v>Montana</c:v>
                </c:pt>
                <c:pt idx="40">
                  <c:v>Idaho</c:v>
                </c:pt>
                <c:pt idx="41">
                  <c:v>Utah</c:v>
                </c:pt>
                <c:pt idx="42">
                  <c:v>New Mexico</c:v>
                </c:pt>
                <c:pt idx="43">
                  <c:v>Massachusetts</c:v>
                </c:pt>
                <c:pt idx="44">
                  <c:v>Missouri</c:v>
                </c:pt>
                <c:pt idx="45">
                  <c:v>West Virginia</c:v>
                </c:pt>
                <c:pt idx="46">
                  <c:v>Georgia</c:v>
                </c:pt>
                <c:pt idx="47">
                  <c:v>Nevada</c:v>
                </c:pt>
                <c:pt idx="48">
                  <c:v>Arkansas</c:v>
                </c:pt>
                <c:pt idx="49">
                  <c:v>South Dakota</c:v>
                </c:pt>
                <c:pt idx="50">
                  <c:v>Florida</c:v>
                </c:pt>
              </c:strCache>
            </c:strRef>
          </c:cat>
          <c:val>
            <c:numRef>
              <c:f>Sheet1!$C$2:$C$52</c:f>
              <c:numCache>
                <c:formatCode>General</c:formatCode>
                <c:ptCount val="51"/>
                <c:pt idx="0">
                  <c:v>7613.0735397307817</c:v>
                </c:pt>
                <c:pt idx="1">
                  <c:v>6466.3607474226183</c:v>
                </c:pt>
                <c:pt idx="2">
                  <c:v>5891.8374568285872</c:v>
                </c:pt>
                <c:pt idx="3">
                  <c:v>5839.6295316710912</c:v>
                </c:pt>
                <c:pt idx="4">
                  <c:v>4993.3242975462608</c:v>
                </c:pt>
                <c:pt idx="5">
                  <c:v>4745.8149922188477</c:v>
                </c:pt>
                <c:pt idx="6">
                  <c:v>4713.1065093382758</c:v>
                </c:pt>
                <c:pt idx="7">
                  <c:v>4235.1415683841651</c:v>
                </c:pt>
                <c:pt idx="8">
                  <c:v>3880.0983277656592</c:v>
                </c:pt>
                <c:pt idx="9">
                  <c:v>3872.7750620655002</c:v>
                </c:pt>
                <c:pt idx="10">
                  <c:v>3718.8357657491738</c:v>
                </c:pt>
                <c:pt idx="11">
                  <c:v>3693.2752737727469</c:v>
                </c:pt>
                <c:pt idx="12">
                  <c:v>3586.4544539580652</c:v>
                </c:pt>
                <c:pt idx="13">
                  <c:v>3538.3286081894075</c:v>
                </c:pt>
                <c:pt idx="14">
                  <c:v>3537.3037910892585</c:v>
                </c:pt>
                <c:pt idx="15">
                  <c:v>3430.2049600357805</c:v>
                </c:pt>
                <c:pt idx="16">
                  <c:v>3428.7686622736301</c:v>
                </c:pt>
                <c:pt idx="17">
                  <c:v>3428.6181177677081</c:v>
                </c:pt>
                <c:pt idx="18">
                  <c:v>3394.1097490706979</c:v>
                </c:pt>
                <c:pt idx="19">
                  <c:v>3359.6895129467848</c:v>
                </c:pt>
                <c:pt idx="20">
                  <c:v>3303.6205280786785</c:v>
                </c:pt>
                <c:pt idx="21">
                  <c:v>3144.2022549547623</c:v>
                </c:pt>
                <c:pt idx="22">
                  <c:v>3118.493780292918</c:v>
                </c:pt>
                <c:pt idx="23">
                  <c:v>3092.7316015203055</c:v>
                </c:pt>
                <c:pt idx="24">
                  <c:v>3068.2107034724763</c:v>
                </c:pt>
                <c:pt idx="25">
                  <c:v>3049.7248949353038</c:v>
                </c:pt>
                <c:pt idx="26">
                  <c:v>3024.594964865868</c:v>
                </c:pt>
                <c:pt idx="27">
                  <c:v>2957.3435260231518</c:v>
                </c:pt>
                <c:pt idx="28">
                  <c:v>2953.5907872270877</c:v>
                </c:pt>
                <c:pt idx="29">
                  <c:v>2948.4343007142238</c:v>
                </c:pt>
                <c:pt idx="30">
                  <c:v>2826.593738624792</c:v>
                </c:pt>
                <c:pt idx="31">
                  <c:v>2826.3067566705472</c:v>
                </c:pt>
                <c:pt idx="32">
                  <c:v>2718.1531582252028</c:v>
                </c:pt>
                <c:pt idx="33">
                  <c:v>2685.4707223839519</c:v>
                </c:pt>
                <c:pt idx="34">
                  <c:v>2655.7447377141375</c:v>
                </c:pt>
                <c:pt idx="35">
                  <c:v>2650.8471967836235</c:v>
                </c:pt>
                <c:pt idx="36">
                  <c:v>2625.2553260886662</c:v>
                </c:pt>
                <c:pt idx="37">
                  <c:v>2600.6271694354218</c:v>
                </c:pt>
                <c:pt idx="38">
                  <c:v>2574.3620508726158</c:v>
                </c:pt>
                <c:pt idx="39">
                  <c:v>2545.7014169302829</c:v>
                </c:pt>
                <c:pt idx="40">
                  <c:v>2528.2458848191031</c:v>
                </c:pt>
                <c:pt idx="41">
                  <c:v>2496.8897184905554</c:v>
                </c:pt>
                <c:pt idx="42">
                  <c:v>2494.0878211766062</c:v>
                </c:pt>
                <c:pt idx="43">
                  <c:v>2489.9616278035583</c:v>
                </c:pt>
                <c:pt idx="44">
                  <c:v>2474.2824533468511</c:v>
                </c:pt>
                <c:pt idx="45">
                  <c:v>2263.0427136643043</c:v>
                </c:pt>
                <c:pt idx="46">
                  <c:v>2212.2663294255208</c:v>
                </c:pt>
                <c:pt idx="47">
                  <c:v>2193.5750523200486</c:v>
                </c:pt>
                <c:pt idx="48">
                  <c:v>2062.5288743800638</c:v>
                </c:pt>
                <c:pt idx="49">
                  <c:v>2016.3082682389002</c:v>
                </c:pt>
                <c:pt idx="50">
                  <c:v>1654.1117889583807</c:v>
                </c:pt>
              </c:numCache>
            </c:numRef>
          </c:val>
          <c:extLst/>
        </c:ser>
        <c:ser>
          <c:idx val="0"/>
          <c:order val="1"/>
          <c:tx>
            <c:strRef>
              <c:f>Sheet1!$B$1</c:f>
              <c:strCache>
                <c:ptCount val="1"/>
                <c:pt idx="0">
                  <c:v>Series 1</c:v>
                </c:pt>
              </c:strCache>
              <c:extLst xmlns:c15="http://schemas.microsoft.com/office/drawing/2012/chart"/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Sheet1!$A$2:$A$52</c:f>
              <c:strCache>
                <c:ptCount val="51"/>
                <c:pt idx="0">
                  <c:v>Illinois</c:v>
                </c:pt>
                <c:pt idx="1">
                  <c:v>Connecticut</c:v>
                </c:pt>
                <c:pt idx="2">
                  <c:v>Vermont</c:v>
                </c:pt>
                <c:pt idx="3">
                  <c:v>New York</c:v>
                </c:pt>
                <c:pt idx="4">
                  <c:v>Delaware</c:v>
                </c:pt>
                <c:pt idx="5">
                  <c:v>Hawaii</c:v>
                </c:pt>
                <c:pt idx="6">
                  <c:v>California</c:v>
                </c:pt>
                <c:pt idx="7">
                  <c:v>Oregon</c:v>
                </c:pt>
                <c:pt idx="8">
                  <c:v>Wyoming</c:v>
                </c:pt>
                <c:pt idx="9">
                  <c:v>Alaska</c:v>
                </c:pt>
                <c:pt idx="10">
                  <c:v>Maryland</c:v>
                </c:pt>
                <c:pt idx="11">
                  <c:v>New Jersey</c:v>
                </c:pt>
                <c:pt idx="12">
                  <c:v>Washington</c:v>
                </c:pt>
                <c:pt idx="13">
                  <c:v>Maine</c:v>
                </c:pt>
                <c:pt idx="14">
                  <c:v>Michigan</c:v>
                </c:pt>
                <c:pt idx="15">
                  <c:v>Indiana</c:v>
                </c:pt>
                <c:pt idx="16">
                  <c:v>Tennessee</c:v>
                </c:pt>
                <c:pt idx="17">
                  <c:v>Minnesota</c:v>
                </c:pt>
                <c:pt idx="18">
                  <c:v>Ohio</c:v>
                </c:pt>
                <c:pt idx="19">
                  <c:v>Dist. of Columbia</c:v>
                </c:pt>
                <c:pt idx="20">
                  <c:v>North Dakota</c:v>
                </c:pt>
                <c:pt idx="21">
                  <c:v>Iowa</c:v>
                </c:pt>
                <c:pt idx="22">
                  <c:v>Pennsylvania</c:v>
                </c:pt>
                <c:pt idx="23">
                  <c:v>Oklahoma</c:v>
                </c:pt>
                <c:pt idx="24">
                  <c:v>South Carolina</c:v>
                </c:pt>
                <c:pt idx="25">
                  <c:v>Alabama</c:v>
                </c:pt>
                <c:pt idx="26">
                  <c:v>Rhode Island</c:v>
                </c:pt>
                <c:pt idx="27">
                  <c:v>New Hampshire</c:v>
                </c:pt>
                <c:pt idx="28">
                  <c:v>North Carolina</c:v>
                </c:pt>
                <c:pt idx="29">
                  <c:v>Arizona</c:v>
                </c:pt>
                <c:pt idx="30">
                  <c:v>Nebraska</c:v>
                </c:pt>
                <c:pt idx="31">
                  <c:v>Virginia</c:v>
                </c:pt>
                <c:pt idx="32">
                  <c:v>Wisconsin</c:v>
                </c:pt>
                <c:pt idx="33">
                  <c:v>Kentucky</c:v>
                </c:pt>
                <c:pt idx="34">
                  <c:v>Texas</c:v>
                </c:pt>
                <c:pt idx="35">
                  <c:v>Louisiana</c:v>
                </c:pt>
                <c:pt idx="36">
                  <c:v>Kansas</c:v>
                </c:pt>
                <c:pt idx="37">
                  <c:v>Mississippi</c:v>
                </c:pt>
                <c:pt idx="38">
                  <c:v>Colorado</c:v>
                </c:pt>
                <c:pt idx="39">
                  <c:v>Montana</c:v>
                </c:pt>
                <c:pt idx="40">
                  <c:v>Idaho</c:v>
                </c:pt>
                <c:pt idx="41">
                  <c:v>Utah</c:v>
                </c:pt>
                <c:pt idx="42">
                  <c:v>New Mexico</c:v>
                </c:pt>
                <c:pt idx="43">
                  <c:v>Massachusetts</c:v>
                </c:pt>
                <c:pt idx="44">
                  <c:v>Missouri</c:v>
                </c:pt>
                <c:pt idx="45">
                  <c:v>West Virginia</c:v>
                </c:pt>
                <c:pt idx="46">
                  <c:v>Georgia</c:v>
                </c:pt>
                <c:pt idx="47">
                  <c:v>Nevada</c:v>
                </c:pt>
                <c:pt idx="48">
                  <c:v>Arkansas</c:v>
                </c:pt>
                <c:pt idx="49">
                  <c:v>South Dakota</c:v>
                </c:pt>
                <c:pt idx="50">
                  <c:v>Florida</c:v>
                </c:pt>
              </c:strCache>
            </c:strRef>
          </c:cat>
          <c:val>
            <c:numRef>
              <c:f>Sheet1!$B$2:$B$52</c:f>
              <c:numCache>
                <c:formatCode>General</c:formatCode>
                <c:ptCount val="51"/>
                <c:pt idx="0">
                  <c:v>7613.0735397307817</c:v>
                </c:pt>
                <c:pt idx="1">
                  <c:v>6466.3607474226183</c:v>
                </c:pt>
                <c:pt idx="2">
                  <c:v>5891.8374568285872</c:v>
                </c:pt>
                <c:pt idx="3">
                  <c:v>5839.6295316710912</c:v>
                </c:pt>
                <c:pt idx="4">
                  <c:v>4993.3242975462608</c:v>
                </c:pt>
                <c:pt idx="5">
                  <c:v>4745.8149922188477</c:v>
                </c:pt>
                <c:pt idx="6">
                  <c:v>4713.1065093382758</c:v>
                </c:pt>
                <c:pt idx="7">
                  <c:v>4235.1415683841651</c:v>
                </c:pt>
                <c:pt idx="8">
                  <c:v>3880.0983277656592</c:v>
                </c:pt>
                <c:pt idx="9">
                  <c:v>3872.7750620655002</c:v>
                </c:pt>
                <c:pt idx="10">
                  <c:v>3718.8357657491738</c:v>
                </c:pt>
                <c:pt idx="11">
                  <c:v>3693.2752737727469</c:v>
                </c:pt>
                <c:pt idx="12">
                  <c:v>3586.4544539580652</c:v>
                </c:pt>
                <c:pt idx="13">
                  <c:v>3538.3286081894075</c:v>
                </c:pt>
                <c:pt idx="14">
                  <c:v>3537.3037910892585</c:v>
                </c:pt>
                <c:pt idx="15">
                  <c:v>3430.2049600357805</c:v>
                </c:pt>
                <c:pt idx="16">
                  <c:v>3428.7686622736301</c:v>
                </c:pt>
                <c:pt idx="17">
                  <c:v>3428.6181177677081</c:v>
                </c:pt>
                <c:pt idx="18">
                  <c:v>3394.1097490706979</c:v>
                </c:pt>
                <c:pt idx="19">
                  <c:v>3359.6895129467848</c:v>
                </c:pt>
                <c:pt idx="20">
                  <c:v>3303.6205280786785</c:v>
                </c:pt>
                <c:pt idx="21">
                  <c:v>3144.2022549547623</c:v>
                </c:pt>
                <c:pt idx="22">
                  <c:v>3118.493780292918</c:v>
                </c:pt>
                <c:pt idx="23">
                  <c:v>3092.7316015203055</c:v>
                </c:pt>
                <c:pt idx="24">
                  <c:v>3068.2107034724763</c:v>
                </c:pt>
                <c:pt idx="25">
                  <c:v>3049.7248949353038</c:v>
                </c:pt>
                <c:pt idx="26">
                  <c:v>3024.594964865868</c:v>
                </c:pt>
                <c:pt idx="27">
                  <c:v>2957.3435260231518</c:v>
                </c:pt>
                <c:pt idx="28">
                  <c:v>2953.5907872270877</c:v>
                </c:pt>
                <c:pt idx="29">
                  <c:v>2948.4343007142238</c:v>
                </c:pt>
                <c:pt idx="30">
                  <c:v>2826.593738624792</c:v>
                </c:pt>
                <c:pt idx="31">
                  <c:v>2826.3067566705472</c:v>
                </c:pt>
                <c:pt idx="32">
                  <c:v>2718.1531582252028</c:v>
                </c:pt>
                <c:pt idx="33">
                  <c:v>2685.4707223839519</c:v>
                </c:pt>
                <c:pt idx="34">
                  <c:v>2655.7447377141375</c:v>
                </c:pt>
                <c:pt idx="35">
                  <c:v>2650.8471967836235</c:v>
                </c:pt>
                <c:pt idx="36">
                  <c:v>2625.2553260886662</c:v>
                </c:pt>
                <c:pt idx="37">
                  <c:v>2600.6271694354218</c:v>
                </c:pt>
                <c:pt idx="38">
                  <c:v>2574.3620508726158</c:v>
                </c:pt>
                <c:pt idx="39">
                  <c:v>2545.7014169302829</c:v>
                </c:pt>
                <c:pt idx="40">
                  <c:v>2528.2458848191031</c:v>
                </c:pt>
                <c:pt idx="41">
                  <c:v>2496.8897184905554</c:v>
                </c:pt>
                <c:pt idx="42">
                  <c:v>2494.0878211766062</c:v>
                </c:pt>
                <c:pt idx="43">
                  <c:v>2489.9616278035583</c:v>
                </c:pt>
                <c:pt idx="44">
                  <c:v>2474.2824533468511</c:v>
                </c:pt>
                <c:pt idx="45">
                  <c:v>2263.0427136643043</c:v>
                </c:pt>
                <c:pt idx="46">
                  <c:v>2212.2663294255208</c:v>
                </c:pt>
                <c:pt idx="47">
                  <c:v>2193.5750523200486</c:v>
                </c:pt>
                <c:pt idx="48">
                  <c:v>2062.5288743800638</c:v>
                </c:pt>
                <c:pt idx="49">
                  <c:v>2016.3082682389002</c:v>
                </c:pt>
                <c:pt idx="50">
                  <c:v>1654.1117889583807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76318352"/>
        <c:axId val="196206176"/>
      </c:barChart>
      <c:catAx>
        <c:axId val="3763183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6206176"/>
        <c:crosses val="autoZero"/>
        <c:auto val="1"/>
        <c:lblAlgn val="ctr"/>
        <c:lblOffset val="100"/>
        <c:noMultiLvlLbl val="0"/>
      </c:catAx>
      <c:valAx>
        <c:axId val="196206176"/>
        <c:scaling>
          <c:orientation val="minMax"/>
          <c:max val="1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6318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 smtClean="0"/>
              <a:t>Public 2-year, FY 2014</a:t>
            </a:r>
            <a:endParaRPr lang="en-US" sz="24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E&amp;R Benefits ($ 2014) per FTE Enrollment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Sheet1!$A$2:$A$51</c:f>
              <c:strCache>
                <c:ptCount val="50"/>
                <c:pt idx="0">
                  <c:v>Alaska</c:v>
                </c:pt>
                <c:pt idx="1">
                  <c:v>Wisconsin</c:v>
                </c:pt>
                <c:pt idx="2">
                  <c:v>Connecticut</c:v>
                </c:pt>
                <c:pt idx="3">
                  <c:v>North Dakota</c:v>
                </c:pt>
                <c:pt idx="4">
                  <c:v>Wyoming</c:v>
                </c:pt>
                <c:pt idx="5">
                  <c:v>Oregon</c:v>
                </c:pt>
                <c:pt idx="6">
                  <c:v>Delaware</c:v>
                </c:pt>
                <c:pt idx="7">
                  <c:v>New York</c:v>
                </c:pt>
                <c:pt idx="8">
                  <c:v>Michigan</c:v>
                </c:pt>
                <c:pt idx="9">
                  <c:v>Hawaii</c:v>
                </c:pt>
                <c:pt idx="10">
                  <c:v>New Hampshire</c:v>
                </c:pt>
                <c:pt idx="11">
                  <c:v>Pennsylvania</c:v>
                </c:pt>
                <c:pt idx="12">
                  <c:v>Montana</c:v>
                </c:pt>
                <c:pt idx="13">
                  <c:v>Rhode Island</c:v>
                </c:pt>
                <c:pt idx="14">
                  <c:v>Vermont</c:v>
                </c:pt>
                <c:pt idx="15">
                  <c:v>Oklahoma</c:v>
                </c:pt>
                <c:pt idx="16">
                  <c:v>Maryland</c:v>
                </c:pt>
                <c:pt idx="17">
                  <c:v>Nebraska</c:v>
                </c:pt>
                <c:pt idx="18">
                  <c:v>Minnesota</c:v>
                </c:pt>
                <c:pt idx="19">
                  <c:v>Illinois</c:v>
                </c:pt>
                <c:pt idx="20">
                  <c:v>Washington</c:v>
                </c:pt>
                <c:pt idx="21">
                  <c:v>Georgia</c:v>
                </c:pt>
                <c:pt idx="22">
                  <c:v>North Carolina</c:v>
                </c:pt>
                <c:pt idx="23">
                  <c:v>Utah</c:v>
                </c:pt>
                <c:pt idx="24">
                  <c:v>Maine</c:v>
                </c:pt>
                <c:pt idx="25">
                  <c:v>Ohio</c:v>
                </c:pt>
                <c:pt idx="26">
                  <c:v>Tennessee</c:v>
                </c:pt>
                <c:pt idx="27">
                  <c:v>Iowa</c:v>
                </c:pt>
                <c:pt idx="28">
                  <c:v>Arkansas</c:v>
                </c:pt>
                <c:pt idx="29">
                  <c:v>Alabama</c:v>
                </c:pt>
                <c:pt idx="30">
                  <c:v>Kansas</c:v>
                </c:pt>
                <c:pt idx="31">
                  <c:v>Louisiana</c:v>
                </c:pt>
                <c:pt idx="32">
                  <c:v>California</c:v>
                </c:pt>
                <c:pt idx="33">
                  <c:v>Nevada</c:v>
                </c:pt>
                <c:pt idx="34">
                  <c:v>Idaho</c:v>
                </c:pt>
                <c:pt idx="35">
                  <c:v>New Mexico</c:v>
                </c:pt>
                <c:pt idx="36">
                  <c:v>South Dakota</c:v>
                </c:pt>
                <c:pt idx="37">
                  <c:v>South Carolina</c:v>
                </c:pt>
                <c:pt idx="38">
                  <c:v>New Jersey</c:v>
                </c:pt>
                <c:pt idx="39">
                  <c:v>Arizona</c:v>
                </c:pt>
                <c:pt idx="40">
                  <c:v>Mississippi</c:v>
                </c:pt>
                <c:pt idx="41">
                  <c:v>Massachusetts</c:v>
                </c:pt>
                <c:pt idx="42">
                  <c:v>Kentucky</c:v>
                </c:pt>
                <c:pt idx="43">
                  <c:v>Missouri</c:v>
                </c:pt>
                <c:pt idx="44">
                  <c:v>Virginia</c:v>
                </c:pt>
                <c:pt idx="45">
                  <c:v>Colorado</c:v>
                </c:pt>
                <c:pt idx="46">
                  <c:v>Florida</c:v>
                </c:pt>
                <c:pt idx="47">
                  <c:v>Texas</c:v>
                </c:pt>
                <c:pt idx="48">
                  <c:v>Indiana</c:v>
                </c:pt>
                <c:pt idx="49">
                  <c:v>West Virginia</c:v>
                </c:pt>
              </c:strCache>
            </c:strRef>
          </c:cat>
          <c:val>
            <c:numRef>
              <c:f>Sheet1!$B$2:$B$51</c:f>
              <c:numCache>
                <c:formatCode>General</c:formatCode>
                <c:ptCount val="50"/>
                <c:pt idx="0">
                  <c:v>6265.5962553250001</c:v>
                </c:pt>
                <c:pt idx="1">
                  <c:v>3936.5385449619998</c:v>
                </c:pt>
                <c:pt idx="2">
                  <c:v>3819.3687288440001</c:v>
                </c:pt>
                <c:pt idx="3">
                  <c:v>2962.278267316</c:v>
                </c:pt>
                <c:pt idx="4">
                  <c:v>2920.3155654970001</c:v>
                </c:pt>
                <c:pt idx="5">
                  <c:v>2896.1834912569998</c:v>
                </c:pt>
                <c:pt idx="6">
                  <c:v>2884.125218141</c:v>
                </c:pt>
                <c:pt idx="7">
                  <c:v>2829.5264225159999</c:v>
                </c:pt>
                <c:pt idx="8">
                  <c:v>2698.458872917</c:v>
                </c:pt>
                <c:pt idx="9">
                  <c:v>2572.7153935010001</c:v>
                </c:pt>
                <c:pt idx="10">
                  <c:v>2569.0820233730001</c:v>
                </c:pt>
                <c:pt idx="11">
                  <c:v>2556.4007801590001</c:v>
                </c:pt>
                <c:pt idx="12">
                  <c:v>2503.6696099840001</c:v>
                </c:pt>
                <c:pt idx="13">
                  <c:v>2390.053372072</c:v>
                </c:pt>
                <c:pt idx="14">
                  <c:v>2375.3977104860001</c:v>
                </c:pt>
                <c:pt idx="15">
                  <c:v>2340.063693221</c:v>
                </c:pt>
                <c:pt idx="16">
                  <c:v>2315.8283420719999</c:v>
                </c:pt>
                <c:pt idx="17">
                  <c:v>2231.3804052209998</c:v>
                </c:pt>
                <c:pt idx="18">
                  <c:v>2137.748442433</c:v>
                </c:pt>
                <c:pt idx="19">
                  <c:v>2120.9719706169999</c:v>
                </c:pt>
                <c:pt idx="20">
                  <c:v>2064.0769699950001</c:v>
                </c:pt>
                <c:pt idx="21">
                  <c:v>1984.603736474</c:v>
                </c:pt>
                <c:pt idx="22">
                  <c:v>1975.678589589</c:v>
                </c:pt>
                <c:pt idx="23">
                  <c:v>1937.585330462</c:v>
                </c:pt>
                <c:pt idx="24">
                  <c:v>1880.9224977819999</c:v>
                </c:pt>
                <c:pt idx="25">
                  <c:v>1825.1754420929999</c:v>
                </c:pt>
                <c:pt idx="26">
                  <c:v>1822.216610879</c:v>
                </c:pt>
                <c:pt idx="27">
                  <c:v>1805.316889683</c:v>
                </c:pt>
                <c:pt idx="28">
                  <c:v>1791.681115224</c:v>
                </c:pt>
                <c:pt idx="29">
                  <c:v>1767.449326311</c:v>
                </c:pt>
                <c:pt idx="30">
                  <c:v>1749.6186714790001</c:v>
                </c:pt>
                <c:pt idx="31">
                  <c:v>1719.213156904</c:v>
                </c:pt>
                <c:pt idx="32">
                  <c:v>1670.747687889</c:v>
                </c:pt>
                <c:pt idx="33">
                  <c:v>1642.6880703490001</c:v>
                </c:pt>
                <c:pt idx="34">
                  <c:v>1639.6846938240001</c:v>
                </c:pt>
                <c:pt idx="35">
                  <c:v>1638.189168548</c:v>
                </c:pt>
                <c:pt idx="36">
                  <c:v>1600.5429121560001</c:v>
                </c:pt>
                <c:pt idx="37">
                  <c:v>1594.565542391</c:v>
                </c:pt>
                <c:pt idx="38">
                  <c:v>1592.386271649</c:v>
                </c:pt>
                <c:pt idx="39">
                  <c:v>1566.0924080570001</c:v>
                </c:pt>
                <c:pt idx="40">
                  <c:v>1543.579058837</c:v>
                </c:pt>
                <c:pt idx="41">
                  <c:v>1484.2774628499999</c:v>
                </c:pt>
                <c:pt idx="42">
                  <c:v>1472.6253196790001</c:v>
                </c:pt>
                <c:pt idx="43">
                  <c:v>1431.252291801</c:v>
                </c:pt>
                <c:pt idx="44">
                  <c:v>1371.9996225039999</c:v>
                </c:pt>
                <c:pt idx="45">
                  <c:v>1364.7768935649999</c:v>
                </c:pt>
                <c:pt idx="46">
                  <c:v>1361.9751060789999</c:v>
                </c:pt>
                <c:pt idx="47">
                  <c:v>1361.265300971</c:v>
                </c:pt>
                <c:pt idx="48">
                  <c:v>1331.514682218</c:v>
                </c:pt>
                <c:pt idx="49">
                  <c:v>1036.8956462230001</c:v>
                </c:pt>
              </c:numCache>
            </c:numRef>
          </c:val>
          <c:extLst/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Values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49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Sheet1!$A$2:$A$51</c:f>
              <c:strCache>
                <c:ptCount val="50"/>
                <c:pt idx="0">
                  <c:v>Alaska</c:v>
                </c:pt>
                <c:pt idx="1">
                  <c:v>Wisconsin</c:v>
                </c:pt>
                <c:pt idx="2">
                  <c:v>Connecticut</c:v>
                </c:pt>
                <c:pt idx="3">
                  <c:v>North Dakota</c:v>
                </c:pt>
                <c:pt idx="4">
                  <c:v>Wyoming</c:v>
                </c:pt>
                <c:pt idx="5">
                  <c:v>Oregon</c:v>
                </c:pt>
                <c:pt idx="6">
                  <c:v>Delaware</c:v>
                </c:pt>
                <c:pt idx="7">
                  <c:v>New York</c:v>
                </c:pt>
                <c:pt idx="8">
                  <c:v>Michigan</c:v>
                </c:pt>
                <c:pt idx="9">
                  <c:v>Hawaii</c:v>
                </c:pt>
                <c:pt idx="10">
                  <c:v>New Hampshire</c:v>
                </c:pt>
                <c:pt idx="11">
                  <c:v>Pennsylvania</c:v>
                </c:pt>
                <c:pt idx="12">
                  <c:v>Montana</c:v>
                </c:pt>
                <c:pt idx="13">
                  <c:v>Rhode Island</c:v>
                </c:pt>
                <c:pt idx="14">
                  <c:v>Vermont</c:v>
                </c:pt>
                <c:pt idx="15">
                  <c:v>Oklahoma</c:v>
                </c:pt>
                <c:pt idx="16">
                  <c:v>Maryland</c:v>
                </c:pt>
                <c:pt idx="17">
                  <c:v>Nebraska</c:v>
                </c:pt>
                <c:pt idx="18">
                  <c:v>Minnesota</c:v>
                </c:pt>
                <c:pt idx="19">
                  <c:v>Illinois</c:v>
                </c:pt>
                <c:pt idx="20">
                  <c:v>Washington</c:v>
                </c:pt>
                <c:pt idx="21">
                  <c:v>Georgia</c:v>
                </c:pt>
                <c:pt idx="22">
                  <c:v>North Carolina</c:v>
                </c:pt>
                <c:pt idx="23">
                  <c:v>Utah</c:v>
                </c:pt>
                <c:pt idx="24">
                  <c:v>Maine</c:v>
                </c:pt>
                <c:pt idx="25">
                  <c:v>Ohio</c:v>
                </c:pt>
                <c:pt idx="26">
                  <c:v>Tennessee</c:v>
                </c:pt>
                <c:pt idx="27">
                  <c:v>Iowa</c:v>
                </c:pt>
                <c:pt idx="28">
                  <c:v>Arkansas</c:v>
                </c:pt>
                <c:pt idx="29">
                  <c:v>Alabama</c:v>
                </c:pt>
                <c:pt idx="30">
                  <c:v>Kansas</c:v>
                </c:pt>
                <c:pt idx="31">
                  <c:v>Louisiana</c:v>
                </c:pt>
                <c:pt idx="32">
                  <c:v>California</c:v>
                </c:pt>
                <c:pt idx="33">
                  <c:v>Nevada</c:v>
                </c:pt>
                <c:pt idx="34">
                  <c:v>Idaho</c:v>
                </c:pt>
                <c:pt idx="35">
                  <c:v>New Mexico</c:v>
                </c:pt>
                <c:pt idx="36">
                  <c:v>South Dakota</c:v>
                </c:pt>
                <c:pt idx="37">
                  <c:v>South Carolina</c:v>
                </c:pt>
                <c:pt idx="38">
                  <c:v>New Jersey</c:v>
                </c:pt>
                <c:pt idx="39">
                  <c:v>Arizona</c:v>
                </c:pt>
                <c:pt idx="40">
                  <c:v>Mississippi</c:v>
                </c:pt>
                <c:pt idx="41">
                  <c:v>Massachusetts</c:v>
                </c:pt>
                <c:pt idx="42">
                  <c:v>Kentucky</c:v>
                </c:pt>
                <c:pt idx="43">
                  <c:v>Missouri</c:v>
                </c:pt>
                <c:pt idx="44">
                  <c:v>Virginia</c:v>
                </c:pt>
                <c:pt idx="45">
                  <c:v>Colorado</c:v>
                </c:pt>
                <c:pt idx="46">
                  <c:v>Florida</c:v>
                </c:pt>
                <c:pt idx="47">
                  <c:v>Texas</c:v>
                </c:pt>
                <c:pt idx="48">
                  <c:v>Indiana</c:v>
                </c:pt>
                <c:pt idx="49">
                  <c:v>West Virginia</c:v>
                </c:pt>
              </c:strCache>
            </c:strRef>
          </c:cat>
          <c:val>
            <c:numRef>
              <c:f>Sheet1!$C$2:$C$51</c:f>
              <c:numCache>
                <c:formatCode>General</c:formatCode>
                <c:ptCount val="50"/>
                <c:pt idx="0">
                  <c:v>6265.5962553250001</c:v>
                </c:pt>
                <c:pt idx="1">
                  <c:v>3936.5385449619998</c:v>
                </c:pt>
                <c:pt idx="2">
                  <c:v>3819.3687288440001</c:v>
                </c:pt>
                <c:pt idx="3">
                  <c:v>2962.278267316</c:v>
                </c:pt>
                <c:pt idx="4">
                  <c:v>2920.3155654970001</c:v>
                </c:pt>
                <c:pt idx="5">
                  <c:v>2896.1834912569998</c:v>
                </c:pt>
                <c:pt idx="6">
                  <c:v>2884.125218141</c:v>
                </c:pt>
                <c:pt idx="7">
                  <c:v>2829.5264225159999</c:v>
                </c:pt>
                <c:pt idx="8">
                  <c:v>2698.458872917</c:v>
                </c:pt>
                <c:pt idx="9">
                  <c:v>2572.7153935010001</c:v>
                </c:pt>
                <c:pt idx="10">
                  <c:v>2569.0820233730001</c:v>
                </c:pt>
                <c:pt idx="11">
                  <c:v>2556.4007801590001</c:v>
                </c:pt>
                <c:pt idx="12">
                  <c:v>2503.6696099840001</c:v>
                </c:pt>
                <c:pt idx="13">
                  <c:v>2390.053372072</c:v>
                </c:pt>
                <c:pt idx="14">
                  <c:v>2375.3977104860001</c:v>
                </c:pt>
                <c:pt idx="15">
                  <c:v>2340.063693221</c:v>
                </c:pt>
                <c:pt idx="16">
                  <c:v>2315.8283420719999</c:v>
                </c:pt>
                <c:pt idx="17">
                  <c:v>2231.3804052209998</c:v>
                </c:pt>
                <c:pt idx="18">
                  <c:v>2137.748442433</c:v>
                </c:pt>
                <c:pt idx="19">
                  <c:v>2120.9719706169999</c:v>
                </c:pt>
                <c:pt idx="20">
                  <c:v>2064.0769699950001</c:v>
                </c:pt>
                <c:pt idx="21">
                  <c:v>1984.603736474</c:v>
                </c:pt>
                <c:pt idx="22">
                  <c:v>1975.678589589</c:v>
                </c:pt>
                <c:pt idx="23">
                  <c:v>1937.585330462</c:v>
                </c:pt>
                <c:pt idx="24">
                  <c:v>1880.9224977819999</c:v>
                </c:pt>
                <c:pt idx="25">
                  <c:v>1825.1754420929999</c:v>
                </c:pt>
                <c:pt idx="26">
                  <c:v>1822.216610879</c:v>
                </c:pt>
                <c:pt idx="27">
                  <c:v>1805.316889683</c:v>
                </c:pt>
                <c:pt idx="28">
                  <c:v>1791.681115224</c:v>
                </c:pt>
                <c:pt idx="29">
                  <c:v>1767.449326311</c:v>
                </c:pt>
                <c:pt idx="30">
                  <c:v>1749.6186714790001</c:v>
                </c:pt>
                <c:pt idx="31">
                  <c:v>1719.213156904</c:v>
                </c:pt>
                <c:pt idx="32">
                  <c:v>1670.747687889</c:v>
                </c:pt>
                <c:pt idx="33">
                  <c:v>1642.6880703490001</c:v>
                </c:pt>
                <c:pt idx="34">
                  <c:v>1639.6846938240001</c:v>
                </c:pt>
                <c:pt idx="35">
                  <c:v>1638.189168548</c:v>
                </c:pt>
                <c:pt idx="36">
                  <c:v>1600.5429121560001</c:v>
                </c:pt>
                <c:pt idx="37">
                  <c:v>1594.565542391</c:v>
                </c:pt>
                <c:pt idx="38">
                  <c:v>1592.386271649</c:v>
                </c:pt>
                <c:pt idx="39">
                  <c:v>1566.0924080570001</c:v>
                </c:pt>
                <c:pt idx="40">
                  <c:v>1543.579058837</c:v>
                </c:pt>
                <c:pt idx="41">
                  <c:v>1484.2774628499999</c:v>
                </c:pt>
                <c:pt idx="42">
                  <c:v>1472.6253196790001</c:v>
                </c:pt>
                <c:pt idx="43">
                  <c:v>1431.252291801</c:v>
                </c:pt>
                <c:pt idx="44">
                  <c:v>1371.9996225039999</c:v>
                </c:pt>
                <c:pt idx="45">
                  <c:v>1364.7768935649999</c:v>
                </c:pt>
                <c:pt idx="46">
                  <c:v>1361.9751060789999</c:v>
                </c:pt>
                <c:pt idx="47">
                  <c:v>1361.265300971</c:v>
                </c:pt>
                <c:pt idx="48">
                  <c:v>1331.514682218</c:v>
                </c:pt>
                <c:pt idx="49">
                  <c:v>1036.8956462230001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78379936"/>
        <c:axId val="378380328"/>
      </c:barChart>
      <c:catAx>
        <c:axId val="3783799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78380328"/>
        <c:crosses val="autoZero"/>
        <c:auto val="1"/>
        <c:lblAlgn val="ctr"/>
        <c:lblOffset val="100"/>
        <c:noMultiLvlLbl val="0"/>
      </c:catAx>
      <c:valAx>
        <c:axId val="378380328"/>
        <c:scaling>
          <c:orientation val="minMax"/>
          <c:max val="1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8379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 smtClean="0"/>
              <a:t>Private non-profit 4-Year, FY 2014</a:t>
            </a:r>
            <a:endParaRPr lang="en-US" sz="24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E&amp;R Benefits ($ 2014) per FTE Enrollment</c:v>
                </c:pt>
              </c:strCache>
            </c:strRef>
          </c:tx>
          <c:spPr>
            <a:solidFill>
              <a:srgbClr val="A71E2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5636355980481395E-3"/>
                  <c:y val="0.1515049407060854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Sheet1!$A$2:$A$52</c:f>
              <c:strCache>
                <c:ptCount val="51"/>
                <c:pt idx="0">
                  <c:v>Connecticut</c:v>
                </c:pt>
                <c:pt idx="1">
                  <c:v>Maryland</c:v>
                </c:pt>
                <c:pt idx="2">
                  <c:v>California</c:v>
                </c:pt>
                <c:pt idx="3">
                  <c:v>Massachusetts</c:v>
                </c:pt>
                <c:pt idx="4">
                  <c:v>New York</c:v>
                </c:pt>
                <c:pt idx="5">
                  <c:v>New Jersey</c:v>
                </c:pt>
                <c:pt idx="6">
                  <c:v>Pennsylvania</c:v>
                </c:pt>
                <c:pt idx="7">
                  <c:v>Vermont</c:v>
                </c:pt>
                <c:pt idx="8">
                  <c:v>District of Columbia</c:v>
                </c:pt>
                <c:pt idx="9">
                  <c:v>Rhode Island</c:v>
                </c:pt>
                <c:pt idx="10">
                  <c:v>Maine</c:v>
                </c:pt>
                <c:pt idx="11">
                  <c:v>Illinois</c:v>
                </c:pt>
                <c:pt idx="12">
                  <c:v>North Carolina</c:v>
                </c:pt>
                <c:pt idx="13">
                  <c:v>Alaska</c:v>
                </c:pt>
                <c:pt idx="14">
                  <c:v>New Mexico</c:v>
                </c:pt>
                <c:pt idx="15">
                  <c:v>Georgia</c:v>
                </c:pt>
                <c:pt idx="16">
                  <c:v>Tennessee</c:v>
                </c:pt>
                <c:pt idx="17">
                  <c:v>Washington</c:v>
                </c:pt>
                <c:pt idx="18">
                  <c:v>Indiana</c:v>
                </c:pt>
                <c:pt idx="19">
                  <c:v>Missouri</c:v>
                </c:pt>
                <c:pt idx="20">
                  <c:v>New Hampshire</c:v>
                </c:pt>
                <c:pt idx="21">
                  <c:v>Arizona</c:v>
                </c:pt>
                <c:pt idx="22">
                  <c:v>Minnesota</c:v>
                </c:pt>
                <c:pt idx="23">
                  <c:v>Oregon</c:v>
                </c:pt>
                <c:pt idx="24">
                  <c:v>Texas</c:v>
                </c:pt>
                <c:pt idx="25">
                  <c:v>Ohio</c:v>
                </c:pt>
                <c:pt idx="26">
                  <c:v>Wisconsin</c:v>
                </c:pt>
                <c:pt idx="27">
                  <c:v>Colorado</c:v>
                </c:pt>
                <c:pt idx="28">
                  <c:v>Iowa</c:v>
                </c:pt>
                <c:pt idx="29">
                  <c:v>Florida</c:v>
                </c:pt>
                <c:pt idx="30">
                  <c:v>Michigan</c:v>
                </c:pt>
                <c:pt idx="31">
                  <c:v>Hawaii</c:v>
                </c:pt>
                <c:pt idx="32">
                  <c:v>Montana</c:v>
                </c:pt>
                <c:pt idx="33">
                  <c:v>North Dakota</c:v>
                </c:pt>
                <c:pt idx="34">
                  <c:v>Idaho</c:v>
                </c:pt>
                <c:pt idx="35">
                  <c:v>West Virginia</c:v>
                </c:pt>
                <c:pt idx="36">
                  <c:v>Nebraska</c:v>
                </c:pt>
                <c:pt idx="37">
                  <c:v>South Dakota</c:v>
                </c:pt>
                <c:pt idx="38">
                  <c:v>Nevada</c:v>
                </c:pt>
                <c:pt idx="39">
                  <c:v>Louisiana</c:v>
                </c:pt>
                <c:pt idx="40">
                  <c:v>South Carolina</c:v>
                </c:pt>
                <c:pt idx="41">
                  <c:v>Oklahoma</c:v>
                </c:pt>
                <c:pt idx="42">
                  <c:v>Alabama</c:v>
                </c:pt>
                <c:pt idx="43">
                  <c:v>Arkansas</c:v>
                </c:pt>
                <c:pt idx="44">
                  <c:v>Utah</c:v>
                </c:pt>
                <c:pt idx="45">
                  <c:v>Virginia</c:v>
                </c:pt>
                <c:pt idx="46">
                  <c:v>Kansas</c:v>
                </c:pt>
                <c:pt idx="47">
                  <c:v>Kentucky</c:v>
                </c:pt>
                <c:pt idx="48">
                  <c:v>Mississippi</c:v>
                </c:pt>
                <c:pt idx="49">
                  <c:v>Delaware</c:v>
                </c:pt>
                <c:pt idx="50">
                  <c:v>Wyoming</c:v>
                </c:pt>
              </c:strCache>
            </c:strRef>
          </c:cat>
          <c:val>
            <c:numRef>
              <c:f>Sheet1!$B$2:$B$52</c:f>
              <c:numCache>
                <c:formatCode>General</c:formatCode>
                <c:ptCount val="51"/>
                <c:pt idx="0">
                  <c:v>9907.0658116600007</c:v>
                </c:pt>
                <c:pt idx="1">
                  <c:v>7671.9657783519997</c:v>
                </c:pt>
                <c:pt idx="2">
                  <c:v>5811.1952837070003</c:v>
                </c:pt>
                <c:pt idx="3">
                  <c:v>5635.7011524720001</c:v>
                </c:pt>
                <c:pt idx="4">
                  <c:v>5310.6746799869998</c:v>
                </c:pt>
                <c:pt idx="5">
                  <c:v>5055.5237726679998</c:v>
                </c:pt>
                <c:pt idx="6">
                  <c:v>4900.7992840529996</c:v>
                </c:pt>
                <c:pt idx="7">
                  <c:v>4891.5063664669997</c:v>
                </c:pt>
                <c:pt idx="8">
                  <c:v>4783.3899901790001</c:v>
                </c:pt>
                <c:pt idx="9">
                  <c:v>4646.9809310780001</c:v>
                </c:pt>
                <c:pt idx="10">
                  <c:v>4524.2486204340003</c:v>
                </c:pt>
                <c:pt idx="11">
                  <c:v>4491.9590673419998</c:v>
                </c:pt>
                <c:pt idx="12">
                  <c:v>4479.0441711550002</c:v>
                </c:pt>
                <c:pt idx="13">
                  <c:v>4445.7193508540004</c:v>
                </c:pt>
                <c:pt idx="14">
                  <c:v>4179.5472403399999</c:v>
                </c:pt>
                <c:pt idx="15">
                  <c:v>3962.9008582639999</c:v>
                </c:pt>
                <c:pt idx="16">
                  <c:v>3893.116721892</c:v>
                </c:pt>
                <c:pt idx="17">
                  <c:v>3857.0238888280001</c:v>
                </c:pt>
                <c:pt idx="18">
                  <c:v>3829.6730635190002</c:v>
                </c:pt>
                <c:pt idx="19">
                  <c:v>3769.3151720350002</c:v>
                </c:pt>
                <c:pt idx="20">
                  <c:v>3732.235103</c:v>
                </c:pt>
                <c:pt idx="21">
                  <c:v>3635.8459954199998</c:v>
                </c:pt>
                <c:pt idx="22">
                  <c:v>3595.5832059630002</c:v>
                </c:pt>
                <c:pt idx="23">
                  <c:v>3560.9659178540001</c:v>
                </c:pt>
                <c:pt idx="24">
                  <c:v>3451.7271191469999</c:v>
                </c:pt>
                <c:pt idx="25">
                  <c:v>3399.3916840739998</c:v>
                </c:pt>
                <c:pt idx="26">
                  <c:v>3178.0735301179998</c:v>
                </c:pt>
                <c:pt idx="27">
                  <c:v>3087.2378626340001</c:v>
                </c:pt>
                <c:pt idx="28">
                  <c:v>3027.5000406949998</c:v>
                </c:pt>
                <c:pt idx="29">
                  <c:v>2836.4209584089999</c:v>
                </c:pt>
                <c:pt idx="30">
                  <c:v>2704.9804708000001</c:v>
                </c:pt>
                <c:pt idx="31">
                  <c:v>2680.7817420279998</c:v>
                </c:pt>
                <c:pt idx="32">
                  <c:v>2664.9297115690001</c:v>
                </c:pt>
                <c:pt idx="33">
                  <c:v>2639.510215106</c:v>
                </c:pt>
                <c:pt idx="34">
                  <c:v>2602.622998932</c:v>
                </c:pt>
                <c:pt idx="35">
                  <c:v>2541.3917370849999</c:v>
                </c:pt>
                <c:pt idx="36">
                  <c:v>2464.3084975789998</c:v>
                </c:pt>
                <c:pt idx="37">
                  <c:v>2460.2266037019999</c:v>
                </c:pt>
                <c:pt idx="38">
                  <c:v>2426.7394830580001</c:v>
                </c:pt>
                <c:pt idx="39">
                  <c:v>2403.671767283</c:v>
                </c:pt>
                <c:pt idx="40">
                  <c:v>2338.5196734380002</c:v>
                </c:pt>
                <c:pt idx="41">
                  <c:v>2301.261954947</c:v>
                </c:pt>
                <c:pt idx="42">
                  <c:v>2281.84011207</c:v>
                </c:pt>
                <c:pt idx="43">
                  <c:v>2240.516829826</c:v>
                </c:pt>
                <c:pt idx="44">
                  <c:v>2067.1736106919998</c:v>
                </c:pt>
                <c:pt idx="45">
                  <c:v>2030.0505938230001</c:v>
                </c:pt>
                <c:pt idx="46">
                  <c:v>1909.4185821819999</c:v>
                </c:pt>
                <c:pt idx="47">
                  <c:v>1850.845958802</c:v>
                </c:pt>
                <c:pt idx="48">
                  <c:v>1792.809638894</c:v>
                </c:pt>
                <c:pt idx="49">
                  <c:v>1497.7143413159999</c:v>
                </c:pt>
              </c:numCache>
            </c:numRef>
          </c:val>
          <c:extLst/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Values</c:v>
                </c:pt>
              </c:strCache>
            </c:strRef>
          </c:tx>
          <c:spPr>
            <a:solidFill>
              <a:srgbClr val="A71E23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Sheet1!$A$2:$A$52</c:f>
              <c:strCache>
                <c:ptCount val="51"/>
                <c:pt idx="0">
                  <c:v>Connecticut</c:v>
                </c:pt>
                <c:pt idx="1">
                  <c:v>Maryland</c:v>
                </c:pt>
                <c:pt idx="2">
                  <c:v>California</c:v>
                </c:pt>
                <c:pt idx="3">
                  <c:v>Massachusetts</c:v>
                </c:pt>
                <c:pt idx="4">
                  <c:v>New York</c:v>
                </c:pt>
                <c:pt idx="5">
                  <c:v>New Jersey</c:v>
                </c:pt>
                <c:pt idx="6">
                  <c:v>Pennsylvania</c:v>
                </c:pt>
                <c:pt idx="7">
                  <c:v>Vermont</c:v>
                </c:pt>
                <c:pt idx="8">
                  <c:v>District of Columbia</c:v>
                </c:pt>
                <c:pt idx="9">
                  <c:v>Rhode Island</c:v>
                </c:pt>
                <c:pt idx="10">
                  <c:v>Maine</c:v>
                </c:pt>
                <c:pt idx="11">
                  <c:v>Illinois</c:v>
                </c:pt>
                <c:pt idx="12">
                  <c:v>North Carolina</c:v>
                </c:pt>
                <c:pt idx="13">
                  <c:v>Alaska</c:v>
                </c:pt>
                <c:pt idx="14">
                  <c:v>New Mexico</c:v>
                </c:pt>
                <c:pt idx="15">
                  <c:v>Georgia</c:v>
                </c:pt>
                <c:pt idx="16">
                  <c:v>Tennessee</c:v>
                </c:pt>
                <c:pt idx="17">
                  <c:v>Washington</c:v>
                </c:pt>
                <c:pt idx="18">
                  <c:v>Indiana</c:v>
                </c:pt>
                <c:pt idx="19">
                  <c:v>Missouri</c:v>
                </c:pt>
                <c:pt idx="20">
                  <c:v>New Hampshire</c:v>
                </c:pt>
                <c:pt idx="21">
                  <c:v>Arizona</c:v>
                </c:pt>
                <c:pt idx="22">
                  <c:v>Minnesota</c:v>
                </c:pt>
                <c:pt idx="23">
                  <c:v>Oregon</c:v>
                </c:pt>
                <c:pt idx="24">
                  <c:v>Texas</c:v>
                </c:pt>
                <c:pt idx="25">
                  <c:v>Ohio</c:v>
                </c:pt>
                <c:pt idx="26">
                  <c:v>Wisconsin</c:v>
                </c:pt>
                <c:pt idx="27">
                  <c:v>Colorado</c:v>
                </c:pt>
                <c:pt idx="28">
                  <c:v>Iowa</c:v>
                </c:pt>
                <c:pt idx="29">
                  <c:v>Florida</c:v>
                </c:pt>
                <c:pt idx="30">
                  <c:v>Michigan</c:v>
                </c:pt>
                <c:pt idx="31">
                  <c:v>Hawaii</c:v>
                </c:pt>
                <c:pt idx="32">
                  <c:v>Montana</c:v>
                </c:pt>
                <c:pt idx="33">
                  <c:v>North Dakota</c:v>
                </c:pt>
                <c:pt idx="34">
                  <c:v>Idaho</c:v>
                </c:pt>
                <c:pt idx="35">
                  <c:v>West Virginia</c:v>
                </c:pt>
                <c:pt idx="36">
                  <c:v>Nebraska</c:v>
                </c:pt>
                <c:pt idx="37">
                  <c:v>South Dakota</c:v>
                </c:pt>
                <c:pt idx="38">
                  <c:v>Nevada</c:v>
                </c:pt>
                <c:pt idx="39">
                  <c:v>Louisiana</c:v>
                </c:pt>
                <c:pt idx="40">
                  <c:v>South Carolina</c:v>
                </c:pt>
                <c:pt idx="41">
                  <c:v>Oklahoma</c:v>
                </c:pt>
                <c:pt idx="42">
                  <c:v>Alabama</c:v>
                </c:pt>
                <c:pt idx="43">
                  <c:v>Arkansas</c:v>
                </c:pt>
                <c:pt idx="44">
                  <c:v>Utah</c:v>
                </c:pt>
                <c:pt idx="45">
                  <c:v>Virginia</c:v>
                </c:pt>
                <c:pt idx="46">
                  <c:v>Kansas</c:v>
                </c:pt>
                <c:pt idx="47">
                  <c:v>Kentucky</c:v>
                </c:pt>
                <c:pt idx="48">
                  <c:v>Mississippi</c:v>
                </c:pt>
                <c:pt idx="49">
                  <c:v>Delaware</c:v>
                </c:pt>
                <c:pt idx="50">
                  <c:v>Wyoming</c:v>
                </c:pt>
              </c:strCache>
            </c:strRef>
          </c:cat>
          <c:val>
            <c:numRef>
              <c:f>Sheet1!$C$2:$C$52</c:f>
              <c:numCache>
                <c:formatCode>General</c:formatCode>
                <c:ptCount val="51"/>
                <c:pt idx="0">
                  <c:v>9907.0658116600007</c:v>
                </c:pt>
                <c:pt idx="1">
                  <c:v>7671.9657783519997</c:v>
                </c:pt>
                <c:pt idx="2">
                  <c:v>5811.1952837070003</c:v>
                </c:pt>
                <c:pt idx="3">
                  <c:v>5635.7011524720001</c:v>
                </c:pt>
                <c:pt idx="4">
                  <c:v>5310.6746799869998</c:v>
                </c:pt>
                <c:pt idx="5">
                  <c:v>5055.5237726679998</c:v>
                </c:pt>
                <c:pt idx="6">
                  <c:v>4900.7992840529996</c:v>
                </c:pt>
                <c:pt idx="7">
                  <c:v>4891.5063664669997</c:v>
                </c:pt>
                <c:pt idx="8">
                  <c:v>4783.3899901790001</c:v>
                </c:pt>
                <c:pt idx="9">
                  <c:v>4646.9809310780001</c:v>
                </c:pt>
                <c:pt idx="10">
                  <c:v>4524.2486204340003</c:v>
                </c:pt>
                <c:pt idx="11">
                  <c:v>4491.9590673419998</c:v>
                </c:pt>
                <c:pt idx="12">
                  <c:v>4479.0441711550002</c:v>
                </c:pt>
                <c:pt idx="13">
                  <c:v>4445.7193508540004</c:v>
                </c:pt>
                <c:pt idx="14">
                  <c:v>4179.5472403399999</c:v>
                </c:pt>
                <c:pt idx="15">
                  <c:v>3962.9008582639999</c:v>
                </c:pt>
                <c:pt idx="16">
                  <c:v>3893.116721892</c:v>
                </c:pt>
                <c:pt idx="17">
                  <c:v>3857.0238888280001</c:v>
                </c:pt>
                <c:pt idx="18">
                  <c:v>3829.6730635190002</c:v>
                </c:pt>
                <c:pt idx="19">
                  <c:v>3769.3151720350002</c:v>
                </c:pt>
                <c:pt idx="20">
                  <c:v>3732.235103</c:v>
                </c:pt>
                <c:pt idx="21">
                  <c:v>3635.8459954199998</c:v>
                </c:pt>
                <c:pt idx="22">
                  <c:v>3595.5832059630002</c:v>
                </c:pt>
                <c:pt idx="23">
                  <c:v>3560.9659178540001</c:v>
                </c:pt>
                <c:pt idx="24">
                  <c:v>3451.7271191469999</c:v>
                </c:pt>
                <c:pt idx="25">
                  <c:v>3399.3916840739998</c:v>
                </c:pt>
                <c:pt idx="26">
                  <c:v>3178.0735301179998</c:v>
                </c:pt>
                <c:pt idx="27">
                  <c:v>3087.2378626340001</c:v>
                </c:pt>
                <c:pt idx="28">
                  <c:v>3027.5000406949998</c:v>
                </c:pt>
                <c:pt idx="29">
                  <c:v>2836.4209584089999</c:v>
                </c:pt>
                <c:pt idx="30">
                  <c:v>2704.9804708000001</c:v>
                </c:pt>
                <c:pt idx="31">
                  <c:v>2680.7817420279998</c:v>
                </c:pt>
                <c:pt idx="32">
                  <c:v>2664.9297115690001</c:v>
                </c:pt>
                <c:pt idx="33">
                  <c:v>2639.510215106</c:v>
                </c:pt>
                <c:pt idx="34">
                  <c:v>2602.622998932</c:v>
                </c:pt>
                <c:pt idx="35">
                  <c:v>2541.3917370849999</c:v>
                </c:pt>
                <c:pt idx="36">
                  <c:v>2464.3084975789998</c:v>
                </c:pt>
                <c:pt idx="37">
                  <c:v>2460.2266037019999</c:v>
                </c:pt>
                <c:pt idx="38">
                  <c:v>2426.7394830580001</c:v>
                </c:pt>
                <c:pt idx="39">
                  <c:v>2403.671767283</c:v>
                </c:pt>
                <c:pt idx="40">
                  <c:v>2338.5196734380002</c:v>
                </c:pt>
                <c:pt idx="41">
                  <c:v>2301.261954947</c:v>
                </c:pt>
                <c:pt idx="42">
                  <c:v>2281.84011207</c:v>
                </c:pt>
                <c:pt idx="43">
                  <c:v>2240.516829826</c:v>
                </c:pt>
                <c:pt idx="44">
                  <c:v>2067.1736106919998</c:v>
                </c:pt>
                <c:pt idx="45">
                  <c:v>2030.0505938230001</c:v>
                </c:pt>
                <c:pt idx="46">
                  <c:v>1909.4185821819999</c:v>
                </c:pt>
                <c:pt idx="47">
                  <c:v>1850.845958802</c:v>
                </c:pt>
                <c:pt idx="48">
                  <c:v>1792.809638894</c:v>
                </c:pt>
                <c:pt idx="49">
                  <c:v>1497.7143413159999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78382680"/>
        <c:axId val="378381896"/>
      </c:barChart>
      <c:catAx>
        <c:axId val="3783826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78381896"/>
        <c:crosses val="autoZero"/>
        <c:auto val="1"/>
        <c:lblAlgn val="ctr"/>
        <c:lblOffset val="100"/>
        <c:noMultiLvlLbl val="0"/>
      </c:catAx>
      <c:valAx>
        <c:axId val="378381896"/>
        <c:scaling>
          <c:orientation val="minMax"/>
          <c:max val="1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8382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 smtClean="0"/>
              <a:t>Private for profit, FY 2014</a:t>
            </a:r>
            <a:endParaRPr lang="en-US" sz="24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E&amp;R Benefits ($ 2014) per FTE Enrollment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Sheet1!$A$2:$A$52</c:f>
              <c:strCache>
                <c:ptCount val="51"/>
                <c:pt idx="0">
                  <c:v>Vermont</c:v>
                </c:pt>
                <c:pt idx="1">
                  <c:v>Wyoming</c:v>
                </c:pt>
                <c:pt idx="2">
                  <c:v>New York</c:v>
                </c:pt>
                <c:pt idx="3">
                  <c:v>Alaska</c:v>
                </c:pt>
                <c:pt idx="4">
                  <c:v>Connecticut</c:v>
                </c:pt>
                <c:pt idx="5">
                  <c:v>Oregon</c:v>
                </c:pt>
                <c:pt idx="6">
                  <c:v>Kansas</c:v>
                </c:pt>
                <c:pt idx="7">
                  <c:v>Pennsylvania</c:v>
                </c:pt>
                <c:pt idx="8">
                  <c:v>Hawaii</c:v>
                </c:pt>
                <c:pt idx="9">
                  <c:v>Washington</c:v>
                </c:pt>
                <c:pt idx="10">
                  <c:v>Wisconsin</c:v>
                </c:pt>
                <c:pt idx="11">
                  <c:v>South Carolina</c:v>
                </c:pt>
                <c:pt idx="12">
                  <c:v>New Hampshire</c:v>
                </c:pt>
                <c:pt idx="13">
                  <c:v>Utah</c:v>
                </c:pt>
                <c:pt idx="14">
                  <c:v>North Dakota</c:v>
                </c:pt>
                <c:pt idx="15">
                  <c:v>Virginia</c:v>
                </c:pt>
                <c:pt idx="16">
                  <c:v>New Jersey</c:v>
                </c:pt>
                <c:pt idx="17">
                  <c:v>Massachusetts</c:v>
                </c:pt>
                <c:pt idx="18">
                  <c:v>California</c:v>
                </c:pt>
                <c:pt idx="19">
                  <c:v>Indiana</c:v>
                </c:pt>
                <c:pt idx="20">
                  <c:v>Kentucky</c:v>
                </c:pt>
                <c:pt idx="21">
                  <c:v>Georgia</c:v>
                </c:pt>
                <c:pt idx="22">
                  <c:v>West Virginia</c:v>
                </c:pt>
                <c:pt idx="23">
                  <c:v>Illinois</c:v>
                </c:pt>
                <c:pt idx="24">
                  <c:v>North Carolina</c:v>
                </c:pt>
                <c:pt idx="25">
                  <c:v>Ohio</c:v>
                </c:pt>
                <c:pt idx="26">
                  <c:v>Mississippi</c:v>
                </c:pt>
                <c:pt idx="27">
                  <c:v>Iowa</c:v>
                </c:pt>
                <c:pt idx="28">
                  <c:v>Florida</c:v>
                </c:pt>
                <c:pt idx="29">
                  <c:v>Rhode Island</c:v>
                </c:pt>
                <c:pt idx="30">
                  <c:v>Colorado</c:v>
                </c:pt>
                <c:pt idx="31">
                  <c:v>Maine</c:v>
                </c:pt>
                <c:pt idx="32">
                  <c:v>Texas</c:v>
                </c:pt>
                <c:pt idx="33">
                  <c:v>Idaho</c:v>
                </c:pt>
                <c:pt idx="34">
                  <c:v>Nebraska</c:v>
                </c:pt>
                <c:pt idx="35">
                  <c:v>Maryland</c:v>
                </c:pt>
                <c:pt idx="36">
                  <c:v>Minnesota</c:v>
                </c:pt>
                <c:pt idx="37">
                  <c:v>New Mexico</c:v>
                </c:pt>
                <c:pt idx="38">
                  <c:v>Nevada</c:v>
                </c:pt>
                <c:pt idx="39">
                  <c:v>Michigan</c:v>
                </c:pt>
                <c:pt idx="40">
                  <c:v>Alabama</c:v>
                </c:pt>
                <c:pt idx="41">
                  <c:v>Missouri</c:v>
                </c:pt>
                <c:pt idx="42">
                  <c:v>Oklahoma</c:v>
                </c:pt>
                <c:pt idx="43">
                  <c:v>Tennessee</c:v>
                </c:pt>
                <c:pt idx="44">
                  <c:v>District of Columbia</c:v>
                </c:pt>
                <c:pt idx="45">
                  <c:v>Delaware</c:v>
                </c:pt>
                <c:pt idx="46">
                  <c:v>South Dakota</c:v>
                </c:pt>
                <c:pt idx="47">
                  <c:v>Louisiana</c:v>
                </c:pt>
                <c:pt idx="48">
                  <c:v>Arizona</c:v>
                </c:pt>
                <c:pt idx="49">
                  <c:v>Arkansas</c:v>
                </c:pt>
                <c:pt idx="50">
                  <c:v>Montana</c:v>
                </c:pt>
              </c:strCache>
            </c:strRef>
          </c:cat>
          <c:val>
            <c:numRef>
              <c:f>Sheet1!$B$2:$B$52</c:f>
              <c:numCache>
                <c:formatCode>General</c:formatCode>
                <c:ptCount val="51"/>
                <c:pt idx="0">
                  <c:v>1350.7482231450001</c:v>
                </c:pt>
                <c:pt idx="1">
                  <c:v>1170.41932335</c:v>
                </c:pt>
                <c:pt idx="2">
                  <c:v>1168.996869242</c:v>
                </c:pt>
                <c:pt idx="3">
                  <c:v>1134.521773555</c:v>
                </c:pt>
                <c:pt idx="4">
                  <c:v>1106.9688517950001</c:v>
                </c:pt>
                <c:pt idx="5">
                  <c:v>1058.8659623030001</c:v>
                </c:pt>
                <c:pt idx="6">
                  <c:v>1045.602942941</c:v>
                </c:pt>
                <c:pt idx="7">
                  <c:v>1014.08933303</c:v>
                </c:pt>
                <c:pt idx="8">
                  <c:v>982.22989978800001</c:v>
                </c:pt>
                <c:pt idx="9">
                  <c:v>974.25947640899994</c:v>
                </c:pt>
                <c:pt idx="10">
                  <c:v>972.36729731800006</c:v>
                </c:pt>
                <c:pt idx="11">
                  <c:v>971.878543433</c:v>
                </c:pt>
                <c:pt idx="12">
                  <c:v>971.85436120600002</c:v>
                </c:pt>
                <c:pt idx="13">
                  <c:v>965.43138019200001</c:v>
                </c:pt>
                <c:pt idx="14">
                  <c:v>911.09176119599999</c:v>
                </c:pt>
                <c:pt idx="15">
                  <c:v>888.15420229699998</c:v>
                </c:pt>
                <c:pt idx="16">
                  <c:v>886.82726077500001</c:v>
                </c:pt>
                <c:pt idx="17">
                  <c:v>857.94301117099997</c:v>
                </c:pt>
                <c:pt idx="18">
                  <c:v>850.03364429299995</c:v>
                </c:pt>
                <c:pt idx="19">
                  <c:v>841.97390824700005</c:v>
                </c:pt>
                <c:pt idx="20">
                  <c:v>805.74339242600001</c:v>
                </c:pt>
                <c:pt idx="21">
                  <c:v>802.87031041800003</c:v>
                </c:pt>
                <c:pt idx="22">
                  <c:v>784.46085526599995</c:v>
                </c:pt>
                <c:pt idx="23">
                  <c:v>781.02307648399994</c:v>
                </c:pt>
                <c:pt idx="24">
                  <c:v>775.16842686999996</c:v>
                </c:pt>
                <c:pt idx="25">
                  <c:v>772.76244280100002</c:v>
                </c:pt>
                <c:pt idx="26">
                  <c:v>763.84886321099998</c:v>
                </c:pt>
                <c:pt idx="27">
                  <c:v>757.493048746</c:v>
                </c:pt>
                <c:pt idx="28">
                  <c:v>751.68406668399996</c:v>
                </c:pt>
                <c:pt idx="29">
                  <c:v>741.45612571499998</c:v>
                </c:pt>
                <c:pt idx="30">
                  <c:v>731.49864354299996</c:v>
                </c:pt>
                <c:pt idx="31">
                  <c:v>731.08934970600001</c:v>
                </c:pt>
                <c:pt idx="32">
                  <c:v>711.43406908600002</c:v>
                </c:pt>
                <c:pt idx="33">
                  <c:v>704.59952695899995</c:v>
                </c:pt>
                <c:pt idx="34">
                  <c:v>667.49951124899997</c:v>
                </c:pt>
                <c:pt idx="35">
                  <c:v>665.06159931699995</c:v>
                </c:pt>
                <c:pt idx="36">
                  <c:v>644.39126684600001</c:v>
                </c:pt>
                <c:pt idx="37">
                  <c:v>629.70553602500001</c:v>
                </c:pt>
                <c:pt idx="38">
                  <c:v>598.89736144000005</c:v>
                </c:pt>
                <c:pt idx="39">
                  <c:v>594.46993895599996</c:v>
                </c:pt>
                <c:pt idx="40">
                  <c:v>583.47456861900002</c:v>
                </c:pt>
                <c:pt idx="41">
                  <c:v>544.51027977800004</c:v>
                </c:pt>
                <c:pt idx="42">
                  <c:v>543.83894462000001</c:v>
                </c:pt>
                <c:pt idx="43">
                  <c:v>479.81049550799997</c:v>
                </c:pt>
                <c:pt idx="44">
                  <c:v>478.30054538100001</c:v>
                </c:pt>
                <c:pt idx="45">
                  <c:v>471.61214189100002</c:v>
                </c:pt>
                <c:pt idx="46">
                  <c:v>469.33999426100002</c:v>
                </c:pt>
                <c:pt idx="47">
                  <c:v>468.27289901099999</c:v>
                </c:pt>
                <c:pt idx="48">
                  <c:v>249.721788688</c:v>
                </c:pt>
                <c:pt idx="49">
                  <c:v>246.35797054299999</c:v>
                </c:pt>
                <c:pt idx="50">
                  <c:v>107.270078087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378381504"/>
        <c:axId val="378380720"/>
      </c:barChart>
      <c:catAx>
        <c:axId val="3783815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78380720"/>
        <c:crosses val="autoZero"/>
        <c:auto val="1"/>
        <c:lblAlgn val="ctr"/>
        <c:lblOffset val="100"/>
        <c:noMultiLvlLbl val="0"/>
      </c:catAx>
      <c:valAx>
        <c:axId val="378380720"/>
        <c:scaling>
          <c:orientation val="minMax"/>
          <c:max val="1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8381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706CF33-8FBF-4B4C-A62C-C7FCEE2F205E}" type="datetimeFigureOut">
              <a:rPr lang="en-US" smtClean="0"/>
              <a:t>6/10/2016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A2B81D4-C81F-2846-A8B2-30C4B23FE6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697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8D938DB-7AC2-8B49-96CB-F4713922A74B}" type="datetimeFigureOut">
              <a:rPr lang="en-US" smtClean="0"/>
              <a:t>6/10/2016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6818A80-324C-A94A-A288-E8B5ECC906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550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18A80-324C-A94A-A288-E8B5ECC9068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2254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18A80-324C-A94A-A288-E8B5ECC9068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6588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18A80-324C-A94A-A288-E8B5ECC9068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2119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18A80-324C-A94A-A288-E8B5ECC9068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598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18A80-324C-A94A-A288-E8B5ECC9068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3630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18A80-324C-A94A-A288-E8B5ECC9068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120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18A80-324C-A94A-A288-E8B5ECC9068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0935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18A80-324C-A94A-A288-E8B5ECC9068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798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18A80-324C-A94A-A288-E8B5ECC9068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8838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18A80-324C-A94A-A288-E8B5ECC9068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3225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18A80-324C-A94A-A288-E8B5ECC9068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371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18A80-324C-A94A-A288-E8B5ECC9068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7746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18A80-324C-A94A-A288-E8B5ECC9068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5912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18A80-324C-A94A-A288-E8B5ECC9068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3331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18A80-324C-A94A-A288-E8B5ECC9068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5060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18A80-324C-A94A-A288-E8B5ECC90687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0559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18A80-324C-A94A-A288-E8B5ECC90687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1578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18A80-324C-A94A-A288-E8B5ECC90687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1260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18A80-324C-A94A-A288-E8B5ECC90687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7296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18A80-324C-A94A-A288-E8B5ECC90687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778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18A80-324C-A94A-A288-E8B5ECC90687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7395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18A80-324C-A94A-A288-E8B5ECC90687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663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18A80-324C-A94A-A288-E8B5ECC9068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0889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18A80-324C-A94A-A288-E8B5ECC90687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2439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18A80-324C-A94A-A288-E8B5ECC90687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1856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18A80-324C-A94A-A288-E8B5ECC90687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3564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18A80-324C-A94A-A288-E8B5ECC90687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10593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18A80-324C-A94A-A288-E8B5ECC90687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74554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18A80-324C-A94A-A288-E8B5ECC90687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94599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18A80-324C-A94A-A288-E8B5ECC90687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35064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18A80-324C-A94A-A288-E8B5ECC90687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69103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18A80-324C-A94A-A288-E8B5ECC90687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33505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18A80-324C-A94A-A288-E8B5ECC90687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962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18A80-324C-A94A-A288-E8B5ECC9068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653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18A80-324C-A94A-A288-E8B5ECC9068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958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18A80-324C-A94A-A288-E8B5ECC9068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503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18A80-324C-A94A-A288-E8B5ECC9068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367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18A80-324C-A94A-A288-E8B5ECC9068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697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18A80-324C-A94A-A288-E8B5ECC9068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543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U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65" y="268"/>
            <a:ext cx="9163665" cy="6872211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769806" y="4657197"/>
            <a:ext cx="7374194" cy="181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77" y="1272796"/>
            <a:ext cx="4006236" cy="6850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805" y="2356161"/>
            <a:ext cx="5597465" cy="2091640"/>
          </a:xfrm>
          <a:prstGeom prst="rect">
            <a:avLst/>
          </a:prstGeom>
        </p:spPr>
      </p:pic>
      <p:sp>
        <p:nvSpPr>
          <p:cNvPr id="9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686846" y="4860050"/>
            <a:ext cx="6393426" cy="8185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>
              <a:defRPr sz="1800">
                <a:solidFill>
                  <a:srgbClr val="C0C0C0"/>
                </a:solidFill>
                <a:latin typeface="Museo Slab 500" charset="0"/>
                <a:ea typeface="Museo Slab 500" charset="0"/>
                <a:cs typeface="Museo Slab 500" charset="0"/>
              </a:defRPr>
            </a:lvl2pPr>
            <a:lvl3pPr>
              <a:defRPr sz="1800">
                <a:solidFill>
                  <a:srgbClr val="C0C0C0"/>
                </a:solidFill>
                <a:latin typeface="Museo Slab 500" charset="0"/>
                <a:ea typeface="Museo Slab 500" charset="0"/>
                <a:cs typeface="Museo Slab 500" charset="0"/>
              </a:defRPr>
            </a:lvl3pPr>
            <a:lvl4pPr>
              <a:defRPr sz="1800">
                <a:solidFill>
                  <a:srgbClr val="C0C0C0"/>
                </a:solidFill>
                <a:latin typeface="Museo Slab 500" charset="0"/>
                <a:ea typeface="Museo Slab 500" charset="0"/>
                <a:cs typeface="Museo Slab 500" charset="0"/>
              </a:defRPr>
            </a:lvl4pPr>
            <a:lvl5pPr>
              <a:defRPr sz="1800">
                <a:solidFill>
                  <a:srgbClr val="C0C0C0"/>
                </a:solidFill>
                <a:latin typeface="Museo Slab 500" charset="0"/>
                <a:ea typeface="Museo Slab 500" charset="0"/>
                <a:cs typeface="Museo Slab 500" charset="0"/>
              </a:defRPr>
            </a:lvl5pPr>
          </a:lstStyle>
          <a:p>
            <a:pPr lvl="0"/>
            <a:r>
              <a:rPr lang="en-US" dirty="0" smtClean="0"/>
              <a:t>SUBTITLE OR NAME OF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470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U Text-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323801" y="962913"/>
            <a:ext cx="2194911" cy="22711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200">
                <a:solidFill>
                  <a:srgbClr val="828383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21" name="Picture Placeholder 2"/>
          <p:cNvSpPr>
            <a:spLocks noGrp="1" noChangeAspect="1"/>
          </p:cNvSpPr>
          <p:nvPr>
            <p:ph type="pic" idx="14"/>
          </p:nvPr>
        </p:nvSpPr>
        <p:spPr>
          <a:xfrm>
            <a:off x="6323801" y="3321427"/>
            <a:ext cx="2194911" cy="22658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200">
                <a:solidFill>
                  <a:srgbClr val="828383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626116" y="897538"/>
            <a:ext cx="3335552" cy="97220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lnSpc>
                <a:spcPct val="80000"/>
              </a:lnSpc>
              <a:defRPr sz="3000" b="1" i="0"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6116" y="2039016"/>
            <a:ext cx="3335552" cy="36162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solidFill>
                  <a:srgbClr val="828383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 smtClean="0"/>
              <a:t>Igendaerat</a:t>
            </a:r>
            <a:r>
              <a:rPr lang="en-US" dirty="0" smtClean="0"/>
              <a:t> as </a:t>
            </a:r>
            <a:r>
              <a:rPr lang="en-US" dirty="0" err="1" smtClean="0"/>
              <a:t>porpossin</a:t>
            </a:r>
            <a:r>
              <a:rPr lang="en-US" dirty="0" smtClean="0"/>
              <a:t> con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simBereptatur</a:t>
            </a:r>
            <a:r>
              <a:rPr lang="en-US" dirty="0" smtClean="0"/>
              <a:t> re </a:t>
            </a:r>
            <a:r>
              <a:rPr lang="en-US" dirty="0" err="1" smtClean="0"/>
              <a:t>sinctorio</a:t>
            </a:r>
            <a:r>
              <a:rPr lang="en-US" dirty="0" smtClean="0"/>
              <a:t>. </a:t>
            </a:r>
          </a:p>
          <a:p>
            <a:pPr lvl="0"/>
            <a:r>
              <a:rPr lang="en-US" dirty="0" err="1" smtClean="0"/>
              <a:t>Evel</a:t>
            </a:r>
            <a:r>
              <a:rPr lang="en-US" dirty="0" smtClean="0"/>
              <a:t> </a:t>
            </a:r>
            <a:r>
              <a:rPr lang="en-US" dirty="0" err="1" smtClean="0"/>
              <a:t>ium</a:t>
            </a:r>
            <a:r>
              <a:rPr lang="en-US" dirty="0" smtClean="0"/>
              <a:t> </a:t>
            </a:r>
            <a:r>
              <a:rPr lang="en-US" dirty="0" err="1" smtClean="0"/>
              <a:t>quiae</a:t>
            </a:r>
            <a:r>
              <a:rPr lang="en-US" dirty="0" smtClean="0"/>
              <a:t>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everatquodi</a:t>
            </a:r>
            <a:r>
              <a:rPr lang="en-US" dirty="0" smtClean="0"/>
              <a:t> </a:t>
            </a:r>
            <a:r>
              <a:rPr lang="en-US" dirty="0" err="1" smtClean="0"/>
              <a:t>rempore</a:t>
            </a:r>
            <a:r>
              <a:rPr lang="en-US" dirty="0" smtClean="0"/>
              <a:t> </a:t>
            </a:r>
            <a:r>
              <a:rPr lang="en-US" dirty="0" err="1" smtClean="0"/>
              <a:t>ni</a:t>
            </a:r>
            <a:r>
              <a:rPr lang="en-US" dirty="0" smtClean="0"/>
              <a:t> </a:t>
            </a:r>
            <a:r>
              <a:rPr lang="en-US" dirty="0" err="1" smtClean="0"/>
              <a:t>aut</a:t>
            </a:r>
            <a:r>
              <a:rPr lang="en-US" dirty="0" smtClean="0"/>
              <a:t> </a:t>
            </a:r>
            <a:r>
              <a:rPr lang="en-US" dirty="0" err="1" smtClean="0"/>
              <a:t>quiatur</a:t>
            </a:r>
            <a:r>
              <a:rPr lang="en-US" dirty="0" smtClean="0"/>
              <a:t> </a:t>
            </a:r>
            <a:r>
              <a:rPr lang="en-US" dirty="0" err="1" smtClean="0"/>
              <a:t>aut</a:t>
            </a:r>
            <a:r>
              <a:rPr lang="en-US" dirty="0" smtClean="0"/>
              <a:t> </a:t>
            </a:r>
            <a:r>
              <a:rPr lang="en-US" dirty="0" err="1" smtClean="0"/>
              <a:t>excerum</a:t>
            </a:r>
            <a:r>
              <a:rPr lang="en-US" dirty="0" smtClean="0"/>
              <a:t> </a:t>
            </a:r>
            <a:r>
              <a:rPr lang="en-US" dirty="0" err="1" smtClean="0"/>
              <a:t>ni</a:t>
            </a:r>
            <a:r>
              <a:rPr lang="en-US" dirty="0" smtClean="0"/>
              <a:t>. </a:t>
            </a:r>
          </a:p>
          <a:p>
            <a:pPr lvl="0"/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turpis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rhoncus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.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vestibulum</a:t>
            </a:r>
            <a:r>
              <a:rPr lang="en-US" dirty="0" smtClean="0"/>
              <a:t>, </a:t>
            </a:r>
            <a:r>
              <a:rPr lang="en-US" dirty="0" err="1" smtClean="0"/>
              <a:t>convallis</a:t>
            </a:r>
            <a:r>
              <a:rPr lang="en-US" dirty="0" smtClean="0"/>
              <a:t> nisi </a:t>
            </a:r>
            <a:r>
              <a:rPr lang="en-US" dirty="0" err="1" smtClean="0"/>
              <a:t>nec</a:t>
            </a:r>
            <a:r>
              <a:rPr lang="en-US" dirty="0" smtClean="0"/>
              <a:t>, </a:t>
            </a:r>
            <a:r>
              <a:rPr lang="en-US" dirty="0" err="1" smtClean="0"/>
              <a:t>lobortis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. </a:t>
            </a:r>
            <a:r>
              <a:rPr lang="en-US" dirty="0" err="1" smtClean="0"/>
              <a:t>Suspendisse</a:t>
            </a:r>
            <a:r>
              <a:rPr lang="en-US" dirty="0" smtClean="0"/>
              <a:t> in </a:t>
            </a:r>
            <a:r>
              <a:rPr lang="en-US" dirty="0" err="1" smtClean="0"/>
              <a:t>turpis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,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a, </a:t>
            </a:r>
            <a:r>
              <a:rPr lang="en-US" dirty="0" err="1" smtClean="0"/>
              <a:t>convallis</a:t>
            </a:r>
            <a:r>
              <a:rPr lang="en-US" dirty="0" smtClean="0"/>
              <a:t> sem.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facilisi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blandit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 tempus lacus. </a:t>
            </a:r>
            <a:r>
              <a:rPr lang="en-US" dirty="0" err="1" smtClean="0"/>
              <a:t>Vivamus</a:t>
            </a:r>
            <a:r>
              <a:rPr lang="en-US" dirty="0" smtClean="0"/>
              <a:t> </a:t>
            </a:r>
            <a:r>
              <a:rPr lang="en-US" dirty="0" err="1" smtClean="0"/>
              <a:t>blandit</a:t>
            </a:r>
            <a:r>
              <a:rPr lang="en-US" dirty="0" smtClean="0"/>
              <a:t>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in </a:t>
            </a:r>
            <a:r>
              <a:rPr lang="en-US" dirty="0" err="1" smtClean="0"/>
              <a:t>imperdiet</a:t>
            </a:r>
            <a:r>
              <a:rPr lang="en-US" dirty="0" smtClean="0"/>
              <a:t>. </a:t>
            </a:r>
            <a:r>
              <a:rPr lang="en-US" dirty="0" err="1" smtClean="0"/>
              <a:t>Phasellus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et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.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libero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054287" y="961466"/>
            <a:ext cx="2161751" cy="46257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rgbClr val="828383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32284" y="642517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000" b="1" i="0">
                <a:solidFill>
                  <a:srgbClr val="828383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4054287" y="5735336"/>
            <a:ext cx="4465043" cy="256356"/>
          </a:xfrm>
          <a:prstGeom prst="rect">
            <a:avLst/>
          </a:prstGeom>
        </p:spPr>
        <p:txBody>
          <a:bodyPr lIns="0" tIns="0" rIns="0">
            <a:normAutofit/>
          </a:bodyPr>
          <a:lstStyle>
            <a:lvl1pPr marL="0" indent="0">
              <a:buNone/>
              <a:defRPr sz="800" b="0" i="0" baseline="0">
                <a:solidFill>
                  <a:srgbClr val="828383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dui in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, in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537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U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233016" y="908553"/>
            <a:ext cx="6612962" cy="1134234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lnSpc>
                <a:spcPct val="80000"/>
              </a:lnSpc>
              <a:defRPr sz="3000" b="1" i="0"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endParaRPr lang="en-US" dirty="0"/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1233015" y="2385579"/>
            <a:ext cx="2095593" cy="30002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rgbClr val="828383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11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736210" y="2385579"/>
            <a:ext cx="2109083" cy="30007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rgbClr val="828383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13" name="Picture Placeholder 2"/>
          <p:cNvSpPr>
            <a:spLocks noGrp="1" noChangeAspect="1"/>
          </p:cNvSpPr>
          <p:nvPr>
            <p:ph type="pic" idx="14"/>
          </p:nvPr>
        </p:nvSpPr>
        <p:spPr>
          <a:xfrm>
            <a:off x="3484694" y="2385696"/>
            <a:ext cx="2095511" cy="30001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rgbClr val="828383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32284" y="642517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000" b="1" i="0">
                <a:solidFill>
                  <a:srgbClr val="828383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1233015" y="5457462"/>
            <a:ext cx="2095593" cy="256356"/>
          </a:xfrm>
          <a:prstGeom prst="rect">
            <a:avLst/>
          </a:prstGeom>
        </p:spPr>
        <p:txBody>
          <a:bodyPr lIns="0" tIns="0" rIns="0">
            <a:normAutofit/>
          </a:bodyPr>
          <a:lstStyle>
            <a:lvl1pPr marL="0" indent="0">
              <a:buNone/>
              <a:defRPr sz="800" b="0" i="0" baseline="0">
                <a:solidFill>
                  <a:srgbClr val="828383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dui in.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0" hasCustomPrompt="1"/>
          </p:nvPr>
        </p:nvSpPr>
        <p:spPr>
          <a:xfrm>
            <a:off x="3484694" y="5457462"/>
            <a:ext cx="2095511" cy="256356"/>
          </a:xfrm>
          <a:prstGeom prst="rect">
            <a:avLst/>
          </a:prstGeom>
        </p:spPr>
        <p:txBody>
          <a:bodyPr lIns="0" tIns="0" rIns="0">
            <a:normAutofit/>
          </a:bodyPr>
          <a:lstStyle>
            <a:lvl1pPr marL="0" indent="0">
              <a:buNone/>
              <a:defRPr sz="800" b="0" i="0" baseline="0">
                <a:solidFill>
                  <a:srgbClr val="828383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dui in.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1" hasCustomPrompt="1"/>
          </p:nvPr>
        </p:nvSpPr>
        <p:spPr>
          <a:xfrm>
            <a:off x="5736209" y="5457462"/>
            <a:ext cx="2109084" cy="256356"/>
          </a:xfrm>
          <a:prstGeom prst="rect">
            <a:avLst/>
          </a:prstGeom>
        </p:spPr>
        <p:txBody>
          <a:bodyPr lIns="0" tIns="0" rIns="0">
            <a:normAutofit/>
          </a:bodyPr>
          <a:lstStyle>
            <a:lvl1pPr marL="0" indent="0">
              <a:buNone/>
              <a:defRPr sz="800" b="0" i="0" baseline="0">
                <a:solidFill>
                  <a:srgbClr val="828383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dui 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383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U Text 1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6115" y="897538"/>
            <a:ext cx="3335552" cy="97220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lnSpc>
                <a:spcPct val="80000"/>
              </a:lnSpc>
              <a:defRPr sz="3000" b="1" i="0"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6115" y="2039016"/>
            <a:ext cx="3335552" cy="36162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solidFill>
                  <a:srgbClr val="828383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 smtClean="0"/>
              <a:t>Igendaerat</a:t>
            </a:r>
            <a:r>
              <a:rPr lang="en-US" dirty="0" smtClean="0"/>
              <a:t> as </a:t>
            </a:r>
            <a:r>
              <a:rPr lang="en-US" dirty="0" err="1" smtClean="0"/>
              <a:t>porpossin</a:t>
            </a:r>
            <a:r>
              <a:rPr lang="en-US" dirty="0" smtClean="0"/>
              <a:t> con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simBereptatur</a:t>
            </a:r>
            <a:r>
              <a:rPr lang="en-US" dirty="0" smtClean="0"/>
              <a:t> re </a:t>
            </a:r>
            <a:r>
              <a:rPr lang="en-US" dirty="0" err="1" smtClean="0"/>
              <a:t>sinctorio</a:t>
            </a:r>
            <a:r>
              <a:rPr lang="en-US" dirty="0" smtClean="0"/>
              <a:t>. </a:t>
            </a:r>
          </a:p>
          <a:p>
            <a:pPr lvl="0"/>
            <a:r>
              <a:rPr lang="en-US" dirty="0" err="1" smtClean="0"/>
              <a:t>Evel</a:t>
            </a:r>
            <a:r>
              <a:rPr lang="en-US" dirty="0" smtClean="0"/>
              <a:t> </a:t>
            </a:r>
            <a:r>
              <a:rPr lang="en-US" dirty="0" err="1" smtClean="0"/>
              <a:t>ium</a:t>
            </a:r>
            <a:r>
              <a:rPr lang="en-US" dirty="0" smtClean="0"/>
              <a:t> </a:t>
            </a:r>
            <a:r>
              <a:rPr lang="en-US" dirty="0" err="1" smtClean="0"/>
              <a:t>quiae</a:t>
            </a:r>
            <a:r>
              <a:rPr lang="en-US" dirty="0" smtClean="0"/>
              <a:t>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everatquodi</a:t>
            </a:r>
            <a:r>
              <a:rPr lang="en-US" dirty="0" smtClean="0"/>
              <a:t> </a:t>
            </a:r>
            <a:r>
              <a:rPr lang="en-US" dirty="0" err="1" smtClean="0"/>
              <a:t>rempore</a:t>
            </a:r>
            <a:r>
              <a:rPr lang="en-US" dirty="0" smtClean="0"/>
              <a:t> </a:t>
            </a:r>
            <a:r>
              <a:rPr lang="en-US" dirty="0" err="1" smtClean="0"/>
              <a:t>ni</a:t>
            </a:r>
            <a:r>
              <a:rPr lang="en-US" dirty="0" smtClean="0"/>
              <a:t> </a:t>
            </a:r>
            <a:r>
              <a:rPr lang="en-US" dirty="0" err="1" smtClean="0"/>
              <a:t>aut</a:t>
            </a:r>
            <a:r>
              <a:rPr lang="en-US" dirty="0" smtClean="0"/>
              <a:t> </a:t>
            </a:r>
            <a:r>
              <a:rPr lang="en-US" dirty="0" err="1" smtClean="0"/>
              <a:t>quiatur</a:t>
            </a:r>
            <a:r>
              <a:rPr lang="en-US" dirty="0" smtClean="0"/>
              <a:t> </a:t>
            </a:r>
            <a:r>
              <a:rPr lang="en-US" dirty="0" err="1" smtClean="0"/>
              <a:t>aut</a:t>
            </a:r>
            <a:r>
              <a:rPr lang="en-US" dirty="0" smtClean="0"/>
              <a:t> </a:t>
            </a:r>
            <a:r>
              <a:rPr lang="en-US" dirty="0" err="1" smtClean="0"/>
              <a:t>excerum</a:t>
            </a:r>
            <a:r>
              <a:rPr lang="en-US" dirty="0" smtClean="0"/>
              <a:t> </a:t>
            </a:r>
            <a:r>
              <a:rPr lang="en-US" dirty="0" err="1" smtClean="0"/>
              <a:t>ni</a:t>
            </a:r>
            <a:r>
              <a:rPr lang="en-US" dirty="0" smtClean="0"/>
              <a:t>. </a:t>
            </a:r>
          </a:p>
          <a:p>
            <a:pPr lvl="0"/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turpis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rhoncus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.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vestibulum</a:t>
            </a:r>
            <a:r>
              <a:rPr lang="en-US" dirty="0" smtClean="0"/>
              <a:t>, </a:t>
            </a:r>
            <a:r>
              <a:rPr lang="en-US" dirty="0" err="1" smtClean="0"/>
              <a:t>convallis</a:t>
            </a:r>
            <a:r>
              <a:rPr lang="en-US" dirty="0" smtClean="0"/>
              <a:t> nisi </a:t>
            </a:r>
            <a:r>
              <a:rPr lang="en-US" dirty="0" err="1" smtClean="0"/>
              <a:t>nec</a:t>
            </a:r>
            <a:r>
              <a:rPr lang="en-US" dirty="0" smtClean="0"/>
              <a:t>, </a:t>
            </a:r>
            <a:r>
              <a:rPr lang="en-US" dirty="0" err="1" smtClean="0"/>
              <a:t>lobortis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. </a:t>
            </a:r>
            <a:r>
              <a:rPr lang="en-US" dirty="0" err="1" smtClean="0"/>
              <a:t>Suspendisse</a:t>
            </a:r>
            <a:r>
              <a:rPr lang="en-US" dirty="0" smtClean="0"/>
              <a:t> in </a:t>
            </a:r>
            <a:r>
              <a:rPr lang="en-US" dirty="0" err="1" smtClean="0"/>
              <a:t>turpis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,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a, </a:t>
            </a:r>
            <a:r>
              <a:rPr lang="en-US" dirty="0" err="1" smtClean="0"/>
              <a:t>convallis</a:t>
            </a:r>
            <a:r>
              <a:rPr lang="en-US" dirty="0" smtClean="0"/>
              <a:t> sem.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facilisi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blandit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 tempus lacus. </a:t>
            </a:r>
            <a:r>
              <a:rPr lang="en-US" dirty="0" err="1" smtClean="0"/>
              <a:t>Vivamus</a:t>
            </a:r>
            <a:r>
              <a:rPr lang="en-US" dirty="0" smtClean="0"/>
              <a:t> </a:t>
            </a:r>
            <a:r>
              <a:rPr lang="en-US" dirty="0" err="1" smtClean="0"/>
              <a:t>blandit</a:t>
            </a:r>
            <a:r>
              <a:rPr lang="en-US" dirty="0" smtClean="0"/>
              <a:t>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in </a:t>
            </a:r>
            <a:r>
              <a:rPr lang="en-US" dirty="0" err="1" smtClean="0"/>
              <a:t>imperdiet</a:t>
            </a:r>
            <a:r>
              <a:rPr lang="en-US" dirty="0" smtClean="0"/>
              <a:t>. </a:t>
            </a:r>
            <a:r>
              <a:rPr lang="en-US" dirty="0" err="1" smtClean="0"/>
              <a:t>Phasellus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et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.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libero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.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32284" y="642517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000" b="1" i="0">
                <a:solidFill>
                  <a:srgbClr val="828383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6" hasCustomPrompt="1"/>
          </p:nvPr>
        </p:nvSpPr>
        <p:spPr>
          <a:xfrm>
            <a:off x="4047564" y="962025"/>
            <a:ext cx="4469993" cy="46252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rgbClr val="828383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 smtClean="0"/>
              <a:t>Drag picture to placeholder or click icon to add graph</a:t>
            </a:r>
          </a:p>
          <a:p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7" hasCustomPrompt="1"/>
          </p:nvPr>
        </p:nvSpPr>
        <p:spPr>
          <a:xfrm>
            <a:off x="4054287" y="5735336"/>
            <a:ext cx="4465043" cy="256356"/>
          </a:xfrm>
          <a:prstGeom prst="rect">
            <a:avLst/>
          </a:prstGeom>
        </p:spPr>
        <p:txBody>
          <a:bodyPr lIns="0" tIns="0" rIns="0">
            <a:normAutofit/>
          </a:bodyPr>
          <a:lstStyle>
            <a:lvl1pPr marL="0" indent="0">
              <a:buNone/>
              <a:defRPr sz="800" b="0" i="0" baseline="0">
                <a:solidFill>
                  <a:srgbClr val="828383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dui in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, in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8284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U Full Pa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65" y="268"/>
            <a:ext cx="9163665" cy="6872211"/>
          </a:xfrm>
          <a:prstGeom prst="rect">
            <a:avLst/>
          </a:prstGeom>
        </p:spPr>
      </p:pic>
      <p:sp>
        <p:nvSpPr>
          <p:cNvPr id="14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28650" y="723919"/>
            <a:ext cx="7886700" cy="4681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rgbClr val="828383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6532284" y="6425175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000" b="1" i="0" kern="1200">
                <a:solidFill>
                  <a:srgbClr val="828383"/>
                </a:solidFill>
                <a:latin typeface="Museo Slab 900" charset="0"/>
                <a:ea typeface="Museo Slab 900" charset="0"/>
                <a:cs typeface="Museo Slab 900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5F4044-894B-B74C-BA70-A76DFBF02618}" type="slidenum">
              <a:rPr lang="en-US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pPr/>
              <a:t>‹#›</a:t>
            </a:fld>
            <a:endParaRPr lang="en-US" dirty="0">
              <a:solidFill>
                <a:schemeClr val="bg1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360394"/>
            <a:ext cx="780725" cy="2920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97984"/>
            <a:ext cx="1867979" cy="319431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628650" y="6241200"/>
            <a:ext cx="7890681" cy="0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5583893" y="5720772"/>
            <a:ext cx="2935438" cy="319541"/>
          </a:xfrm>
          <a:prstGeom prst="rect">
            <a:avLst/>
          </a:prstGeom>
        </p:spPr>
        <p:txBody>
          <a:bodyPr lIns="0" tIns="0" rIns="0">
            <a:normAutofit/>
          </a:bodyPr>
          <a:lstStyle>
            <a:lvl1pPr marL="0" indent="0">
              <a:buNone/>
              <a:defRPr sz="800" b="0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dui 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49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U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65" y="268"/>
            <a:ext cx="9163665" cy="68722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0837" y="1904962"/>
            <a:ext cx="7886700" cy="305278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70000"/>
              </a:lnSpc>
              <a:defRPr sz="6000" b="1" i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 smtClean="0"/>
              <a:t>CHANGING</a:t>
            </a:r>
            <a:br>
              <a:rPr lang="en-US" dirty="0" smtClean="0"/>
            </a:br>
            <a:r>
              <a:rPr lang="en-US" dirty="0" smtClean="0"/>
              <a:t>THE</a:t>
            </a:r>
            <a:br>
              <a:rPr lang="en-US" dirty="0" smtClean="0"/>
            </a:br>
            <a:r>
              <a:rPr lang="en-US" dirty="0" smtClean="0"/>
              <a:t>GREAT,</a:t>
            </a:r>
            <a:br>
              <a:rPr lang="en-US" dirty="0" smtClean="0"/>
            </a:br>
            <a:r>
              <a:rPr lang="en-US" dirty="0" smtClean="0"/>
              <a:t>BIG</a:t>
            </a:r>
            <a:br>
              <a:rPr lang="en-US" dirty="0" smtClean="0"/>
            </a:br>
            <a:r>
              <a:rPr lang="en-US" dirty="0" smtClean="0"/>
              <a:t>WORLD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26774" y="6429217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000" b="1" i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360394"/>
            <a:ext cx="780725" cy="2920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97984"/>
            <a:ext cx="1867979" cy="319431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628650" y="6241200"/>
            <a:ext cx="7890681" cy="0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893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BU 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6900" y="673100"/>
            <a:ext cx="7992784" cy="81865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lnSpc>
                <a:spcPct val="80000"/>
              </a:lnSpc>
              <a:defRPr sz="3000" b="1" i="0" baseline="0">
                <a:solidFill>
                  <a:schemeClr val="tx1"/>
                </a:solidFill>
                <a:latin typeface="Arial" panose="020B0604020202020204" pitchFamily="34" charset="0"/>
                <a:ea typeface="Verdana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6900" y="1638300"/>
            <a:ext cx="7992784" cy="4136724"/>
          </a:xfrm>
          <a:prstGeom prst="rect">
            <a:avLst/>
          </a:prstGeom>
        </p:spPr>
        <p:txBody>
          <a:bodyPr>
            <a:noAutofit/>
          </a:bodyPr>
          <a:lstStyle>
            <a:lvl1pPr marL="45720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Comment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Level 1</a:t>
            </a:r>
          </a:p>
          <a:p>
            <a:pPr lvl="1"/>
            <a:r>
              <a:rPr lang="en-US" dirty="0" smtClean="0"/>
              <a:t>Level 2</a:t>
            </a:r>
          </a:p>
          <a:p>
            <a:pPr lvl="0"/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32284" y="642517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000" b="1" i="0">
                <a:solidFill>
                  <a:srgbClr val="828383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881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U Centered Text-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32284" y="642517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000" b="1" i="0">
                <a:solidFill>
                  <a:srgbClr val="828383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6900" y="1638300"/>
            <a:ext cx="3924300" cy="41367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quam, </a:t>
            </a:r>
            <a:r>
              <a:rPr lang="en-US" dirty="0" err="1" smtClean="0"/>
              <a:t>pulvinar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 vitae, </a:t>
            </a:r>
            <a:r>
              <a:rPr lang="en-US" dirty="0" err="1" smtClean="0"/>
              <a:t>tristique</a:t>
            </a:r>
            <a:r>
              <a:rPr lang="en-US" dirty="0" smtClean="0"/>
              <a:t> </a:t>
            </a:r>
            <a:r>
              <a:rPr lang="en-US" dirty="0" err="1" smtClean="0"/>
              <a:t>pellentesque</a:t>
            </a:r>
            <a:r>
              <a:rPr lang="en-US" dirty="0" smtClean="0"/>
              <a:t> dui. </a:t>
            </a:r>
            <a:r>
              <a:rPr lang="en-US" dirty="0" err="1" smtClean="0"/>
              <a:t>Phasellus</a:t>
            </a:r>
            <a:r>
              <a:rPr lang="en-US" dirty="0" smtClean="0"/>
              <a:t> maximus id </a:t>
            </a:r>
            <a:r>
              <a:rPr lang="en-US" dirty="0" err="1" smtClean="0"/>
              <a:t>neque</a:t>
            </a:r>
            <a:r>
              <a:rPr lang="en-US" dirty="0" smtClean="0"/>
              <a:t> et convallis.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r>
              <a:rPr lang="en-US" dirty="0" smtClean="0"/>
              <a:t>.</a:t>
            </a:r>
          </a:p>
          <a:p>
            <a:pPr lvl="0"/>
            <a:endParaRPr lang="en-US" dirty="0" smtClean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622800" y="1638300"/>
            <a:ext cx="3966884" cy="41367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sapien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.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porttitor</a:t>
            </a:r>
            <a:r>
              <a:rPr lang="en-US" dirty="0" smtClean="0"/>
              <a:t> non lorem vitae </a:t>
            </a:r>
            <a:r>
              <a:rPr lang="en-US" dirty="0" err="1" smtClean="0"/>
              <a:t>hendrerit</a:t>
            </a:r>
            <a:r>
              <a:rPr lang="en-US" dirty="0" smtClean="0"/>
              <a:t>.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efficitur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96900" y="673100"/>
            <a:ext cx="7992784" cy="81865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lnSpc>
                <a:spcPct val="80000"/>
              </a:lnSpc>
              <a:defRPr sz="3000" b="1" i="0" baseline="0">
                <a:solidFill>
                  <a:schemeClr val="tx1"/>
                </a:solidFill>
                <a:latin typeface="Arial" panose="020B0604020202020204" pitchFamily="34" charset="0"/>
                <a:ea typeface="Verdana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Examining A Single</a:t>
            </a:r>
            <a:br>
              <a:rPr lang="en-US" dirty="0" smtClean="0"/>
            </a:br>
            <a:r>
              <a:rPr lang="en-US" dirty="0" smtClean="0"/>
              <a:t>Molecule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872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U Left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957790"/>
            <a:ext cx="2212142" cy="245776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3000" b="1" i="0"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 smtClean="0"/>
              <a:t>More</a:t>
            </a:r>
            <a:br>
              <a:rPr lang="en-US" dirty="0" smtClean="0"/>
            </a:br>
            <a:r>
              <a:rPr lang="en-US" dirty="0" smtClean="0"/>
              <a:t>Than </a:t>
            </a:r>
            <a:br>
              <a:rPr lang="en-US" dirty="0" smtClean="0"/>
            </a:br>
            <a:r>
              <a:rPr lang="en-US" dirty="0" smtClean="0"/>
              <a:t>A Quick</a:t>
            </a:r>
            <a:br>
              <a:rPr lang="en-US" dirty="0" smtClean="0"/>
            </a:br>
            <a:r>
              <a:rPr lang="en-US" dirty="0" smtClean="0"/>
              <a:t>Fix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32284" y="642517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000" b="1" i="0">
                <a:solidFill>
                  <a:srgbClr val="828383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958353" y="957786"/>
            <a:ext cx="5556998" cy="4817236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lnSpc>
                <a:spcPct val="150000"/>
              </a:lnSpc>
              <a:spcBef>
                <a:spcPts val="0"/>
              </a:spcBef>
              <a:buFont typeface="Arial" charset="0"/>
              <a:buChar char="•"/>
              <a:defRPr sz="1200" b="0" i="0" baseline="0">
                <a:solidFill>
                  <a:srgbClr val="828383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Igendaerat</a:t>
            </a:r>
            <a:r>
              <a:rPr lang="en-US" dirty="0" smtClean="0"/>
              <a:t> as </a:t>
            </a:r>
            <a:r>
              <a:rPr lang="en-US" dirty="0" err="1" smtClean="0"/>
              <a:t>porpossin</a:t>
            </a:r>
            <a:r>
              <a:rPr lang="en-US" dirty="0" smtClean="0"/>
              <a:t> con </a:t>
            </a:r>
            <a:r>
              <a:rPr lang="en-US" dirty="0" err="1" smtClean="0"/>
              <a:t>pe</a:t>
            </a:r>
            <a:r>
              <a:rPr lang="en-US" dirty="0" smtClean="0"/>
              <a:t> sim </a:t>
            </a:r>
            <a:r>
              <a:rPr lang="en-US" dirty="0" err="1" smtClean="0"/>
              <a:t>Bereptatur</a:t>
            </a:r>
            <a:r>
              <a:rPr lang="en-US" dirty="0" smtClean="0"/>
              <a:t> re </a:t>
            </a:r>
            <a:r>
              <a:rPr lang="en-US" dirty="0" err="1" smtClean="0"/>
              <a:t>sinctorio</a:t>
            </a:r>
            <a:r>
              <a:rPr lang="en-US" dirty="0" smtClean="0"/>
              <a:t>.</a:t>
            </a:r>
          </a:p>
          <a:p>
            <a:pPr lvl="0"/>
            <a:r>
              <a:rPr lang="en-US" dirty="0" err="1" smtClean="0"/>
              <a:t>Evel</a:t>
            </a:r>
            <a:r>
              <a:rPr lang="en-US" dirty="0" smtClean="0"/>
              <a:t> </a:t>
            </a:r>
            <a:r>
              <a:rPr lang="en-US" dirty="0" err="1" smtClean="0"/>
              <a:t>ium</a:t>
            </a:r>
            <a:r>
              <a:rPr lang="en-US" dirty="0" smtClean="0"/>
              <a:t> </a:t>
            </a:r>
            <a:r>
              <a:rPr lang="en-US" dirty="0" err="1" smtClean="0"/>
              <a:t>quiae</a:t>
            </a:r>
            <a:r>
              <a:rPr lang="en-US" dirty="0" smtClean="0"/>
              <a:t>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everatquodi</a:t>
            </a:r>
            <a:r>
              <a:rPr lang="en-US" dirty="0" smtClean="0"/>
              <a:t> </a:t>
            </a:r>
            <a:r>
              <a:rPr lang="en-US" dirty="0" err="1" smtClean="0"/>
              <a:t>rempore</a:t>
            </a:r>
            <a:r>
              <a:rPr lang="en-US" dirty="0" smtClean="0"/>
              <a:t> </a:t>
            </a:r>
            <a:r>
              <a:rPr lang="en-US" dirty="0" err="1" smtClean="0"/>
              <a:t>ni</a:t>
            </a:r>
            <a:r>
              <a:rPr lang="en-US" dirty="0" smtClean="0"/>
              <a:t> </a:t>
            </a:r>
            <a:r>
              <a:rPr lang="en-US" dirty="0" err="1" smtClean="0"/>
              <a:t>aut</a:t>
            </a:r>
            <a:r>
              <a:rPr lang="en-US" dirty="0" smtClean="0"/>
              <a:t> </a:t>
            </a:r>
            <a:r>
              <a:rPr lang="en-US" dirty="0" err="1" smtClean="0"/>
              <a:t>quiatur</a:t>
            </a:r>
            <a:endParaRPr lang="en-US" dirty="0" smtClean="0"/>
          </a:p>
          <a:p>
            <a:pPr lvl="0"/>
            <a:r>
              <a:rPr lang="en-US" dirty="0" err="1" smtClean="0"/>
              <a:t>Aut</a:t>
            </a:r>
            <a:r>
              <a:rPr lang="en-US" dirty="0" smtClean="0"/>
              <a:t> </a:t>
            </a:r>
            <a:r>
              <a:rPr lang="en-US" dirty="0" err="1" smtClean="0"/>
              <a:t>excerum</a:t>
            </a:r>
            <a:r>
              <a:rPr lang="en-US" dirty="0" smtClean="0"/>
              <a:t> </a:t>
            </a:r>
            <a:r>
              <a:rPr lang="en-US" dirty="0" err="1" smtClean="0"/>
              <a:t>ni</a:t>
            </a:r>
            <a:r>
              <a:rPr lang="en-US" dirty="0" smtClean="0"/>
              <a:t> am con </a:t>
            </a:r>
            <a:r>
              <a:rPr lang="en-US" dirty="0" err="1" smtClean="0"/>
              <a:t>parit</a:t>
            </a:r>
            <a:r>
              <a:rPr lang="en-US" dirty="0" smtClean="0"/>
              <a:t>, </a:t>
            </a:r>
            <a:r>
              <a:rPr lang="en-US" dirty="0" err="1" smtClean="0"/>
              <a:t>officillatas</a:t>
            </a:r>
            <a:r>
              <a:rPr lang="en-US" dirty="0" smtClean="0"/>
              <a:t> </a:t>
            </a:r>
            <a:r>
              <a:rPr lang="en-US" dirty="0" err="1" smtClean="0"/>
              <a:t>sitis</a:t>
            </a:r>
            <a:r>
              <a:rPr lang="en-US" dirty="0" smtClean="0"/>
              <a:t> </a:t>
            </a:r>
            <a:r>
              <a:rPr lang="en-US" dirty="0" err="1" smtClean="0"/>
              <a:t>mosanim</a:t>
            </a:r>
            <a:endParaRPr lang="en-US" dirty="0" smtClean="0"/>
          </a:p>
          <a:p>
            <a:pPr lvl="0"/>
            <a:r>
              <a:rPr lang="en-US" dirty="0" err="1" smtClean="0"/>
              <a:t>Peribus</a:t>
            </a:r>
            <a:r>
              <a:rPr lang="en-US" dirty="0" smtClean="0"/>
              <a:t> </a:t>
            </a:r>
            <a:r>
              <a:rPr lang="en-US" dirty="0" err="1" smtClean="0"/>
              <a:t>ellate</a:t>
            </a:r>
            <a:r>
              <a:rPr lang="en-US" dirty="0" smtClean="0"/>
              <a:t> </a:t>
            </a:r>
            <a:r>
              <a:rPr lang="en-US" dirty="0" err="1" smtClean="0"/>
              <a:t>ipienem</a:t>
            </a:r>
            <a:r>
              <a:rPr lang="en-US" dirty="0" smtClean="0"/>
              <a:t> </a:t>
            </a:r>
            <a:r>
              <a:rPr lang="en-US" dirty="0" err="1" smtClean="0"/>
              <a:t>dolupta</a:t>
            </a:r>
            <a:r>
              <a:rPr lang="en-US" dirty="0" smtClean="0"/>
              <a:t> </a:t>
            </a:r>
            <a:r>
              <a:rPr lang="en-US" dirty="0" err="1" smtClean="0"/>
              <a:t>estorise</a:t>
            </a:r>
            <a:r>
              <a:rPr lang="en-US" dirty="0" smtClean="0"/>
              <a:t> </a:t>
            </a:r>
            <a:r>
              <a:rPr lang="en-US" dirty="0" err="1" smtClean="0"/>
              <a:t>saerum</a:t>
            </a:r>
            <a:r>
              <a:rPr lang="en-US" dirty="0" smtClean="0"/>
              <a:t> qui </a:t>
            </a:r>
            <a:r>
              <a:rPr lang="en-US" dirty="0" err="1" smtClean="0"/>
              <a:t>offic</a:t>
            </a:r>
            <a:endParaRPr lang="en-US" dirty="0" smtClean="0"/>
          </a:p>
          <a:p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</a:t>
            </a:r>
            <a:r>
              <a:rPr lang="en-US" dirty="0" err="1" smtClean="0"/>
              <a:t>turpis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ipsum </a:t>
            </a:r>
            <a:r>
              <a:rPr lang="en-US" dirty="0" err="1" smtClean="0"/>
              <a:t>iaculis</a:t>
            </a:r>
            <a:r>
              <a:rPr lang="en-US" dirty="0" smtClean="0"/>
              <a:t> porta.</a:t>
            </a:r>
          </a:p>
          <a:p>
            <a:r>
              <a:rPr lang="en-US" dirty="0" err="1" smtClean="0"/>
              <a:t>Sed</a:t>
            </a:r>
            <a:r>
              <a:rPr lang="en-US" dirty="0" smtClean="0"/>
              <a:t> id ex </a:t>
            </a:r>
            <a:r>
              <a:rPr lang="en-US" dirty="0" err="1" smtClean="0"/>
              <a:t>quis</a:t>
            </a:r>
            <a:r>
              <a:rPr lang="en-US" dirty="0" smtClean="0"/>
              <a:t> ipsum </a:t>
            </a:r>
            <a:r>
              <a:rPr lang="en-US" dirty="0" err="1" smtClean="0"/>
              <a:t>vehicula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efficitur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id </a:t>
            </a:r>
            <a:r>
              <a:rPr lang="en-US" dirty="0" err="1" smtClean="0"/>
              <a:t>vehicula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Integer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sem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efficitur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Aliquam</a:t>
            </a:r>
            <a:r>
              <a:rPr lang="en-US" dirty="0" smtClean="0"/>
              <a:t> ac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, </a:t>
            </a:r>
            <a:r>
              <a:rPr lang="en-US" dirty="0" err="1" smtClean="0"/>
              <a:t>condimentum</a:t>
            </a:r>
            <a:r>
              <a:rPr lang="en-US" dirty="0" smtClean="0"/>
              <a:t> dui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Nulla</a:t>
            </a:r>
            <a:r>
              <a:rPr lang="en-US" dirty="0" smtClean="0"/>
              <a:t> semper libero non </a:t>
            </a:r>
            <a:r>
              <a:rPr lang="en-US" dirty="0" err="1" smtClean="0"/>
              <a:t>justo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 et </a:t>
            </a:r>
            <a:r>
              <a:rPr lang="en-US" dirty="0" err="1" smtClean="0"/>
              <a:t>nibh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gravida </a:t>
            </a:r>
            <a:r>
              <a:rPr lang="en-US" dirty="0" err="1" smtClean="0"/>
              <a:t>pulvinar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Suspendisse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</a:t>
            </a:r>
            <a:r>
              <a:rPr lang="en-US" dirty="0" err="1" smtClean="0"/>
              <a:t>tellus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maximus </a:t>
            </a:r>
            <a:r>
              <a:rPr lang="en-US" dirty="0" err="1" smtClean="0"/>
              <a:t>varius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dolor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nunc</a:t>
            </a:r>
            <a:r>
              <a:rPr lang="en-US" dirty="0" smtClean="0"/>
              <a:t> </a:t>
            </a:r>
            <a:r>
              <a:rPr lang="en-US" dirty="0" err="1" smtClean="0"/>
              <a:t>interdum</a:t>
            </a:r>
            <a:r>
              <a:rPr lang="en-US" dirty="0" smtClean="0"/>
              <a:t> </a:t>
            </a:r>
            <a:r>
              <a:rPr lang="en-US" dirty="0" err="1" smtClean="0"/>
              <a:t>ornare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vitae </a:t>
            </a:r>
            <a:r>
              <a:rPr lang="en-US" dirty="0" err="1" smtClean="0"/>
              <a:t>posuere</a:t>
            </a:r>
            <a:r>
              <a:rPr lang="en-US" dirty="0" smtClean="0"/>
              <a:t> </a:t>
            </a:r>
            <a:r>
              <a:rPr lang="en-US" dirty="0" err="1" smtClean="0"/>
              <a:t>efficitur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34237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U Centere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33016" y="908553"/>
            <a:ext cx="6612962" cy="1134234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lnSpc>
                <a:spcPct val="80000"/>
              </a:lnSpc>
              <a:defRPr sz="3000" b="1" i="0"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 smtClean="0"/>
              <a:t>More Than A Quick Fix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32284" y="642517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000" b="1" i="0">
                <a:solidFill>
                  <a:srgbClr val="828383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36630" y="2141906"/>
            <a:ext cx="6609348" cy="3633116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lnSpc>
                <a:spcPct val="150000"/>
              </a:lnSpc>
              <a:spcBef>
                <a:spcPts val="0"/>
              </a:spcBef>
              <a:buFont typeface="Arial" charset="0"/>
              <a:buChar char="•"/>
              <a:defRPr sz="1200" b="0" i="0" baseline="0">
                <a:solidFill>
                  <a:srgbClr val="828383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Igendaerat</a:t>
            </a:r>
            <a:r>
              <a:rPr lang="en-US" dirty="0" smtClean="0"/>
              <a:t> as </a:t>
            </a:r>
            <a:r>
              <a:rPr lang="en-US" dirty="0" err="1" smtClean="0"/>
              <a:t>porpossin</a:t>
            </a:r>
            <a:r>
              <a:rPr lang="en-US" dirty="0" smtClean="0"/>
              <a:t> con </a:t>
            </a:r>
            <a:r>
              <a:rPr lang="en-US" dirty="0" err="1" smtClean="0"/>
              <a:t>pe</a:t>
            </a:r>
            <a:r>
              <a:rPr lang="en-US" dirty="0" smtClean="0"/>
              <a:t> sim </a:t>
            </a:r>
            <a:r>
              <a:rPr lang="en-US" dirty="0" err="1" smtClean="0"/>
              <a:t>Bereptatur</a:t>
            </a:r>
            <a:r>
              <a:rPr lang="en-US" dirty="0" smtClean="0"/>
              <a:t> re </a:t>
            </a:r>
            <a:r>
              <a:rPr lang="en-US" dirty="0" err="1" smtClean="0"/>
              <a:t>sinctorio</a:t>
            </a:r>
            <a:r>
              <a:rPr lang="en-US" dirty="0" smtClean="0"/>
              <a:t>.</a:t>
            </a:r>
          </a:p>
          <a:p>
            <a:pPr lvl="0"/>
            <a:r>
              <a:rPr lang="en-US" dirty="0" err="1" smtClean="0"/>
              <a:t>Evel</a:t>
            </a:r>
            <a:r>
              <a:rPr lang="en-US" dirty="0" smtClean="0"/>
              <a:t> </a:t>
            </a:r>
            <a:r>
              <a:rPr lang="en-US" dirty="0" err="1" smtClean="0"/>
              <a:t>ium</a:t>
            </a:r>
            <a:r>
              <a:rPr lang="en-US" dirty="0" smtClean="0"/>
              <a:t> </a:t>
            </a:r>
            <a:r>
              <a:rPr lang="en-US" dirty="0" err="1" smtClean="0"/>
              <a:t>quiae</a:t>
            </a:r>
            <a:r>
              <a:rPr lang="en-US" dirty="0" smtClean="0"/>
              <a:t>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everatquodi</a:t>
            </a:r>
            <a:r>
              <a:rPr lang="en-US" dirty="0" smtClean="0"/>
              <a:t> </a:t>
            </a:r>
            <a:r>
              <a:rPr lang="en-US" dirty="0" err="1" smtClean="0"/>
              <a:t>rempore</a:t>
            </a:r>
            <a:r>
              <a:rPr lang="en-US" dirty="0" smtClean="0"/>
              <a:t> </a:t>
            </a:r>
            <a:r>
              <a:rPr lang="en-US" dirty="0" err="1" smtClean="0"/>
              <a:t>ni</a:t>
            </a:r>
            <a:r>
              <a:rPr lang="en-US" dirty="0" smtClean="0"/>
              <a:t> </a:t>
            </a:r>
            <a:r>
              <a:rPr lang="en-US" dirty="0" err="1" smtClean="0"/>
              <a:t>aut</a:t>
            </a:r>
            <a:r>
              <a:rPr lang="en-US" dirty="0" smtClean="0"/>
              <a:t> </a:t>
            </a:r>
            <a:r>
              <a:rPr lang="en-US" dirty="0" err="1" smtClean="0"/>
              <a:t>quiatur</a:t>
            </a:r>
            <a:endParaRPr lang="en-US" dirty="0" smtClean="0"/>
          </a:p>
          <a:p>
            <a:pPr lvl="0"/>
            <a:r>
              <a:rPr lang="en-US" dirty="0" err="1" smtClean="0"/>
              <a:t>Aut</a:t>
            </a:r>
            <a:r>
              <a:rPr lang="en-US" dirty="0" smtClean="0"/>
              <a:t> </a:t>
            </a:r>
            <a:r>
              <a:rPr lang="en-US" dirty="0" err="1" smtClean="0"/>
              <a:t>excerum</a:t>
            </a:r>
            <a:r>
              <a:rPr lang="en-US" dirty="0" smtClean="0"/>
              <a:t> </a:t>
            </a:r>
            <a:r>
              <a:rPr lang="en-US" dirty="0" err="1" smtClean="0"/>
              <a:t>ni</a:t>
            </a:r>
            <a:r>
              <a:rPr lang="en-US" dirty="0" smtClean="0"/>
              <a:t> am con </a:t>
            </a:r>
            <a:r>
              <a:rPr lang="en-US" dirty="0" err="1" smtClean="0"/>
              <a:t>parit</a:t>
            </a:r>
            <a:r>
              <a:rPr lang="en-US" dirty="0" smtClean="0"/>
              <a:t>, </a:t>
            </a:r>
            <a:r>
              <a:rPr lang="en-US" dirty="0" err="1" smtClean="0"/>
              <a:t>officillatas</a:t>
            </a:r>
            <a:r>
              <a:rPr lang="en-US" dirty="0" smtClean="0"/>
              <a:t> </a:t>
            </a:r>
            <a:r>
              <a:rPr lang="en-US" dirty="0" err="1" smtClean="0"/>
              <a:t>sitis</a:t>
            </a:r>
            <a:r>
              <a:rPr lang="en-US" dirty="0" smtClean="0"/>
              <a:t> </a:t>
            </a:r>
            <a:r>
              <a:rPr lang="en-US" dirty="0" err="1" smtClean="0"/>
              <a:t>mosanim</a:t>
            </a:r>
            <a:endParaRPr lang="en-US" dirty="0" smtClean="0"/>
          </a:p>
          <a:p>
            <a:pPr lvl="0"/>
            <a:r>
              <a:rPr lang="en-US" dirty="0" err="1" smtClean="0"/>
              <a:t>Peribus</a:t>
            </a:r>
            <a:r>
              <a:rPr lang="en-US" dirty="0" smtClean="0"/>
              <a:t> </a:t>
            </a:r>
            <a:r>
              <a:rPr lang="en-US" dirty="0" err="1" smtClean="0"/>
              <a:t>ellate</a:t>
            </a:r>
            <a:r>
              <a:rPr lang="en-US" dirty="0" smtClean="0"/>
              <a:t> </a:t>
            </a:r>
            <a:r>
              <a:rPr lang="en-US" dirty="0" err="1" smtClean="0"/>
              <a:t>ipienem</a:t>
            </a:r>
            <a:r>
              <a:rPr lang="en-US" dirty="0" smtClean="0"/>
              <a:t> </a:t>
            </a:r>
            <a:r>
              <a:rPr lang="en-US" dirty="0" err="1" smtClean="0"/>
              <a:t>dolupta</a:t>
            </a:r>
            <a:r>
              <a:rPr lang="en-US" dirty="0" smtClean="0"/>
              <a:t> </a:t>
            </a:r>
            <a:r>
              <a:rPr lang="en-US" dirty="0" err="1" smtClean="0"/>
              <a:t>estorise</a:t>
            </a:r>
            <a:r>
              <a:rPr lang="en-US" dirty="0" smtClean="0"/>
              <a:t> </a:t>
            </a:r>
            <a:r>
              <a:rPr lang="en-US" dirty="0" err="1" smtClean="0"/>
              <a:t>saerum</a:t>
            </a:r>
            <a:r>
              <a:rPr lang="en-US" dirty="0" smtClean="0"/>
              <a:t> qui </a:t>
            </a:r>
            <a:r>
              <a:rPr lang="en-US" dirty="0" err="1" smtClean="0"/>
              <a:t>offic</a:t>
            </a:r>
            <a:endParaRPr lang="en-US" dirty="0" smtClean="0"/>
          </a:p>
          <a:p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</a:t>
            </a:r>
            <a:r>
              <a:rPr lang="en-US" dirty="0" err="1" smtClean="0"/>
              <a:t>turpis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ipsum </a:t>
            </a:r>
            <a:r>
              <a:rPr lang="en-US" dirty="0" err="1" smtClean="0"/>
              <a:t>iaculis</a:t>
            </a:r>
            <a:r>
              <a:rPr lang="en-US" dirty="0" smtClean="0"/>
              <a:t> porta.</a:t>
            </a:r>
          </a:p>
          <a:p>
            <a:r>
              <a:rPr lang="en-US" dirty="0" err="1" smtClean="0"/>
              <a:t>Sed</a:t>
            </a:r>
            <a:r>
              <a:rPr lang="en-US" dirty="0" smtClean="0"/>
              <a:t> id ex </a:t>
            </a:r>
            <a:r>
              <a:rPr lang="en-US" dirty="0" err="1" smtClean="0"/>
              <a:t>quis</a:t>
            </a:r>
            <a:r>
              <a:rPr lang="en-US" dirty="0" smtClean="0"/>
              <a:t> ipsum </a:t>
            </a:r>
            <a:r>
              <a:rPr lang="en-US" dirty="0" err="1" smtClean="0"/>
              <a:t>vehicula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efficitur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id </a:t>
            </a:r>
            <a:r>
              <a:rPr lang="en-US" dirty="0" err="1" smtClean="0"/>
              <a:t>vehicula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Integer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sem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efficitur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Aliquam</a:t>
            </a:r>
            <a:r>
              <a:rPr lang="en-US" dirty="0" smtClean="0"/>
              <a:t> ac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, </a:t>
            </a:r>
            <a:r>
              <a:rPr lang="en-US" dirty="0" err="1" smtClean="0"/>
              <a:t>condimentum</a:t>
            </a:r>
            <a:r>
              <a:rPr lang="en-US" dirty="0" smtClean="0"/>
              <a:t> dui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Nulla</a:t>
            </a:r>
            <a:r>
              <a:rPr lang="en-US" dirty="0" smtClean="0"/>
              <a:t> semper libero non </a:t>
            </a:r>
            <a:r>
              <a:rPr lang="en-US" dirty="0" err="1" smtClean="0"/>
              <a:t>justo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15551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U Text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115" y="897538"/>
            <a:ext cx="3335552" cy="97220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lnSpc>
                <a:spcPct val="80000"/>
              </a:lnSpc>
              <a:defRPr sz="3000" b="1" i="0"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6115" y="2039016"/>
            <a:ext cx="3335552" cy="36162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solidFill>
                  <a:srgbClr val="828383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 smtClean="0"/>
              <a:t>Igendaerat</a:t>
            </a:r>
            <a:r>
              <a:rPr lang="en-US" dirty="0" smtClean="0"/>
              <a:t> as </a:t>
            </a:r>
            <a:r>
              <a:rPr lang="en-US" dirty="0" err="1" smtClean="0"/>
              <a:t>porpossin</a:t>
            </a:r>
            <a:r>
              <a:rPr lang="en-US" dirty="0" smtClean="0"/>
              <a:t> con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simBereptatur</a:t>
            </a:r>
            <a:r>
              <a:rPr lang="en-US" dirty="0" smtClean="0"/>
              <a:t> re </a:t>
            </a:r>
            <a:r>
              <a:rPr lang="en-US" dirty="0" err="1" smtClean="0"/>
              <a:t>sinctorio</a:t>
            </a:r>
            <a:r>
              <a:rPr lang="en-US" dirty="0" smtClean="0"/>
              <a:t>. </a:t>
            </a:r>
          </a:p>
          <a:p>
            <a:pPr lvl="0"/>
            <a:r>
              <a:rPr lang="en-US" dirty="0" err="1" smtClean="0"/>
              <a:t>Evel</a:t>
            </a:r>
            <a:r>
              <a:rPr lang="en-US" dirty="0" smtClean="0"/>
              <a:t> </a:t>
            </a:r>
            <a:r>
              <a:rPr lang="en-US" dirty="0" err="1" smtClean="0"/>
              <a:t>ium</a:t>
            </a:r>
            <a:r>
              <a:rPr lang="en-US" dirty="0" smtClean="0"/>
              <a:t> </a:t>
            </a:r>
            <a:r>
              <a:rPr lang="en-US" dirty="0" err="1" smtClean="0"/>
              <a:t>quiae</a:t>
            </a:r>
            <a:r>
              <a:rPr lang="en-US" dirty="0" smtClean="0"/>
              <a:t>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everatquodi</a:t>
            </a:r>
            <a:r>
              <a:rPr lang="en-US" dirty="0" smtClean="0"/>
              <a:t> </a:t>
            </a:r>
            <a:r>
              <a:rPr lang="en-US" dirty="0" err="1" smtClean="0"/>
              <a:t>rempore</a:t>
            </a:r>
            <a:r>
              <a:rPr lang="en-US" dirty="0" smtClean="0"/>
              <a:t> </a:t>
            </a:r>
            <a:r>
              <a:rPr lang="en-US" dirty="0" err="1" smtClean="0"/>
              <a:t>ni</a:t>
            </a:r>
            <a:r>
              <a:rPr lang="en-US" dirty="0" smtClean="0"/>
              <a:t> </a:t>
            </a:r>
            <a:r>
              <a:rPr lang="en-US" dirty="0" err="1" smtClean="0"/>
              <a:t>aut</a:t>
            </a:r>
            <a:r>
              <a:rPr lang="en-US" dirty="0" smtClean="0"/>
              <a:t> </a:t>
            </a:r>
            <a:r>
              <a:rPr lang="en-US" dirty="0" err="1" smtClean="0"/>
              <a:t>quiatur</a:t>
            </a:r>
            <a:r>
              <a:rPr lang="en-US" dirty="0" smtClean="0"/>
              <a:t> </a:t>
            </a:r>
            <a:r>
              <a:rPr lang="en-US" dirty="0" err="1" smtClean="0"/>
              <a:t>aut</a:t>
            </a:r>
            <a:r>
              <a:rPr lang="en-US" dirty="0" smtClean="0"/>
              <a:t> </a:t>
            </a:r>
            <a:r>
              <a:rPr lang="en-US" dirty="0" err="1" smtClean="0"/>
              <a:t>excerum</a:t>
            </a:r>
            <a:r>
              <a:rPr lang="en-US" dirty="0" smtClean="0"/>
              <a:t> </a:t>
            </a:r>
            <a:r>
              <a:rPr lang="en-US" dirty="0" err="1" smtClean="0"/>
              <a:t>ni</a:t>
            </a:r>
            <a:r>
              <a:rPr lang="en-US" dirty="0" smtClean="0"/>
              <a:t>. </a:t>
            </a:r>
          </a:p>
          <a:p>
            <a:pPr lvl="0"/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turpis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rhoncus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.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vestibulum</a:t>
            </a:r>
            <a:r>
              <a:rPr lang="en-US" dirty="0" smtClean="0"/>
              <a:t>, </a:t>
            </a:r>
            <a:r>
              <a:rPr lang="en-US" dirty="0" err="1" smtClean="0"/>
              <a:t>convallis</a:t>
            </a:r>
            <a:r>
              <a:rPr lang="en-US" dirty="0" smtClean="0"/>
              <a:t> nisi </a:t>
            </a:r>
            <a:r>
              <a:rPr lang="en-US" dirty="0" err="1" smtClean="0"/>
              <a:t>nec</a:t>
            </a:r>
            <a:r>
              <a:rPr lang="en-US" dirty="0" smtClean="0"/>
              <a:t>, </a:t>
            </a:r>
            <a:r>
              <a:rPr lang="en-US" dirty="0" err="1" smtClean="0"/>
              <a:t>lobortis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. </a:t>
            </a:r>
            <a:r>
              <a:rPr lang="en-US" dirty="0" err="1" smtClean="0"/>
              <a:t>Suspendisse</a:t>
            </a:r>
            <a:r>
              <a:rPr lang="en-US" dirty="0" smtClean="0"/>
              <a:t> in </a:t>
            </a:r>
            <a:r>
              <a:rPr lang="en-US" dirty="0" err="1" smtClean="0"/>
              <a:t>turpis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,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a, </a:t>
            </a:r>
            <a:r>
              <a:rPr lang="en-US" dirty="0" err="1" smtClean="0"/>
              <a:t>convallis</a:t>
            </a:r>
            <a:r>
              <a:rPr lang="en-US" dirty="0" smtClean="0"/>
              <a:t> sem.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facilisi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blandit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 tempus lacus. </a:t>
            </a:r>
            <a:r>
              <a:rPr lang="en-US" dirty="0" err="1" smtClean="0"/>
              <a:t>Vivamus</a:t>
            </a:r>
            <a:r>
              <a:rPr lang="en-US" dirty="0" smtClean="0"/>
              <a:t> </a:t>
            </a:r>
            <a:r>
              <a:rPr lang="en-US" dirty="0" err="1" smtClean="0"/>
              <a:t>blandit</a:t>
            </a:r>
            <a:r>
              <a:rPr lang="en-US" dirty="0" smtClean="0"/>
              <a:t>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in </a:t>
            </a:r>
            <a:r>
              <a:rPr lang="en-US" dirty="0" err="1" smtClean="0"/>
              <a:t>imperdiet</a:t>
            </a:r>
            <a:r>
              <a:rPr lang="en-US" dirty="0" smtClean="0"/>
              <a:t>. </a:t>
            </a:r>
            <a:r>
              <a:rPr lang="en-US" dirty="0" err="1" smtClean="0"/>
              <a:t>Phasellus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et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.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libero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.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54287" y="961466"/>
            <a:ext cx="4465043" cy="46257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rgbClr val="828383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32284" y="642517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000" b="1" i="0">
                <a:solidFill>
                  <a:srgbClr val="828383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4054287" y="5735336"/>
            <a:ext cx="4465043" cy="256356"/>
          </a:xfrm>
          <a:prstGeom prst="rect">
            <a:avLst/>
          </a:prstGeom>
        </p:spPr>
        <p:txBody>
          <a:bodyPr lIns="0" tIns="0" rIns="0">
            <a:normAutofit/>
          </a:bodyPr>
          <a:lstStyle>
            <a:lvl1pPr marL="0" indent="0">
              <a:buNone/>
              <a:defRPr sz="800" b="0" i="0" baseline="0">
                <a:solidFill>
                  <a:srgbClr val="828383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dui in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, in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648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U Bulleted Text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26114" y="897538"/>
            <a:ext cx="3335552" cy="97220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lnSpc>
                <a:spcPct val="80000"/>
              </a:lnSpc>
              <a:defRPr sz="3000" b="1" i="0"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32284" y="642517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000" b="1" i="0">
                <a:solidFill>
                  <a:srgbClr val="828383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054287" y="961466"/>
            <a:ext cx="4465043" cy="46257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rgbClr val="828383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6114" y="2039016"/>
            <a:ext cx="3335552" cy="3616244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Font typeface="Arial" charset="0"/>
              <a:buChar char="•"/>
              <a:defRPr sz="1200" b="0" i="0" baseline="0">
                <a:solidFill>
                  <a:srgbClr val="828383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 smtClean="0"/>
              <a:t>Igendaerat</a:t>
            </a:r>
            <a:r>
              <a:rPr lang="en-US" dirty="0" smtClean="0"/>
              <a:t> as </a:t>
            </a:r>
            <a:r>
              <a:rPr lang="en-US" dirty="0" err="1" smtClean="0"/>
              <a:t>porpossin</a:t>
            </a:r>
            <a:r>
              <a:rPr lang="en-US" dirty="0" smtClean="0"/>
              <a:t> con </a:t>
            </a:r>
            <a:r>
              <a:rPr lang="en-US" dirty="0" err="1" smtClean="0"/>
              <a:t>pe</a:t>
            </a:r>
            <a:r>
              <a:rPr lang="en-US" dirty="0" smtClean="0"/>
              <a:t> sim </a:t>
            </a:r>
            <a:r>
              <a:rPr lang="en-US" dirty="0" err="1" smtClean="0"/>
              <a:t>Bereptatur</a:t>
            </a:r>
            <a:r>
              <a:rPr lang="en-US" dirty="0" smtClean="0"/>
              <a:t> re </a:t>
            </a:r>
            <a:r>
              <a:rPr lang="en-US" dirty="0" err="1" smtClean="0"/>
              <a:t>sinctorio</a:t>
            </a:r>
            <a:r>
              <a:rPr lang="en-US" dirty="0" smtClean="0"/>
              <a:t>.</a:t>
            </a:r>
          </a:p>
          <a:p>
            <a:pPr lvl="0"/>
            <a:r>
              <a:rPr lang="en-US" dirty="0" err="1" smtClean="0"/>
              <a:t>Evel</a:t>
            </a:r>
            <a:r>
              <a:rPr lang="en-US" dirty="0" smtClean="0"/>
              <a:t> </a:t>
            </a:r>
            <a:r>
              <a:rPr lang="en-US" dirty="0" err="1" smtClean="0"/>
              <a:t>ium</a:t>
            </a:r>
            <a:r>
              <a:rPr lang="en-US" dirty="0" smtClean="0"/>
              <a:t> </a:t>
            </a:r>
            <a:r>
              <a:rPr lang="en-US" dirty="0" err="1" smtClean="0"/>
              <a:t>quiae</a:t>
            </a:r>
            <a:r>
              <a:rPr lang="en-US" dirty="0" smtClean="0"/>
              <a:t>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everatquodi</a:t>
            </a:r>
            <a:r>
              <a:rPr lang="en-US" dirty="0" smtClean="0"/>
              <a:t> </a:t>
            </a:r>
            <a:r>
              <a:rPr lang="en-US" dirty="0" err="1" smtClean="0"/>
              <a:t>rempore</a:t>
            </a:r>
            <a:r>
              <a:rPr lang="en-US" dirty="0" smtClean="0"/>
              <a:t> </a:t>
            </a:r>
            <a:r>
              <a:rPr lang="en-US" dirty="0" err="1" smtClean="0"/>
              <a:t>ni</a:t>
            </a:r>
            <a:r>
              <a:rPr lang="en-US" dirty="0" smtClean="0"/>
              <a:t> </a:t>
            </a:r>
            <a:r>
              <a:rPr lang="en-US" dirty="0" err="1" smtClean="0"/>
              <a:t>aut</a:t>
            </a:r>
            <a:r>
              <a:rPr lang="en-US" dirty="0" smtClean="0"/>
              <a:t> </a:t>
            </a:r>
            <a:r>
              <a:rPr lang="en-US" dirty="0" err="1" smtClean="0"/>
              <a:t>quiatur</a:t>
            </a:r>
            <a:endParaRPr lang="en-US" dirty="0" smtClean="0"/>
          </a:p>
          <a:p>
            <a:pPr lvl="0"/>
            <a:r>
              <a:rPr lang="en-US" dirty="0" err="1" smtClean="0"/>
              <a:t>Aut</a:t>
            </a:r>
            <a:r>
              <a:rPr lang="en-US" dirty="0" smtClean="0"/>
              <a:t> </a:t>
            </a:r>
            <a:r>
              <a:rPr lang="en-US" dirty="0" err="1" smtClean="0"/>
              <a:t>excerum</a:t>
            </a:r>
            <a:r>
              <a:rPr lang="en-US" dirty="0" smtClean="0"/>
              <a:t> </a:t>
            </a:r>
            <a:r>
              <a:rPr lang="en-US" dirty="0" err="1" smtClean="0"/>
              <a:t>ni</a:t>
            </a:r>
            <a:r>
              <a:rPr lang="en-US" dirty="0" smtClean="0"/>
              <a:t> am con </a:t>
            </a:r>
            <a:r>
              <a:rPr lang="en-US" dirty="0" err="1" smtClean="0"/>
              <a:t>parit</a:t>
            </a:r>
            <a:r>
              <a:rPr lang="en-US" dirty="0" smtClean="0"/>
              <a:t>, </a:t>
            </a:r>
            <a:r>
              <a:rPr lang="en-US" dirty="0" err="1" smtClean="0"/>
              <a:t>officillatas</a:t>
            </a:r>
            <a:r>
              <a:rPr lang="en-US" dirty="0" smtClean="0"/>
              <a:t> </a:t>
            </a:r>
            <a:r>
              <a:rPr lang="en-US" dirty="0" err="1" smtClean="0"/>
              <a:t>sitis</a:t>
            </a:r>
            <a:r>
              <a:rPr lang="en-US" dirty="0" smtClean="0"/>
              <a:t> </a:t>
            </a:r>
            <a:r>
              <a:rPr lang="en-US" dirty="0" err="1" smtClean="0"/>
              <a:t>mosanim</a:t>
            </a:r>
            <a:endParaRPr lang="en-US" dirty="0" smtClean="0"/>
          </a:p>
          <a:p>
            <a:pPr lvl="0"/>
            <a:r>
              <a:rPr lang="en-US" dirty="0" err="1" smtClean="0"/>
              <a:t>Peribus</a:t>
            </a:r>
            <a:r>
              <a:rPr lang="en-US" dirty="0" smtClean="0"/>
              <a:t> </a:t>
            </a:r>
            <a:r>
              <a:rPr lang="en-US" dirty="0" err="1" smtClean="0"/>
              <a:t>ellate</a:t>
            </a:r>
            <a:r>
              <a:rPr lang="en-US" dirty="0" smtClean="0"/>
              <a:t> </a:t>
            </a:r>
            <a:r>
              <a:rPr lang="en-US" dirty="0" err="1" smtClean="0"/>
              <a:t>ipienem</a:t>
            </a:r>
            <a:r>
              <a:rPr lang="en-US" dirty="0" smtClean="0"/>
              <a:t> </a:t>
            </a:r>
            <a:r>
              <a:rPr lang="en-US" dirty="0" err="1" smtClean="0"/>
              <a:t>dolupta</a:t>
            </a:r>
            <a:r>
              <a:rPr lang="en-US" dirty="0" smtClean="0"/>
              <a:t> </a:t>
            </a:r>
            <a:r>
              <a:rPr lang="en-US" dirty="0" err="1" smtClean="0"/>
              <a:t>estorise</a:t>
            </a:r>
            <a:r>
              <a:rPr lang="en-US" dirty="0" smtClean="0"/>
              <a:t> </a:t>
            </a:r>
            <a:r>
              <a:rPr lang="en-US" dirty="0" err="1" smtClean="0"/>
              <a:t>saerum</a:t>
            </a:r>
            <a:r>
              <a:rPr lang="en-US" dirty="0" smtClean="0"/>
              <a:t> qui </a:t>
            </a:r>
            <a:r>
              <a:rPr lang="en-US" dirty="0" err="1" smtClean="0"/>
              <a:t>offic</a:t>
            </a:r>
            <a:endParaRPr lang="en-US" dirty="0" smtClean="0"/>
          </a:p>
          <a:p>
            <a:r>
              <a:rPr lang="en-US" dirty="0" err="1" smtClean="0"/>
              <a:t>Sed</a:t>
            </a:r>
            <a:r>
              <a:rPr lang="en-US" dirty="0" smtClean="0"/>
              <a:t> id ex </a:t>
            </a:r>
            <a:r>
              <a:rPr lang="en-US" dirty="0" err="1" smtClean="0"/>
              <a:t>quis</a:t>
            </a:r>
            <a:r>
              <a:rPr lang="en-US" dirty="0" smtClean="0"/>
              <a:t> ipsum </a:t>
            </a:r>
            <a:r>
              <a:rPr lang="en-US" dirty="0" err="1" smtClean="0"/>
              <a:t>vehicula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.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4054287" y="5735336"/>
            <a:ext cx="4465043" cy="256356"/>
          </a:xfrm>
          <a:prstGeom prst="rect">
            <a:avLst/>
          </a:prstGeom>
        </p:spPr>
        <p:txBody>
          <a:bodyPr lIns="0" tIns="0" rIns="0">
            <a:normAutofit/>
          </a:bodyPr>
          <a:lstStyle>
            <a:lvl1pPr marL="0" indent="0">
              <a:buNone/>
              <a:defRPr sz="800" b="0" i="0" baseline="0">
                <a:solidFill>
                  <a:srgbClr val="828383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dui in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, in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827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U Text-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4054288" y="961466"/>
            <a:ext cx="2155249" cy="46240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rgbClr val="828383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321978" y="962912"/>
            <a:ext cx="2196734" cy="46226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200">
                <a:solidFill>
                  <a:srgbClr val="828383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624199" y="897538"/>
            <a:ext cx="3335552" cy="97220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lnSpc>
                <a:spcPct val="80000"/>
              </a:lnSpc>
              <a:defRPr sz="3000" b="1" i="0"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4199" y="2039016"/>
            <a:ext cx="3335552" cy="36162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solidFill>
                  <a:srgbClr val="828383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 smtClean="0"/>
              <a:t>Igendaerat</a:t>
            </a:r>
            <a:r>
              <a:rPr lang="en-US" dirty="0" smtClean="0"/>
              <a:t> as </a:t>
            </a:r>
            <a:r>
              <a:rPr lang="en-US" dirty="0" err="1" smtClean="0"/>
              <a:t>porpossin</a:t>
            </a:r>
            <a:r>
              <a:rPr lang="en-US" dirty="0" smtClean="0"/>
              <a:t> con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simBereptatur</a:t>
            </a:r>
            <a:r>
              <a:rPr lang="en-US" dirty="0" smtClean="0"/>
              <a:t> re </a:t>
            </a:r>
            <a:r>
              <a:rPr lang="en-US" dirty="0" err="1" smtClean="0"/>
              <a:t>sinctorio</a:t>
            </a:r>
            <a:r>
              <a:rPr lang="en-US" dirty="0" smtClean="0"/>
              <a:t>. </a:t>
            </a:r>
          </a:p>
          <a:p>
            <a:pPr lvl="0"/>
            <a:r>
              <a:rPr lang="en-US" dirty="0" err="1" smtClean="0"/>
              <a:t>Evel</a:t>
            </a:r>
            <a:r>
              <a:rPr lang="en-US" dirty="0" smtClean="0"/>
              <a:t> </a:t>
            </a:r>
            <a:r>
              <a:rPr lang="en-US" dirty="0" err="1" smtClean="0"/>
              <a:t>ium</a:t>
            </a:r>
            <a:r>
              <a:rPr lang="en-US" dirty="0" smtClean="0"/>
              <a:t> </a:t>
            </a:r>
            <a:r>
              <a:rPr lang="en-US" dirty="0" err="1" smtClean="0"/>
              <a:t>quiae</a:t>
            </a:r>
            <a:r>
              <a:rPr lang="en-US" dirty="0" smtClean="0"/>
              <a:t>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everatquodi</a:t>
            </a:r>
            <a:r>
              <a:rPr lang="en-US" dirty="0" smtClean="0"/>
              <a:t> </a:t>
            </a:r>
            <a:r>
              <a:rPr lang="en-US" dirty="0" err="1" smtClean="0"/>
              <a:t>rempore</a:t>
            </a:r>
            <a:r>
              <a:rPr lang="en-US" dirty="0" smtClean="0"/>
              <a:t> </a:t>
            </a:r>
            <a:r>
              <a:rPr lang="en-US" dirty="0" err="1" smtClean="0"/>
              <a:t>ni</a:t>
            </a:r>
            <a:r>
              <a:rPr lang="en-US" dirty="0" smtClean="0"/>
              <a:t> </a:t>
            </a:r>
            <a:r>
              <a:rPr lang="en-US" dirty="0" err="1" smtClean="0"/>
              <a:t>aut</a:t>
            </a:r>
            <a:r>
              <a:rPr lang="en-US" dirty="0" smtClean="0"/>
              <a:t> </a:t>
            </a:r>
            <a:r>
              <a:rPr lang="en-US" dirty="0" err="1" smtClean="0"/>
              <a:t>quiatur</a:t>
            </a:r>
            <a:r>
              <a:rPr lang="en-US" dirty="0" smtClean="0"/>
              <a:t> </a:t>
            </a:r>
            <a:r>
              <a:rPr lang="en-US" dirty="0" err="1" smtClean="0"/>
              <a:t>aut</a:t>
            </a:r>
            <a:r>
              <a:rPr lang="en-US" dirty="0" smtClean="0"/>
              <a:t> </a:t>
            </a:r>
            <a:r>
              <a:rPr lang="en-US" dirty="0" err="1" smtClean="0"/>
              <a:t>excerum</a:t>
            </a:r>
            <a:r>
              <a:rPr lang="en-US" dirty="0" smtClean="0"/>
              <a:t> </a:t>
            </a:r>
            <a:r>
              <a:rPr lang="en-US" dirty="0" err="1" smtClean="0"/>
              <a:t>ni</a:t>
            </a:r>
            <a:r>
              <a:rPr lang="en-US" dirty="0" smtClean="0"/>
              <a:t>. </a:t>
            </a:r>
          </a:p>
          <a:p>
            <a:pPr lvl="0"/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turpis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rhoncus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.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vestibulum</a:t>
            </a:r>
            <a:r>
              <a:rPr lang="en-US" dirty="0" smtClean="0"/>
              <a:t>, </a:t>
            </a:r>
            <a:r>
              <a:rPr lang="en-US" dirty="0" err="1" smtClean="0"/>
              <a:t>convallis</a:t>
            </a:r>
            <a:r>
              <a:rPr lang="en-US" dirty="0" smtClean="0"/>
              <a:t> nisi </a:t>
            </a:r>
            <a:r>
              <a:rPr lang="en-US" dirty="0" err="1" smtClean="0"/>
              <a:t>nec</a:t>
            </a:r>
            <a:r>
              <a:rPr lang="en-US" dirty="0" smtClean="0"/>
              <a:t>, </a:t>
            </a:r>
            <a:r>
              <a:rPr lang="en-US" dirty="0" err="1" smtClean="0"/>
              <a:t>lobortis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. </a:t>
            </a:r>
            <a:r>
              <a:rPr lang="en-US" dirty="0" err="1" smtClean="0"/>
              <a:t>Suspendisse</a:t>
            </a:r>
            <a:r>
              <a:rPr lang="en-US" dirty="0" smtClean="0"/>
              <a:t> in </a:t>
            </a:r>
            <a:r>
              <a:rPr lang="en-US" dirty="0" err="1" smtClean="0"/>
              <a:t>turpis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,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a, </a:t>
            </a:r>
            <a:r>
              <a:rPr lang="en-US" dirty="0" err="1" smtClean="0"/>
              <a:t>convallis</a:t>
            </a:r>
            <a:r>
              <a:rPr lang="en-US" dirty="0" smtClean="0"/>
              <a:t> sem.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facilisi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blandit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 tempus lacus. </a:t>
            </a:r>
            <a:r>
              <a:rPr lang="en-US" dirty="0" err="1" smtClean="0"/>
              <a:t>Vivamus</a:t>
            </a:r>
            <a:r>
              <a:rPr lang="en-US" dirty="0" smtClean="0"/>
              <a:t> </a:t>
            </a:r>
            <a:r>
              <a:rPr lang="en-US" dirty="0" err="1" smtClean="0"/>
              <a:t>blandit</a:t>
            </a:r>
            <a:r>
              <a:rPr lang="en-US" dirty="0" smtClean="0"/>
              <a:t>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in </a:t>
            </a:r>
            <a:r>
              <a:rPr lang="en-US" dirty="0" err="1" smtClean="0"/>
              <a:t>imperdiet</a:t>
            </a:r>
            <a:r>
              <a:rPr lang="en-US" dirty="0" smtClean="0"/>
              <a:t>. </a:t>
            </a:r>
            <a:r>
              <a:rPr lang="en-US" dirty="0" err="1" smtClean="0"/>
              <a:t>Phasellus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et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.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libero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.</a:t>
            </a: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32284" y="642517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000" b="1" i="0">
                <a:solidFill>
                  <a:srgbClr val="828383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4054288" y="5735336"/>
            <a:ext cx="2155249" cy="256356"/>
          </a:xfrm>
          <a:prstGeom prst="rect">
            <a:avLst/>
          </a:prstGeom>
        </p:spPr>
        <p:txBody>
          <a:bodyPr lIns="0" tIns="0" rIns="0">
            <a:normAutofit/>
          </a:bodyPr>
          <a:lstStyle>
            <a:lvl1pPr marL="0" indent="0">
              <a:buNone/>
              <a:defRPr sz="800" b="0" i="0" baseline="0">
                <a:solidFill>
                  <a:srgbClr val="828383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7" hasCustomPrompt="1"/>
          </p:nvPr>
        </p:nvSpPr>
        <p:spPr>
          <a:xfrm>
            <a:off x="6321978" y="5735336"/>
            <a:ext cx="2196734" cy="256356"/>
          </a:xfrm>
          <a:prstGeom prst="rect">
            <a:avLst/>
          </a:prstGeom>
        </p:spPr>
        <p:txBody>
          <a:bodyPr lIns="0" tIns="0" rIns="0">
            <a:normAutofit/>
          </a:bodyPr>
          <a:lstStyle>
            <a:lvl1pPr marL="0" indent="0">
              <a:buNone/>
              <a:defRPr sz="800" b="0" i="0" baseline="0">
                <a:solidFill>
                  <a:srgbClr val="828383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586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18" y="268"/>
            <a:ext cx="9163665" cy="687221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201478" y="0"/>
            <a:ext cx="8772041" cy="68727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6" algn="ctr"/>
            <a:r>
              <a:rPr lang="en-US" dirty="0" smtClean="0"/>
              <a:t>‘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04428"/>
            <a:ext cx="1865601" cy="3153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628650" y="6248472"/>
            <a:ext cx="7890681" cy="1"/>
          </a:xfrm>
          <a:prstGeom prst="line">
            <a:avLst/>
          </a:prstGeom>
          <a:ln w="19050">
            <a:solidFill>
              <a:srgbClr val="C0C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359092"/>
            <a:ext cx="780724" cy="288807"/>
          </a:xfrm>
          <a:prstGeom prst="rect">
            <a:avLst/>
          </a:prstGeom>
        </p:spPr>
      </p:pic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32284" y="642517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000" b="1" i="0">
                <a:solidFill>
                  <a:srgbClr val="828383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484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63" r:id="rId3"/>
    <p:sldLayoutId id="2147483665" r:id="rId4"/>
    <p:sldLayoutId id="2147483664" r:id="rId5"/>
    <p:sldLayoutId id="2147483672" r:id="rId6"/>
    <p:sldLayoutId id="2147483669" r:id="rId7"/>
    <p:sldLayoutId id="2147483668" r:id="rId8"/>
    <p:sldLayoutId id="2147483673" r:id="rId9"/>
    <p:sldLayoutId id="2147483674" r:id="rId10"/>
    <p:sldLayoutId id="2147483662" r:id="rId11"/>
    <p:sldLayoutId id="2147483670" r:id="rId12"/>
    <p:sldLayoutId id="2147483671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Braden.Hosch@stonybrook.edu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Cui Bono? How Employee Fringe Benefits Contribute to College Costs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656536" y="4450775"/>
            <a:ext cx="8281402" cy="8185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Braden J. Hosch, Ph.D.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Asst. Vice President for Institutional Research, Planning &amp; Effectiveness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Stony Brook University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June 2, 2016</a:t>
            </a:r>
            <a:endParaRPr lang="en-US" sz="20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24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findings, FY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839142"/>
              </p:ext>
            </p:extLst>
          </p:nvPr>
        </p:nvGraphicFramePr>
        <p:xfrm>
          <a:off x="738388" y="1245022"/>
          <a:ext cx="7687155" cy="456514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266069"/>
                <a:gridCol w="1387676"/>
                <a:gridCol w="1264084"/>
                <a:gridCol w="1267097"/>
                <a:gridCol w="1502229"/>
              </a:tblGrid>
              <a:tr h="907320">
                <a:tc>
                  <a:txBody>
                    <a:bodyPr/>
                    <a:lstStyle/>
                    <a:p>
                      <a:r>
                        <a:rPr lang="en-US" dirty="0" smtClean="0"/>
                        <a:t>Sector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FTE Enrollment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smtClean="0"/>
                        <a:t>(millions)</a:t>
                      </a:r>
                      <a:endParaRPr lang="en-US" dirty="0" smtClean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E&amp;R spending</a:t>
                      </a:r>
                    </a:p>
                    <a:p>
                      <a:pPr algn="r"/>
                      <a:r>
                        <a:rPr lang="en-US" dirty="0" smtClean="0"/>
                        <a:t>($ billions)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E&amp;R</a:t>
                      </a:r>
                      <a:r>
                        <a:rPr lang="en-US" baseline="0" dirty="0" smtClean="0"/>
                        <a:t> benefits</a:t>
                      </a:r>
                    </a:p>
                    <a:p>
                      <a:pPr algn="r"/>
                      <a:r>
                        <a:rPr lang="en-US" baseline="0" dirty="0" smtClean="0"/>
                        <a:t>($ billions)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Net</a:t>
                      </a:r>
                      <a:r>
                        <a:rPr lang="en-US" baseline="0" dirty="0" smtClean="0"/>
                        <a:t> Tuition &amp; Fees Revenue ($ billions)</a:t>
                      </a:r>
                      <a:endParaRPr lang="en-US" dirty="0"/>
                    </a:p>
                  </a:txBody>
                  <a:tcPr anchor="b"/>
                </a:tc>
              </a:tr>
              <a:tr h="56555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Public 4-year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6.9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113.3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22.9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61.0</a:t>
                      </a:r>
                      <a:endParaRPr lang="en-US" sz="2400" dirty="0"/>
                    </a:p>
                  </a:txBody>
                  <a:tcPr/>
                </a:tc>
              </a:tr>
              <a:tr h="56555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Public 2-year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3.9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38.3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7.5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9.5</a:t>
                      </a:r>
                      <a:endParaRPr lang="en-US" sz="2400" dirty="0"/>
                    </a:p>
                  </a:txBody>
                  <a:tcPr/>
                </a:tc>
              </a:tr>
              <a:tr h="63512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Private, non-profit 4-year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3.5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96.6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14.5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68.1</a:t>
                      </a:r>
                      <a:endParaRPr lang="en-US" sz="2400" dirty="0"/>
                    </a:p>
                  </a:txBody>
                  <a:tcPr/>
                </a:tc>
              </a:tr>
              <a:tr h="56555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All for profit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1.7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19.5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1.2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22.2</a:t>
                      </a:r>
                      <a:endParaRPr lang="en-US" sz="2400" dirty="0"/>
                    </a:p>
                  </a:txBody>
                  <a:tcPr/>
                </a:tc>
              </a:tr>
              <a:tr h="56555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Other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0.1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1.3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0.2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0.7</a:t>
                      </a:r>
                      <a:endParaRPr lang="en-US" sz="2400" dirty="0"/>
                    </a:p>
                  </a:txBody>
                  <a:tcPr/>
                </a:tc>
              </a:tr>
              <a:tr h="56555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Total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16.1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269.1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46.3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161.5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70708" y="5810162"/>
            <a:ext cx="618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FTE based on NCES fall headcount method. Institution N = 7,428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90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findings, FY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478506"/>
              </p:ext>
            </p:extLst>
          </p:nvPr>
        </p:nvGraphicFramePr>
        <p:xfrm>
          <a:off x="736651" y="1176766"/>
          <a:ext cx="7713281" cy="483946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939574"/>
                <a:gridCol w="1084142"/>
                <a:gridCol w="1149531"/>
                <a:gridCol w="1110343"/>
                <a:gridCol w="966652"/>
                <a:gridCol w="1463039"/>
              </a:tblGrid>
              <a:tr h="907320">
                <a:tc>
                  <a:txBody>
                    <a:bodyPr/>
                    <a:lstStyle/>
                    <a:p>
                      <a:r>
                        <a:rPr lang="en-US" dirty="0" smtClean="0"/>
                        <a:t>Sector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E&amp;R spending (per</a:t>
                      </a:r>
                      <a:r>
                        <a:rPr lang="en-US" baseline="0" dirty="0" smtClean="0"/>
                        <a:t> FTE)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E&amp;R benefits (per FTE)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aseline="0" dirty="0" smtClean="0"/>
                        <a:t>Tuition &amp; Fee Revenue (per FTE)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Benefits</a:t>
                      </a:r>
                      <a:r>
                        <a:rPr lang="en-US" baseline="0" dirty="0" smtClean="0"/>
                        <a:t> as pct of E&amp;R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E&amp;R Benefit Costs</a:t>
                      </a:r>
                      <a:r>
                        <a:rPr lang="en-US" baseline="0" dirty="0" smtClean="0"/>
                        <a:t> as pct of Tuition Revenue</a:t>
                      </a:r>
                      <a:endParaRPr lang="en-US" dirty="0"/>
                    </a:p>
                  </a:txBody>
                  <a:tcPr anchor="b"/>
                </a:tc>
              </a:tr>
              <a:tr h="56555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Public 4-year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16,529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3,336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8,904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20.2%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37.5%</a:t>
                      </a:r>
                      <a:endParaRPr lang="en-US" sz="2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6555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Public 2-year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9,700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1,907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2,401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19.7%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79.4%</a:t>
                      </a:r>
                      <a:endParaRPr lang="en-US" sz="2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3512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Private, non-profit 4-year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27,760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4,180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19,571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15.1%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21.4%</a:t>
                      </a:r>
                      <a:endParaRPr lang="en-US" sz="2400" dirty="0"/>
                    </a:p>
                  </a:txBody>
                  <a:tcPr/>
                </a:tc>
              </a:tr>
              <a:tr h="56555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All for profit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11,389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688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12,976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6.0%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5.3%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6555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Other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15,166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2,218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7,800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14.6%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28.4%</a:t>
                      </a:r>
                      <a:endParaRPr lang="en-US" sz="2400" dirty="0"/>
                    </a:p>
                  </a:txBody>
                  <a:tcPr/>
                </a:tc>
              </a:tr>
              <a:tr h="56555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Total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16,728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2,880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10,042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17.2%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28.7%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70708" y="5980158"/>
            <a:ext cx="618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FTE based on NCES fall headcount method. Institution N = 7,428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14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findings, FY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79352" y="6369896"/>
            <a:ext cx="4152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FTE based on NCES fall headcount method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00" y="1194498"/>
            <a:ext cx="7680960" cy="501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00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E&amp;R benefits costs have increased across sectors                  </a:t>
            </a:r>
            <a:r>
              <a:rPr lang="en-US" sz="1800" b="0" dirty="0" smtClean="0"/>
              <a:t>(constant $ 2014)</a:t>
            </a:r>
            <a:endParaRPr lang="en-US" sz="18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00" y="1491757"/>
            <a:ext cx="7726680" cy="486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48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900" y="673100"/>
            <a:ext cx="8225128" cy="81865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E&amp;R benefits costs as proportion of total E&amp;R spending have increased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00" y="1491757"/>
            <a:ext cx="7726680" cy="492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42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900" y="673100"/>
            <a:ext cx="8225128" cy="81865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E&amp;R benefits costs as proportion of state &amp; local appropriations have increased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00" y="1388667"/>
            <a:ext cx="7726680" cy="492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1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E&amp;R benefits costs </a:t>
            </a:r>
            <a:r>
              <a:rPr lang="en-US" u="sng" dirty="0" smtClean="0"/>
              <a:t>per FTE enrollment</a:t>
            </a:r>
            <a:r>
              <a:rPr lang="en-US" dirty="0" smtClean="0"/>
              <a:t> show wide variation among states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995642386"/>
              </p:ext>
            </p:extLst>
          </p:nvPr>
        </p:nvGraphicFramePr>
        <p:xfrm>
          <a:off x="596899" y="1378039"/>
          <a:ext cx="8122097" cy="4778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3975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E&amp;R benefits costs </a:t>
            </a:r>
            <a:r>
              <a:rPr lang="en-US" u="sng" dirty="0" smtClean="0"/>
              <a:t>per FTE enrollment </a:t>
            </a:r>
            <a:r>
              <a:rPr lang="en-US" dirty="0" smtClean="0"/>
              <a:t>show wide variation among states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691354525"/>
              </p:ext>
            </p:extLst>
          </p:nvPr>
        </p:nvGraphicFramePr>
        <p:xfrm>
          <a:off x="596899" y="1378039"/>
          <a:ext cx="8122097" cy="4778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5297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E&amp;R benefits costs </a:t>
            </a:r>
            <a:r>
              <a:rPr lang="en-US" u="sng" dirty="0" smtClean="0"/>
              <a:t>per FTE enrollment </a:t>
            </a:r>
            <a:r>
              <a:rPr lang="en-US" dirty="0" smtClean="0"/>
              <a:t>show wide variation among states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46501182"/>
              </p:ext>
            </p:extLst>
          </p:nvPr>
        </p:nvGraphicFramePr>
        <p:xfrm>
          <a:off x="596899" y="1378039"/>
          <a:ext cx="8122097" cy="4778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4416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E&amp;R benefits costs </a:t>
            </a:r>
            <a:r>
              <a:rPr lang="en-US" u="sng" dirty="0" smtClean="0"/>
              <a:t>per FTE enrollment </a:t>
            </a:r>
            <a:r>
              <a:rPr lang="en-US" dirty="0" smtClean="0"/>
              <a:t>show wide variation among states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978456714"/>
              </p:ext>
            </p:extLst>
          </p:nvPr>
        </p:nvGraphicFramePr>
        <p:xfrm>
          <a:off x="596899" y="1378039"/>
          <a:ext cx="8122097" cy="4778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2439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Research 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do employee fringe benefits contribute to core education </a:t>
            </a:r>
            <a:r>
              <a:rPr lang="en-US" dirty="0"/>
              <a:t>costs </a:t>
            </a:r>
            <a:r>
              <a:rPr lang="en-US" dirty="0" smtClean="0"/>
              <a:t>on </a:t>
            </a:r>
            <a:r>
              <a:rPr lang="en-US" dirty="0"/>
              <a:t>a per student (</a:t>
            </a:r>
            <a:r>
              <a:rPr lang="en-US" dirty="0" smtClean="0"/>
              <a:t>not </a:t>
            </a:r>
            <a:r>
              <a:rPr lang="en-US" dirty="0"/>
              <a:t>per employee) </a:t>
            </a:r>
            <a:r>
              <a:rPr lang="en-US" dirty="0" smtClean="0"/>
              <a:t>basis?</a:t>
            </a:r>
          </a:p>
          <a:p>
            <a:endParaRPr lang="en-US" dirty="0"/>
          </a:p>
          <a:p>
            <a:r>
              <a:rPr lang="en-US" dirty="0" smtClean="0"/>
              <a:t>How do benefits costs vary by sector, by state, and over time?</a:t>
            </a:r>
          </a:p>
          <a:p>
            <a:endParaRPr lang="en-US" dirty="0"/>
          </a:p>
          <a:p>
            <a:r>
              <a:rPr lang="en-US" dirty="0" smtClean="0"/>
              <a:t>To what extent do benefits costs relate to increased prices and/or revenues from students?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87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Benefits as a percent of E&amp;R spending</a:t>
            </a:r>
            <a:br>
              <a:rPr lang="en-US" dirty="0" smtClean="0"/>
            </a:br>
            <a:r>
              <a:rPr lang="en-US" sz="3600" dirty="0" smtClean="0">
                <a:solidFill>
                  <a:schemeClr val="tx2"/>
                </a:solidFill>
              </a:rPr>
              <a:t>Public, 4-year FY 2004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00" y="1491757"/>
            <a:ext cx="8229600" cy="457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2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Benefits as a percent of E&amp;R spending</a:t>
            </a:r>
            <a:br>
              <a:rPr lang="en-US" dirty="0" smtClean="0"/>
            </a:br>
            <a:r>
              <a:rPr lang="en-US" sz="3600" dirty="0" smtClean="0">
                <a:solidFill>
                  <a:schemeClr val="tx2"/>
                </a:solidFill>
              </a:rPr>
              <a:t>Public, 4-year FY 2009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00" y="1491757"/>
            <a:ext cx="8229600" cy="457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73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Benefits as a percent of E&amp;R spending</a:t>
            </a:r>
            <a:br>
              <a:rPr lang="en-US" dirty="0" smtClean="0"/>
            </a:br>
            <a:r>
              <a:rPr lang="en-US" sz="3600" dirty="0" smtClean="0">
                <a:solidFill>
                  <a:schemeClr val="tx2"/>
                </a:solidFill>
              </a:rPr>
              <a:t>Public, 4-year FY 2014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00" y="1491757"/>
            <a:ext cx="8229600" cy="457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5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Benefits as a percent of E&amp;R spending</a:t>
            </a:r>
            <a:br>
              <a:rPr lang="en-US" dirty="0" smtClean="0"/>
            </a:br>
            <a:r>
              <a:rPr lang="en-US" sz="3600" dirty="0" smtClean="0">
                <a:solidFill>
                  <a:srgbClr val="FFC000"/>
                </a:solidFill>
              </a:rPr>
              <a:t>Public, 2-year FY 2004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00" y="1491757"/>
            <a:ext cx="8229600" cy="457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54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Benefits as a percent of E&amp;R spending</a:t>
            </a:r>
            <a:br>
              <a:rPr lang="en-US" dirty="0" smtClean="0"/>
            </a:br>
            <a:r>
              <a:rPr lang="en-US" sz="3600" dirty="0" smtClean="0">
                <a:solidFill>
                  <a:srgbClr val="FFC000"/>
                </a:solidFill>
              </a:rPr>
              <a:t>Public, 2-year FY 2009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00" y="1491757"/>
            <a:ext cx="8229600" cy="457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17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Benefits as a percent of E&amp;R spending</a:t>
            </a:r>
            <a:br>
              <a:rPr lang="en-US" dirty="0" smtClean="0"/>
            </a:br>
            <a:r>
              <a:rPr lang="en-US" sz="3600" dirty="0" smtClean="0">
                <a:solidFill>
                  <a:srgbClr val="FFC000"/>
                </a:solidFill>
              </a:rPr>
              <a:t>Public, 2-year FY 2014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00" y="1491757"/>
            <a:ext cx="8229600" cy="457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08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Benefits as a percent of E&amp;R spending</a:t>
            </a:r>
            <a:br>
              <a:rPr lang="en-US" dirty="0" smtClean="0"/>
            </a:br>
            <a:r>
              <a:rPr lang="en-US" sz="3600" dirty="0" smtClean="0">
                <a:solidFill>
                  <a:srgbClr val="A71E23"/>
                </a:solidFill>
              </a:rPr>
              <a:t>Private Not-for-profit, </a:t>
            </a:r>
            <a:r>
              <a:rPr lang="en-US" sz="3600" dirty="0">
                <a:solidFill>
                  <a:srgbClr val="A71E23"/>
                </a:solidFill>
              </a:rPr>
              <a:t>4</a:t>
            </a:r>
            <a:r>
              <a:rPr lang="en-US" sz="3600" dirty="0" smtClean="0">
                <a:solidFill>
                  <a:srgbClr val="A71E23"/>
                </a:solidFill>
              </a:rPr>
              <a:t>-year FY 2004</a:t>
            </a:r>
            <a:endParaRPr lang="en-US" sz="3600" dirty="0">
              <a:solidFill>
                <a:srgbClr val="A71E2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00" y="1491757"/>
            <a:ext cx="8229600" cy="457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04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Benefits as a percent of E&amp;R spending</a:t>
            </a:r>
            <a:br>
              <a:rPr lang="en-US" dirty="0" smtClean="0"/>
            </a:br>
            <a:r>
              <a:rPr lang="en-US" sz="3600" dirty="0" smtClean="0">
                <a:solidFill>
                  <a:srgbClr val="A71E23"/>
                </a:solidFill>
              </a:rPr>
              <a:t>Private Not-for-profit, </a:t>
            </a:r>
            <a:r>
              <a:rPr lang="en-US" sz="3600" dirty="0">
                <a:solidFill>
                  <a:srgbClr val="A71E23"/>
                </a:solidFill>
              </a:rPr>
              <a:t>4</a:t>
            </a:r>
            <a:r>
              <a:rPr lang="en-US" sz="3600" dirty="0" smtClean="0">
                <a:solidFill>
                  <a:srgbClr val="A71E23"/>
                </a:solidFill>
              </a:rPr>
              <a:t>-year FY 2009</a:t>
            </a:r>
            <a:endParaRPr lang="en-US" sz="3600" dirty="0">
              <a:solidFill>
                <a:srgbClr val="A71E2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00" y="1491757"/>
            <a:ext cx="8229600" cy="457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18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Benefits as a percent of E&amp;R spending</a:t>
            </a:r>
            <a:br>
              <a:rPr lang="en-US" dirty="0" smtClean="0"/>
            </a:br>
            <a:r>
              <a:rPr lang="en-US" sz="3600" dirty="0" smtClean="0">
                <a:solidFill>
                  <a:srgbClr val="A71E23"/>
                </a:solidFill>
              </a:rPr>
              <a:t>Private Not-for-profit, </a:t>
            </a:r>
            <a:r>
              <a:rPr lang="en-US" sz="3600" dirty="0">
                <a:solidFill>
                  <a:srgbClr val="A71E23"/>
                </a:solidFill>
              </a:rPr>
              <a:t>4</a:t>
            </a:r>
            <a:r>
              <a:rPr lang="en-US" sz="3600" dirty="0" smtClean="0">
                <a:solidFill>
                  <a:srgbClr val="A71E23"/>
                </a:solidFill>
              </a:rPr>
              <a:t>-year FY 2014</a:t>
            </a:r>
            <a:endParaRPr lang="en-US" sz="3600" dirty="0">
              <a:solidFill>
                <a:srgbClr val="A71E2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00" y="1491757"/>
            <a:ext cx="8229600" cy="457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55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States with higher debt and unfunded pension and health care liability spent more on E&amp;R benefits per FTE in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4-year public institutions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899" y="1843010"/>
            <a:ext cx="7825883" cy="49594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05937" y="5882931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30000" dirty="0" smtClean="0"/>
              <a:t>2</a:t>
            </a:r>
            <a:r>
              <a:rPr lang="en-US" dirty="0" smtClean="0"/>
              <a:t> = 0.19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3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Principal findings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Benefits costs for education &amp; related (E&amp;R) spending averaged $2,880 per FTE student in FY 2014</a:t>
            </a:r>
          </a:p>
          <a:p>
            <a:pPr lvl="1"/>
            <a:r>
              <a:rPr lang="en-US" sz="2000" dirty="0"/>
              <a:t>17.2% of all E&amp;R spending</a:t>
            </a:r>
          </a:p>
          <a:p>
            <a:pPr lvl="1"/>
            <a:r>
              <a:rPr lang="en-US" sz="2000" dirty="0" smtClean="0"/>
              <a:t>28.7% </a:t>
            </a:r>
            <a:r>
              <a:rPr lang="en-US" sz="2000" dirty="0"/>
              <a:t>of net tuition and fee revenue</a:t>
            </a:r>
            <a:br>
              <a:rPr lang="en-US" sz="2000" dirty="0"/>
            </a:b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Wide variation among states and sectors</a:t>
            </a:r>
            <a:br>
              <a:rPr lang="en-US" sz="2400" dirty="0" smtClean="0"/>
            </a:br>
            <a:endParaRPr lang="en-U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Increase observed in per student costs in constant dollars and share over time</a:t>
            </a:r>
            <a:br>
              <a:rPr lang="en-US" sz="2400" dirty="0" smtClean="0"/>
            </a:br>
            <a:endParaRPr lang="en-U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Minimal relationship to increases in tuition revenue.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55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States with higher debt and unfunded pension and health care liability spent more on E&amp;R benefits per FTE in </a:t>
            </a:r>
            <a:r>
              <a:rPr lang="en-US" dirty="0" smtClean="0">
                <a:solidFill>
                  <a:srgbClr val="FFC000"/>
                </a:solidFill>
              </a:rPr>
              <a:t>2-year public institutions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00" y="1770279"/>
            <a:ext cx="7827264" cy="50200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05937" y="5882931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30000" dirty="0" smtClean="0"/>
              <a:t>2</a:t>
            </a:r>
            <a:r>
              <a:rPr lang="en-US" dirty="0" smtClean="0"/>
              <a:t> = 0.18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41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Proportions of E&amp;R spent on benefits in the public sector may influence spending in the 4-year private not-for-profit sector.</a:t>
            </a:r>
            <a:endParaRPr lang="en-US" dirty="0">
              <a:solidFill>
                <a:srgbClr val="A71E2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00" y="1893496"/>
            <a:ext cx="7827264" cy="49645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05937" y="5882931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30000" dirty="0" smtClean="0"/>
              <a:t>2</a:t>
            </a:r>
            <a:r>
              <a:rPr lang="en-US" dirty="0" smtClean="0"/>
              <a:t> = 0.13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58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Ten-year change in published tuition &amp; fees (constant $2014) increased as a function of the proportion of benefits in E&amp;R spending only in the </a:t>
            </a:r>
            <a:r>
              <a:rPr lang="en-US" sz="2000" dirty="0" smtClean="0">
                <a:solidFill>
                  <a:srgbClr val="A71E23"/>
                </a:solidFill>
              </a:rPr>
              <a:t>4-year private not for profit sector</a:t>
            </a:r>
            <a:endParaRPr lang="en-US" sz="2000" dirty="0">
              <a:solidFill>
                <a:srgbClr val="A71E2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00" y="1671815"/>
            <a:ext cx="7772400" cy="51861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50778" y="3503054"/>
            <a:ext cx="1421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Public 4-year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80015" y="3503054"/>
            <a:ext cx="1421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Public 2-year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37000" y="6055843"/>
            <a:ext cx="2846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A71E23"/>
                </a:solidFill>
              </a:rPr>
              <a:t>Private not-for-profit 4-year</a:t>
            </a:r>
            <a:endParaRPr lang="en-US" b="1" dirty="0">
              <a:solidFill>
                <a:srgbClr val="A71E23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23200" y="6065193"/>
            <a:ext cx="2448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Private for-profit 4-year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7627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No relationship observed between change in tuition &amp; fee revenue per FTE and share of benefits within E&amp;R spending</a:t>
            </a:r>
            <a:endParaRPr lang="en-US" sz="2000" dirty="0">
              <a:solidFill>
                <a:srgbClr val="A71E23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00" y="1489565"/>
            <a:ext cx="7772400" cy="518618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17044" y="1463981"/>
            <a:ext cx="1421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Public 4-year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58410" y="1491757"/>
            <a:ext cx="1421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Public 2-year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47192" y="4100712"/>
            <a:ext cx="2846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A71E23"/>
                </a:solidFill>
              </a:rPr>
              <a:t>Private not-for-profit 4-year</a:t>
            </a:r>
            <a:endParaRPr lang="en-US" b="1" dirty="0">
              <a:solidFill>
                <a:srgbClr val="A71E23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2185" y="4115356"/>
            <a:ext cx="2448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Private for-profit 4-year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8070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(1)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6899" y="1266883"/>
            <a:ext cx="7992784" cy="4136724"/>
          </a:xfrm>
        </p:spPr>
        <p:txBody>
          <a:bodyPr/>
          <a:lstStyle/>
          <a:p>
            <a:r>
              <a:rPr lang="en-US" sz="2400" dirty="0" smtClean="0"/>
              <a:t>Benefits costs are increasing for all sectors at a rate that exceeds CPI (even HEPI)</a:t>
            </a:r>
          </a:p>
          <a:p>
            <a:endParaRPr lang="en-US" sz="2400" dirty="0"/>
          </a:p>
          <a:p>
            <a:r>
              <a:rPr lang="en-US" sz="2400" dirty="0" smtClean="0"/>
              <a:t>Benefits costs are not universally problematic across higher education</a:t>
            </a:r>
          </a:p>
          <a:p>
            <a:endParaRPr lang="en-US" sz="2400" dirty="0" smtClean="0"/>
          </a:p>
          <a:p>
            <a:r>
              <a:rPr lang="en-US" sz="2400" dirty="0" smtClean="0"/>
              <a:t>But high costs in some states and institutions will place downward pressure on spending in other areas. States with potential public sector issues:</a:t>
            </a:r>
          </a:p>
          <a:p>
            <a:pPr lvl="1"/>
            <a:endParaRPr lang="en-US" sz="20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43189" y="5591225"/>
            <a:ext cx="5067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High benefits spending in 2-year and 4-year sector</a:t>
            </a:r>
          </a:p>
          <a:p>
            <a:r>
              <a:rPr lang="en-US" dirty="0" smtClean="0"/>
              <a:t>† High benefits spending in 2-year sector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99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(2)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6899" y="1266883"/>
            <a:ext cx="7992784" cy="4136724"/>
          </a:xfrm>
        </p:spPr>
        <p:txBody>
          <a:bodyPr/>
          <a:lstStyle/>
          <a:p>
            <a:r>
              <a:rPr lang="en-US" sz="2400" dirty="0" smtClean="0"/>
              <a:t>But high costs in some states and institutions will place downward pressure on spending in other areas. States with potential public sector issues:</a:t>
            </a:r>
          </a:p>
          <a:p>
            <a:pPr lvl="1"/>
            <a:endParaRPr lang="en-US" sz="20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35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137995"/>
              </p:ext>
            </p:extLst>
          </p:nvPr>
        </p:nvGraphicFramePr>
        <p:xfrm>
          <a:off x="1665666" y="2745426"/>
          <a:ext cx="6096000" cy="1920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Illinois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Connecticut*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Vermont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New York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Delaware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Hawaii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California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Oregon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Wisconsin†</a:t>
                      </a:r>
                    </a:p>
                    <a:p>
                      <a:endParaRPr lang="en-US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43189" y="5591225"/>
            <a:ext cx="5067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High benefits spending in 2-year and 4-year sector</a:t>
            </a:r>
          </a:p>
          <a:p>
            <a:r>
              <a:rPr lang="en-US" dirty="0" smtClean="0"/>
              <a:t>† High benefits spending in 2-year sector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77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(3)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Increases in tuition and fees revenues are generally unrelated to increases in benefits costs, meaning </a:t>
            </a:r>
          </a:p>
          <a:p>
            <a:pPr lvl="1"/>
            <a:r>
              <a:rPr lang="en-US" dirty="0" smtClean="0"/>
              <a:t>Benefits costs are eating into other revenue sources</a:t>
            </a:r>
          </a:p>
          <a:p>
            <a:pPr lvl="1"/>
            <a:r>
              <a:rPr lang="en-US" dirty="0" smtClean="0"/>
              <a:t>Contributing to unfunded liabilities on public balance sheets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91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(4)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Institutions have little short-term control but some long-term control over benefits costs</a:t>
            </a:r>
            <a:endParaRPr lang="en-US" dirty="0"/>
          </a:p>
          <a:p>
            <a:r>
              <a:rPr lang="en-US" dirty="0" smtClean="0"/>
              <a:t>Potential approaches</a:t>
            </a:r>
          </a:p>
          <a:p>
            <a:pPr lvl="1"/>
            <a:r>
              <a:rPr lang="en-US" dirty="0" smtClean="0"/>
              <a:t>Private institutions: continue to monitor, manage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Public institutions: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Understand benefits effects on local spending (to what extent are benefits depressing operations revenues?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Work with policymakers to fashion longer-term cost controls (increased use of 403b plans, reasonable health care cost sharing with balanced premiums and deductibles)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63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and Questions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6900" y="1638300"/>
            <a:ext cx="8341038" cy="413672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Contact info: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dirty="0" smtClean="0"/>
              <a:t>Braden J. Hosch</a:t>
            </a:r>
            <a:br>
              <a:rPr lang="en-US" sz="2000" dirty="0" smtClean="0"/>
            </a:br>
            <a:r>
              <a:rPr lang="en-US" sz="2000" dirty="0" smtClean="0"/>
              <a:t>Asst. Vice President for Institutional Research, Planning &amp; Effectiveness</a:t>
            </a:r>
          </a:p>
          <a:p>
            <a:pPr marL="0" indent="0">
              <a:buNone/>
            </a:pPr>
            <a:r>
              <a:rPr lang="en-US" sz="2000" dirty="0" smtClean="0"/>
              <a:t>Stony Brook University</a:t>
            </a:r>
          </a:p>
          <a:p>
            <a:pPr marL="0" indent="0">
              <a:buNone/>
            </a:pPr>
            <a:r>
              <a:rPr lang="en-US" sz="2000" dirty="0" smtClean="0">
                <a:hlinkClick r:id="rId3"/>
              </a:rPr>
              <a:t>Braden.Hosch@stonybrook.edu</a:t>
            </a:r>
            <a:r>
              <a:rPr lang="en-US" sz="2000" dirty="0" smtClean="0"/>
              <a:t> </a:t>
            </a:r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Thank you!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70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Cui Bono? How Employee Fringe Benefits Contribute to College Costs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656536" y="4450775"/>
            <a:ext cx="8281402" cy="8185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Braden J. Hosch, Ph.D.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Asst. Vice President for Institutional Research, Planning &amp; Effectiveness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Stony Brook University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June 2, 2016</a:t>
            </a:r>
            <a:endParaRPr lang="en-US" sz="20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84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Adopted “education &amp; related” expenses construct from Delta Cost Project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Harvested IPEDS universe for 2003-04, 2008-09 and 2013-14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Adjustments to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800" dirty="0" smtClean="0"/>
              <a:t>Push “parent” institution revenues/expenses to “child” institutions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800" dirty="0" smtClean="0"/>
              <a:t>Back out depreciation, interest, and operations &amp; maintenance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800" dirty="0" smtClean="0"/>
              <a:t>Convert to constant 2014 dollars using CPI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Examined benefits component of remaining E&amp;R expense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800" dirty="0" smtClean="0"/>
              <a:t>As share of total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800" dirty="0" smtClean="0"/>
              <a:t>Per FTE enrollment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46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 &amp; Related (E&amp;R) Expenses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Developed by the Delta Cost Project to measure</a:t>
            </a:r>
          </a:p>
          <a:p>
            <a:pPr marL="0" indent="0">
              <a:buNone/>
            </a:pPr>
            <a:r>
              <a:rPr lang="en-US" dirty="0"/>
              <a:t>s</a:t>
            </a:r>
            <a:r>
              <a:rPr lang="en-US" dirty="0" smtClean="0"/>
              <a:t>pending on student-related education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 smtClean="0"/>
              <a:t>E&amp;R = Instruction + Student Services + share*overhead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1800" dirty="0" smtClean="0"/>
              <a:t>Overhead = Academic Support, Institutional Support + Operations &amp; Maint.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4283494"/>
              </p:ext>
            </p:extLst>
          </p:nvPr>
        </p:nvGraphicFramePr>
        <p:xfrm>
          <a:off x="596900" y="4987580"/>
          <a:ext cx="7813004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8499"/>
                <a:gridCol w="6514505"/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828383"/>
                          </a:solidFill>
                          <a:latin typeface="Georgia" panose="02040502050405020303" pitchFamily="18" charset="0"/>
                        </a:rPr>
                        <a:t>Share = </a:t>
                      </a:r>
                      <a:endParaRPr lang="en-US" dirty="0">
                        <a:solidFill>
                          <a:srgbClr val="828383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828383"/>
                          </a:solidFill>
                          <a:latin typeface="Georgia" panose="02040502050405020303" pitchFamily="18" charset="0"/>
                        </a:rPr>
                        <a:t>(Instruction + Student Services)</a:t>
                      </a:r>
                      <a:endParaRPr lang="en-US" dirty="0">
                        <a:solidFill>
                          <a:srgbClr val="828383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828383"/>
                          </a:solidFill>
                          <a:latin typeface="Georgia" panose="02040502050405020303" pitchFamily="18" charset="0"/>
                        </a:rPr>
                        <a:t>(Instruction + Student Services + Research + Public Service</a:t>
                      </a:r>
                      <a:endParaRPr lang="en-US" dirty="0">
                        <a:solidFill>
                          <a:srgbClr val="828383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376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and Considerations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IPEDS Finance Survey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ifferent accounting standards by sector</a:t>
            </a:r>
          </a:p>
          <a:p>
            <a:pPr lvl="1"/>
            <a:r>
              <a:rPr lang="en-US" dirty="0" smtClean="0"/>
              <a:t>Changes over 10 year period</a:t>
            </a:r>
          </a:p>
          <a:p>
            <a:pPr lvl="1"/>
            <a:r>
              <a:rPr lang="en-US" dirty="0" smtClean="0"/>
              <a:t>Front-line accounting affects institutional reporting</a:t>
            </a:r>
          </a:p>
          <a:p>
            <a:r>
              <a:rPr lang="en-US" dirty="0" smtClean="0"/>
              <a:t>States and localities cover varying proportions of benefits for public institutions</a:t>
            </a:r>
          </a:p>
          <a:p>
            <a:r>
              <a:rPr lang="en-US" dirty="0" smtClean="0"/>
              <a:t>Post-retirement benefits included for private institutions but not public institutions</a:t>
            </a:r>
          </a:p>
          <a:p>
            <a:r>
              <a:rPr lang="en-US" dirty="0" smtClean="0"/>
              <a:t>State/local activity to “catch up” on underfunded benefits affects metrics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28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899" y="673100"/>
            <a:ext cx="8168277" cy="81865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IPEDS Finance differences by institution control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3418243"/>
              </p:ext>
            </p:extLst>
          </p:nvPr>
        </p:nvGraphicFramePr>
        <p:xfrm>
          <a:off x="738388" y="1362586"/>
          <a:ext cx="7723032" cy="5621076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069206"/>
                <a:gridCol w="1792310"/>
                <a:gridCol w="1930758"/>
                <a:gridCol w="1930758"/>
              </a:tblGrid>
              <a:tr h="67374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Public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Private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Not-For-Profit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Private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For Profit</a:t>
                      </a:r>
                      <a:endParaRPr lang="en-US" dirty="0"/>
                    </a:p>
                  </a:txBody>
                  <a:tcPr anchor="b"/>
                </a:tc>
              </a:tr>
              <a:tr h="673749">
                <a:tc>
                  <a:txBody>
                    <a:bodyPr/>
                    <a:lstStyle/>
                    <a:p>
                      <a:r>
                        <a:rPr lang="en-US" dirty="0" smtClean="0"/>
                        <a:t>Accounting Standard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Almost all GASB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FASB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FASB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[condensed]</a:t>
                      </a:r>
                      <a:endParaRPr lang="en-US" dirty="0"/>
                    </a:p>
                  </a:txBody>
                  <a:tcPr/>
                </a:tc>
              </a:tr>
              <a:tr h="673749">
                <a:tc>
                  <a:txBody>
                    <a:bodyPr/>
                    <a:lstStyle/>
                    <a:p>
                      <a:r>
                        <a:rPr lang="en-US" dirty="0" smtClean="0"/>
                        <a:t>Expenses</a:t>
                      </a:r>
                      <a:r>
                        <a:rPr lang="en-US" baseline="0" dirty="0" smtClean="0"/>
                        <a:t> by function and natural classification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FY 2010* 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FY 1998 -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FY</a:t>
                      </a:r>
                      <a:r>
                        <a:rPr lang="en-US" baseline="0" dirty="0" smtClean="0"/>
                        <a:t> 2014-</a:t>
                      </a:r>
                      <a:endParaRPr lang="en-US" dirty="0"/>
                    </a:p>
                  </a:txBody>
                  <a:tcPr/>
                </a:tc>
              </a:tr>
              <a:tr h="673749">
                <a:tc>
                  <a:txBody>
                    <a:bodyPr/>
                    <a:lstStyle/>
                    <a:p>
                      <a:r>
                        <a:rPr lang="en-US" dirty="0" smtClean="0"/>
                        <a:t>Benefits costs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Often covered by state/local govt,</a:t>
                      </a:r>
                      <a:r>
                        <a:rPr lang="en-US" baseline="0" dirty="0" smtClean="0"/>
                        <a:t> with many costs but listed on institution expenses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Covered by institution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Covered by institution</a:t>
                      </a:r>
                      <a:r>
                        <a:rPr lang="en-US" baseline="0" dirty="0" smtClean="0"/>
                        <a:t> or parent company</a:t>
                      </a:r>
                      <a:endParaRPr lang="en-US" dirty="0"/>
                    </a:p>
                  </a:txBody>
                  <a:tcPr/>
                </a:tc>
              </a:tr>
              <a:tr h="673749">
                <a:tc>
                  <a:txBody>
                    <a:bodyPr/>
                    <a:lstStyle/>
                    <a:p>
                      <a:r>
                        <a:rPr lang="en-US" dirty="0" smtClean="0"/>
                        <a:t>Post-retirement benefit</a:t>
                      </a:r>
                      <a:r>
                        <a:rPr lang="en-US" baseline="0" dirty="0" smtClean="0"/>
                        <a:t> expenses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 included until FY 2015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Included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Included</a:t>
                      </a:r>
                      <a:endParaRPr lang="en-US" dirty="0"/>
                    </a:p>
                  </a:txBody>
                  <a:tcPr/>
                </a:tc>
              </a:tr>
              <a:tr h="67374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181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Adjustments to Remove Operations &amp; Maintenance, Depreciation, and Interest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5812273"/>
              </p:ext>
            </p:extLst>
          </p:nvPr>
        </p:nvGraphicFramePr>
        <p:xfrm>
          <a:off x="660400" y="1741108"/>
          <a:ext cx="7929286" cy="409548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262565"/>
                <a:gridCol w="719756"/>
                <a:gridCol w="991161"/>
                <a:gridCol w="991161"/>
                <a:gridCol w="991161"/>
                <a:gridCol w="1136562"/>
                <a:gridCol w="845759"/>
                <a:gridCol w="991161"/>
              </a:tblGrid>
              <a:tr h="85071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Functional</a:t>
                      </a:r>
                      <a:b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Expense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Salaries </a:t>
                      </a:r>
                      <a:r>
                        <a:rPr lang="en-US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&amp; wages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Fringe </a:t>
                      </a:r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benefits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Oper.</a:t>
                      </a:r>
                      <a:r>
                        <a:rPr lang="en-US" sz="16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</a:t>
                      </a:r>
                      <a:r>
                        <a:rPr lang="en-US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maint.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Deprec.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Interest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All other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37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Instruction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$479.1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$215.4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$133.4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$60.6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$26.2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$19.0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$24.4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8737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 </a:t>
                      </a:r>
                      <a:r>
                        <a:rPr lang="en-US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$51.5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$19.1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$11.2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$7.2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$3.1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$2.3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$8.7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8737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$117.4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$61.4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$24.4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$4.8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$2.1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$23.1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6625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 service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$25.6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$12.5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$6.8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$1.9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$0.8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$0.6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$3.1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758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Academic support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$120.4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$41.3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$27.3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$19.4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$11.1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$6.1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$15.2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758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Institutional support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$119.4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$51.9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$29.8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$2.8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$26.4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898524" y="1648496"/>
            <a:ext cx="1931831" cy="4481848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816699" y="1648496"/>
            <a:ext cx="976648" cy="4481848"/>
          </a:xfrm>
          <a:prstGeom prst="rect">
            <a:avLst/>
          </a:prstGeom>
          <a:noFill/>
          <a:ln w="63500"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4391" y="1371776"/>
            <a:ext cx="42530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Example: Stony Brook Expenses, 2013-14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61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Overall findings: In constant (2014) dollars, state appropriations revenue has decreased, but spending on the E&amp;R portion of benefits has increased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00" y="1579255"/>
            <a:ext cx="7992784" cy="47584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18221" y="2859110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</a:rPr>
              <a:t>*</a:t>
            </a:r>
            <a:endParaRPr lang="en-US" sz="4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60984" y="2870437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</a:rPr>
              <a:t>*</a:t>
            </a:r>
            <a:endParaRPr lang="en-US" sz="4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96981" y="6425175"/>
            <a:ext cx="6568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 State and local appropriations exist in these sectors but are less germane to this analysis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7052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ony Brook University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2205</TotalTime>
  <Words>1414</Words>
  <Application>Microsoft Office PowerPoint</Application>
  <PresentationFormat>On-screen Show (4:3)</PresentationFormat>
  <Paragraphs>384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Calibri</vt:lpstr>
      <vt:lpstr>Georgia</vt:lpstr>
      <vt:lpstr>Museo Slab 500</vt:lpstr>
      <vt:lpstr>Verdana</vt:lpstr>
      <vt:lpstr>Stony Brook University</vt:lpstr>
      <vt:lpstr>Cui Bono? How Employee Fringe Benefits Contribute to College Costs</vt:lpstr>
      <vt:lpstr>Research questions</vt:lpstr>
      <vt:lpstr>Principal findings</vt:lpstr>
      <vt:lpstr>Methods</vt:lpstr>
      <vt:lpstr>Education &amp; Related (E&amp;R) Expenses</vt:lpstr>
      <vt:lpstr>Limitations and Considerations</vt:lpstr>
      <vt:lpstr>IPEDS Finance differences by institution control</vt:lpstr>
      <vt:lpstr>Adjustments to Remove Operations &amp; Maintenance, Depreciation, and Interest</vt:lpstr>
      <vt:lpstr>Overall findings: In constant (2014) dollars, state appropriations revenue has decreased, but spending on the E&amp;R portion of benefits has increased</vt:lpstr>
      <vt:lpstr>Overall findings, FY 2014</vt:lpstr>
      <vt:lpstr>Overall findings, FY 2014</vt:lpstr>
      <vt:lpstr>Overall findings, FY 2014</vt:lpstr>
      <vt:lpstr>E&amp;R benefits costs have increased across sectors                  (constant $ 2014)</vt:lpstr>
      <vt:lpstr>E&amp;R benefits costs as proportion of total E&amp;R spending have increased</vt:lpstr>
      <vt:lpstr>E&amp;R benefits costs as proportion of state &amp; local appropriations have increased</vt:lpstr>
      <vt:lpstr>E&amp;R benefits costs per FTE enrollment show wide variation among states</vt:lpstr>
      <vt:lpstr>E&amp;R benefits costs per FTE enrollment show wide variation among states</vt:lpstr>
      <vt:lpstr>E&amp;R benefits costs per FTE enrollment show wide variation among states</vt:lpstr>
      <vt:lpstr>E&amp;R benefits costs per FTE enrollment show wide variation among states</vt:lpstr>
      <vt:lpstr>Benefits as a percent of E&amp;R spending Public, 4-year FY 2004</vt:lpstr>
      <vt:lpstr>Benefits as a percent of E&amp;R spending Public, 4-year FY 2009</vt:lpstr>
      <vt:lpstr>Benefits as a percent of E&amp;R spending Public, 4-year FY 2014</vt:lpstr>
      <vt:lpstr>Benefits as a percent of E&amp;R spending Public, 2-year FY 2004</vt:lpstr>
      <vt:lpstr>Benefits as a percent of E&amp;R spending Public, 2-year FY 2009</vt:lpstr>
      <vt:lpstr>Benefits as a percent of E&amp;R spending Public, 2-year FY 2014</vt:lpstr>
      <vt:lpstr>Benefits as a percent of E&amp;R spending Private Not-for-profit, 4-year FY 2004</vt:lpstr>
      <vt:lpstr>Benefits as a percent of E&amp;R spending Private Not-for-profit, 4-year FY 2009</vt:lpstr>
      <vt:lpstr>Benefits as a percent of E&amp;R spending Private Not-for-profit, 4-year FY 2014</vt:lpstr>
      <vt:lpstr>States with higher debt and unfunded pension and health care liability spent more on E&amp;R benefits per FTE in 4-year public institutions</vt:lpstr>
      <vt:lpstr>States with higher debt and unfunded pension and health care liability spent more on E&amp;R benefits per FTE in 2-year public institutions</vt:lpstr>
      <vt:lpstr>Proportions of E&amp;R spent on benefits in the public sector may influence spending in the 4-year private not-for-profit sector.</vt:lpstr>
      <vt:lpstr>Ten-year change in published tuition &amp; fees (constant $2014) increased as a function of the proportion of benefits in E&amp;R spending only in the 4-year private not for profit sector</vt:lpstr>
      <vt:lpstr>No relationship observed between change in tuition &amp; fee revenue per FTE and share of benefits within E&amp;R spending</vt:lpstr>
      <vt:lpstr>Conclusions (1)</vt:lpstr>
      <vt:lpstr>Conclusions (2)</vt:lpstr>
      <vt:lpstr>Conclusions (3)</vt:lpstr>
      <vt:lpstr>Conclusions (4)</vt:lpstr>
      <vt:lpstr>Discussion and Questions</vt:lpstr>
      <vt:lpstr>Cui Bono? How Employee Fringe Benefits Contribute to College Costs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Braden J Hosch</cp:lastModifiedBy>
  <cp:revision>161</cp:revision>
  <cp:lastPrinted>2016-06-09T18:33:06Z</cp:lastPrinted>
  <dcterms:created xsi:type="dcterms:W3CDTF">2015-10-09T21:49:46Z</dcterms:created>
  <dcterms:modified xsi:type="dcterms:W3CDTF">2016-06-10T04:38:23Z</dcterms:modified>
</cp:coreProperties>
</file>