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3.xml" ContentType="application/vnd.openxmlformats-officedocument.drawingml.chartshapes+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4.xml" ContentType="application/vnd.openxmlformats-officedocument.drawingml.chart+xml"/>
  <Override PartName="/ppt/theme/themeOverride1.xml" ContentType="application/vnd.openxmlformats-officedocument.themeOverride+xml"/>
  <Override PartName="/ppt/charts/chart15.xml" ContentType="application/vnd.openxmlformats-officedocument.drawingml.chart+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56"/>
  </p:notesMasterIdLst>
  <p:handoutMasterIdLst>
    <p:handoutMasterId r:id="rId57"/>
  </p:handoutMasterIdLst>
  <p:sldIdLst>
    <p:sldId id="369" r:id="rId2"/>
    <p:sldId id="370" r:id="rId3"/>
    <p:sldId id="367" r:id="rId4"/>
    <p:sldId id="371" r:id="rId5"/>
    <p:sldId id="361" r:id="rId6"/>
    <p:sldId id="365" r:id="rId7"/>
    <p:sldId id="364" r:id="rId8"/>
    <p:sldId id="368" r:id="rId9"/>
    <p:sldId id="373" r:id="rId10"/>
    <p:sldId id="383" r:id="rId11"/>
    <p:sldId id="357" r:id="rId12"/>
    <p:sldId id="351" r:id="rId13"/>
    <p:sldId id="374" r:id="rId14"/>
    <p:sldId id="375" r:id="rId15"/>
    <p:sldId id="384" r:id="rId16"/>
    <p:sldId id="358" r:id="rId17"/>
    <p:sldId id="376" r:id="rId18"/>
    <p:sldId id="377" r:id="rId19"/>
    <p:sldId id="386" r:id="rId20"/>
    <p:sldId id="387" r:id="rId21"/>
    <p:sldId id="379" r:id="rId22"/>
    <p:sldId id="380" r:id="rId23"/>
    <p:sldId id="381" r:id="rId24"/>
    <p:sldId id="426" r:id="rId25"/>
    <p:sldId id="420" r:id="rId26"/>
    <p:sldId id="394" r:id="rId27"/>
    <p:sldId id="393" r:id="rId28"/>
    <p:sldId id="389" r:id="rId29"/>
    <p:sldId id="390" r:id="rId30"/>
    <p:sldId id="425" r:id="rId31"/>
    <p:sldId id="398" r:id="rId32"/>
    <p:sldId id="400" r:id="rId33"/>
    <p:sldId id="399" r:id="rId34"/>
    <p:sldId id="422" r:id="rId35"/>
    <p:sldId id="421" r:id="rId36"/>
    <p:sldId id="424" r:id="rId37"/>
    <p:sldId id="423" r:id="rId38"/>
    <p:sldId id="427" r:id="rId39"/>
    <p:sldId id="428" r:id="rId40"/>
    <p:sldId id="403" r:id="rId41"/>
    <p:sldId id="404" r:id="rId42"/>
    <p:sldId id="405" r:id="rId43"/>
    <p:sldId id="407" r:id="rId44"/>
    <p:sldId id="408" r:id="rId45"/>
    <p:sldId id="409" r:id="rId46"/>
    <p:sldId id="410" r:id="rId47"/>
    <p:sldId id="411" r:id="rId48"/>
    <p:sldId id="413" r:id="rId49"/>
    <p:sldId id="414" r:id="rId50"/>
    <p:sldId id="429" r:id="rId51"/>
    <p:sldId id="415" r:id="rId52"/>
    <p:sldId id="416" r:id="rId53"/>
    <p:sldId id="418" r:id="rId54"/>
    <p:sldId id="419" r:id="rId5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a:srgbClr val="5577BB"/>
    <a:srgbClr val="F08496"/>
    <a:srgbClr val="8811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53" autoAdjust="0"/>
    <p:restoredTop sz="91418" autoAdjust="0"/>
  </p:normalViewPr>
  <p:slideViewPr>
    <p:cSldViewPr snapToGrid="0">
      <p:cViewPr varScale="1">
        <p:scale>
          <a:sx n="76" d="100"/>
          <a:sy n="76" d="100"/>
        </p:scale>
        <p:origin x="653" y="58"/>
      </p:cViewPr>
      <p:guideLst>
        <p:guide orient="horz" pos="2160"/>
        <p:guide pos="3840"/>
      </p:guideLst>
    </p:cSldViewPr>
  </p:slideViewPr>
  <p:notesTextViewPr>
    <p:cViewPr>
      <p:scale>
        <a:sx n="1" d="1"/>
        <a:sy n="1" d="1"/>
      </p:scale>
      <p:origin x="0" y="0"/>
    </p:cViewPr>
  </p:notesTextViewPr>
  <p:sorterViewPr>
    <p:cViewPr>
      <p:scale>
        <a:sx n="100" d="100"/>
        <a:sy n="100" d="100"/>
      </p:scale>
      <p:origin x="0" y="-1866"/>
    </p:cViewPr>
  </p:sorterViewPr>
  <p:notesViewPr>
    <p:cSldViewPr snapToGrid="0">
      <p:cViewPr varScale="1">
        <p:scale>
          <a:sx n="84" d="100"/>
          <a:sy n="84" d="100"/>
        </p:scale>
        <p:origin x="3870"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3.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990000"/>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F7A-4F82-9B8B-5E526B6FFECF}"/>
            </c:ext>
          </c:extLst>
        </c:ser>
        <c:ser>
          <c:idx val="1"/>
          <c:order val="1"/>
          <c:tx>
            <c:strRef>
              <c:f>Sheet1!$C$1</c:f>
              <c:strCache>
                <c:ptCount val="1"/>
                <c:pt idx="0">
                  <c:v>Series 2</c:v>
                </c:pt>
              </c:strCache>
            </c:strRef>
          </c:tx>
          <c:spPr>
            <a:solidFill>
              <a:srgbClr val="D52027"/>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F7A-4F82-9B8B-5E526B6FFECF}"/>
            </c:ext>
          </c:extLst>
        </c:ser>
        <c:ser>
          <c:idx val="2"/>
          <c:order val="2"/>
          <c:tx>
            <c:strRef>
              <c:f>Sheet1!$D$1</c:f>
              <c:strCache>
                <c:ptCount val="1"/>
                <c:pt idx="0">
                  <c:v>Series 3</c:v>
                </c:pt>
              </c:strCache>
            </c:strRef>
          </c:tx>
          <c:spPr>
            <a:solidFill>
              <a:srgbClr val="828282"/>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F7A-4F82-9B8B-5E526B6FFECF}"/>
            </c:ext>
          </c:extLst>
        </c:ser>
        <c:dLbls>
          <c:showLegendKey val="0"/>
          <c:showVal val="0"/>
          <c:showCatName val="0"/>
          <c:showSerName val="0"/>
          <c:showPercent val="0"/>
          <c:showBubbleSize val="0"/>
        </c:dLbls>
        <c:gapWidth val="219"/>
        <c:overlap val="-27"/>
        <c:axId val="603285824"/>
        <c:axId val="603286384"/>
      </c:barChart>
      <c:catAx>
        <c:axId val="603285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3286384"/>
        <c:crosses val="autoZero"/>
        <c:auto val="1"/>
        <c:lblAlgn val="ctr"/>
        <c:lblOffset val="100"/>
        <c:noMultiLvlLbl val="0"/>
      </c:catAx>
      <c:valAx>
        <c:axId val="603286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3285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accent2">
                    <a:lumMod val="50000"/>
                  </a:schemeClr>
                </a:solidFill>
                <a:latin typeface="Arial" panose="020B0604020202020204" pitchFamily="34" charset="0"/>
                <a:ea typeface="+mn-ea"/>
                <a:cs typeface="Arial" panose="020B0604020202020204" pitchFamily="34" charset="0"/>
              </a:defRPr>
            </a:pPr>
            <a:r>
              <a:rPr lang="en-US" sz="1400" b="1" dirty="0" smtClean="0">
                <a:solidFill>
                  <a:schemeClr val="accent2">
                    <a:lumMod val="50000"/>
                  </a:schemeClr>
                </a:solidFill>
              </a:rPr>
              <a:t>Public</a:t>
            </a:r>
            <a:r>
              <a:rPr lang="en-US" sz="1400" b="1" baseline="0" dirty="0" smtClean="0">
                <a:solidFill>
                  <a:schemeClr val="accent2">
                    <a:lumMod val="50000"/>
                  </a:schemeClr>
                </a:solidFill>
              </a:rPr>
              <a:t> 4-Year</a:t>
            </a:r>
            <a:endParaRPr lang="en-US" sz="1400" b="1" dirty="0">
              <a:solidFill>
                <a:schemeClr val="accent2">
                  <a:lumMod val="50000"/>
                </a:schemeClr>
              </a:solidFill>
            </a:endParaRP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accent2">
                  <a:lumMod val="50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3008712978402548"/>
          <c:y val="8.9939251233071824E-2"/>
          <c:w val="0.83253981354135265"/>
          <c:h val="0.77637213566389296"/>
        </c:manualLayout>
      </c:layout>
      <c:barChart>
        <c:barDir val="col"/>
        <c:grouping val="clustered"/>
        <c:varyColors val="0"/>
        <c:ser>
          <c:idx val="0"/>
          <c:order val="0"/>
          <c:tx>
            <c:strRef>
              <c:f>Sheet1!$B$1</c:f>
              <c:strCache>
                <c:ptCount val="1"/>
                <c:pt idx="0">
                  <c:v>Pell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Below B-</c:v>
                </c:pt>
                <c:pt idx="1">
                  <c:v>B- to B</c:v>
                </c:pt>
                <c:pt idx="2">
                  <c:v>B to A-</c:v>
                </c:pt>
                <c:pt idx="3">
                  <c:v>A- to A</c:v>
                </c:pt>
              </c:strCache>
            </c:strRef>
          </c:cat>
          <c:val>
            <c:numRef>
              <c:f>Sheet1!$B$2:$B$5</c:f>
              <c:numCache>
                <c:formatCode>0%</c:formatCode>
                <c:ptCount val="4"/>
                <c:pt idx="0">
                  <c:v>0.23902499999999999</c:v>
                </c:pt>
                <c:pt idx="1">
                  <c:v>0.26735799999999998</c:v>
                </c:pt>
                <c:pt idx="2">
                  <c:v>0.41075699999999998</c:v>
                </c:pt>
                <c:pt idx="3">
                  <c:v>0.63471299999999997</c:v>
                </c:pt>
              </c:numCache>
            </c:numRef>
          </c:val>
          <c:extLst>
            <c:ext xmlns:c16="http://schemas.microsoft.com/office/drawing/2014/chart" uri="{C3380CC4-5D6E-409C-BE32-E72D297353CC}">
              <c16:uniqueId val="{00000000-BF1C-42DA-87AB-DCE32B8FEAD2}"/>
            </c:ext>
          </c:extLst>
        </c:ser>
        <c:ser>
          <c:idx val="1"/>
          <c:order val="1"/>
          <c:tx>
            <c:strRef>
              <c:f>Sheet1!$C$1</c:f>
              <c:strCache>
                <c:ptCount val="1"/>
                <c:pt idx="0">
                  <c:v>No Pell</c:v>
                </c:pt>
              </c:strCache>
            </c:strRef>
          </c:tx>
          <c:spPr>
            <a:solidFill>
              <a:schemeClr val="accent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Below B-</c:v>
                </c:pt>
                <c:pt idx="1">
                  <c:v>B- to B</c:v>
                </c:pt>
                <c:pt idx="2">
                  <c:v>B to A-</c:v>
                </c:pt>
                <c:pt idx="3">
                  <c:v>A- to A</c:v>
                </c:pt>
              </c:strCache>
            </c:strRef>
          </c:cat>
          <c:val>
            <c:numRef>
              <c:f>Sheet1!$C$2:$C$5</c:f>
              <c:numCache>
                <c:formatCode>0%</c:formatCode>
                <c:ptCount val="4"/>
                <c:pt idx="0">
                  <c:v>0.26686900000000002</c:v>
                </c:pt>
                <c:pt idx="1">
                  <c:v>0.38282699999999997</c:v>
                </c:pt>
                <c:pt idx="2">
                  <c:v>0.50322500000000003</c:v>
                </c:pt>
                <c:pt idx="3">
                  <c:v>0.672099</c:v>
                </c:pt>
              </c:numCache>
            </c:numRef>
          </c:val>
          <c:extLst>
            <c:ext xmlns:c16="http://schemas.microsoft.com/office/drawing/2014/chart" uri="{C3380CC4-5D6E-409C-BE32-E72D297353CC}">
              <c16:uniqueId val="{00000001-BF1C-42DA-87AB-DCE32B8FEAD2}"/>
            </c:ext>
          </c:extLst>
        </c:ser>
        <c:dLbls>
          <c:showLegendKey val="0"/>
          <c:showVal val="0"/>
          <c:showCatName val="0"/>
          <c:showSerName val="0"/>
          <c:showPercent val="0"/>
          <c:showBubbleSize val="0"/>
        </c:dLbls>
        <c:gapWidth val="70"/>
        <c:overlap val="-8"/>
        <c:axId val="795131856"/>
        <c:axId val="795132416"/>
      </c:barChart>
      <c:catAx>
        <c:axId val="79513185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HS GPA</a:t>
                </a:r>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95132416"/>
        <c:crosses val="autoZero"/>
        <c:auto val="1"/>
        <c:lblAlgn val="ctr"/>
        <c:lblOffset val="100"/>
        <c:noMultiLvlLbl val="0"/>
      </c:catAx>
      <c:valAx>
        <c:axId val="795132416"/>
        <c:scaling>
          <c:orientation val="minMax"/>
          <c:max val="1"/>
        </c:scaling>
        <c:delete val="1"/>
        <c:axPos val="l"/>
        <c:numFmt formatCode="0%" sourceLinked="1"/>
        <c:majorTickMark val="out"/>
        <c:minorTickMark val="none"/>
        <c:tickLblPos val="nextTo"/>
        <c:crossAx val="795131856"/>
        <c:crosses val="autoZero"/>
        <c:crossBetween val="between"/>
      </c:valAx>
      <c:spPr>
        <a:noFill/>
        <a:ln>
          <a:noFill/>
        </a:ln>
        <a:effectLst/>
      </c:spPr>
    </c:plotArea>
    <c:legend>
      <c:legendPos val="r"/>
      <c:layout>
        <c:manualLayout>
          <c:xMode val="edge"/>
          <c:yMode val="edge"/>
          <c:x val="0.13492155002144204"/>
          <c:y val="0.27204425398157672"/>
          <c:w val="0.19236342983536325"/>
          <c:h val="0.113690177025744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2">
                    <a:lumMod val="50000"/>
                  </a:schemeClr>
                </a:solidFill>
                <a:latin typeface="Arial" panose="020B0604020202020204" pitchFamily="34" charset="0"/>
                <a:ea typeface="+mn-ea"/>
                <a:cs typeface="Arial" panose="020B0604020202020204" pitchFamily="34" charset="0"/>
              </a:defRPr>
            </a:pPr>
            <a:r>
              <a:rPr lang="en-US" sz="1400" b="1" dirty="0" smtClean="0">
                <a:solidFill>
                  <a:schemeClr val="tx2">
                    <a:lumMod val="50000"/>
                  </a:schemeClr>
                </a:solidFill>
              </a:rPr>
              <a:t>Private, Not-for-profit 4-Year</a:t>
            </a:r>
            <a:endParaRPr lang="en-US" sz="1400" b="1" dirty="0">
              <a:solidFill>
                <a:schemeClr val="tx2">
                  <a:lumMod val="50000"/>
                </a:schemeClr>
              </a:solidFill>
            </a:endParaRP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2">
                  <a:lumMod val="50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3008712978402548"/>
          <c:y val="8.9939251233071824E-2"/>
          <c:w val="0.83253981354135265"/>
          <c:h val="0.77637213566389296"/>
        </c:manualLayout>
      </c:layout>
      <c:barChart>
        <c:barDir val="col"/>
        <c:grouping val="clustered"/>
        <c:varyColors val="0"/>
        <c:ser>
          <c:idx val="0"/>
          <c:order val="0"/>
          <c:tx>
            <c:strRef>
              <c:f>Sheet1!$B$1</c:f>
              <c:strCache>
                <c:ptCount val="1"/>
                <c:pt idx="0">
                  <c:v>Pell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Below B-</c:v>
                </c:pt>
                <c:pt idx="1">
                  <c:v>B- to B</c:v>
                </c:pt>
                <c:pt idx="2">
                  <c:v>B to A-</c:v>
                </c:pt>
                <c:pt idx="3">
                  <c:v>A- to A</c:v>
                </c:pt>
              </c:strCache>
            </c:strRef>
          </c:cat>
          <c:val>
            <c:numRef>
              <c:f>Sheet1!$B$2:$B$5</c:f>
              <c:numCache>
                <c:formatCode>0%</c:formatCode>
                <c:ptCount val="4"/>
                <c:pt idx="0">
                  <c:v>0.30451299999999998</c:v>
                </c:pt>
                <c:pt idx="1">
                  <c:v>0.36805100000000002</c:v>
                </c:pt>
                <c:pt idx="2">
                  <c:v>0.45921200000000001</c:v>
                </c:pt>
                <c:pt idx="3">
                  <c:v>0.61979499999999998</c:v>
                </c:pt>
              </c:numCache>
            </c:numRef>
          </c:val>
          <c:extLst>
            <c:ext xmlns:c16="http://schemas.microsoft.com/office/drawing/2014/chart" uri="{C3380CC4-5D6E-409C-BE32-E72D297353CC}">
              <c16:uniqueId val="{00000000-48A8-4073-9241-124786837D11}"/>
            </c:ext>
          </c:extLst>
        </c:ser>
        <c:ser>
          <c:idx val="1"/>
          <c:order val="1"/>
          <c:tx>
            <c:strRef>
              <c:f>Sheet1!$C$1</c:f>
              <c:strCache>
                <c:ptCount val="1"/>
                <c:pt idx="0">
                  <c:v>No Pell</c:v>
                </c:pt>
              </c:strCache>
            </c:strRef>
          </c:tx>
          <c:spPr>
            <a:solidFill>
              <a:schemeClr val="tx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Below B-</c:v>
                </c:pt>
                <c:pt idx="1">
                  <c:v>B- to B</c:v>
                </c:pt>
                <c:pt idx="2">
                  <c:v>B to A-</c:v>
                </c:pt>
                <c:pt idx="3">
                  <c:v>A- to A</c:v>
                </c:pt>
              </c:strCache>
            </c:strRef>
          </c:cat>
          <c:val>
            <c:numRef>
              <c:f>Sheet1!$C$2:$C$5</c:f>
              <c:numCache>
                <c:formatCode>0%</c:formatCode>
                <c:ptCount val="4"/>
                <c:pt idx="0">
                  <c:v>0.35139100000000001</c:v>
                </c:pt>
                <c:pt idx="1">
                  <c:v>0.43255099999999996</c:v>
                </c:pt>
                <c:pt idx="2">
                  <c:v>0.53202899999999997</c:v>
                </c:pt>
                <c:pt idx="3">
                  <c:v>0.77306399999999997</c:v>
                </c:pt>
              </c:numCache>
            </c:numRef>
          </c:val>
          <c:extLst>
            <c:ext xmlns:c16="http://schemas.microsoft.com/office/drawing/2014/chart" uri="{C3380CC4-5D6E-409C-BE32-E72D297353CC}">
              <c16:uniqueId val="{00000001-48A8-4073-9241-124786837D11}"/>
            </c:ext>
          </c:extLst>
        </c:ser>
        <c:dLbls>
          <c:showLegendKey val="0"/>
          <c:showVal val="0"/>
          <c:showCatName val="0"/>
          <c:showSerName val="0"/>
          <c:showPercent val="0"/>
          <c:showBubbleSize val="0"/>
        </c:dLbls>
        <c:gapWidth val="70"/>
        <c:overlap val="-8"/>
        <c:axId val="795135216"/>
        <c:axId val="795135776"/>
      </c:barChart>
      <c:catAx>
        <c:axId val="79513521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HS GPA</a:t>
                </a:r>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95135776"/>
        <c:crosses val="autoZero"/>
        <c:auto val="1"/>
        <c:lblAlgn val="ctr"/>
        <c:lblOffset val="100"/>
        <c:noMultiLvlLbl val="0"/>
      </c:catAx>
      <c:valAx>
        <c:axId val="795135776"/>
        <c:scaling>
          <c:orientation val="minMax"/>
          <c:max val="1"/>
        </c:scaling>
        <c:delete val="1"/>
        <c:axPos val="l"/>
        <c:numFmt formatCode="0%" sourceLinked="1"/>
        <c:majorTickMark val="out"/>
        <c:minorTickMark val="none"/>
        <c:tickLblPos val="nextTo"/>
        <c:crossAx val="795135216"/>
        <c:crosses val="autoZero"/>
        <c:crossBetween val="between"/>
      </c:valAx>
      <c:spPr>
        <a:noFill/>
        <a:ln>
          <a:noFill/>
        </a:ln>
        <a:effectLst/>
      </c:spPr>
    </c:plotArea>
    <c:legend>
      <c:legendPos val="l"/>
      <c:layout>
        <c:manualLayout>
          <c:xMode val="edge"/>
          <c:yMode val="edge"/>
          <c:x val="0.1460946760917039"/>
          <c:y val="0.27204425398157678"/>
          <c:w val="0.19236342983536325"/>
          <c:h val="0.113690177025744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881124"/>
                </a:solidFill>
                <a:latin typeface="Arial" panose="020B0604020202020204" pitchFamily="34" charset="0"/>
                <a:ea typeface="+mn-ea"/>
                <a:cs typeface="Arial" panose="020B0604020202020204" pitchFamily="34" charset="0"/>
              </a:defRPr>
            </a:pPr>
            <a:r>
              <a:rPr lang="en-US" sz="1400" b="1" dirty="0" smtClean="0">
                <a:solidFill>
                  <a:srgbClr val="881124"/>
                </a:solidFill>
              </a:rPr>
              <a:t>Stony Brook</a:t>
            </a:r>
            <a:endParaRPr lang="en-US" sz="1400" b="1" dirty="0">
              <a:solidFill>
                <a:srgbClr val="881124"/>
              </a:solidFill>
            </a:endParaRP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rgbClr val="881124"/>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3008712978402548"/>
          <c:y val="8.9939251233071824E-2"/>
          <c:w val="0.83253981354135265"/>
          <c:h val="0.77932721840621"/>
        </c:manualLayout>
      </c:layout>
      <c:barChart>
        <c:barDir val="col"/>
        <c:grouping val="clustered"/>
        <c:varyColors val="0"/>
        <c:ser>
          <c:idx val="0"/>
          <c:order val="0"/>
          <c:tx>
            <c:strRef>
              <c:f>Sheet1!$B$1</c:f>
              <c:strCache>
                <c:ptCount val="1"/>
                <c:pt idx="0">
                  <c:v>Pell</c:v>
                </c:pt>
              </c:strCache>
            </c:strRef>
          </c:tx>
          <c:spPr>
            <a:solidFill>
              <a:srgbClr val="F0849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 </c:v>
                </c:pt>
                <c:pt idx="1">
                  <c:v>&lt; 87</c:v>
                </c:pt>
                <c:pt idx="2">
                  <c:v>87-93</c:v>
                </c:pt>
                <c:pt idx="3">
                  <c:v>93+</c:v>
                </c:pt>
              </c:strCache>
            </c:strRef>
          </c:cat>
          <c:val>
            <c:numRef>
              <c:f>Sheet1!$B$2:$B$5</c:f>
              <c:numCache>
                <c:formatCode>0%</c:formatCode>
                <c:ptCount val="4"/>
                <c:pt idx="1">
                  <c:v>0.63057324840764328</c:v>
                </c:pt>
                <c:pt idx="2">
                  <c:v>0.74744897959183676</c:v>
                </c:pt>
                <c:pt idx="3">
                  <c:v>0.83720930232558144</c:v>
                </c:pt>
              </c:numCache>
            </c:numRef>
          </c:val>
          <c:extLst>
            <c:ext xmlns:c16="http://schemas.microsoft.com/office/drawing/2014/chart" uri="{C3380CC4-5D6E-409C-BE32-E72D297353CC}">
              <c16:uniqueId val="{00000000-87C9-4227-922E-9C2D32609BF5}"/>
            </c:ext>
          </c:extLst>
        </c:ser>
        <c:ser>
          <c:idx val="1"/>
          <c:order val="1"/>
          <c:tx>
            <c:strRef>
              <c:f>Sheet1!$C$1</c:f>
              <c:strCache>
                <c:ptCount val="1"/>
                <c:pt idx="0">
                  <c:v>No Pell</c:v>
                </c:pt>
              </c:strCache>
            </c:strRef>
          </c:tx>
          <c:spPr>
            <a:solidFill>
              <a:srgbClr val="88112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 </c:v>
                </c:pt>
                <c:pt idx="1">
                  <c:v>&lt; 87</c:v>
                </c:pt>
                <c:pt idx="2">
                  <c:v>87-93</c:v>
                </c:pt>
                <c:pt idx="3">
                  <c:v>93+</c:v>
                </c:pt>
              </c:strCache>
            </c:strRef>
          </c:cat>
          <c:val>
            <c:numRef>
              <c:f>Sheet1!$C$2:$C$5</c:f>
              <c:numCache>
                <c:formatCode>0%</c:formatCode>
                <c:ptCount val="4"/>
                <c:pt idx="1">
                  <c:v>0.53888888888888886</c:v>
                </c:pt>
                <c:pt idx="2">
                  <c:v>0.67972027972027971</c:v>
                </c:pt>
                <c:pt idx="3">
                  <c:v>0.80611045828437122</c:v>
                </c:pt>
              </c:numCache>
            </c:numRef>
          </c:val>
          <c:extLst>
            <c:ext xmlns:c16="http://schemas.microsoft.com/office/drawing/2014/chart" uri="{C3380CC4-5D6E-409C-BE32-E72D297353CC}">
              <c16:uniqueId val="{00000001-87C9-4227-922E-9C2D32609BF5}"/>
            </c:ext>
          </c:extLst>
        </c:ser>
        <c:dLbls>
          <c:showLegendKey val="0"/>
          <c:showVal val="0"/>
          <c:showCatName val="0"/>
          <c:showSerName val="0"/>
          <c:showPercent val="0"/>
          <c:showBubbleSize val="0"/>
        </c:dLbls>
        <c:gapWidth val="70"/>
        <c:overlap val="-8"/>
        <c:axId val="795138576"/>
        <c:axId val="792521296"/>
      </c:barChart>
      <c:catAx>
        <c:axId val="79513857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HS GPA</a:t>
                </a:r>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92521296"/>
        <c:crosses val="autoZero"/>
        <c:auto val="1"/>
        <c:lblAlgn val="ctr"/>
        <c:lblOffset val="100"/>
        <c:noMultiLvlLbl val="0"/>
      </c:catAx>
      <c:valAx>
        <c:axId val="792521296"/>
        <c:scaling>
          <c:orientation val="minMax"/>
          <c:max val="1"/>
        </c:scaling>
        <c:delete val="1"/>
        <c:axPos val="l"/>
        <c:numFmt formatCode="0%" sourceLinked="1"/>
        <c:majorTickMark val="out"/>
        <c:minorTickMark val="none"/>
        <c:tickLblPos val="nextTo"/>
        <c:crossAx val="795138576"/>
        <c:crosses val="autoZero"/>
        <c:crossBetween val="between"/>
      </c:valAx>
      <c:spPr>
        <a:noFill/>
        <a:ln>
          <a:noFill/>
        </a:ln>
        <a:effectLst/>
      </c:spPr>
    </c:plotArea>
    <c:legend>
      <c:legendPos val="r"/>
      <c:layout>
        <c:manualLayout>
          <c:xMode val="edge"/>
          <c:yMode val="edge"/>
          <c:x val="0.1315239994146582"/>
          <c:y val="0.27204425398157678"/>
          <c:w val="0.19236342983536325"/>
          <c:h val="0.113690177025744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79569912390728"/>
          <c:y val="3.255590667151393E-2"/>
          <c:w val="0.53995220038662317"/>
          <c:h val="0.77123358222172511"/>
        </c:manualLayout>
      </c:layout>
      <c:lineChart>
        <c:grouping val="standard"/>
        <c:varyColors val="0"/>
        <c:ser>
          <c:idx val="0"/>
          <c:order val="0"/>
          <c:tx>
            <c:strRef>
              <c:f>Sheet1!$B$1</c:f>
              <c:strCache>
                <c:ptCount val="1"/>
                <c:pt idx="0">
                  <c:v>2nd fall</c:v>
                </c:pt>
              </c:strCache>
            </c:strRef>
          </c:tx>
          <c:spPr>
            <a:ln w="63500" cap="rnd">
              <a:solidFill>
                <a:schemeClr val="tx1"/>
              </a:solidFill>
              <a:round/>
            </a:ln>
            <a:effectLst/>
          </c:spPr>
          <c:marker>
            <c:symbol val="none"/>
          </c:marker>
          <c:dLbls>
            <c:dLbl>
              <c:idx val="0"/>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l"/>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532D-48FA-A857-A8F29402F5AA}"/>
                </c:ext>
              </c:extLst>
            </c:dLbl>
            <c:dLbl>
              <c:idx val="15"/>
              <c:layout/>
              <c:tx>
                <c:rich>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fld id="{CFFFA657-40A8-4283-B731-743E14773CDD}" type="VALUE">
                      <a:rPr lang="en-US" sz="1600" b="1" smtClean="0"/>
                      <a:pPr>
                        <a:defRPr sz="1600" b="1"/>
                      </a:pPr>
                      <a:t>[VALUE]</a:t>
                    </a:fld>
                    <a:r>
                      <a:rPr lang="en-US" sz="1600" b="1" dirty="0" smtClean="0"/>
                      <a:t> </a:t>
                    </a:r>
                    <a:fld id="{8E2F5B81-649F-4C99-8473-AD4A08395093}" type="SERIESNAME">
                      <a:rPr lang="en-US" sz="1600" b="1" smtClean="0"/>
                      <a:pPr>
                        <a:defRPr sz="1600" b="1"/>
                      </a:pPr>
                      <a:t>[SERIES NAME]</a:t>
                    </a:fld>
                    <a:endParaRPr lang="en-US" sz="1600" b="1" dirty="0" smtClean="0"/>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4792904212940134"/>
                      <c:h val="0.16606559633765991"/>
                    </c:manualLayout>
                  </c15:layout>
                  <c15:dlblFieldTable/>
                  <c15:showDataLabelsRange val="0"/>
                </c:ext>
                <c:ext xmlns:c16="http://schemas.microsoft.com/office/drawing/2014/chart" uri="{C3380CC4-5D6E-409C-BE32-E72D297353CC}">
                  <c16:uniqueId val="{00000001-532D-48FA-A857-A8F29402F5A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Sheet1!$A$2:$A$17</c:f>
              <c:numCache>
                <c:formatCode>General</c:formatCode>
                <c:ptCount val="16"/>
                <c:pt idx="0">
                  <c:v>2002</c:v>
                </c:pt>
                <c:pt idx="15">
                  <c:v>2017</c:v>
                </c:pt>
              </c:numCache>
            </c:numRef>
          </c:cat>
          <c:val>
            <c:numRef>
              <c:f>Sheet1!$B$2:$B$17</c:f>
              <c:numCache>
                <c:formatCode>0%</c:formatCode>
                <c:ptCount val="16"/>
                <c:pt idx="0">
                  <c:v>0.87018425460636517</c:v>
                </c:pt>
                <c:pt idx="1">
                  <c:v>0.87193712436430881</c:v>
                </c:pt>
                <c:pt idx="2">
                  <c:v>0.86835919134931827</c:v>
                </c:pt>
                <c:pt idx="3">
                  <c:v>0.88595438175270103</c:v>
                </c:pt>
                <c:pt idx="4">
                  <c:v>0.89258028792912514</c:v>
                </c:pt>
                <c:pt idx="5">
                  <c:v>0.87572463768115938</c:v>
                </c:pt>
                <c:pt idx="6">
                  <c:v>0.88541666666666652</c:v>
                </c:pt>
                <c:pt idx="7">
                  <c:v>0.87932881113887906</c:v>
                </c:pt>
                <c:pt idx="8">
                  <c:v>0.91587417702999263</c:v>
                </c:pt>
                <c:pt idx="9">
                  <c:v>0.89868891537544693</c:v>
                </c:pt>
                <c:pt idx="10">
                  <c:v>0.90089753178758414</c:v>
                </c:pt>
                <c:pt idx="11">
                  <c:v>0.89327917282127034</c:v>
                </c:pt>
                <c:pt idx="12">
                  <c:v>0.9042776998597476</c:v>
                </c:pt>
                <c:pt idx="13">
                  <c:v>0.89174894217207334</c:v>
                </c:pt>
                <c:pt idx="14">
                  <c:v>0.89798703514159006</c:v>
                </c:pt>
                <c:pt idx="15">
                  <c:v>0.89715189873417733</c:v>
                </c:pt>
              </c:numCache>
            </c:numRef>
          </c:val>
          <c:smooth val="0"/>
          <c:extLst>
            <c:ext xmlns:c16="http://schemas.microsoft.com/office/drawing/2014/chart" uri="{C3380CC4-5D6E-409C-BE32-E72D297353CC}">
              <c16:uniqueId val="{00000002-532D-48FA-A857-A8F29402F5AA}"/>
            </c:ext>
          </c:extLst>
        </c:ser>
        <c:ser>
          <c:idx val="1"/>
          <c:order val="1"/>
          <c:tx>
            <c:strRef>
              <c:f>Sheet1!$C$1</c:f>
              <c:strCache>
                <c:ptCount val="1"/>
                <c:pt idx="0">
                  <c:v>3rd fall</c:v>
                </c:pt>
              </c:strCache>
            </c:strRef>
          </c:tx>
          <c:spPr>
            <a:ln w="63500" cap="rnd">
              <a:solidFill>
                <a:srgbClr val="C00000"/>
              </a:solidFill>
              <a:round/>
            </a:ln>
            <a:effectLst/>
          </c:spPr>
          <c:marker>
            <c:symbol val="none"/>
          </c:marker>
          <c:dLbls>
            <c:dLbl>
              <c:idx val="0"/>
              <c:layout>
                <c:manualLayout>
                  <c:x val="-0.1417495289694076"/>
                  <c:y val="-8.8788836376856185E-3"/>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C00000"/>
                      </a:solidFill>
                      <a:latin typeface="Arial" panose="020B0604020202020204" pitchFamily="34" charset="0"/>
                      <a:ea typeface="+mn-ea"/>
                      <a:cs typeface="Arial" panose="020B0604020202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32D-48FA-A857-A8F29402F5AA}"/>
                </c:ext>
              </c:extLst>
            </c:dLbl>
            <c:dLbl>
              <c:idx val="14"/>
              <c:layout>
                <c:manualLayout>
                  <c:x val="1.0693146960071382E-2"/>
                  <c:y val="1.1652078264679288E-7"/>
                </c:manualLayout>
              </c:layout>
              <c:tx>
                <c:rich>
                  <a:bodyPr rot="0" spcFirstLastPara="1" vertOverflow="ellipsis" vert="horz" wrap="square" lIns="38100" tIns="19050" rIns="38100" bIns="19050" anchor="ctr" anchorCtr="1">
                    <a:spAutoFit/>
                  </a:bodyPr>
                  <a:lstStyle/>
                  <a:p>
                    <a:pPr>
                      <a:defRPr sz="1600" b="1" i="0" u="none" strike="noStrike" kern="1200" baseline="0">
                        <a:solidFill>
                          <a:srgbClr val="C00000"/>
                        </a:solidFill>
                        <a:latin typeface="Arial" panose="020B0604020202020204" pitchFamily="34" charset="0"/>
                        <a:ea typeface="+mn-ea"/>
                        <a:cs typeface="Arial" panose="020B0604020202020204" pitchFamily="34" charset="0"/>
                      </a:defRPr>
                    </a:pPr>
                    <a:fld id="{AEF5F498-3088-44FD-8784-9FDFD16D40F9}" type="VALUE">
                      <a:rPr lang="en-US" sz="1600" b="1" smtClean="0">
                        <a:solidFill>
                          <a:srgbClr val="C00000"/>
                        </a:solidFill>
                      </a:rPr>
                      <a:pPr>
                        <a:defRPr sz="1600" b="1">
                          <a:solidFill>
                            <a:srgbClr val="C00000"/>
                          </a:solidFill>
                        </a:defRPr>
                      </a:pPr>
                      <a:t>[VALUE]</a:t>
                    </a:fld>
                    <a:r>
                      <a:rPr lang="en-US" sz="1600" b="1" dirty="0" smtClean="0">
                        <a:solidFill>
                          <a:srgbClr val="C00000"/>
                        </a:solidFill>
                      </a:rPr>
                      <a:t> </a:t>
                    </a:r>
                    <a:fld id="{1BAC5B2D-4109-4068-A111-6307A27DF2CD}" type="SERIESNAME">
                      <a:rPr lang="en-US" sz="1600" b="1" smtClean="0">
                        <a:solidFill>
                          <a:srgbClr val="C00000"/>
                        </a:solidFill>
                      </a:rPr>
                      <a:pPr>
                        <a:defRPr sz="1600" b="1">
                          <a:solidFill>
                            <a:srgbClr val="C00000"/>
                          </a:solidFill>
                        </a:defRPr>
                      </a:pPr>
                      <a:t>[SERIES NAME]</a:t>
                    </a:fld>
                    <a:endParaRPr lang="en-US" sz="1600" b="1" dirty="0" smtClean="0">
                      <a:solidFill>
                        <a:srgbClr val="C00000"/>
                      </a:solidFill>
                    </a:endParaRP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C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9504775348244788"/>
                      <c:h val="0.11779318959329585"/>
                    </c:manualLayout>
                  </c15:layout>
                  <c15:dlblFieldTable/>
                  <c15:showDataLabelsRange val="0"/>
                </c:ext>
                <c:ext xmlns:c16="http://schemas.microsoft.com/office/drawing/2014/chart" uri="{C3380CC4-5D6E-409C-BE32-E72D297353CC}">
                  <c16:uniqueId val="{00000004-532D-48FA-A857-A8F29402F5A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C0000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Sheet1!$A$2:$A$17</c:f>
              <c:numCache>
                <c:formatCode>General</c:formatCode>
                <c:ptCount val="16"/>
                <c:pt idx="0">
                  <c:v>2002</c:v>
                </c:pt>
                <c:pt idx="15">
                  <c:v>2017</c:v>
                </c:pt>
              </c:numCache>
            </c:numRef>
          </c:cat>
          <c:val>
            <c:numRef>
              <c:f>Sheet1!$C$2:$C$17</c:f>
              <c:numCache>
                <c:formatCode>0%</c:formatCode>
                <c:ptCount val="16"/>
                <c:pt idx="0">
                  <c:v>0.72900000000000009</c:v>
                </c:pt>
                <c:pt idx="1">
                  <c:v>0.76400000000000001</c:v>
                </c:pt>
                <c:pt idx="2">
                  <c:v>0.75099999999999989</c:v>
                </c:pt>
                <c:pt idx="3">
                  <c:v>0.77099999999999991</c:v>
                </c:pt>
                <c:pt idx="4">
                  <c:v>0.79400000000000004</c:v>
                </c:pt>
                <c:pt idx="5">
                  <c:v>0.76500000000000001</c:v>
                </c:pt>
                <c:pt idx="6">
                  <c:v>0.78099999999999992</c:v>
                </c:pt>
                <c:pt idx="7">
                  <c:v>0.77900000000000003</c:v>
                </c:pt>
                <c:pt idx="8">
                  <c:v>0.81299999999999994</c:v>
                </c:pt>
                <c:pt idx="9">
                  <c:v>0.80099999999999993</c:v>
                </c:pt>
                <c:pt idx="10">
                  <c:v>0.81599999999999995</c:v>
                </c:pt>
                <c:pt idx="11">
                  <c:v>0.82599999999999996</c:v>
                </c:pt>
                <c:pt idx="12">
                  <c:v>0.83799999999999997</c:v>
                </c:pt>
                <c:pt idx="13">
                  <c:v>0.83299999999999996</c:v>
                </c:pt>
                <c:pt idx="14">
                  <c:v>0.83299999999999996</c:v>
                </c:pt>
              </c:numCache>
            </c:numRef>
          </c:val>
          <c:smooth val="0"/>
          <c:extLst>
            <c:ext xmlns:c16="http://schemas.microsoft.com/office/drawing/2014/chart" uri="{C3380CC4-5D6E-409C-BE32-E72D297353CC}">
              <c16:uniqueId val="{00000005-532D-48FA-A857-A8F29402F5AA}"/>
            </c:ext>
          </c:extLst>
        </c:ser>
        <c:ser>
          <c:idx val="2"/>
          <c:order val="2"/>
          <c:tx>
            <c:strRef>
              <c:f>Sheet1!$D$1</c:f>
              <c:strCache>
                <c:ptCount val="1"/>
                <c:pt idx="0">
                  <c:v>4th fall</c:v>
                </c:pt>
              </c:strCache>
            </c:strRef>
          </c:tx>
          <c:spPr>
            <a:ln w="63500" cap="rnd">
              <a:solidFill>
                <a:schemeClr val="accent3">
                  <a:lumMod val="60000"/>
                  <a:lumOff val="40000"/>
                </a:schemeClr>
              </a:solidFill>
              <a:round/>
            </a:ln>
            <a:effectLst/>
          </c:spPr>
          <c:marker>
            <c:symbol val="none"/>
          </c:marker>
          <c:dLbls>
            <c:dLbl>
              <c:idx val="0"/>
              <c:layout>
                <c:manualLayout>
                  <c:x val="-0.1417495289694076"/>
                  <c:y val="1.7757767275371237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lumMod val="50000"/>
                        </a:schemeClr>
                      </a:solidFill>
                      <a:latin typeface="Arial" panose="020B0604020202020204" pitchFamily="34" charset="0"/>
                      <a:ea typeface="+mn-ea"/>
                      <a:cs typeface="Arial" panose="020B0604020202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532D-48FA-A857-A8F29402F5AA}"/>
                </c:ext>
              </c:extLst>
            </c:dLbl>
            <c:dLbl>
              <c:idx val="13"/>
              <c:layout>
                <c:manualLayout>
                  <c:x val="5.346415610325353E-3"/>
                  <c:y val="3.5515651071525087E-2"/>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bg1">
                            <a:lumMod val="65000"/>
                          </a:schemeClr>
                        </a:solidFill>
                        <a:latin typeface="Arial" panose="020B0604020202020204" pitchFamily="34" charset="0"/>
                        <a:ea typeface="+mn-ea"/>
                        <a:cs typeface="Arial" panose="020B0604020202020204" pitchFamily="34" charset="0"/>
                      </a:defRPr>
                    </a:pPr>
                    <a:fld id="{4FBA3112-6347-4B50-90EF-DDB0A205467E}" type="VALUE">
                      <a:rPr lang="en-US" smtClean="0">
                        <a:solidFill>
                          <a:schemeClr val="bg1">
                            <a:lumMod val="65000"/>
                          </a:schemeClr>
                        </a:solidFill>
                      </a:rPr>
                      <a:pPr>
                        <a:defRPr sz="1600" b="1">
                          <a:solidFill>
                            <a:schemeClr val="bg1">
                              <a:lumMod val="65000"/>
                            </a:schemeClr>
                          </a:solidFill>
                        </a:defRPr>
                      </a:pPr>
                      <a:t>[VALUE]</a:t>
                    </a:fld>
                    <a:r>
                      <a:rPr lang="en-US" dirty="0" smtClean="0">
                        <a:solidFill>
                          <a:schemeClr val="bg1">
                            <a:lumMod val="65000"/>
                          </a:schemeClr>
                        </a:solidFill>
                      </a:rPr>
                      <a:t> </a:t>
                    </a:r>
                    <a:fld id="{A489BD65-2F54-4C1E-B0A7-8251B394AC01}" type="SERIESNAME">
                      <a:rPr lang="en-US" smtClean="0">
                        <a:solidFill>
                          <a:schemeClr val="bg1">
                            <a:lumMod val="65000"/>
                          </a:schemeClr>
                        </a:solidFill>
                      </a:rPr>
                      <a:pPr>
                        <a:defRPr sz="1600" b="1">
                          <a:solidFill>
                            <a:schemeClr val="bg1">
                              <a:lumMod val="65000"/>
                            </a:schemeClr>
                          </a:solidFill>
                        </a:defRPr>
                      </a:pPr>
                      <a:t>[SERIES NAME]</a:t>
                    </a:fld>
                    <a:endParaRPr lang="en-US" dirty="0" smtClean="0">
                      <a:solidFill>
                        <a:schemeClr val="bg1">
                          <a:lumMod val="65000"/>
                        </a:schemeClr>
                      </a:solidFill>
                    </a:endParaRP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lumMod val="6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3542745749989522"/>
                      <c:h val="7.6358399284096296E-2"/>
                    </c:manualLayout>
                  </c15:layout>
                  <c15:dlblFieldTable/>
                  <c15:showDataLabelsRange val="0"/>
                </c:ext>
                <c:ext xmlns:c16="http://schemas.microsoft.com/office/drawing/2014/chart" uri="{C3380CC4-5D6E-409C-BE32-E72D297353CC}">
                  <c16:uniqueId val="{00000007-532D-48FA-A857-A8F29402F5A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Sheet1!$A$2:$A$17</c:f>
              <c:numCache>
                <c:formatCode>General</c:formatCode>
                <c:ptCount val="16"/>
                <c:pt idx="0">
                  <c:v>2002</c:v>
                </c:pt>
                <c:pt idx="15">
                  <c:v>2017</c:v>
                </c:pt>
              </c:numCache>
            </c:numRef>
          </c:cat>
          <c:val>
            <c:numRef>
              <c:f>Sheet1!$D$2:$D$17</c:f>
              <c:numCache>
                <c:formatCode>0%</c:formatCode>
                <c:ptCount val="16"/>
                <c:pt idx="0">
                  <c:v>0.68599304343415979</c:v>
                </c:pt>
                <c:pt idx="1">
                  <c:v>0.72171926798198882</c:v>
                </c:pt>
                <c:pt idx="2">
                  <c:v>0.70758926792729482</c:v>
                </c:pt>
                <c:pt idx="3">
                  <c:v>0.73950830332132855</c:v>
                </c:pt>
                <c:pt idx="4">
                  <c:v>0.75490992904492615</c:v>
                </c:pt>
                <c:pt idx="5">
                  <c:v>0.73007784799155329</c:v>
                </c:pt>
                <c:pt idx="6">
                  <c:v>0.74377366326688299</c:v>
                </c:pt>
                <c:pt idx="7">
                  <c:v>0.74834402995607885</c:v>
                </c:pt>
                <c:pt idx="8">
                  <c:v>0.78713205073539672</c:v>
                </c:pt>
                <c:pt idx="9">
                  <c:v>0.78348692114298701</c:v>
                </c:pt>
                <c:pt idx="10">
                  <c:v>0.78870605833956631</c:v>
                </c:pt>
                <c:pt idx="11">
                  <c:v>0.80354505169867052</c:v>
                </c:pt>
                <c:pt idx="12">
                  <c:v>0.81661991584852744</c:v>
                </c:pt>
                <c:pt idx="13">
                  <c:v>0.80465444287729193</c:v>
                </c:pt>
              </c:numCache>
            </c:numRef>
          </c:val>
          <c:smooth val="0"/>
          <c:extLst>
            <c:ext xmlns:c16="http://schemas.microsoft.com/office/drawing/2014/chart" uri="{C3380CC4-5D6E-409C-BE32-E72D297353CC}">
              <c16:uniqueId val="{00000008-532D-48FA-A857-A8F29402F5AA}"/>
            </c:ext>
          </c:extLst>
        </c:ser>
        <c:ser>
          <c:idx val="3"/>
          <c:order val="3"/>
          <c:tx>
            <c:strRef>
              <c:f>Sheet1!$E$1</c:f>
              <c:strCache>
                <c:ptCount val="1"/>
                <c:pt idx="0">
                  <c:v>4-yr grad rate</c:v>
                </c:pt>
              </c:strCache>
            </c:strRef>
          </c:tx>
          <c:spPr>
            <a:ln w="63500" cap="rnd">
              <a:solidFill>
                <a:schemeClr val="accent5"/>
              </a:solidFill>
              <a:round/>
            </a:ln>
            <a:effectLst/>
          </c:spPr>
          <c:marker>
            <c:symbol val="none"/>
          </c:marker>
          <c:dLbls>
            <c:dLbl>
              <c:idx val="0"/>
              <c:layout/>
              <c:dLblPos val="l"/>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532D-48FA-A857-A8F29402F5AA}"/>
                </c:ext>
              </c:extLst>
            </c:dLbl>
            <c:dLbl>
              <c:idx val="12"/>
              <c:layout>
                <c:manualLayout>
                  <c:x val="-3.7175303076549817E-4"/>
                  <c:y val="3.4157846095112722E-2"/>
                </c:manualLayout>
              </c:layout>
              <c:tx>
                <c:rich>
                  <a:bodyPr/>
                  <a:lstStyle/>
                  <a:p>
                    <a:fld id="{A217D520-C78E-4A12-B9CE-B1F0B57544D5}" type="VALUE">
                      <a:rPr lang="en-US" smtClean="0"/>
                      <a:pPr/>
                      <a:t>[VALUE]</a:t>
                    </a:fld>
                    <a:endParaRPr lang="en-US" dirty="0" smtClean="0"/>
                  </a:p>
                  <a:p>
                    <a:fld id="{E190C3CF-0BFB-4C26-BE83-6BFAB91284D8}" type="SERIESNAME">
                      <a:rPr lang="en-US" smtClean="0"/>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layout>
                    <c:manualLayout>
                      <c:w val="0.38364164432618059"/>
                      <c:h val="0.17225042021520628"/>
                    </c:manualLayout>
                  </c15:layout>
                  <c15:dlblFieldTable/>
                  <c15:showDataLabelsRange val="0"/>
                </c:ext>
                <c:ext xmlns:c16="http://schemas.microsoft.com/office/drawing/2014/chart" uri="{C3380CC4-5D6E-409C-BE32-E72D297353CC}">
                  <c16:uniqueId val="{0000000A-532D-48FA-A857-A8F29402F5AA}"/>
                </c:ext>
              </c:extLst>
            </c:dLbl>
            <c:spPr>
              <a:noFill/>
              <a:ln>
                <a:noFill/>
              </a:ln>
              <a:effectLst/>
            </c:spPr>
            <c:txPr>
              <a:bodyPr rot="0" spcFirstLastPara="1" vertOverflow="ellipsis" vert="horz" wrap="square" lIns="38100" tIns="19050" rIns="38100" bIns="19050" anchor="ctr" anchorCtr="0">
                <a:spAutoFit/>
              </a:bodyPr>
              <a:lstStyle/>
              <a:p>
                <a:pPr algn="l">
                  <a:defRPr sz="1600" b="1" i="0" u="none" strike="noStrike" kern="1200" baseline="0">
                    <a:solidFill>
                      <a:schemeClr val="accent5"/>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Sheet1!$A$2:$A$17</c:f>
              <c:numCache>
                <c:formatCode>General</c:formatCode>
                <c:ptCount val="16"/>
                <c:pt idx="0">
                  <c:v>2002</c:v>
                </c:pt>
                <c:pt idx="15">
                  <c:v>2017</c:v>
                </c:pt>
              </c:numCache>
            </c:numRef>
          </c:cat>
          <c:val>
            <c:numRef>
              <c:f>Sheet1!$E$2:$E$17</c:f>
              <c:numCache>
                <c:formatCode>0%</c:formatCode>
                <c:ptCount val="16"/>
                <c:pt idx="0">
                  <c:v>0.40399999999999997</c:v>
                </c:pt>
                <c:pt idx="1">
                  <c:v>0.44900000000000001</c:v>
                </c:pt>
                <c:pt idx="2">
                  <c:v>0.434</c:v>
                </c:pt>
                <c:pt idx="3">
                  <c:v>0.44600000000000001</c:v>
                </c:pt>
                <c:pt idx="4">
                  <c:v>0.47399999999999998</c:v>
                </c:pt>
                <c:pt idx="5">
                  <c:v>0.45100000000000001</c:v>
                </c:pt>
                <c:pt idx="6">
                  <c:v>0.47600000000000003</c:v>
                </c:pt>
                <c:pt idx="7">
                  <c:v>0.47499999999999998</c:v>
                </c:pt>
                <c:pt idx="8">
                  <c:v>0.51600000000000001</c:v>
                </c:pt>
                <c:pt idx="9">
                  <c:v>0.52800000000000002</c:v>
                </c:pt>
                <c:pt idx="10">
                  <c:v>0.54700000000000004</c:v>
                </c:pt>
                <c:pt idx="11">
                  <c:v>0.58399999999999996</c:v>
                </c:pt>
                <c:pt idx="12">
                  <c:v>0.627</c:v>
                </c:pt>
              </c:numCache>
            </c:numRef>
          </c:val>
          <c:smooth val="0"/>
          <c:extLst>
            <c:ext xmlns:c16="http://schemas.microsoft.com/office/drawing/2014/chart" uri="{C3380CC4-5D6E-409C-BE32-E72D297353CC}">
              <c16:uniqueId val="{0000000B-532D-48FA-A857-A8F29402F5AA}"/>
            </c:ext>
          </c:extLst>
        </c:ser>
        <c:dLbls>
          <c:showLegendKey val="0"/>
          <c:showVal val="0"/>
          <c:showCatName val="0"/>
          <c:showSerName val="0"/>
          <c:showPercent val="0"/>
          <c:showBubbleSize val="0"/>
        </c:dLbls>
        <c:smooth val="0"/>
        <c:axId val="688851616"/>
        <c:axId val="799492560"/>
      </c:lineChart>
      <c:catAx>
        <c:axId val="68885161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Fall of Entry</a:t>
                </a:r>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99492560"/>
        <c:crosses val="autoZero"/>
        <c:auto val="1"/>
        <c:lblAlgn val="ctr"/>
        <c:lblOffset val="100"/>
        <c:noMultiLvlLbl val="0"/>
      </c:catAx>
      <c:valAx>
        <c:axId val="799492560"/>
        <c:scaling>
          <c:orientation val="minMax"/>
          <c:min val="0.2"/>
        </c:scaling>
        <c:delete val="1"/>
        <c:axPos val="l"/>
        <c:numFmt formatCode="0%" sourceLinked="1"/>
        <c:majorTickMark val="out"/>
        <c:minorTickMark val="none"/>
        <c:tickLblPos val="nextTo"/>
        <c:crossAx val="688851616"/>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790035113854012"/>
          <c:y val="1.9167579408543262E-2"/>
          <c:w val="0.80037278241018395"/>
          <c:h val="0.91841898733085503"/>
        </c:manualLayout>
      </c:layout>
      <c:barChart>
        <c:barDir val="bar"/>
        <c:grouping val="clustered"/>
        <c:varyColors val="0"/>
        <c:ser>
          <c:idx val="0"/>
          <c:order val="0"/>
          <c:tx>
            <c:strRef>
              <c:f>Sheet1!$B$1</c:f>
              <c:strCache>
                <c:ptCount val="1"/>
                <c:pt idx="0">
                  <c:v>Series 1</c:v>
                </c:pt>
              </c:strCache>
            </c:strRef>
          </c:tx>
          <c:spPr>
            <a:solidFill>
              <a:schemeClr val="accent1"/>
            </a:solidFill>
            <a:ln>
              <a:solidFill>
                <a:schemeClr val="bg1"/>
              </a:solidFill>
              <a:miter lim="800000"/>
            </a:ln>
            <a:effectLst/>
          </c:spPr>
          <c:invertIfNegative val="0"/>
          <c:dPt>
            <c:idx val="0"/>
            <c:invertIfNegative val="0"/>
            <c:bubble3D val="0"/>
            <c:spPr>
              <a:solidFill>
                <a:srgbClr val="4472C4">
                  <a:lumMod val="60000"/>
                  <a:lumOff val="40000"/>
                </a:srgbClr>
              </a:solidFill>
              <a:ln>
                <a:solidFill>
                  <a:schemeClr val="bg1"/>
                </a:solidFill>
                <a:miter lim="800000"/>
              </a:ln>
              <a:effectLst/>
            </c:spPr>
            <c:extLst>
              <c:ext xmlns:c16="http://schemas.microsoft.com/office/drawing/2014/chart" uri="{C3380CC4-5D6E-409C-BE32-E72D297353CC}">
                <c16:uniqueId val="{00000000-976C-409E-9B66-3F693A4F8A85}"/>
              </c:ext>
            </c:extLst>
          </c:dPt>
          <c:dPt>
            <c:idx val="1"/>
            <c:invertIfNegative val="0"/>
            <c:bubble3D val="0"/>
            <c:spPr>
              <a:solidFill>
                <a:srgbClr val="881124"/>
              </a:solidFill>
              <a:ln>
                <a:solidFill>
                  <a:schemeClr val="bg1"/>
                </a:solidFill>
                <a:miter lim="800000"/>
              </a:ln>
              <a:effectLst/>
            </c:spPr>
            <c:extLst>
              <c:ext xmlns:c16="http://schemas.microsoft.com/office/drawing/2014/chart" uri="{C3380CC4-5D6E-409C-BE32-E72D297353CC}">
                <c16:uniqueId val="{00000001-976C-409E-9B66-3F693A4F8A85}"/>
              </c:ext>
            </c:extLst>
          </c:dPt>
          <c:dLbls>
            <c:numFmt formatCode="0%" sourceLinked="0"/>
            <c:spPr>
              <a:noFill/>
              <a:ln>
                <a:noFill/>
              </a:ln>
              <a:effectLst/>
            </c:spPr>
            <c:txPr>
              <a:bodyPr rot="0" vert="horz"/>
              <a:lstStyle/>
              <a:p>
                <a:pPr>
                  <a:defRPr sz="2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Sheet1!$A$2:$A$3</c:f>
              <c:strCache>
                <c:ptCount val="2"/>
                <c:pt idx="0">
                  <c:v>Men</c:v>
                </c:pt>
                <c:pt idx="1">
                  <c:v>Women</c:v>
                </c:pt>
              </c:strCache>
            </c:strRef>
          </c:cat>
          <c:val>
            <c:numRef>
              <c:f>Sheet1!$B$2:$B$3</c:f>
              <c:numCache>
                <c:formatCode>0%</c:formatCode>
                <c:ptCount val="2"/>
                <c:pt idx="0">
                  <c:v>0.57806691449814129</c:v>
                </c:pt>
                <c:pt idx="1">
                  <c:v>0.69063004846526654</c:v>
                </c:pt>
              </c:numCache>
            </c:numRef>
          </c:val>
          <c:extLst>
            <c:ext xmlns:c16="http://schemas.microsoft.com/office/drawing/2014/chart" uri="{C3380CC4-5D6E-409C-BE32-E72D297353CC}">
              <c16:uniqueId val="{00000000-B646-0847-B8BF-0FEFFBB2F20D}"/>
            </c:ext>
          </c:extLst>
        </c:ser>
        <c:dLbls>
          <c:dLblPos val="outEnd"/>
          <c:showLegendKey val="0"/>
          <c:showVal val="1"/>
          <c:showCatName val="0"/>
          <c:showSerName val="0"/>
          <c:showPercent val="0"/>
          <c:showBubbleSize val="0"/>
        </c:dLbls>
        <c:gapWidth val="10"/>
        <c:axId val="799498160"/>
        <c:axId val="799498720"/>
      </c:barChart>
      <c:catAx>
        <c:axId val="799498160"/>
        <c:scaling>
          <c:orientation val="maxMin"/>
        </c:scaling>
        <c:delete val="0"/>
        <c:axPos val="l"/>
        <c:numFmt formatCode="General" sourceLinked="1"/>
        <c:majorTickMark val="none"/>
        <c:minorTickMark val="none"/>
        <c:tickLblPos val="low"/>
        <c:spPr>
          <a:noFill/>
          <a:ln w="9525" cap="flat" cmpd="sng" algn="ctr">
            <a:solidFill>
              <a:srgbClr val="FFFFFF"/>
            </a:solidFill>
            <a:miter lim="800000"/>
          </a:ln>
          <a:effectLst/>
        </c:spPr>
        <c:txPr>
          <a:bodyPr rot="-60000000" vert="horz"/>
          <a:lstStyle/>
          <a:p>
            <a:pPr>
              <a:defRPr sz="2400"/>
            </a:pPr>
            <a:endParaRPr lang="en-US"/>
          </a:p>
        </c:txPr>
        <c:crossAx val="799498720"/>
        <c:crosses val="autoZero"/>
        <c:auto val="1"/>
        <c:lblAlgn val="ctr"/>
        <c:lblOffset val="100"/>
        <c:noMultiLvlLbl val="0"/>
      </c:catAx>
      <c:valAx>
        <c:axId val="799498720"/>
        <c:scaling>
          <c:orientation val="minMax"/>
          <c:max val="0.8"/>
        </c:scaling>
        <c:delete val="1"/>
        <c:axPos val="b"/>
        <c:numFmt formatCode="0%" sourceLinked="0"/>
        <c:majorTickMark val="out"/>
        <c:minorTickMark val="none"/>
        <c:tickLblPos val="nextTo"/>
        <c:crossAx val="799498160"/>
        <c:crosses val="max"/>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790035113854012"/>
          <c:y val="1.9167579408543262E-2"/>
          <c:w val="0.80037278241018395"/>
          <c:h val="0.91841898733085503"/>
        </c:manualLayout>
      </c:layout>
      <c:barChart>
        <c:barDir val="bar"/>
        <c:grouping val="clustered"/>
        <c:varyColors val="0"/>
        <c:ser>
          <c:idx val="0"/>
          <c:order val="0"/>
          <c:tx>
            <c:strRef>
              <c:f>Sheet1!$B$1</c:f>
              <c:strCache>
                <c:ptCount val="1"/>
                <c:pt idx="0">
                  <c:v>Series 1</c:v>
                </c:pt>
              </c:strCache>
            </c:strRef>
          </c:tx>
          <c:spPr>
            <a:solidFill>
              <a:schemeClr val="accent1"/>
            </a:solidFill>
            <a:ln>
              <a:solidFill>
                <a:schemeClr val="bg1"/>
              </a:solidFill>
              <a:miter lim="800000"/>
            </a:ln>
            <a:effectLst/>
          </c:spPr>
          <c:invertIfNegative val="0"/>
          <c:dPt>
            <c:idx val="0"/>
            <c:invertIfNegative val="0"/>
            <c:bubble3D val="0"/>
            <c:spPr>
              <a:solidFill>
                <a:srgbClr val="4472C4">
                  <a:lumMod val="60000"/>
                  <a:lumOff val="40000"/>
                </a:srgbClr>
              </a:solidFill>
              <a:ln>
                <a:solidFill>
                  <a:schemeClr val="bg1"/>
                </a:solidFill>
                <a:miter lim="800000"/>
              </a:ln>
              <a:effectLst/>
            </c:spPr>
            <c:extLst>
              <c:ext xmlns:c16="http://schemas.microsoft.com/office/drawing/2014/chart" uri="{C3380CC4-5D6E-409C-BE32-E72D297353CC}">
                <c16:uniqueId val="{00000001-D30F-4E61-885E-FABE7A35A3D8}"/>
              </c:ext>
            </c:extLst>
          </c:dPt>
          <c:dPt>
            <c:idx val="1"/>
            <c:invertIfNegative val="0"/>
            <c:bubble3D val="0"/>
            <c:spPr>
              <a:solidFill>
                <a:srgbClr val="881124"/>
              </a:solidFill>
              <a:ln>
                <a:solidFill>
                  <a:schemeClr val="bg1"/>
                </a:solidFill>
                <a:miter lim="800000"/>
              </a:ln>
              <a:effectLst/>
            </c:spPr>
            <c:extLst>
              <c:ext xmlns:c16="http://schemas.microsoft.com/office/drawing/2014/chart" uri="{C3380CC4-5D6E-409C-BE32-E72D297353CC}">
                <c16:uniqueId val="{00000003-D30F-4E61-885E-FABE7A35A3D8}"/>
              </c:ext>
            </c:extLst>
          </c:dPt>
          <c:dLbls>
            <c:numFmt formatCode="0%" sourceLinked="0"/>
            <c:spPr>
              <a:noFill/>
              <a:ln>
                <a:noFill/>
              </a:ln>
              <a:effectLst/>
            </c:spPr>
            <c:txPr>
              <a:bodyPr rot="0" vert="horz"/>
              <a:lstStyle/>
              <a:p>
                <a:pPr>
                  <a:defRPr sz="2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Sheet1!$A$2:$A$3</c:f>
              <c:strCache>
                <c:ptCount val="2"/>
                <c:pt idx="0">
                  <c:v>Men</c:v>
                </c:pt>
                <c:pt idx="1">
                  <c:v>Women</c:v>
                </c:pt>
              </c:strCache>
            </c:strRef>
          </c:cat>
          <c:val>
            <c:numRef>
              <c:f>Sheet1!$B$2:$B$3</c:f>
              <c:numCache>
                <c:formatCode>0%</c:formatCode>
                <c:ptCount val="2"/>
                <c:pt idx="0">
                  <c:v>0.32300000000000001</c:v>
                </c:pt>
                <c:pt idx="1">
                  <c:v>0.49099999999999999</c:v>
                </c:pt>
              </c:numCache>
            </c:numRef>
          </c:val>
          <c:extLst>
            <c:ext xmlns:c16="http://schemas.microsoft.com/office/drawing/2014/chart" uri="{C3380CC4-5D6E-409C-BE32-E72D297353CC}">
              <c16:uniqueId val="{00000008-D30F-4E61-885E-FABE7A35A3D8}"/>
            </c:ext>
          </c:extLst>
        </c:ser>
        <c:dLbls>
          <c:dLblPos val="outEnd"/>
          <c:showLegendKey val="0"/>
          <c:showVal val="1"/>
          <c:showCatName val="0"/>
          <c:showSerName val="0"/>
          <c:showPercent val="0"/>
          <c:showBubbleSize val="0"/>
        </c:dLbls>
        <c:gapWidth val="10"/>
        <c:axId val="798085536"/>
        <c:axId val="798086096"/>
      </c:barChart>
      <c:catAx>
        <c:axId val="798085536"/>
        <c:scaling>
          <c:orientation val="maxMin"/>
        </c:scaling>
        <c:delete val="0"/>
        <c:axPos val="l"/>
        <c:numFmt formatCode="General" sourceLinked="1"/>
        <c:majorTickMark val="none"/>
        <c:minorTickMark val="none"/>
        <c:tickLblPos val="low"/>
        <c:spPr>
          <a:noFill/>
          <a:ln w="9525" cap="flat" cmpd="sng" algn="ctr">
            <a:solidFill>
              <a:srgbClr val="FFFFFF"/>
            </a:solidFill>
            <a:miter lim="800000"/>
          </a:ln>
          <a:effectLst/>
        </c:spPr>
        <c:txPr>
          <a:bodyPr rot="-60000000" vert="horz"/>
          <a:lstStyle/>
          <a:p>
            <a:pPr>
              <a:defRPr sz="2400"/>
            </a:pPr>
            <a:endParaRPr lang="en-US"/>
          </a:p>
        </c:txPr>
        <c:crossAx val="798086096"/>
        <c:crosses val="autoZero"/>
        <c:auto val="1"/>
        <c:lblAlgn val="ctr"/>
        <c:lblOffset val="100"/>
        <c:noMultiLvlLbl val="0"/>
      </c:catAx>
      <c:valAx>
        <c:axId val="798086096"/>
        <c:scaling>
          <c:orientation val="minMax"/>
          <c:max val="0.8"/>
        </c:scaling>
        <c:delete val="1"/>
        <c:axPos val="b"/>
        <c:numFmt formatCode="0%" sourceLinked="0"/>
        <c:majorTickMark val="out"/>
        <c:minorTickMark val="none"/>
        <c:tickLblPos val="nextTo"/>
        <c:crossAx val="798085536"/>
        <c:crosses val="max"/>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607201758394203"/>
          <c:y val="1.1616369763422726E-3"/>
          <c:w val="0.57847410350949136"/>
          <c:h val="0.82688244382095044"/>
        </c:manualLayout>
      </c:layout>
      <c:lineChart>
        <c:grouping val="standard"/>
        <c:varyColors val="0"/>
        <c:ser>
          <c:idx val="0"/>
          <c:order val="0"/>
          <c:tx>
            <c:strRef>
              <c:f>Sheet1!$B$1</c:f>
              <c:strCache>
                <c:ptCount val="1"/>
                <c:pt idx="0">
                  <c:v>Graduated in 4 yrs</c:v>
                </c:pt>
              </c:strCache>
            </c:strRef>
          </c:tx>
          <c:spPr>
            <a:ln w="114300" cap="rnd">
              <a:solidFill>
                <a:schemeClr val="tx1"/>
              </a:solidFill>
              <a:round/>
            </a:ln>
            <a:effectLst/>
          </c:spPr>
          <c:marker>
            <c:symbol val="none"/>
          </c:marker>
          <c:dPt>
            <c:idx val="12"/>
            <c:marker>
              <c:symbol val="none"/>
            </c:marker>
            <c:bubble3D val="0"/>
            <c:spPr>
              <a:ln w="114300" cap="rnd">
                <a:solidFill>
                  <a:schemeClr val="tx1"/>
                </a:solidFill>
                <a:prstDash val="solid"/>
                <a:round/>
              </a:ln>
              <a:effectLst/>
            </c:spPr>
            <c:extLst>
              <c:ext xmlns:c16="http://schemas.microsoft.com/office/drawing/2014/chart" uri="{C3380CC4-5D6E-409C-BE32-E72D297353CC}">
                <c16:uniqueId val="{00000001-D467-45FD-AD79-396F4E22B77C}"/>
              </c:ext>
            </c:extLst>
          </c:dPt>
          <c:dPt>
            <c:idx val="13"/>
            <c:marker>
              <c:symbol val="none"/>
            </c:marker>
            <c:bubble3D val="0"/>
            <c:spPr>
              <a:ln w="114300" cap="rnd">
                <a:solidFill>
                  <a:schemeClr val="tx1"/>
                </a:solidFill>
                <a:prstDash val="solid"/>
                <a:round/>
              </a:ln>
              <a:effectLst/>
            </c:spPr>
            <c:extLst>
              <c:ext xmlns:c16="http://schemas.microsoft.com/office/drawing/2014/chart" uri="{C3380CC4-5D6E-409C-BE32-E72D297353CC}">
                <c16:uniqueId val="{00000003-D467-45FD-AD79-396F4E22B77C}"/>
              </c:ext>
            </c:extLst>
          </c:dPt>
          <c:dLbls>
            <c:dLbl>
              <c:idx val="0"/>
              <c:layout/>
              <c:dLblPos val="l"/>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7295-4193-AE1D-6C700F74E9B7}"/>
                </c:ext>
              </c:extLst>
            </c:dLbl>
            <c:dLbl>
              <c:idx val="7"/>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7295-4193-AE1D-6C700F74E9B7}"/>
                </c:ext>
              </c:extLst>
            </c:dLbl>
            <c:dLbl>
              <c:idx val="12"/>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467-45FD-AD79-396F4E22B77C}"/>
                </c:ext>
              </c:extLst>
            </c:dLbl>
            <c:spPr>
              <a:noFill/>
              <a:ln>
                <a:noFill/>
              </a:ln>
              <a:effectLst/>
            </c:spPr>
            <c:txPr>
              <a:bodyPr rot="0" spcFirstLastPara="1" vertOverflow="ellipsis" vert="horz" wrap="square" anchor="ctr" anchorCtr="1"/>
              <a:lstStyle/>
              <a:p>
                <a:pPr>
                  <a:defRPr sz="2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b"/>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General</c:formatCode>
                <c:ptCount val="13"/>
                <c:pt idx="0">
                  <c:v>2002</c:v>
                </c:pt>
                <c:pt idx="7">
                  <c:v>2009</c:v>
                </c:pt>
                <c:pt idx="12">
                  <c:v>2014</c:v>
                </c:pt>
              </c:numCache>
            </c:numRef>
          </c:cat>
          <c:val>
            <c:numRef>
              <c:f>Sheet1!$B$2:$B$14</c:f>
              <c:numCache>
                <c:formatCode>0%</c:formatCode>
                <c:ptCount val="13"/>
                <c:pt idx="0">
                  <c:v>0.404121110176619</c:v>
                </c:pt>
                <c:pt idx="1">
                  <c:v>0.44949026876737719</c:v>
                </c:pt>
                <c:pt idx="2">
                  <c:v>0.43361581920903952</c:v>
                </c:pt>
                <c:pt idx="3">
                  <c:v>0.44631410256410253</c:v>
                </c:pt>
                <c:pt idx="4">
                  <c:v>0.47413155949741315</c:v>
                </c:pt>
                <c:pt idx="5">
                  <c:v>0.45088800289960124</c:v>
                </c:pt>
                <c:pt idx="6">
                  <c:v>0.4756606397774687</c:v>
                </c:pt>
                <c:pt idx="7">
                  <c:v>0.47477638640429343</c:v>
                </c:pt>
                <c:pt idx="8">
                  <c:v>0.51591657519209655</c:v>
                </c:pt>
                <c:pt idx="9">
                  <c:v>0.52842942345924448</c:v>
                </c:pt>
                <c:pt idx="10">
                  <c:v>0.54674644727000743</c:v>
                </c:pt>
                <c:pt idx="11">
                  <c:v>0.58419497784342689</c:v>
                </c:pt>
                <c:pt idx="12">
                  <c:v>0.6269284712482468</c:v>
                </c:pt>
              </c:numCache>
            </c:numRef>
          </c:val>
          <c:smooth val="0"/>
          <c:extLst>
            <c:ext xmlns:c16="http://schemas.microsoft.com/office/drawing/2014/chart" uri="{C3380CC4-5D6E-409C-BE32-E72D297353CC}">
              <c16:uniqueId val="{00000006-D467-45FD-AD79-396F4E22B77C}"/>
            </c:ext>
          </c:extLst>
        </c:ser>
        <c:ser>
          <c:idx val="1"/>
          <c:order val="1"/>
          <c:tx>
            <c:strRef>
              <c:f>Sheet1!$C$1</c:f>
              <c:strCache>
                <c:ptCount val="1"/>
                <c:pt idx="0">
                  <c:v>Graduated in 6 yrs</c:v>
                </c:pt>
              </c:strCache>
            </c:strRef>
          </c:tx>
          <c:spPr>
            <a:ln w="114300" cap="rnd">
              <a:solidFill>
                <a:srgbClr val="A71E23"/>
              </a:solidFill>
              <a:round/>
            </a:ln>
            <a:effectLst/>
          </c:spPr>
          <c:marker>
            <c:symbol val="none"/>
          </c:marker>
          <c:dLbls>
            <c:dLbl>
              <c:idx val="0"/>
              <c:layout/>
              <c:dLblPos val="l"/>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7295-4193-AE1D-6C700F74E9B7}"/>
                </c:ext>
              </c:extLst>
            </c:dLbl>
            <c:dLbl>
              <c:idx val="10"/>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146-4F0A-AD39-9466007E0F8C}"/>
                </c:ext>
              </c:extLst>
            </c:dLbl>
            <c:spPr>
              <a:noFill/>
              <a:ln>
                <a:noFill/>
              </a:ln>
              <a:effectLst/>
            </c:spPr>
            <c:txPr>
              <a:bodyPr rot="0" spcFirstLastPara="1" vertOverflow="ellipsis" vert="horz" wrap="square" anchor="ctr" anchorCtr="1"/>
              <a:lstStyle/>
              <a:p>
                <a:pPr>
                  <a:defRPr sz="2400" b="1" i="0" u="none" strike="noStrike" kern="1200" baseline="0">
                    <a:solidFill>
                      <a:srgbClr val="990000"/>
                    </a:solidFill>
                    <a:latin typeface="Arial" panose="020B0604020202020204" pitchFamily="34" charset="0"/>
                    <a:ea typeface="+mn-ea"/>
                    <a:cs typeface="Arial" panose="020B0604020202020204" pitchFamily="34" charset="0"/>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General</c:formatCode>
                <c:ptCount val="13"/>
                <c:pt idx="0">
                  <c:v>2002</c:v>
                </c:pt>
                <c:pt idx="7">
                  <c:v>2009</c:v>
                </c:pt>
                <c:pt idx="12">
                  <c:v>2014</c:v>
                </c:pt>
              </c:numCache>
            </c:numRef>
          </c:cat>
          <c:val>
            <c:numRef>
              <c:f>Sheet1!$C$2:$C$14</c:f>
              <c:numCache>
                <c:formatCode>0%</c:formatCode>
                <c:ptCount val="13"/>
                <c:pt idx="0">
                  <c:v>0.62195121951219512</c:v>
                </c:pt>
                <c:pt idx="1">
                  <c:v>0.67701575532900837</c:v>
                </c:pt>
                <c:pt idx="2">
                  <c:v>0.65348399246704336</c:v>
                </c:pt>
                <c:pt idx="3">
                  <c:v>0.66987179487179493</c:v>
                </c:pt>
                <c:pt idx="4">
                  <c:v>0.69733924611973397</c:v>
                </c:pt>
                <c:pt idx="5">
                  <c:v>0.65929684668358102</c:v>
                </c:pt>
                <c:pt idx="6">
                  <c:v>0.68567454798331018</c:v>
                </c:pt>
                <c:pt idx="7">
                  <c:v>0.68336314847942758</c:v>
                </c:pt>
                <c:pt idx="8">
                  <c:v>0.72374679839004752</c:v>
                </c:pt>
                <c:pt idx="9">
                  <c:v>0.7180914512922465</c:v>
                </c:pt>
                <c:pt idx="10">
                  <c:v>0.73784592370979807</c:v>
                </c:pt>
              </c:numCache>
            </c:numRef>
          </c:val>
          <c:smooth val="0"/>
          <c:extLst>
            <c:ext xmlns:c16="http://schemas.microsoft.com/office/drawing/2014/chart" uri="{C3380CC4-5D6E-409C-BE32-E72D297353CC}">
              <c16:uniqueId val="{00000009-D467-45FD-AD79-396F4E22B77C}"/>
            </c:ext>
          </c:extLst>
        </c:ser>
        <c:dLbls>
          <c:showLegendKey val="0"/>
          <c:showVal val="0"/>
          <c:showCatName val="0"/>
          <c:showSerName val="0"/>
          <c:showPercent val="0"/>
          <c:showBubbleSize val="0"/>
        </c:dLbls>
        <c:smooth val="0"/>
        <c:axId val="688854416"/>
        <c:axId val="688854976"/>
      </c:lineChart>
      <c:catAx>
        <c:axId val="688854416"/>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dirty="0"/>
                  <a:t>Fall of Entry</a:t>
                </a:r>
              </a:p>
            </c:rich>
          </c:tx>
          <c:layout>
            <c:manualLayout>
              <c:xMode val="edge"/>
              <c:yMode val="edge"/>
              <c:x val="0.48948434276839387"/>
              <c:y val="0.923418681505226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88854976"/>
        <c:crosses val="autoZero"/>
        <c:auto val="1"/>
        <c:lblAlgn val="ctr"/>
        <c:lblOffset val="100"/>
        <c:noMultiLvlLbl val="0"/>
      </c:catAx>
      <c:valAx>
        <c:axId val="688854976"/>
        <c:scaling>
          <c:orientation val="minMax"/>
          <c:max val="1"/>
        </c:scaling>
        <c:delete val="1"/>
        <c:axPos val="l"/>
        <c:numFmt formatCode="0%" sourceLinked="1"/>
        <c:majorTickMark val="out"/>
        <c:minorTickMark val="none"/>
        <c:tickLblPos val="nextTo"/>
        <c:crossAx val="688854416"/>
        <c:crosses val="autoZero"/>
        <c:crossBetween val="between"/>
      </c:valAx>
      <c:spPr>
        <a:noFill/>
        <a:ln>
          <a:noFill/>
        </a:ln>
        <a:effectLst/>
      </c:spPr>
    </c:plotArea>
    <c:plotVisOnly val="1"/>
    <c:dispBlanksAs val="gap"/>
    <c:showDLblsOverMax val="0"/>
  </c:chart>
  <c:spPr>
    <a:noFill/>
    <a:ln>
      <a:noFill/>
    </a:ln>
    <a:effectLst/>
  </c:spPr>
  <c:txPr>
    <a:bodyPr/>
    <a:lstStyle/>
    <a:p>
      <a:pPr>
        <a:defRPr sz="24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348793854777163E-2"/>
          <c:y val="6.1981000627130599E-2"/>
          <c:w val="0.97330241229044567"/>
          <c:h val="0.69462156206762748"/>
        </c:manualLayout>
      </c:layout>
      <c:barChart>
        <c:barDir val="col"/>
        <c:grouping val="clustered"/>
        <c:varyColors val="0"/>
        <c:ser>
          <c:idx val="0"/>
          <c:order val="0"/>
          <c:tx>
            <c:strRef>
              <c:f>Sheet1!$B$1</c:f>
              <c:strCache>
                <c:ptCount val="1"/>
                <c:pt idx="0">
                  <c:v>Series 1</c:v>
                </c:pt>
              </c:strCache>
            </c:strRef>
          </c:tx>
          <c:spPr>
            <a:solidFill>
              <a:schemeClr val="tx1"/>
            </a:solidFill>
            <a:ln>
              <a:noFill/>
            </a:ln>
            <a:effectLst/>
          </c:spPr>
          <c:invertIfNegative val="0"/>
          <c:dPt>
            <c:idx val="10"/>
            <c:invertIfNegative val="0"/>
            <c:bubble3D val="0"/>
            <c:spPr>
              <a:solidFill>
                <a:srgbClr val="990000"/>
              </a:solidFill>
              <a:ln>
                <a:noFill/>
              </a:ln>
              <a:effectLst/>
            </c:spPr>
            <c:extLst>
              <c:ext xmlns:c16="http://schemas.microsoft.com/office/drawing/2014/chart" uri="{C3380CC4-5D6E-409C-BE32-E72D297353CC}">
                <c16:uniqueId val="{00000003-473D-4F6B-91ED-691BC4B163C3}"/>
              </c:ext>
            </c:extLst>
          </c:dPt>
          <c:dPt>
            <c:idx val="11"/>
            <c:invertIfNegative val="0"/>
            <c:bubble3D val="0"/>
            <c:spPr>
              <a:solidFill>
                <a:srgbClr val="990000"/>
              </a:solidFill>
              <a:ln>
                <a:noFill/>
              </a:ln>
              <a:effectLst/>
            </c:spPr>
            <c:extLst>
              <c:ext xmlns:c16="http://schemas.microsoft.com/office/drawing/2014/chart" uri="{C3380CC4-5D6E-409C-BE32-E72D297353CC}">
                <c16:uniqueId val="{00000004-473D-4F6B-91ED-691BC4B163C3}"/>
              </c:ext>
            </c:extLst>
          </c:dPt>
          <c:dPt>
            <c:idx val="13"/>
            <c:invertIfNegative val="0"/>
            <c:bubble3D val="0"/>
            <c:spPr>
              <a:solidFill>
                <a:srgbClr val="990000"/>
              </a:solidFill>
              <a:ln>
                <a:noFill/>
              </a:ln>
              <a:effectLst/>
            </c:spPr>
            <c:extLst>
              <c:ext xmlns:c16="http://schemas.microsoft.com/office/drawing/2014/chart" uri="{C3380CC4-5D6E-409C-BE32-E72D297353CC}">
                <c16:uniqueId val="{00000005-473D-4F6B-91ED-691BC4B163C3}"/>
              </c:ext>
            </c:extLst>
          </c:dPt>
          <c:dPt>
            <c:idx val="14"/>
            <c:invertIfNegative val="0"/>
            <c:bubble3D val="0"/>
            <c:spPr>
              <a:solidFill>
                <a:srgbClr val="990000"/>
              </a:solidFill>
              <a:ln>
                <a:noFill/>
              </a:ln>
              <a:effectLst/>
            </c:spPr>
            <c:extLst>
              <c:ext xmlns:c16="http://schemas.microsoft.com/office/drawing/2014/chart" uri="{C3380CC4-5D6E-409C-BE32-E72D297353CC}">
                <c16:uniqueId val="{00000006-473D-4F6B-91ED-691BC4B163C3}"/>
              </c:ext>
            </c:extLst>
          </c:dPt>
          <c:dPt>
            <c:idx val="15"/>
            <c:invertIfNegative val="0"/>
            <c:bubble3D val="0"/>
            <c:spPr>
              <a:solidFill>
                <a:srgbClr val="990000"/>
              </a:solidFill>
              <a:ln>
                <a:noFill/>
              </a:ln>
              <a:effectLst/>
            </c:spPr>
            <c:extLst>
              <c:ext xmlns:c16="http://schemas.microsoft.com/office/drawing/2014/chart" uri="{C3380CC4-5D6E-409C-BE32-E72D297353CC}">
                <c16:uniqueId val="{00000007-473D-4F6B-91ED-691BC4B163C3}"/>
              </c:ext>
            </c:extLst>
          </c:dPt>
          <c:dPt>
            <c:idx val="17"/>
            <c:invertIfNegative val="0"/>
            <c:bubble3D val="0"/>
            <c:spPr>
              <a:solidFill>
                <a:srgbClr val="990000"/>
              </a:solidFill>
              <a:ln>
                <a:noFill/>
              </a:ln>
              <a:effectLst/>
            </c:spPr>
            <c:extLst>
              <c:ext xmlns:c16="http://schemas.microsoft.com/office/drawing/2014/chart" uri="{C3380CC4-5D6E-409C-BE32-E72D297353CC}">
                <c16:uniqueId val="{00000008-473D-4F6B-91ED-691BC4B163C3}"/>
              </c:ext>
            </c:extLst>
          </c:dPt>
          <c:dPt>
            <c:idx val="18"/>
            <c:invertIfNegative val="0"/>
            <c:bubble3D val="0"/>
            <c:spPr>
              <a:solidFill>
                <a:srgbClr val="990000"/>
              </a:solidFill>
              <a:ln>
                <a:noFill/>
              </a:ln>
              <a:effectLst/>
            </c:spPr>
            <c:extLst>
              <c:ext xmlns:c16="http://schemas.microsoft.com/office/drawing/2014/chart" uri="{C3380CC4-5D6E-409C-BE32-E72D297353CC}">
                <c16:uniqueId val="{00000009-473D-4F6B-91ED-691BC4B163C3}"/>
              </c:ext>
            </c:extLst>
          </c:dPt>
          <c:dLbls>
            <c:dLbl>
              <c:idx val="1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881124"/>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473D-4F6B-91ED-691BC4B163C3}"/>
                </c:ext>
              </c:extLst>
            </c:dLbl>
            <c:dLbl>
              <c:idx val="11"/>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881124"/>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473D-4F6B-91ED-691BC4B163C3}"/>
                </c:ext>
              </c:extLst>
            </c:dLbl>
            <c:dLbl>
              <c:idx val="13"/>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881124"/>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473D-4F6B-91ED-691BC4B163C3}"/>
                </c:ext>
              </c:extLst>
            </c:dLbl>
            <c:dLbl>
              <c:idx val="14"/>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881124"/>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473D-4F6B-91ED-691BC4B163C3}"/>
                </c:ext>
              </c:extLst>
            </c:dLbl>
            <c:dLbl>
              <c:idx val="15"/>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881124"/>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473D-4F6B-91ED-691BC4B163C3}"/>
                </c:ext>
              </c:extLst>
            </c:dLbl>
            <c:dLbl>
              <c:idx val="17"/>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881124"/>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8-473D-4F6B-91ED-691BC4B163C3}"/>
                </c:ext>
              </c:extLst>
            </c:dLbl>
            <c:dLbl>
              <c:idx val="18"/>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881124"/>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473D-4F6B-91ED-691BC4B163C3}"/>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9"/>
                <c:pt idx="0">
                  <c:v>Women</c:v>
                </c:pt>
                <c:pt idx="1">
                  <c:v>Men</c:v>
                </c:pt>
                <c:pt idx="3">
                  <c:v>Black</c:v>
                </c:pt>
                <c:pt idx="4">
                  <c:v>Hispanic</c:v>
                </c:pt>
                <c:pt idx="5">
                  <c:v>White</c:v>
                </c:pt>
                <c:pt idx="7">
                  <c:v>No Pell</c:v>
                </c:pt>
                <c:pt idx="8">
                  <c:v>Pell</c:v>
                </c:pt>
                <c:pt idx="10">
                  <c:v>Women</c:v>
                </c:pt>
                <c:pt idx="11">
                  <c:v>Men</c:v>
                </c:pt>
                <c:pt idx="13">
                  <c:v>Black</c:v>
                </c:pt>
                <c:pt idx="14">
                  <c:v>Hispanic</c:v>
                </c:pt>
                <c:pt idx="15">
                  <c:v>White</c:v>
                </c:pt>
                <c:pt idx="17">
                  <c:v>No Pell</c:v>
                </c:pt>
                <c:pt idx="18">
                  <c:v>Pell</c:v>
                </c:pt>
              </c:strCache>
            </c:strRef>
          </c:cat>
          <c:val>
            <c:numRef>
              <c:f>Sheet1!$B$2:$B$20</c:f>
              <c:numCache>
                <c:formatCode>0%</c:formatCode>
                <c:ptCount val="19"/>
                <c:pt idx="0">
                  <c:v>0.68416801292407103</c:v>
                </c:pt>
                <c:pt idx="1">
                  <c:v>0.57496902106567538</c:v>
                </c:pt>
                <c:pt idx="3">
                  <c:v>0.58125000000000004</c:v>
                </c:pt>
                <c:pt idx="4">
                  <c:v>0.61648745519713266</c:v>
                </c:pt>
                <c:pt idx="5">
                  <c:v>0.61134903640256955</c:v>
                </c:pt>
                <c:pt idx="7">
                  <c:v>0.61626100466079747</c:v>
                </c:pt>
                <c:pt idx="8">
                  <c:v>0.63517915309446249</c:v>
                </c:pt>
                <c:pt idx="10">
                  <c:v>0.77815410668924645</c:v>
                </c:pt>
                <c:pt idx="11">
                  <c:v>0.70328198258539854</c:v>
                </c:pt>
                <c:pt idx="13">
                  <c:v>0.72549019607843135</c:v>
                </c:pt>
                <c:pt idx="14">
                  <c:v>0.70781893004115237</c:v>
                </c:pt>
                <c:pt idx="15">
                  <c:v>0.72451193058568331</c:v>
                </c:pt>
                <c:pt idx="17">
                  <c:v>0.72312886888013506</c:v>
                </c:pt>
                <c:pt idx="18">
                  <c:v>0.76254180602006694</c:v>
                </c:pt>
              </c:numCache>
            </c:numRef>
          </c:val>
          <c:extLst>
            <c:ext xmlns:c16="http://schemas.microsoft.com/office/drawing/2014/chart" uri="{C3380CC4-5D6E-409C-BE32-E72D297353CC}">
              <c16:uniqueId val="{00000000-473D-4F6B-91ED-691BC4B163C3}"/>
            </c:ext>
          </c:extLst>
        </c:ser>
        <c:dLbls>
          <c:showLegendKey val="0"/>
          <c:showVal val="0"/>
          <c:showCatName val="0"/>
          <c:showSerName val="0"/>
          <c:showPercent val="0"/>
          <c:showBubbleSize val="0"/>
        </c:dLbls>
        <c:gapWidth val="15"/>
        <c:overlap val="-27"/>
        <c:axId val="688857216"/>
        <c:axId val="688857776"/>
      </c:barChart>
      <c:catAx>
        <c:axId val="688857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88857776"/>
        <c:crosses val="autoZero"/>
        <c:auto val="1"/>
        <c:lblAlgn val="ctr"/>
        <c:lblOffset val="100"/>
        <c:noMultiLvlLbl val="0"/>
      </c:catAx>
      <c:valAx>
        <c:axId val="688857776"/>
        <c:scaling>
          <c:orientation val="minMax"/>
          <c:max val="0.9"/>
          <c:min val="0"/>
        </c:scaling>
        <c:delete val="1"/>
        <c:axPos val="l"/>
        <c:numFmt formatCode="0%" sourceLinked="1"/>
        <c:majorTickMark val="out"/>
        <c:minorTickMark val="none"/>
        <c:tickLblPos val="nextTo"/>
        <c:crossAx val="688857216"/>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91115184840958"/>
          <c:y val="0.11318164454463772"/>
          <c:w val="0.6660703406050994"/>
          <c:h val="0.70513356612128286"/>
        </c:manualLayout>
      </c:layout>
      <c:lineChart>
        <c:grouping val="standard"/>
        <c:varyColors val="0"/>
        <c:ser>
          <c:idx val="0"/>
          <c:order val="0"/>
          <c:tx>
            <c:strRef>
              <c:f>Sheet1!$B$1</c:f>
              <c:strCache>
                <c:ptCount val="1"/>
                <c:pt idx="0">
                  <c:v>Median parental income</c:v>
                </c:pt>
              </c:strCache>
            </c:strRef>
          </c:tx>
          <c:spPr>
            <a:ln w="127000" cap="rnd">
              <a:solidFill>
                <a:schemeClr val="accent5">
                  <a:lumMod val="60000"/>
                  <a:lumOff val="40000"/>
                </a:schemeClr>
              </a:solidFill>
              <a:round/>
            </a:ln>
            <a:effectLst/>
          </c:spPr>
          <c:marker>
            <c:symbol val="none"/>
          </c:marker>
          <c:dLbls>
            <c:dLbl>
              <c:idx val="0"/>
              <c:layout>
                <c:manualLayout>
                  <c:x val="-0.21838622015548212"/>
                  <c:y val="-4.2911176511731756E-2"/>
                </c:manualLayout>
              </c:layout>
              <c:tx>
                <c:rich>
                  <a:bodyPr/>
                  <a:lstStyle/>
                  <a:p>
                    <a:fld id="{89A47465-DDE1-47C4-8E17-17F22809F484}" type="VALUE">
                      <a:rPr lang="en-US" smtClean="0"/>
                      <a:pPr/>
                      <a:t>[VALUE]</a:t>
                    </a:fld>
                    <a:endParaRPr lang="en-US" dirty="0" smtClean="0"/>
                  </a:p>
                  <a:p>
                    <a:fld id="{F41A15B6-52B0-45EE-9747-C3C6A9C58484}" type="SERIESNAME">
                      <a:rPr lang="en-US" smtClean="0"/>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8-2F5B-41AB-95A0-CC74CEE90882}"/>
                </c:ext>
              </c:extLst>
            </c:dLbl>
            <c:dLbl>
              <c:idx val="11"/>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2F5B-41AB-95A0-CC74CEE90882}"/>
                </c:ext>
              </c:extLst>
            </c:dLbl>
            <c:numFmt formatCode="&quot;$&quot;#,##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5">
                        <a:lumMod val="60000"/>
                        <a:lumOff val="40000"/>
                      </a:schemeClr>
                    </a:solidFill>
                    <a:latin typeface="Arial" panose="020B0604020202020204" pitchFamily="34" charset="0"/>
                    <a:ea typeface="+mn-ea"/>
                    <a:cs typeface="Arial" panose="020B0604020202020204" pitchFamily="34" charset="0"/>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9"/>
                <c:pt idx="0">
                  <c:v>1980
2000-01</c:v>
                </c:pt>
                <c:pt idx="11">
                  <c:v>1991
2011-12</c:v>
                </c:pt>
                <c:pt idx="18">
                  <c:v>1998
2018-19</c:v>
                </c:pt>
              </c:strCache>
            </c:strRef>
          </c:cat>
          <c:val>
            <c:numRef>
              <c:f>Sheet1!$B$2:$B$20</c:f>
              <c:numCache>
                <c:formatCode>General</c:formatCode>
                <c:ptCount val="19"/>
                <c:pt idx="0">
                  <c:v>75100</c:v>
                </c:pt>
                <c:pt idx="1">
                  <c:v>69800</c:v>
                </c:pt>
                <c:pt idx="2">
                  <c:v>76200</c:v>
                </c:pt>
                <c:pt idx="3">
                  <c:v>74700</c:v>
                </c:pt>
                <c:pt idx="4">
                  <c:v>79000</c:v>
                </c:pt>
                <c:pt idx="5">
                  <c:v>79600</c:v>
                </c:pt>
                <c:pt idx="6">
                  <c:v>78400</c:v>
                </c:pt>
                <c:pt idx="7">
                  <c:v>84300</c:v>
                </c:pt>
                <c:pt idx="8">
                  <c:v>83800</c:v>
                </c:pt>
                <c:pt idx="9">
                  <c:v>88100</c:v>
                </c:pt>
                <c:pt idx="10">
                  <c:v>91200</c:v>
                </c:pt>
                <c:pt idx="11">
                  <c:v>88300</c:v>
                </c:pt>
              </c:numCache>
            </c:numRef>
          </c:val>
          <c:smooth val="0"/>
          <c:extLst>
            <c:ext xmlns:c16="http://schemas.microsoft.com/office/drawing/2014/chart" uri="{C3380CC4-5D6E-409C-BE32-E72D297353CC}">
              <c16:uniqueId val="{00000000-2F5B-41AB-95A0-CC74CEE90882}"/>
            </c:ext>
          </c:extLst>
        </c:ser>
        <c:dLbls>
          <c:showLegendKey val="0"/>
          <c:showVal val="0"/>
          <c:showCatName val="0"/>
          <c:showSerName val="0"/>
          <c:showPercent val="0"/>
          <c:showBubbleSize val="0"/>
        </c:dLbls>
        <c:marker val="1"/>
        <c:smooth val="0"/>
        <c:axId val="792603952"/>
        <c:axId val="792604512"/>
      </c:lineChart>
      <c:lineChart>
        <c:grouping val="standard"/>
        <c:varyColors val="0"/>
        <c:ser>
          <c:idx val="1"/>
          <c:order val="1"/>
          <c:tx>
            <c:strRef>
              <c:f>Sheet1!$C$1</c:f>
              <c:strCache>
                <c:ptCount val="1"/>
                <c:pt idx="0">
                  <c:v>Parents in bottom income quintile</c:v>
                </c:pt>
              </c:strCache>
            </c:strRef>
          </c:tx>
          <c:spPr>
            <a:ln w="127000" cap="rnd">
              <a:solidFill>
                <a:schemeClr val="accent5">
                  <a:lumMod val="50000"/>
                </a:schemeClr>
              </a:solidFill>
              <a:round/>
            </a:ln>
            <a:effectLst/>
          </c:spPr>
          <c:marker>
            <c:symbol val="none"/>
          </c:marker>
          <c:dLbls>
            <c:dLbl>
              <c:idx val="0"/>
              <c:layout>
                <c:manualLayout>
                  <c:x val="-0.21625201268848557"/>
                  <c:y val="-5.4663919123225171E-3"/>
                </c:manualLayout>
              </c:layout>
              <c:tx>
                <c:rich>
                  <a:bodyPr/>
                  <a:lstStyle/>
                  <a:p>
                    <a:fld id="{C4A02079-007C-47A8-B62D-4A972DE80678}" type="VALUE">
                      <a:rPr lang="en-US" smtClean="0">
                        <a:solidFill>
                          <a:schemeClr val="accent5">
                            <a:lumMod val="50000"/>
                          </a:schemeClr>
                        </a:solidFill>
                      </a:rPr>
                      <a:pPr/>
                      <a:t>[VALUE]</a:t>
                    </a:fld>
                    <a:endParaRPr lang="en-US" dirty="0" smtClean="0">
                      <a:solidFill>
                        <a:schemeClr val="accent5">
                          <a:lumMod val="50000"/>
                        </a:schemeClr>
                      </a:solidFill>
                    </a:endParaRPr>
                  </a:p>
                  <a:p>
                    <a:fld id="{26CB1F9F-B62E-4004-8F40-FE93B20EAB05}" type="SERIESNAME">
                      <a:rPr lang="en-US" smtClean="0">
                        <a:solidFill>
                          <a:schemeClr val="accent5">
                            <a:lumMod val="50000"/>
                          </a:schemeClr>
                        </a:solidFill>
                      </a:rPr>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6-2F5B-41AB-95A0-CC74CEE90882}"/>
                </c:ext>
              </c:extLst>
            </c:dLbl>
            <c:dLbl>
              <c:idx val="11"/>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2F5B-41AB-95A0-CC74CEE90882}"/>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accent5">
                        <a:lumMod val="50000"/>
                      </a:schemeClr>
                    </a:solidFill>
                    <a:latin typeface="Arial" panose="020B0604020202020204" pitchFamily="34" charset="0"/>
                    <a:ea typeface="+mn-ea"/>
                    <a:cs typeface="Arial" panose="020B0604020202020204" pitchFamily="34" charset="0"/>
                  </a:defRPr>
                </a:pPr>
                <a:endParaRPr lang="en-US"/>
              </a:p>
            </c:txPr>
            <c:dLblPos val="b"/>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9"/>
                <c:pt idx="0">
                  <c:v>1980
2000-01</c:v>
                </c:pt>
                <c:pt idx="11">
                  <c:v>1991
2011-12</c:v>
                </c:pt>
                <c:pt idx="18">
                  <c:v>1998
2018-19</c:v>
                </c:pt>
              </c:strCache>
            </c:strRef>
          </c:cat>
          <c:val>
            <c:numRef>
              <c:f>Sheet1!$C$2:$C$20</c:f>
              <c:numCache>
                <c:formatCode>0%</c:formatCode>
                <c:ptCount val="19"/>
                <c:pt idx="0">
                  <c:v>0.17200708000000001</c:v>
                </c:pt>
                <c:pt idx="1">
                  <c:v>0.16803161999999999</c:v>
                </c:pt>
                <c:pt idx="2">
                  <c:v>0.15451264000000001</c:v>
                </c:pt>
                <c:pt idx="3">
                  <c:v>0.14126907</c:v>
                </c:pt>
                <c:pt idx="4">
                  <c:v>0.14771345</c:v>
                </c:pt>
                <c:pt idx="5">
                  <c:v>0.15244541</c:v>
                </c:pt>
                <c:pt idx="6">
                  <c:v>0.13703129</c:v>
                </c:pt>
                <c:pt idx="7">
                  <c:v>0.13735159999999999</c:v>
                </c:pt>
                <c:pt idx="8">
                  <c:v>0.11750840999999999</c:v>
                </c:pt>
                <c:pt idx="9">
                  <c:v>0.11841442000000001</c:v>
                </c:pt>
                <c:pt idx="10">
                  <c:v>0.1031286</c:v>
                </c:pt>
                <c:pt idx="11">
                  <c:v>0.10547544</c:v>
                </c:pt>
              </c:numCache>
            </c:numRef>
          </c:val>
          <c:smooth val="0"/>
          <c:extLst>
            <c:ext xmlns:c16="http://schemas.microsoft.com/office/drawing/2014/chart" uri="{C3380CC4-5D6E-409C-BE32-E72D297353CC}">
              <c16:uniqueId val="{00000003-2F5B-41AB-95A0-CC74CEE90882}"/>
            </c:ext>
          </c:extLst>
        </c:ser>
        <c:ser>
          <c:idx val="2"/>
          <c:order val="2"/>
          <c:tx>
            <c:strRef>
              <c:f>Sheet1!$D$1</c:f>
              <c:strCache>
                <c:ptCount val="1"/>
                <c:pt idx="0">
                  <c:v>Pell Pct all UG students</c:v>
                </c:pt>
              </c:strCache>
            </c:strRef>
          </c:tx>
          <c:spPr>
            <a:ln w="127000" cap="rnd">
              <a:solidFill>
                <a:srgbClr val="FFC000"/>
              </a:solidFill>
              <a:round/>
            </a:ln>
            <a:effectLst/>
          </c:spPr>
          <c:marker>
            <c:symbol val="none"/>
          </c:marker>
          <c:dLbls>
            <c:dLbl>
              <c:idx val="2"/>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2F5B-41AB-95A0-CC74CEE90882}"/>
                </c:ext>
              </c:extLst>
            </c:dLbl>
            <c:dLbl>
              <c:idx val="11"/>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2F5B-41AB-95A0-CC74CEE90882}"/>
                </c:ext>
              </c:extLst>
            </c:dLbl>
            <c:dLbl>
              <c:idx val="18"/>
              <c:layout/>
              <c:tx>
                <c:rich>
                  <a:bodyPr/>
                  <a:lstStyle/>
                  <a:p>
                    <a:fld id="{77CA6409-50FB-45BD-A916-1281560D20CF}" type="VALUE">
                      <a:rPr lang="en-US" smtClean="0"/>
                      <a:pPr/>
                      <a:t>[VALUE]</a:t>
                    </a:fld>
                    <a:endParaRPr lang="en-US" dirty="0" smtClean="0"/>
                  </a:p>
                  <a:p>
                    <a:fld id="{E272F75B-4A04-4FC0-A0B3-51371B2B4C67}" type="SERIESNAME">
                      <a:rPr lang="en-US" smtClean="0"/>
                      <a:pPr/>
                      <a:t>[SERIES NAME]</a:t>
                    </a:fld>
                    <a:endParaRPr lang="en-US"/>
                  </a:p>
                </c:rich>
              </c:tx>
              <c:dLblPos val="b"/>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A-2F5B-41AB-95A0-CC74CEE9088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FFC000"/>
                    </a:solidFill>
                    <a:latin typeface="Arial" panose="020B0604020202020204" pitchFamily="34" charset="0"/>
                    <a:ea typeface="+mn-ea"/>
                    <a:cs typeface="Arial" panose="020B0604020202020204" pitchFamily="34" charset="0"/>
                  </a:defRPr>
                </a:pPr>
                <a:endParaRPr lang="en-US"/>
              </a:p>
            </c:txPr>
            <c:dLblPos val="b"/>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9"/>
                <c:pt idx="0">
                  <c:v>1980
2000-01</c:v>
                </c:pt>
                <c:pt idx="11">
                  <c:v>1991
2011-12</c:v>
                </c:pt>
                <c:pt idx="18">
                  <c:v>1998
2018-19</c:v>
                </c:pt>
              </c:strCache>
            </c:strRef>
          </c:cat>
          <c:val>
            <c:numRef>
              <c:f>Sheet1!$D$2:$D$20</c:f>
              <c:numCache>
                <c:formatCode>General</c:formatCode>
                <c:ptCount val="19"/>
                <c:pt idx="2" formatCode="0%">
                  <c:v>0.36522778402699663</c:v>
                </c:pt>
                <c:pt idx="3" formatCode="0%">
                  <c:v>0.36021887436043198</c:v>
                </c:pt>
                <c:pt idx="4" formatCode="0%">
                  <c:v>0.34839082118631837</c:v>
                </c:pt>
                <c:pt idx="5" formatCode="0%">
                  <c:v>0.3274305312521873</c:v>
                </c:pt>
                <c:pt idx="6" formatCode="0%">
                  <c:v>0.31811140297703239</c:v>
                </c:pt>
                <c:pt idx="7" formatCode="0%">
                  <c:v>0.31645080224241251</c:v>
                </c:pt>
                <c:pt idx="8" formatCode="0%">
                  <c:v>0.30299604296212551</c:v>
                </c:pt>
                <c:pt idx="9" formatCode="0%">
                  <c:v>0.3253173828125</c:v>
                </c:pt>
                <c:pt idx="10" formatCode="0%">
                  <c:v>0.35805531439910704</c:v>
                </c:pt>
                <c:pt idx="11" formatCode="0%">
                  <c:v>0.36515679442508708</c:v>
                </c:pt>
                <c:pt idx="12" formatCode="0%">
                  <c:v>0.35145545242154447</c:v>
                </c:pt>
                <c:pt idx="13" formatCode="0%">
                  <c:v>0.33510505252626316</c:v>
                </c:pt>
                <c:pt idx="14" formatCode="0%">
                  <c:v>0.3329490291262136</c:v>
                </c:pt>
                <c:pt idx="15" formatCode="0%">
                  <c:v>0.32517378646545064</c:v>
                </c:pt>
                <c:pt idx="16" formatCode="0%">
                  <c:v>0.32027487372254199</c:v>
                </c:pt>
                <c:pt idx="17" formatCode="0%">
                  <c:v>0.34467864547339322</c:v>
                </c:pt>
                <c:pt idx="18" formatCode="0%">
                  <c:v>0.34836205912567059</c:v>
                </c:pt>
              </c:numCache>
            </c:numRef>
          </c:val>
          <c:smooth val="0"/>
          <c:extLst>
            <c:ext xmlns:c16="http://schemas.microsoft.com/office/drawing/2014/chart" uri="{C3380CC4-5D6E-409C-BE32-E72D297353CC}">
              <c16:uniqueId val="{00000004-2F5B-41AB-95A0-CC74CEE90882}"/>
            </c:ext>
          </c:extLst>
        </c:ser>
        <c:ser>
          <c:idx val="3"/>
          <c:order val="3"/>
          <c:tx>
            <c:strRef>
              <c:f>Sheet1!$E$1</c:f>
              <c:strCache>
                <c:ptCount val="1"/>
                <c:pt idx="0">
                  <c:v>Pell Pct US students</c:v>
                </c:pt>
              </c:strCache>
            </c:strRef>
          </c:tx>
          <c:spPr>
            <a:ln w="127000" cap="rnd">
              <a:solidFill>
                <a:srgbClr val="881124"/>
              </a:solidFill>
              <a:round/>
            </a:ln>
            <a:effectLst/>
          </c:spPr>
          <c:marker>
            <c:symbol val="none"/>
          </c:marker>
          <c:dLbls>
            <c:dLbl>
              <c:idx val="2"/>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2F5B-41AB-95A0-CC74CEE90882}"/>
                </c:ext>
              </c:extLst>
            </c:dLbl>
            <c:dLbl>
              <c:idx val="11"/>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2F5B-41AB-95A0-CC74CEE90882}"/>
                </c:ext>
              </c:extLst>
            </c:dLbl>
            <c:dLbl>
              <c:idx val="18"/>
              <c:layout/>
              <c:tx>
                <c:rich>
                  <a:bodyPr/>
                  <a:lstStyle/>
                  <a:p>
                    <a:fld id="{82697988-0CAA-4E0F-B3BF-789D8F7B91C1}" type="SERIESNAME">
                      <a:rPr lang="en-US" sz="1800" b="1" smtClean="0"/>
                      <a:pPr/>
                      <a:t>[SERIES NAME]</a:t>
                    </a:fld>
                    <a:endParaRPr lang="en-US" sz="1800" b="1" dirty="0" smtClean="0"/>
                  </a:p>
                  <a:p>
                    <a:fld id="{69DCF973-F54A-4824-B709-569DA1C9B594}" type="VALUE">
                      <a:rPr lang="en-US" sz="1800" b="1" smtClean="0"/>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D-2F5B-41AB-95A0-CC74CEE9088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881124"/>
                    </a:solidFill>
                    <a:latin typeface="Arial" panose="020B0604020202020204" pitchFamily="34" charset="0"/>
                    <a:ea typeface="+mn-ea"/>
                    <a:cs typeface="Arial" panose="020B0604020202020204" pitchFamily="34" charset="0"/>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9"/>
                <c:pt idx="0">
                  <c:v>1980
2000-01</c:v>
                </c:pt>
                <c:pt idx="11">
                  <c:v>1991
2011-12</c:v>
                </c:pt>
                <c:pt idx="18">
                  <c:v>1998
2018-19</c:v>
                </c:pt>
              </c:strCache>
            </c:strRef>
          </c:cat>
          <c:val>
            <c:numRef>
              <c:f>Sheet1!$E$2:$E$20</c:f>
              <c:numCache>
                <c:formatCode>General</c:formatCode>
                <c:ptCount val="19"/>
                <c:pt idx="2" formatCode="0%">
                  <c:v>0.38206957417077297</c:v>
                </c:pt>
                <c:pt idx="3" formatCode="0%">
                  <c:v>0.37623394938024196</c:v>
                </c:pt>
                <c:pt idx="4" formatCode="0%">
                  <c:v>0.36545303156460529</c:v>
                </c:pt>
                <c:pt idx="5" formatCode="0%">
                  <c:v>0.34529081783289045</c:v>
                </c:pt>
                <c:pt idx="6" formatCode="0%">
                  <c:v>0.33825109217216931</c:v>
                </c:pt>
                <c:pt idx="7" formatCode="0%">
                  <c:v>0.33836295990078546</c:v>
                </c:pt>
                <c:pt idx="8" formatCode="0%">
                  <c:v>0.3266964648516863</c:v>
                </c:pt>
                <c:pt idx="9" formatCode="0%">
                  <c:v>0.3538471751975038</c:v>
                </c:pt>
                <c:pt idx="10" formatCode="0%">
                  <c:v>0.38924093299177565</c:v>
                </c:pt>
                <c:pt idx="11" formatCode="0%">
                  <c:v>0.39696969696969697</c:v>
                </c:pt>
                <c:pt idx="12" formatCode="0%">
                  <c:v>0.38733472512178146</c:v>
                </c:pt>
                <c:pt idx="13" formatCode="0%">
                  <c:v>0.37578009957226</c:v>
                </c:pt>
                <c:pt idx="14" formatCode="0%">
                  <c:v>0.3814124843597943</c:v>
                </c:pt>
                <c:pt idx="15" formatCode="0%">
                  <c:v>0.37737019926911669</c:v>
                </c:pt>
                <c:pt idx="16" formatCode="0%">
                  <c:v>0.37415946205571565</c:v>
                </c:pt>
                <c:pt idx="17" formatCode="0%">
                  <c:v>0.40466531440162273</c:v>
                </c:pt>
                <c:pt idx="18" formatCode="0%">
                  <c:v>0.40464037122969837</c:v>
                </c:pt>
              </c:numCache>
            </c:numRef>
          </c:val>
          <c:smooth val="0"/>
          <c:extLst>
            <c:ext xmlns:c16="http://schemas.microsoft.com/office/drawing/2014/chart" uri="{C3380CC4-5D6E-409C-BE32-E72D297353CC}">
              <c16:uniqueId val="{00000005-2F5B-41AB-95A0-CC74CEE90882}"/>
            </c:ext>
          </c:extLst>
        </c:ser>
        <c:dLbls>
          <c:showLegendKey val="0"/>
          <c:showVal val="0"/>
          <c:showCatName val="0"/>
          <c:showSerName val="0"/>
          <c:showPercent val="0"/>
          <c:showBubbleSize val="0"/>
        </c:dLbls>
        <c:marker val="1"/>
        <c:smooth val="0"/>
        <c:axId val="792605632"/>
        <c:axId val="792605072"/>
      </c:lineChart>
      <c:catAx>
        <c:axId val="792603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92604512"/>
        <c:crosses val="autoZero"/>
        <c:auto val="1"/>
        <c:lblAlgn val="ctr"/>
        <c:lblOffset val="100"/>
        <c:noMultiLvlLbl val="0"/>
      </c:catAx>
      <c:valAx>
        <c:axId val="792604512"/>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792603952"/>
        <c:crosses val="autoZero"/>
        <c:crossBetween val="between"/>
      </c:valAx>
      <c:valAx>
        <c:axId val="792605072"/>
        <c:scaling>
          <c:orientation val="minMax"/>
          <c:max val="1"/>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792605632"/>
        <c:crosses val="max"/>
        <c:crossBetween val="between"/>
      </c:valAx>
      <c:catAx>
        <c:axId val="792605632"/>
        <c:scaling>
          <c:orientation val="minMax"/>
        </c:scaling>
        <c:delete val="1"/>
        <c:axPos val="b"/>
        <c:numFmt formatCode="General" sourceLinked="1"/>
        <c:majorTickMark val="out"/>
        <c:minorTickMark val="none"/>
        <c:tickLblPos val="nextTo"/>
        <c:crossAx val="792605072"/>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Nonresident</a:t>
            </a:r>
          </a:p>
        </c:rich>
      </c:tx>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0988705370349214"/>
          <c:y val="8.0916727483830414E-2"/>
          <c:w val="0.71746489665421354"/>
          <c:h val="0.89570729070179844"/>
        </c:manualLayout>
      </c:layout>
      <c:barChart>
        <c:barDir val="bar"/>
        <c:grouping val="clustered"/>
        <c:varyColors val="0"/>
        <c:ser>
          <c:idx val="0"/>
          <c:order val="0"/>
          <c:tx>
            <c:strRef>
              <c:f>Sheet1!$B$1</c:f>
              <c:strCache>
                <c:ptCount val="1"/>
                <c:pt idx="0">
                  <c:v>Series 1</c:v>
                </c:pt>
              </c:strCache>
            </c:strRef>
          </c:tx>
          <c:spPr>
            <a:solidFill>
              <a:schemeClr val="bg1">
                <a:lumMod val="65000"/>
              </a:schemeClr>
            </a:solidFill>
            <a:ln>
              <a:noFill/>
            </a:ln>
            <a:effectLst/>
          </c:spPr>
          <c:invertIfNegative val="0"/>
          <c:dPt>
            <c:idx val="9"/>
            <c:invertIfNegative val="0"/>
            <c:bubble3D val="0"/>
            <c:spPr>
              <a:solidFill>
                <a:srgbClr val="990000"/>
              </a:solidFill>
              <a:ln>
                <a:noFill/>
              </a:ln>
              <a:effectLst/>
            </c:spPr>
            <c:extLst>
              <c:ext xmlns:c16="http://schemas.microsoft.com/office/drawing/2014/chart" uri="{C3380CC4-5D6E-409C-BE32-E72D297353CC}">
                <c16:uniqueId val="{00000001-2914-41B4-BB9C-C25682CEA233}"/>
              </c:ext>
            </c:extLst>
          </c:dPt>
          <c:dPt>
            <c:idx val="32"/>
            <c:invertIfNegative val="0"/>
            <c:bubble3D val="0"/>
            <c:spPr>
              <a:solidFill>
                <a:srgbClr val="990000"/>
              </a:solidFill>
              <a:ln>
                <a:noFill/>
              </a:ln>
              <a:effectLst/>
            </c:spPr>
            <c:extLst>
              <c:ext xmlns:c16="http://schemas.microsoft.com/office/drawing/2014/chart" uri="{C3380CC4-5D6E-409C-BE32-E72D297353CC}">
                <c16:uniqueId val="{00000003-2914-41B4-BB9C-C25682CEA233}"/>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Vermont</c:v>
                </c:pt>
                <c:pt idx="1">
                  <c:v>Connecticut</c:v>
                </c:pt>
                <c:pt idx="2">
                  <c:v>Penn State</c:v>
                </c:pt>
                <c:pt idx="3">
                  <c:v>Massachusetts</c:v>
                </c:pt>
                <c:pt idx="4">
                  <c:v>New Hampshire</c:v>
                </c:pt>
                <c:pt idx="5">
                  <c:v>Pittsburgh</c:v>
                </c:pt>
                <c:pt idx="6">
                  <c:v>Rutgers</c:v>
                </c:pt>
                <c:pt idx="7">
                  <c:v>Rhode Island</c:v>
                </c:pt>
                <c:pt idx="8">
                  <c:v>Buffalo</c:v>
                </c:pt>
                <c:pt idx="9">
                  <c:v>Stony Brook</c:v>
                </c:pt>
              </c:strCache>
            </c:strRef>
          </c:cat>
          <c:val>
            <c:numRef>
              <c:f>Sheet1!$B$2:$B$11</c:f>
              <c:numCache>
                <c:formatCode>#,##0_);[Red]\(#,##0\)</c:formatCode>
                <c:ptCount val="10"/>
                <c:pt idx="0">
                  <c:v>42516</c:v>
                </c:pt>
                <c:pt idx="1">
                  <c:v>38098</c:v>
                </c:pt>
                <c:pt idx="2">
                  <c:v>34858</c:v>
                </c:pt>
                <c:pt idx="3">
                  <c:v>34570</c:v>
                </c:pt>
                <c:pt idx="4">
                  <c:v>33879</c:v>
                </c:pt>
                <c:pt idx="5">
                  <c:v>33002</c:v>
                </c:pt>
                <c:pt idx="6">
                  <c:v>31282</c:v>
                </c:pt>
                <c:pt idx="7">
                  <c:v>30858</c:v>
                </c:pt>
                <c:pt idx="8">
                  <c:v>27769</c:v>
                </c:pt>
                <c:pt idx="9">
                  <c:v>27295</c:v>
                </c:pt>
              </c:numCache>
            </c:numRef>
          </c:val>
          <c:extLst>
            <c:ext xmlns:c16="http://schemas.microsoft.com/office/drawing/2014/chart" uri="{C3380CC4-5D6E-409C-BE32-E72D297353CC}">
              <c16:uniqueId val="{00000004-2914-41B4-BB9C-C25682CEA233}"/>
            </c:ext>
          </c:extLst>
        </c:ser>
        <c:dLbls>
          <c:showLegendKey val="0"/>
          <c:showVal val="0"/>
          <c:showCatName val="0"/>
          <c:showSerName val="0"/>
          <c:showPercent val="0"/>
          <c:showBubbleSize val="0"/>
        </c:dLbls>
        <c:gapWidth val="33"/>
        <c:axId val="792607872"/>
        <c:axId val="792608432"/>
      </c:barChart>
      <c:catAx>
        <c:axId val="792607872"/>
        <c:scaling>
          <c:orientation val="maxMin"/>
        </c:scaling>
        <c:delete val="0"/>
        <c:axPos val="r"/>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92608432"/>
        <c:crosses val="autoZero"/>
        <c:auto val="1"/>
        <c:lblAlgn val="ctr"/>
        <c:lblOffset val="100"/>
        <c:noMultiLvlLbl val="0"/>
      </c:catAx>
      <c:valAx>
        <c:axId val="792608432"/>
        <c:scaling>
          <c:orientation val="maxMin"/>
          <c:max val="50000"/>
          <c:min val="0"/>
        </c:scaling>
        <c:delete val="1"/>
        <c:axPos val="b"/>
        <c:numFmt formatCode="#,##0_);[Red]\(#,##0\)" sourceLinked="1"/>
        <c:majorTickMark val="out"/>
        <c:minorTickMark val="none"/>
        <c:tickLblPos val="nextTo"/>
        <c:crossAx val="792607872"/>
        <c:crosses val="max"/>
        <c:crossBetween val="between"/>
      </c:valAx>
      <c:spPr>
        <a:noFill/>
        <a:ln>
          <a:noFill/>
        </a:ln>
        <a:effectLst/>
      </c:spPr>
    </c:plotArea>
    <c:plotVisOnly val="1"/>
    <c:dispBlanksAs val="gap"/>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Resident</a:t>
            </a:r>
          </a:p>
        </c:rich>
      </c:tx>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43714916256643965"/>
          <c:y val="8.6289495491240001E-2"/>
          <c:w val="0.40926547618251852"/>
          <c:h val="0.88801045454847738"/>
        </c:manualLayout>
      </c:layout>
      <c:barChart>
        <c:barDir val="bar"/>
        <c:grouping val="clustered"/>
        <c:varyColors val="0"/>
        <c:ser>
          <c:idx val="0"/>
          <c:order val="0"/>
          <c:tx>
            <c:strRef>
              <c:f>Sheet1!$B$1</c:f>
              <c:strCache>
                <c:ptCount val="1"/>
                <c:pt idx="0">
                  <c:v>Series 1</c:v>
                </c:pt>
              </c:strCache>
            </c:strRef>
          </c:tx>
          <c:spPr>
            <a:solidFill>
              <a:schemeClr val="bg1">
                <a:lumMod val="65000"/>
              </a:schemeClr>
            </a:solidFill>
            <a:ln>
              <a:noFill/>
            </a:ln>
            <a:effectLst/>
          </c:spPr>
          <c:invertIfNegative val="0"/>
          <c:dPt>
            <c:idx val="9"/>
            <c:invertIfNegative val="0"/>
            <c:bubble3D val="0"/>
            <c:spPr>
              <a:solidFill>
                <a:srgbClr val="990000"/>
              </a:solidFill>
              <a:ln>
                <a:noFill/>
              </a:ln>
              <a:effectLst/>
            </c:spPr>
            <c:extLst>
              <c:ext xmlns:c16="http://schemas.microsoft.com/office/drawing/2014/chart" uri="{C3380CC4-5D6E-409C-BE32-E72D297353CC}">
                <c16:uniqueId val="{00000001-AA43-41E0-B2C9-54C819692BFA}"/>
              </c:ext>
            </c:extLst>
          </c:dPt>
          <c:dPt>
            <c:idx val="29"/>
            <c:invertIfNegative val="0"/>
            <c:bubble3D val="0"/>
            <c:spPr>
              <a:solidFill>
                <a:srgbClr val="990000"/>
              </a:solidFill>
              <a:ln>
                <a:noFill/>
              </a:ln>
              <a:effectLst/>
            </c:spPr>
            <c:extLst>
              <c:ext xmlns:c16="http://schemas.microsoft.com/office/drawing/2014/chart" uri="{C3380CC4-5D6E-409C-BE32-E72D297353CC}">
                <c16:uniqueId val="{00000003-AA43-41E0-B2C9-54C819692BFA}"/>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Pittsburgh</c:v>
                </c:pt>
                <c:pt idx="1">
                  <c:v>New Hampshire</c:v>
                </c:pt>
                <c:pt idx="2">
                  <c:v>Penn State</c:v>
                </c:pt>
                <c:pt idx="3">
                  <c:v>Vermont</c:v>
                </c:pt>
                <c:pt idx="4">
                  <c:v>Massachusetts</c:v>
                </c:pt>
                <c:pt idx="5">
                  <c:v>Connecticut</c:v>
                </c:pt>
                <c:pt idx="6">
                  <c:v>Rutgers</c:v>
                </c:pt>
                <c:pt idx="7">
                  <c:v>Rhode Island</c:v>
                </c:pt>
                <c:pt idx="8">
                  <c:v>Buffalo</c:v>
                </c:pt>
                <c:pt idx="9">
                  <c:v>Stony Brook</c:v>
                </c:pt>
              </c:strCache>
            </c:strRef>
          </c:cat>
          <c:val>
            <c:numRef>
              <c:f>Sheet1!$B$2:$B$11</c:f>
              <c:numCache>
                <c:formatCode>#,##0_);[Red]\(#,##0\)</c:formatCode>
                <c:ptCount val="10"/>
                <c:pt idx="0">
                  <c:v>20030</c:v>
                </c:pt>
                <c:pt idx="1">
                  <c:v>18499</c:v>
                </c:pt>
                <c:pt idx="2">
                  <c:v>18454</c:v>
                </c:pt>
                <c:pt idx="3">
                  <c:v>18078</c:v>
                </c:pt>
                <c:pt idx="4">
                  <c:v>15887</c:v>
                </c:pt>
                <c:pt idx="5">
                  <c:v>15730</c:v>
                </c:pt>
                <c:pt idx="6">
                  <c:v>14974</c:v>
                </c:pt>
                <c:pt idx="7">
                  <c:v>14138</c:v>
                </c:pt>
                <c:pt idx="8">
                  <c:v>10099</c:v>
                </c:pt>
                <c:pt idx="9">
                  <c:v>9625</c:v>
                </c:pt>
              </c:numCache>
            </c:numRef>
          </c:val>
          <c:extLst>
            <c:ext xmlns:c16="http://schemas.microsoft.com/office/drawing/2014/chart" uri="{C3380CC4-5D6E-409C-BE32-E72D297353CC}">
              <c16:uniqueId val="{00000004-AA43-41E0-B2C9-54C819692BFA}"/>
            </c:ext>
          </c:extLst>
        </c:ser>
        <c:dLbls>
          <c:showLegendKey val="0"/>
          <c:showVal val="0"/>
          <c:showCatName val="0"/>
          <c:showSerName val="0"/>
          <c:showPercent val="0"/>
          <c:showBubbleSize val="0"/>
        </c:dLbls>
        <c:gapWidth val="33"/>
        <c:axId val="793773504"/>
        <c:axId val="793774064"/>
      </c:barChart>
      <c:catAx>
        <c:axId val="79377350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93774064"/>
        <c:crosses val="autoZero"/>
        <c:auto val="1"/>
        <c:lblAlgn val="ctr"/>
        <c:lblOffset val="100"/>
        <c:noMultiLvlLbl val="0"/>
      </c:catAx>
      <c:valAx>
        <c:axId val="793774064"/>
        <c:scaling>
          <c:orientation val="minMax"/>
          <c:max val="20030"/>
          <c:min val="0"/>
        </c:scaling>
        <c:delete val="1"/>
        <c:axPos val="b"/>
        <c:numFmt formatCode="#,##0_);[Red]\(#,##0\)" sourceLinked="1"/>
        <c:majorTickMark val="out"/>
        <c:minorTickMark val="none"/>
        <c:tickLblPos val="nextTo"/>
        <c:crossAx val="793773504"/>
        <c:crosses val="max"/>
        <c:crossBetween val="between"/>
      </c:valAx>
      <c:spPr>
        <a:noFill/>
        <a:ln>
          <a:noFill/>
        </a:ln>
        <a:effectLst/>
      </c:spPr>
    </c:plotArea>
    <c:plotVisOnly val="1"/>
    <c:dispBlanksAs val="gap"/>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accent2">
                    <a:lumMod val="50000"/>
                  </a:schemeClr>
                </a:solidFill>
                <a:latin typeface="Arial" panose="020B0604020202020204" pitchFamily="34" charset="0"/>
                <a:ea typeface="+mn-ea"/>
                <a:cs typeface="Arial" panose="020B0604020202020204" pitchFamily="34" charset="0"/>
              </a:defRPr>
            </a:pPr>
            <a:r>
              <a:rPr lang="en-US" sz="1400" b="1" dirty="0" smtClean="0">
                <a:solidFill>
                  <a:schemeClr val="accent2">
                    <a:lumMod val="50000"/>
                  </a:schemeClr>
                </a:solidFill>
              </a:rPr>
              <a:t>Public</a:t>
            </a:r>
            <a:r>
              <a:rPr lang="en-US" sz="1400" b="1" baseline="0" dirty="0" smtClean="0">
                <a:solidFill>
                  <a:schemeClr val="accent2">
                    <a:lumMod val="50000"/>
                  </a:schemeClr>
                </a:solidFill>
              </a:rPr>
              <a:t> 4-Year</a:t>
            </a:r>
            <a:endParaRPr lang="en-US" sz="1400" b="1" dirty="0">
              <a:solidFill>
                <a:schemeClr val="accent2">
                  <a:lumMod val="50000"/>
                </a:schemeClr>
              </a:solidFill>
            </a:endParaRP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accent2">
                  <a:lumMod val="50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3008712978402548"/>
          <c:y val="8.9939251233071824E-2"/>
          <c:w val="0.83253981354135265"/>
          <c:h val="0.77637213566389296"/>
        </c:manualLayout>
      </c:layout>
      <c:lineChart>
        <c:grouping val="standard"/>
        <c:varyColors val="0"/>
        <c:ser>
          <c:idx val="0"/>
          <c:order val="0"/>
          <c:tx>
            <c:strRef>
              <c:f>Sheet1!$B$1</c:f>
              <c:strCache>
                <c:ptCount val="1"/>
                <c:pt idx="0">
                  <c:v>Pell</c:v>
                </c:pt>
              </c:strCache>
            </c:strRef>
          </c:tx>
          <c:spPr>
            <a:ln w="66675" cap="rnd">
              <a:solidFill>
                <a:schemeClr val="accent2"/>
              </a:solidFill>
              <a:round/>
            </a:ln>
            <a:effectLst/>
          </c:spPr>
          <c:marker>
            <c:symbol val="none"/>
          </c:marker>
          <c:dLbls>
            <c:dLbl>
              <c:idx val="0"/>
              <c:layout>
                <c:manualLayout>
                  <c:x val="-0.19358387281710718"/>
                  <c:y val="-5.650106569125668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accent2"/>
                        </a:solidFill>
                        <a:latin typeface="Arial" panose="020B0604020202020204" pitchFamily="34" charset="0"/>
                        <a:ea typeface="+mn-ea"/>
                        <a:cs typeface="Arial" panose="020B0604020202020204" pitchFamily="34" charset="0"/>
                      </a:defRPr>
                    </a:pPr>
                    <a:fld id="{6E34290F-0C6A-43E1-B93D-7049386B3EA9}" type="SERIESNAME">
                      <a:rPr lang="en-US" smtClean="0"/>
                      <a:pPr>
                        <a:defRPr sz="1400" b="1">
                          <a:solidFill>
                            <a:schemeClr val="accent2"/>
                          </a:solidFill>
                        </a:defRPr>
                      </a:pPr>
                      <a:t>[SERIES NAME]</a:t>
                    </a:fld>
                    <a:r>
                      <a:rPr lang="en-US" dirty="0" smtClean="0"/>
                      <a:t> </a:t>
                    </a:r>
                    <a:fld id="{1BF5D7CD-3DB8-46CA-8DBA-BD2E176B6C1E}" type="VALUE">
                      <a:rPr lang="en-US" smtClean="0"/>
                      <a:pPr>
                        <a:defRPr sz="1400" b="1">
                          <a:solidFill>
                            <a:schemeClr val="accent2"/>
                          </a:solidFill>
                        </a:defRPr>
                      </a:pPr>
                      <a:t>[VALUE]</a:t>
                    </a:fld>
                    <a:endParaRPr lang="en-US" dirty="0" smtClean="0"/>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0.2412940440937863"/>
                      <c:h val="6.8557919621749397E-2"/>
                    </c:manualLayout>
                  </c15:layout>
                  <c15:dlblFieldTable/>
                  <c15:showDataLabelsRange val="0"/>
                </c:ext>
                <c:ext xmlns:c16="http://schemas.microsoft.com/office/drawing/2014/chart" uri="{C3380CC4-5D6E-409C-BE32-E72D297353CC}">
                  <c16:uniqueId val="{00000000-4DD9-43A9-A0E7-4F20E3DBFAA0}"/>
                </c:ext>
              </c:extLst>
            </c:dLbl>
            <c:dLbl>
              <c:idx val="1"/>
              <c:layout>
                <c:manualLayout>
                  <c:x val="-0.11034388295090385"/>
                  <c:y val="-3.877068557919621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4DD9-43A9-A0E7-4F20E3DBFAA0}"/>
                </c:ext>
              </c:extLst>
            </c:dLbl>
            <c:dLbl>
              <c:idx val="2"/>
              <c:layout>
                <c:manualLayout>
                  <c:x val="-3.8995320208443741E-2"/>
                  <c:y val="5.579196217494084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4DD9-43A9-A0E7-4F20E3DBFAA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Below B-</c:v>
                </c:pt>
                <c:pt idx="1">
                  <c:v>B- to B</c:v>
                </c:pt>
                <c:pt idx="2">
                  <c:v>B to A-</c:v>
                </c:pt>
                <c:pt idx="3">
                  <c:v>A- to A</c:v>
                </c:pt>
              </c:strCache>
            </c:strRef>
          </c:cat>
          <c:val>
            <c:numRef>
              <c:f>Sheet1!$B$2:$B$5</c:f>
              <c:numCache>
                <c:formatCode>0%</c:formatCode>
                <c:ptCount val="4"/>
                <c:pt idx="0">
                  <c:v>0.17649799999999999</c:v>
                </c:pt>
                <c:pt idx="1">
                  <c:v>0.15520500000000001</c:v>
                </c:pt>
                <c:pt idx="2">
                  <c:v>0.41188200000000003</c:v>
                </c:pt>
                <c:pt idx="3">
                  <c:v>0.25450600000000001</c:v>
                </c:pt>
              </c:numCache>
            </c:numRef>
          </c:val>
          <c:smooth val="1"/>
          <c:extLst>
            <c:ext xmlns:c16="http://schemas.microsoft.com/office/drawing/2014/chart" uri="{C3380CC4-5D6E-409C-BE32-E72D297353CC}">
              <c16:uniqueId val="{00000000-7E4D-43BC-A7CC-956C98317341}"/>
            </c:ext>
          </c:extLst>
        </c:ser>
        <c:ser>
          <c:idx val="1"/>
          <c:order val="1"/>
          <c:tx>
            <c:strRef>
              <c:f>Sheet1!$C$1</c:f>
              <c:strCache>
                <c:ptCount val="1"/>
                <c:pt idx="0">
                  <c:v>No Pell</c:v>
                </c:pt>
              </c:strCache>
            </c:strRef>
          </c:tx>
          <c:spPr>
            <a:ln w="69850" cap="rnd">
              <a:solidFill>
                <a:schemeClr val="accent2">
                  <a:lumMod val="50000"/>
                </a:schemeClr>
              </a:solidFill>
              <a:round/>
            </a:ln>
            <a:effectLst/>
          </c:spPr>
          <c:marker>
            <c:symbol val="none"/>
          </c:marker>
          <c:dLbls>
            <c:dLbl>
              <c:idx val="0"/>
              <c:layout>
                <c:manualLayout>
                  <c:x val="-0.24964345782904007"/>
                  <c:y val="3.1382978723404148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accent2">
                            <a:lumMod val="50000"/>
                          </a:schemeClr>
                        </a:solidFill>
                        <a:latin typeface="Arial" panose="020B0604020202020204" pitchFamily="34" charset="0"/>
                        <a:ea typeface="+mn-ea"/>
                        <a:cs typeface="Arial" panose="020B0604020202020204" pitchFamily="34" charset="0"/>
                      </a:defRPr>
                    </a:pPr>
                    <a:fld id="{70C36109-B61F-4C8C-875A-9E22B1282A64}" type="SERIESNAME">
                      <a:rPr lang="en-US" sz="1400" smtClean="0"/>
                      <a:pPr>
                        <a:defRPr sz="1400" b="1">
                          <a:solidFill>
                            <a:schemeClr val="accent2">
                              <a:lumMod val="50000"/>
                            </a:schemeClr>
                          </a:solidFill>
                        </a:defRPr>
                      </a:pPr>
                      <a:t>[SERIES NAME]</a:t>
                    </a:fld>
                    <a:r>
                      <a:rPr lang="en-US" sz="1400" dirty="0" smtClean="0"/>
                      <a:t> </a:t>
                    </a:r>
                    <a:fld id="{DFC9154C-B46A-4C3D-B2C6-92E8FCC6773F}" type="VALUE">
                      <a:rPr lang="en-US" sz="1400" smtClean="0"/>
                      <a:pPr>
                        <a:defRPr sz="1400" b="1">
                          <a:solidFill>
                            <a:schemeClr val="accent2">
                              <a:lumMod val="50000"/>
                            </a:schemeClr>
                          </a:solidFill>
                        </a:defRPr>
                      </a:pPr>
                      <a:t>[VALUE]</a:t>
                    </a:fld>
                    <a:endParaRPr lang="en-US" sz="1400" dirty="0" smtClean="0"/>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accent2">
                          <a:lumMod val="50000"/>
                        </a:schemeClr>
                      </a:solidFill>
                      <a:latin typeface="Arial" panose="020B0604020202020204" pitchFamily="34" charset="0"/>
                      <a:ea typeface="+mn-ea"/>
                      <a:cs typeface="Arial" panose="020B0604020202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0.3348965633106803"/>
                      <c:h val="6.3593380614657205E-2"/>
                    </c:manualLayout>
                  </c15:layout>
                  <c15:dlblFieldTable/>
                  <c15:showDataLabelsRange val="0"/>
                </c:ext>
                <c:ext xmlns:c16="http://schemas.microsoft.com/office/drawing/2014/chart" uri="{C3380CC4-5D6E-409C-BE32-E72D297353CC}">
                  <c16:uniqueId val="{00000003-4DD9-43A9-A0E7-4F20E3DBFAA0}"/>
                </c:ext>
              </c:extLst>
            </c:dLbl>
            <c:dLbl>
              <c:idx val="1"/>
              <c:layout>
                <c:manualLayout>
                  <c:x val="-5.9380623849146615E-2"/>
                  <c:y val="6.832151300236395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4DD9-43A9-A0E7-4F20E3DBFAA0}"/>
                </c:ext>
              </c:extLst>
            </c:dLbl>
            <c:dLbl>
              <c:idx val="2"/>
              <c:layout>
                <c:manualLayout>
                  <c:x val="-3.8995320208443741E-2"/>
                  <c:y val="-4.397163120567373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4DD9-43A9-A0E7-4F20E3DBFAA0}"/>
                </c:ext>
              </c:extLst>
            </c:dLbl>
            <c:dLbl>
              <c:idx val="3"/>
              <c:layout>
                <c:manualLayout>
                  <c:x val="-4.5790421422011368E-2"/>
                  <c:y val="-7.352245862884165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4DD9-43A9-A0E7-4F20E3DBFAA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lumMod val="50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Below B-</c:v>
                </c:pt>
                <c:pt idx="1">
                  <c:v>B- to B</c:v>
                </c:pt>
                <c:pt idx="2">
                  <c:v>B to A-</c:v>
                </c:pt>
                <c:pt idx="3">
                  <c:v>A- to A</c:v>
                </c:pt>
              </c:strCache>
            </c:strRef>
          </c:cat>
          <c:val>
            <c:numRef>
              <c:f>Sheet1!$C$2:$C$5</c:f>
              <c:numCache>
                <c:formatCode>0%</c:formatCode>
                <c:ptCount val="4"/>
                <c:pt idx="0">
                  <c:v>0.10354100000000001</c:v>
                </c:pt>
                <c:pt idx="1">
                  <c:v>0.13486200000000001</c:v>
                </c:pt>
                <c:pt idx="2">
                  <c:v>0.43289</c:v>
                </c:pt>
                <c:pt idx="3">
                  <c:v>0.32855699999999999</c:v>
                </c:pt>
              </c:numCache>
            </c:numRef>
          </c:val>
          <c:smooth val="1"/>
          <c:extLst>
            <c:ext xmlns:c16="http://schemas.microsoft.com/office/drawing/2014/chart" uri="{C3380CC4-5D6E-409C-BE32-E72D297353CC}">
              <c16:uniqueId val="{00000001-7E4D-43BC-A7CC-956C98317341}"/>
            </c:ext>
          </c:extLst>
        </c:ser>
        <c:dLbls>
          <c:showLegendKey val="0"/>
          <c:showVal val="0"/>
          <c:showCatName val="0"/>
          <c:showSerName val="0"/>
          <c:showPercent val="0"/>
          <c:showBubbleSize val="0"/>
        </c:dLbls>
        <c:smooth val="0"/>
        <c:axId val="793777424"/>
        <c:axId val="793777984"/>
      </c:lineChart>
      <c:catAx>
        <c:axId val="79377742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HS GPA</a:t>
                </a:r>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93777984"/>
        <c:crosses val="autoZero"/>
        <c:auto val="1"/>
        <c:lblAlgn val="ctr"/>
        <c:lblOffset val="100"/>
        <c:noMultiLvlLbl val="0"/>
      </c:catAx>
      <c:valAx>
        <c:axId val="793777984"/>
        <c:scaling>
          <c:orientation val="minMax"/>
          <c:max val="0.60000000000000009"/>
        </c:scaling>
        <c:delete val="1"/>
        <c:axPos val="l"/>
        <c:numFmt formatCode="0%" sourceLinked="1"/>
        <c:majorTickMark val="none"/>
        <c:minorTickMark val="none"/>
        <c:tickLblPos val="nextTo"/>
        <c:crossAx val="79377742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2">
                    <a:lumMod val="50000"/>
                  </a:schemeClr>
                </a:solidFill>
                <a:latin typeface="Arial" panose="020B0604020202020204" pitchFamily="34" charset="0"/>
                <a:ea typeface="+mn-ea"/>
                <a:cs typeface="Arial" panose="020B0604020202020204" pitchFamily="34" charset="0"/>
              </a:defRPr>
            </a:pPr>
            <a:r>
              <a:rPr lang="en-US" sz="1400" b="1" dirty="0" smtClean="0">
                <a:solidFill>
                  <a:schemeClr val="tx2">
                    <a:lumMod val="50000"/>
                  </a:schemeClr>
                </a:solidFill>
              </a:rPr>
              <a:t>Private, Not-for-profit 4-Year</a:t>
            </a:r>
            <a:endParaRPr lang="en-US" sz="1400" b="1" dirty="0">
              <a:solidFill>
                <a:schemeClr val="tx2">
                  <a:lumMod val="50000"/>
                </a:schemeClr>
              </a:solidFill>
            </a:endParaRP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2">
                  <a:lumMod val="50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3008712978402548"/>
          <c:y val="8.9939251233071824E-2"/>
          <c:w val="0.83253981354135265"/>
          <c:h val="0.77637213566389296"/>
        </c:manualLayout>
      </c:layout>
      <c:lineChart>
        <c:grouping val="standard"/>
        <c:varyColors val="0"/>
        <c:ser>
          <c:idx val="0"/>
          <c:order val="0"/>
          <c:tx>
            <c:strRef>
              <c:f>Sheet1!$B$1</c:f>
              <c:strCache>
                <c:ptCount val="1"/>
                <c:pt idx="0">
                  <c:v>Pell</c:v>
                </c:pt>
              </c:strCache>
            </c:strRef>
          </c:tx>
          <c:spPr>
            <a:ln w="69850" cap="rnd">
              <a:solidFill>
                <a:schemeClr val="accent5">
                  <a:lumMod val="60000"/>
                  <a:lumOff val="40000"/>
                </a:schemeClr>
              </a:solidFill>
              <a:round/>
            </a:ln>
            <a:effectLst/>
          </c:spPr>
          <c:marker>
            <c:symbol val="none"/>
          </c:marker>
          <c:dLbls>
            <c:dLbl>
              <c:idx val="0"/>
              <c:layout>
                <c:manualLayout>
                  <c:x val="-0.20218823660970464"/>
                  <c:y val="-4.0188776269987639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accent5">
                            <a:lumMod val="60000"/>
                            <a:lumOff val="40000"/>
                          </a:schemeClr>
                        </a:solidFill>
                        <a:latin typeface="Arial" panose="020B0604020202020204" pitchFamily="34" charset="0"/>
                        <a:ea typeface="+mn-ea"/>
                        <a:cs typeface="Arial" panose="020B0604020202020204" pitchFamily="34" charset="0"/>
                      </a:defRPr>
                    </a:pPr>
                    <a:fld id="{2BCCAEAF-472E-4533-9495-62BCD9082A21}" type="SERIESNAME">
                      <a:rPr lang="en-US" smtClean="0"/>
                      <a:pPr>
                        <a:defRPr sz="1400" b="1">
                          <a:solidFill>
                            <a:schemeClr val="accent5">
                              <a:lumMod val="60000"/>
                              <a:lumOff val="40000"/>
                            </a:schemeClr>
                          </a:solidFill>
                        </a:defRPr>
                      </a:pPr>
                      <a:t>[SERIES NAME]</a:t>
                    </a:fld>
                    <a:r>
                      <a:rPr lang="en-US" dirty="0" smtClean="0"/>
                      <a:t> </a:t>
                    </a:r>
                    <a:fld id="{8FE0F39C-817C-4648-9813-AD748C1379A4}" type="VALUE">
                      <a:rPr lang="en-US" smtClean="0"/>
                      <a:pPr>
                        <a:defRPr sz="1400" b="1">
                          <a:solidFill>
                            <a:schemeClr val="accent5">
                              <a:lumMod val="60000"/>
                              <a:lumOff val="40000"/>
                            </a:schemeClr>
                          </a:solidFill>
                        </a:defRPr>
                      </a:pPr>
                      <a:t>[VALUE]</a:t>
                    </a:fld>
                    <a:endParaRPr lang="en-US" dirty="0" smtClean="0"/>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accent5">
                          <a:lumMod val="60000"/>
                          <a:lumOff val="40000"/>
                        </a:schemeClr>
                      </a:solidFill>
                      <a:latin typeface="Arial" panose="020B0604020202020204" pitchFamily="34" charset="0"/>
                      <a:ea typeface="+mn-ea"/>
                      <a:cs typeface="Arial" panose="020B0604020202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0.26507689834127302"/>
                      <c:h val="6.5602836879432608E-2"/>
                    </c:manualLayout>
                  </c15:layout>
                  <c15:dlblFieldTable/>
                  <c15:showDataLabelsRange val="0"/>
                </c:ext>
                <c:ext xmlns:c16="http://schemas.microsoft.com/office/drawing/2014/chart" uri="{C3380CC4-5D6E-409C-BE32-E72D297353CC}">
                  <c16:uniqueId val="{00000000-EA03-4A04-8CE4-6A1E926B9C48}"/>
                </c:ext>
              </c:extLst>
            </c:dLbl>
            <c:dLbl>
              <c:idx val="1"/>
              <c:layout>
                <c:manualLayout>
                  <c:x val="-8.3163478096633298E-2"/>
                  <c:y val="-4.692671394799065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EA03-4A04-8CE4-6A1E926B9C48}"/>
                </c:ext>
              </c:extLst>
            </c:dLbl>
            <c:dLbl>
              <c:idx val="3"/>
              <c:layout>
                <c:manualLayout>
                  <c:x val="-6.9573275669498044E-2"/>
                  <c:y val="4.763593380614651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EA03-4A04-8CE4-6A1E926B9C4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5">
                        <a:lumMod val="60000"/>
                        <a:lumOff val="40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Below B-</c:v>
                </c:pt>
                <c:pt idx="1">
                  <c:v>B- to B</c:v>
                </c:pt>
                <c:pt idx="2">
                  <c:v>B to A-</c:v>
                </c:pt>
                <c:pt idx="3">
                  <c:v>A- to A</c:v>
                </c:pt>
              </c:strCache>
            </c:strRef>
          </c:cat>
          <c:val>
            <c:numRef>
              <c:f>Sheet1!$B$2:$B$5</c:f>
              <c:numCache>
                <c:formatCode>0%</c:formatCode>
                <c:ptCount val="4"/>
                <c:pt idx="0">
                  <c:v>0.13919599999999999</c:v>
                </c:pt>
                <c:pt idx="1">
                  <c:v>0.118217</c:v>
                </c:pt>
                <c:pt idx="2">
                  <c:v>0.42230899999999999</c:v>
                </c:pt>
                <c:pt idx="3">
                  <c:v>0.32025599999999999</c:v>
                </c:pt>
              </c:numCache>
            </c:numRef>
          </c:val>
          <c:smooth val="1"/>
          <c:extLst>
            <c:ext xmlns:c16="http://schemas.microsoft.com/office/drawing/2014/chart" uri="{C3380CC4-5D6E-409C-BE32-E72D297353CC}">
              <c16:uniqueId val="{00000000-05B2-4EA0-AAFF-CD2953CF0E7D}"/>
            </c:ext>
          </c:extLst>
        </c:ser>
        <c:ser>
          <c:idx val="1"/>
          <c:order val="1"/>
          <c:tx>
            <c:strRef>
              <c:f>Sheet1!$C$1</c:f>
              <c:strCache>
                <c:ptCount val="1"/>
                <c:pt idx="0">
                  <c:v>No Pell</c:v>
                </c:pt>
              </c:strCache>
            </c:strRef>
          </c:tx>
          <c:spPr>
            <a:ln w="69850" cap="rnd">
              <a:solidFill>
                <a:schemeClr val="accent5">
                  <a:lumMod val="50000"/>
                </a:schemeClr>
              </a:solidFill>
              <a:round/>
            </a:ln>
            <a:effectLst/>
          </c:spPr>
          <c:marker>
            <c:symbol val="none"/>
          </c:marker>
          <c:dLbls>
            <c:dLbl>
              <c:idx val="0"/>
              <c:layout>
                <c:manualLayout>
                  <c:x val="-0.25219162078412793"/>
                  <c:y val="5.0532031235457159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accent5">
                            <a:lumMod val="50000"/>
                          </a:schemeClr>
                        </a:solidFill>
                        <a:latin typeface="Arial" panose="020B0604020202020204" pitchFamily="34" charset="0"/>
                        <a:ea typeface="+mn-ea"/>
                        <a:cs typeface="Arial" panose="020B0604020202020204" pitchFamily="34" charset="0"/>
                      </a:defRPr>
                    </a:pPr>
                    <a:fld id="{6AA19EAD-1C15-43F5-B6FD-B3E795B665B3}" type="SERIESNAME">
                      <a:rPr lang="en-US" smtClean="0"/>
                      <a:pPr>
                        <a:defRPr sz="1400" b="1">
                          <a:solidFill>
                            <a:schemeClr val="accent5">
                              <a:lumMod val="50000"/>
                            </a:schemeClr>
                          </a:solidFill>
                        </a:defRPr>
                      </a:pPr>
                      <a:t>[SERIES NAME]</a:t>
                    </a:fld>
                    <a:r>
                      <a:rPr lang="en-US" dirty="0" smtClean="0"/>
                      <a:t> </a:t>
                    </a:r>
                    <a:fld id="{62D34216-5F67-41FD-BA1D-A2FC336F1510}" type="VALUE">
                      <a:rPr lang="en-US" smtClean="0"/>
                      <a:pPr>
                        <a:defRPr sz="1400" b="1">
                          <a:solidFill>
                            <a:schemeClr val="accent5">
                              <a:lumMod val="50000"/>
                            </a:schemeClr>
                          </a:solidFill>
                        </a:defRPr>
                      </a:pPr>
                      <a:t>[VALUE]</a:t>
                    </a:fld>
                    <a:endParaRPr lang="en-US" dirty="0" smtClean="0"/>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accent5">
                          <a:lumMod val="50000"/>
                        </a:schemeClr>
                      </a:solidFill>
                      <a:latin typeface="Arial" panose="020B0604020202020204" pitchFamily="34" charset="0"/>
                      <a:ea typeface="+mn-ea"/>
                      <a:cs typeface="Arial" panose="020B0604020202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0.32431305940871386"/>
                      <c:h val="6.8557919621749397E-2"/>
                    </c:manualLayout>
                  </c15:layout>
                  <c15:dlblFieldTable/>
                  <c15:showDataLabelsRange val="0"/>
                </c:ext>
                <c:ext xmlns:c16="http://schemas.microsoft.com/office/drawing/2014/chart" uri="{C3380CC4-5D6E-409C-BE32-E72D297353CC}">
                  <c16:uniqueId val="{00000003-EA03-4A04-8CE4-6A1E926B9C48}"/>
                </c:ext>
              </c:extLst>
            </c:dLbl>
            <c:dLbl>
              <c:idx val="1"/>
              <c:layout>
                <c:manualLayout>
                  <c:x val="-4.8075341085990937E-2"/>
                  <c:y val="4.692671394799043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EA03-4A04-8CE4-6A1E926B9C48}"/>
                </c:ext>
              </c:extLst>
            </c:dLbl>
            <c:dLbl>
              <c:idx val="2"/>
              <c:layout>
                <c:manualLayout>
                  <c:x val="-4.9187972028795303E-2"/>
                  <c:y val="4.988179669030733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EA03-4A04-8CE4-6A1E926B9C48}"/>
                </c:ext>
              </c:extLst>
            </c:dLbl>
            <c:dLbl>
              <c:idx val="3"/>
              <c:layout>
                <c:manualLayout>
                  <c:x val="-6.9573275669498044E-2"/>
                  <c:y val="-4.763593380614659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EA03-4A04-8CE4-6A1E926B9C4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5">
                        <a:lumMod val="50000"/>
                      </a:schemeClr>
                    </a:solidFill>
                    <a:latin typeface="Arial" panose="020B0604020202020204" pitchFamily="34" charset="0"/>
                    <a:ea typeface="+mn-ea"/>
                    <a:cs typeface="Arial" panose="020B0604020202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Below B-</c:v>
                </c:pt>
                <c:pt idx="1">
                  <c:v>B- to B</c:v>
                </c:pt>
                <c:pt idx="2">
                  <c:v>B to A-</c:v>
                </c:pt>
                <c:pt idx="3">
                  <c:v>A- to A</c:v>
                </c:pt>
              </c:strCache>
            </c:strRef>
          </c:cat>
          <c:val>
            <c:numRef>
              <c:f>Sheet1!$C$2:$C$5</c:f>
              <c:numCache>
                <c:formatCode>0%</c:formatCode>
                <c:ptCount val="4"/>
                <c:pt idx="0">
                  <c:v>6.1482000000000002E-2</c:v>
                </c:pt>
                <c:pt idx="1">
                  <c:v>8.6432999999999996E-2</c:v>
                </c:pt>
                <c:pt idx="2">
                  <c:v>0.40158700000000003</c:v>
                </c:pt>
                <c:pt idx="3">
                  <c:v>0.45049799999999995</c:v>
                </c:pt>
              </c:numCache>
            </c:numRef>
          </c:val>
          <c:smooth val="1"/>
          <c:extLst>
            <c:ext xmlns:c16="http://schemas.microsoft.com/office/drawing/2014/chart" uri="{C3380CC4-5D6E-409C-BE32-E72D297353CC}">
              <c16:uniqueId val="{00000001-05B2-4EA0-AAFF-CD2953CF0E7D}"/>
            </c:ext>
          </c:extLst>
        </c:ser>
        <c:dLbls>
          <c:showLegendKey val="0"/>
          <c:showVal val="0"/>
          <c:showCatName val="0"/>
          <c:showSerName val="0"/>
          <c:showPercent val="0"/>
          <c:showBubbleSize val="0"/>
        </c:dLbls>
        <c:smooth val="0"/>
        <c:axId val="793018128"/>
        <c:axId val="793018688"/>
      </c:lineChart>
      <c:catAx>
        <c:axId val="79301812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HS GPA</a:t>
                </a:r>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93018688"/>
        <c:crosses val="autoZero"/>
        <c:auto val="1"/>
        <c:lblAlgn val="ctr"/>
        <c:lblOffset val="100"/>
        <c:noMultiLvlLbl val="0"/>
      </c:catAx>
      <c:valAx>
        <c:axId val="793018688"/>
        <c:scaling>
          <c:orientation val="minMax"/>
          <c:max val="0.60000000000000009"/>
        </c:scaling>
        <c:delete val="1"/>
        <c:axPos val="l"/>
        <c:numFmt formatCode="0%" sourceLinked="1"/>
        <c:majorTickMark val="none"/>
        <c:minorTickMark val="none"/>
        <c:tickLblPos val="nextTo"/>
        <c:crossAx val="793018128"/>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881124"/>
                </a:solidFill>
                <a:latin typeface="Arial" panose="020B0604020202020204" pitchFamily="34" charset="0"/>
                <a:ea typeface="+mn-ea"/>
                <a:cs typeface="Arial" panose="020B0604020202020204" pitchFamily="34" charset="0"/>
              </a:defRPr>
            </a:pPr>
            <a:r>
              <a:rPr lang="en-US" sz="1400" b="1" dirty="0" smtClean="0">
                <a:solidFill>
                  <a:srgbClr val="881124"/>
                </a:solidFill>
              </a:rPr>
              <a:t>Stony Brook</a:t>
            </a:r>
            <a:endParaRPr lang="en-US" sz="1400" b="1" dirty="0">
              <a:solidFill>
                <a:srgbClr val="881124"/>
              </a:solidFill>
            </a:endParaRP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rgbClr val="881124"/>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3008712978402548"/>
          <c:y val="8.9939251233071824E-2"/>
          <c:w val="0.83253981354135265"/>
          <c:h val="0.77932721840621"/>
        </c:manualLayout>
      </c:layout>
      <c:lineChart>
        <c:grouping val="standard"/>
        <c:varyColors val="0"/>
        <c:ser>
          <c:idx val="0"/>
          <c:order val="0"/>
          <c:tx>
            <c:strRef>
              <c:f>Sheet1!$B$1</c:f>
              <c:strCache>
                <c:ptCount val="1"/>
                <c:pt idx="0">
                  <c:v>Pell</c:v>
                </c:pt>
              </c:strCache>
            </c:strRef>
          </c:tx>
          <c:spPr>
            <a:ln w="69850" cap="rnd">
              <a:solidFill>
                <a:srgbClr val="F08496"/>
              </a:solidFill>
              <a:round/>
            </a:ln>
            <a:effectLst/>
          </c:spPr>
          <c:marker>
            <c:symbol val="none"/>
          </c:marker>
          <c:dLbls>
            <c:dLbl>
              <c:idx val="1"/>
              <c:layout>
                <c:manualLayout>
                  <c:x val="-0.2127460582393679"/>
                  <c:y val="-2.0833333333333332E-2"/>
                </c:manualLayout>
              </c:layout>
              <c:tx>
                <c:rich>
                  <a:bodyPr/>
                  <a:lstStyle/>
                  <a:p>
                    <a:fld id="{3EA79C7B-F392-49E9-A048-6E24E40EFEE1}" type="SERIESNAME">
                      <a:rPr lang="en-US" smtClean="0"/>
                      <a:pPr/>
                      <a:t>[SERIES NAME]</a:t>
                    </a:fld>
                    <a:r>
                      <a:rPr lang="en-US" dirty="0" smtClean="0"/>
                      <a:t> </a:t>
                    </a:r>
                    <a:fld id="{8C51AFC1-3B50-4CF8-B5C6-F0B3A668FD95}" type="VALUE">
                      <a:rPr lang="en-US" smtClean="0"/>
                      <a:pPr/>
                      <a:t>[VALUE]</a:t>
                    </a:fld>
                    <a:endParaRPr lang="en-US" dirty="0" smtClean="0"/>
                  </a:p>
                </c:rich>
              </c:tx>
              <c:dLblPos val="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408F-4FCB-A2E7-D1BEA53AA9FB}"/>
                </c:ext>
              </c:extLst>
            </c:dLbl>
            <c:dLbl>
              <c:idx val="2"/>
              <c:layout>
                <c:manualLayout>
                  <c:x val="-0.1172494714401094"/>
                  <c:y val="-4.447399527186761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408F-4FCB-A2E7-D1BEA53AA9FB}"/>
                </c:ext>
              </c:extLst>
            </c:dLbl>
            <c:dLbl>
              <c:idx val="3"/>
              <c:layout>
                <c:manualLayout>
                  <c:x val="-7.9876414765487416E-2"/>
                  <c:y val="5.89539007092198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408F-4FCB-A2E7-D1BEA53AA9F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F08496"/>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 </c:v>
                </c:pt>
                <c:pt idx="1">
                  <c:v>&lt; 87</c:v>
                </c:pt>
                <c:pt idx="2">
                  <c:v>87-93</c:v>
                </c:pt>
                <c:pt idx="3">
                  <c:v>93+</c:v>
                </c:pt>
              </c:strCache>
            </c:strRef>
          </c:cat>
          <c:val>
            <c:numRef>
              <c:f>Sheet1!$B$2:$B$5</c:f>
              <c:numCache>
                <c:formatCode>0%</c:formatCode>
                <c:ptCount val="4"/>
                <c:pt idx="1">
                  <c:v>9.4462540716612378E-2</c:v>
                </c:pt>
                <c:pt idx="2">
                  <c:v>0.3984799131378936</c:v>
                </c:pt>
                <c:pt idx="3">
                  <c:v>0.50705754614549403</c:v>
                </c:pt>
              </c:numCache>
            </c:numRef>
          </c:val>
          <c:smooth val="1"/>
          <c:extLst>
            <c:ext xmlns:c16="http://schemas.microsoft.com/office/drawing/2014/chart" uri="{C3380CC4-5D6E-409C-BE32-E72D297353CC}">
              <c16:uniqueId val="{00000000-24E5-4ACC-BC2E-5CC62E511295}"/>
            </c:ext>
          </c:extLst>
        </c:ser>
        <c:ser>
          <c:idx val="1"/>
          <c:order val="1"/>
          <c:tx>
            <c:strRef>
              <c:f>Sheet1!$C$1</c:f>
              <c:strCache>
                <c:ptCount val="1"/>
                <c:pt idx="0">
                  <c:v>No Pell</c:v>
                </c:pt>
              </c:strCache>
            </c:strRef>
          </c:tx>
          <c:spPr>
            <a:ln w="69850" cap="rnd">
              <a:solidFill>
                <a:srgbClr val="881124"/>
              </a:solidFill>
              <a:round/>
            </a:ln>
            <a:effectLst/>
          </c:spPr>
          <c:marker>
            <c:symbol val="none"/>
          </c:marker>
          <c:dLbls>
            <c:dLbl>
              <c:idx val="1"/>
              <c:layout>
                <c:manualLayout>
                  <c:x val="-0.31467257644288221"/>
                  <c:y val="6.0580359635896575E-3"/>
                </c:manualLayout>
              </c:layout>
              <c:tx>
                <c:rich>
                  <a:bodyPr rot="0" spcFirstLastPara="1" vertOverflow="ellipsis" vert="horz" wrap="square" lIns="38100" tIns="19050" rIns="38100" bIns="19050" anchor="ctr" anchorCtr="1">
                    <a:noAutofit/>
                  </a:bodyPr>
                  <a:lstStyle/>
                  <a:p>
                    <a:pPr>
                      <a:defRPr sz="1400" b="1" i="0" u="none" strike="noStrike" kern="1200" baseline="0">
                        <a:solidFill>
                          <a:srgbClr val="881124"/>
                        </a:solidFill>
                        <a:latin typeface="Arial" panose="020B0604020202020204" pitchFamily="34" charset="0"/>
                        <a:ea typeface="+mn-ea"/>
                        <a:cs typeface="Arial" panose="020B0604020202020204" pitchFamily="34" charset="0"/>
                      </a:defRPr>
                    </a:pPr>
                    <a:fld id="{952CE46C-8782-429A-B377-CAD7ED2E6779}" type="SERIESNAME">
                      <a:rPr lang="en-US" smtClean="0"/>
                      <a:pPr>
                        <a:defRPr sz="1400" b="1">
                          <a:solidFill>
                            <a:srgbClr val="881124"/>
                          </a:solidFill>
                        </a:defRPr>
                      </a:pPr>
                      <a:t>[SERIES NAME]</a:t>
                    </a:fld>
                    <a:r>
                      <a:rPr lang="en-US" dirty="0" smtClean="0"/>
                      <a:t> </a:t>
                    </a:r>
                    <a:fld id="{BCB431FB-43AC-4FE7-8A7E-42863F5FD125}" type="VALUE">
                      <a:rPr lang="en-US" smtClean="0"/>
                      <a:pPr>
                        <a:defRPr sz="1400" b="1">
                          <a:solidFill>
                            <a:srgbClr val="881124"/>
                          </a:solidFill>
                        </a:defRPr>
                      </a:pPr>
                      <a:t>[VALUE]</a:t>
                    </a:fld>
                    <a:endParaRPr lang="en-US" dirty="0" smtClean="0"/>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rgbClr val="881124"/>
                      </a:solidFill>
                      <a:latin typeface="Arial" panose="020B0604020202020204" pitchFamily="34" charset="0"/>
                      <a:ea typeface="+mn-ea"/>
                      <a:cs typeface="Arial" panose="020B0604020202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0.3164478635158442"/>
                      <c:h val="5.0827423167848683E-2"/>
                    </c:manualLayout>
                  </c15:layout>
                  <c15:dlblFieldTable/>
                  <c15:showDataLabelsRange val="0"/>
                </c:ext>
                <c:ext xmlns:c16="http://schemas.microsoft.com/office/drawing/2014/chart" uri="{C3380CC4-5D6E-409C-BE32-E72D297353CC}">
                  <c16:uniqueId val="{00000003-408F-4FCB-A2E7-D1BEA53AA9FB}"/>
                </c:ext>
              </c:extLst>
            </c:dLbl>
            <c:dLbl>
              <c:idx val="2"/>
              <c:layout>
                <c:manualLayout>
                  <c:x val="-1.8720503843378929E-2"/>
                  <c:y val="3.1028368794326243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408F-4FCB-A2E7-D1BEA53AA9FB}"/>
                </c:ext>
              </c:extLst>
            </c:dLbl>
            <c:dLbl>
              <c:idx val="3"/>
              <c:layout>
                <c:manualLayout>
                  <c:x val="-7.9876414765487416E-2"/>
                  <c:y val="-4.417848699763594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408F-4FCB-A2E7-D1BEA53AA9F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881124"/>
                    </a:solidFill>
                    <a:latin typeface="Arial" panose="020B0604020202020204" pitchFamily="34" charset="0"/>
                    <a:ea typeface="+mn-ea"/>
                    <a:cs typeface="Arial" panose="020B0604020202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 </c:v>
                </c:pt>
                <c:pt idx="1">
                  <c:v>&lt; 87</c:v>
                </c:pt>
                <c:pt idx="2">
                  <c:v>87-93</c:v>
                </c:pt>
                <c:pt idx="3">
                  <c:v>93+</c:v>
                </c:pt>
              </c:strCache>
            </c:strRef>
          </c:cat>
          <c:val>
            <c:numRef>
              <c:f>Sheet1!$C$2:$C$5</c:f>
              <c:numCache>
                <c:formatCode>0%</c:formatCode>
                <c:ptCount val="4"/>
                <c:pt idx="1">
                  <c:v>7.4658254468980015E-2</c:v>
                </c:pt>
                <c:pt idx="2">
                  <c:v>0.37592008412197686</c:v>
                </c:pt>
                <c:pt idx="3">
                  <c:v>0.54942166140904314</c:v>
                </c:pt>
              </c:numCache>
            </c:numRef>
          </c:val>
          <c:smooth val="1"/>
          <c:extLst>
            <c:ext xmlns:c16="http://schemas.microsoft.com/office/drawing/2014/chart" uri="{C3380CC4-5D6E-409C-BE32-E72D297353CC}">
              <c16:uniqueId val="{00000001-24E5-4ACC-BC2E-5CC62E511295}"/>
            </c:ext>
          </c:extLst>
        </c:ser>
        <c:dLbls>
          <c:showLegendKey val="0"/>
          <c:showVal val="0"/>
          <c:showCatName val="0"/>
          <c:showSerName val="0"/>
          <c:showPercent val="0"/>
          <c:showBubbleSize val="0"/>
        </c:dLbls>
        <c:smooth val="0"/>
        <c:axId val="793021488"/>
        <c:axId val="793022048"/>
      </c:lineChart>
      <c:catAx>
        <c:axId val="79302148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HS GPA</a:t>
                </a:r>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93022048"/>
        <c:crosses val="autoZero"/>
        <c:auto val="1"/>
        <c:lblAlgn val="ctr"/>
        <c:lblOffset val="100"/>
        <c:noMultiLvlLbl val="0"/>
      </c:catAx>
      <c:valAx>
        <c:axId val="793022048"/>
        <c:scaling>
          <c:orientation val="minMax"/>
          <c:max val="0.60000000000000009"/>
        </c:scaling>
        <c:delete val="1"/>
        <c:axPos val="l"/>
        <c:numFmt formatCode="0%" sourceLinked="1"/>
        <c:majorTickMark val="none"/>
        <c:minorTickMark val="none"/>
        <c:tickLblPos val="nextTo"/>
        <c:crossAx val="793021488"/>
        <c:crosses val="autoZero"/>
        <c:crossBetween val="between"/>
      </c:valAx>
      <c:spPr>
        <a:noFill/>
        <a:ln>
          <a:noFill/>
        </a:ln>
        <a:effectLst/>
      </c:spPr>
    </c:plotArea>
    <c:legend>
      <c:legendPos val="r"/>
      <c:layout>
        <c:manualLayout>
          <c:xMode val="edge"/>
          <c:yMode val="edge"/>
          <c:x val="0.1315239994146582"/>
          <c:y val="0.27204425398157678"/>
          <c:w val="0.23302167717544228"/>
          <c:h val="0.113690177025744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jpg"/></Relationships>
</file>

<file path=ppt/diagrams/_rels/drawing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jp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D92689-21DC-400C-AC8F-94F51BD72E36}"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D3F2D77C-9701-463F-83AC-B26FDC0FD607}">
      <dgm:prSet phldrT="[Text]" custT="1"/>
      <dgm:spPr/>
      <dgm:t>
        <a:bodyPr/>
        <a:lstStyle/>
        <a:p>
          <a:r>
            <a:rPr lang="en-US" sz="2800" dirty="0" smtClean="0">
              <a:latin typeface="Arial" panose="020B0604020202020204" pitchFamily="34" charset="0"/>
              <a:cs typeface="Arial" panose="020B0604020202020204" pitchFamily="34" charset="0"/>
            </a:rPr>
            <a:t>Institutional Profile</a:t>
          </a:r>
          <a:endParaRPr lang="en-US" sz="2800" dirty="0">
            <a:latin typeface="Arial" panose="020B0604020202020204" pitchFamily="34" charset="0"/>
            <a:cs typeface="Arial" panose="020B0604020202020204" pitchFamily="34" charset="0"/>
          </a:endParaRPr>
        </a:p>
      </dgm:t>
    </dgm:pt>
    <dgm:pt modelId="{1F72D406-67F0-4BA3-818A-4CC85F99DE23}" type="parTrans" cxnId="{ACE244B5-6E13-49E7-8502-BA75E8997BC9}">
      <dgm:prSet/>
      <dgm:spPr/>
      <dgm:t>
        <a:bodyPr/>
        <a:lstStyle/>
        <a:p>
          <a:endParaRPr lang="en-US">
            <a:latin typeface="Arial" panose="020B0604020202020204" pitchFamily="34" charset="0"/>
            <a:cs typeface="Arial" panose="020B0604020202020204" pitchFamily="34" charset="0"/>
          </a:endParaRPr>
        </a:p>
      </dgm:t>
    </dgm:pt>
    <dgm:pt modelId="{30F11804-A905-4869-A771-9AD9F0E077CE}" type="sibTrans" cxnId="{ACE244B5-6E13-49E7-8502-BA75E8997BC9}">
      <dgm:prSet/>
      <dgm:spPr/>
      <dgm:t>
        <a:bodyPr/>
        <a:lstStyle/>
        <a:p>
          <a:endParaRPr lang="en-US">
            <a:latin typeface="Arial" panose="020B0604020202020204" pitchFamily="34" charset="0"/>
            <a:cs typeface="Arial" panose="020B0604020202020204" pitchFamily="34" charset="0"/>
          </a:endParaRPr>
        </a:p>
      </dgm:t>
    </dgm:pt>
    <dgm:pt modelId="{011124D7-D987-41F8-A27E-2CCC5FF9DACE}">
      <dgm:prSet phldrT="[Text]" custT="1"/>
      <dgm:spPr/>
      <dgm:t>
        <a:bodyPr/>
        <a:lstStyle/>
        <a:p>
          <a:r>
            <a:rPr lang="en-US" sz="2800" dirty="0" smtClean="0">
              <a:latin typeface="Arial" panose="020B0604020202020204" pitchFamily="34" charset="0"/>
              <a:cs typeface="Arial" panose="020B0604020202020204" pitchFamily="34" charset="0"/>
            </a:rPr>
            <a:t>Mobility Report Cards (Chetty, et al.)</a:t>
          </a:r>
          <a:endParaRPr lang="en-US" sz="2800" dirty="0">
            <a:latin typeface="Arial" panose="020B0604020202020204" pitchFamily="34" charset="0"/>
            <a:cs typeface="Arial" panose="020B0604020202020204" pitchFamily="34" charset="0"/>
          </a:endParaRPr>
        </a:p>
      </dgm:t>
    </dgm:pt>
    <dgm:pt modelId="{4C5C3226-3EC2-4ED4-B82C-8A9459DA8FB8}" type="parTrans" cxnId="{69DF4342-AF5E-40F3-A72C-7D4288E35CAD}">
      <dgm:prSet/>
      <dgm:spPr/>
      <dgm:t>
        <a:bodyPr/>
        <a:lstStyle/>
        <a:p>
          <a:endParaRPr lang="en-US">
            <a:latin typeface="Arial" panose="020B0604020202020204" pitchFamily="34" charset="0"/>
            <a:cs typeface="Arial" panose="020B0604020202020204" pitchFamily="34" charset="0"/>
          </a:endParaRPr>
        </a:p>
      </dgm:t>
    </dgm:pt>
    <dgm:pt modelId="{D7B77647-DCE6-475D-AB65-F8DED062E1B6}" type="sibTrans" cxnId="{69DF4342-AF5E-40F3-A72C-7D4288E35CAD}">
      <dgm:prSet/>
      <dgm:spPr/>
      <dgm:t>
        <a:bodyPr/>
        <a:lstStyle/>
        <a:p>
          <a:endParaRPr lang="en-US">
            <a:latin typeface="Arial" panose="020B0604020202020204" pitchFamily="34" charset="0"/>
            <a:cs typeface="Arial" panose="020B0604020202020204" pitchFamily="34" charset="0"/>
          </a:endParaRPr>
        </a:p>
      </dgm:t>
    </dgm:pt>
    <dgm:pt modelId="{F5EB6B55-3500-427F-97CF-722950EEA027}">
      <dgm:prSet phldrT="[Text]" custT="1"/>
      <dgm:spPr>
        <a:solidFill>
          <a:schemeClr val="tx2">
            <a:lumMod val="50000"/>
          </a:schemeClr>
        </a:solidFill>
      </dgm:spPr>
      <dgm:t>
        <a:bodyPr/>
        <a:lstStyle/>
        <a:p>
          <a:r>
            <a:rPr lang="en-US" sz="2800" dirty="0" smtClean="0">
              <a:latin typeface="Arial" panose="020B0604020202020204" pitchFamily="34" charset="0"/>
              <a:cs typeface="Arial" panose="020B0604020202020204" pitchFamily="34" charset="0"/>
            </a:rPr>
            <a:t>Why is Stony Brook so successful?</a:t>
          </a:r>
          <a:endParaRPr lang="en-US" sz="2800" dirty="0">
            <a:latin typeface="Arial" panose="020B0604020202020204" pitchFamily="34" charset="0"/>
            <a:cs typeface="Arial" panose="020B0604020202020204" pitchFamily="34" charset="0"/>
          </a:endParaRPr>
        </a:p>
      </dgm:t>
    </dgm:pt>
    <dgm:pt modelId="{040BBA59-8B67-4834-B600-BFE3A5BC2AF9}" type="parTrans" cxnId="{471C44D2-C6F3-4DA1-9DBB-CC9F75A10E66}">
      <dgm:prSet/>
      <dgm:spPr/>
      <dgm:t>
        <a:bodyPr/>
        <a:lstStyle/>
        <a:p>
          <a:endParaRPr lang="en-US">
            <a:latin typeface="Arial" panose="020B0604020202020204" pitchFamily="34" charset="0"/>
            <a:cs typeface="Arial" panose="020B0604020202020204" pitchFamily="34" charset="0"/>
          </a:endParaRPr>
        </a:p>
      </dgm:t>
    </dgm:pt>
    <dgm:pt modelId="{607897F3-E714-41AF-8B84-3B5B1F3C12F9}" type="sibTrans" cxnId="{471C44D2-C6F3-4DA1-9DBB-CC9F75A10E66}">
      <dgm:prSet/>
      <dgm:spPr/>
      <dgm:t>
        <a:bodyPr/>
        <a:lstStyle/>
        <a:p>
          <a:endParaRPr lang="en-US">
            <a:latin typeface="Arial" panose="020B0604020202020204" pitchFamily="34" charset="0"/>
            <a:cs typeface="Arial" panose="020B0604020202020204" pitchFamily="34" charset="0"/>
          </a:endParaRPr>
        </a:p>
      </dgm:t>
    </dgm:pt>
    <dgm:pt modelId="{8ECB1B1C-E362-4F00-8EC5-6A9F15A81993}">
      <dgm:prSet phldrT="[Text]"/>
      <dgm:spPr/>
      <dgm:t>
        <a:bodyPr/>
        <a:lstStyle/>
        <a:p>
          <a:r>
            <a:rPr lang="en-US" dirty="0" smtClean="0">
              <a:latin typeface="Arial" panose="020B0604020202020204" pitchFamily="34" charset="0"/>
              <a:cs typeface="Arial" panose="020B0604020202020204" pitchFamily="34" charset="0"/>
            </a:rPr>
            <a:t>Profile | Graduation rate improvement</a:t>
          </a:r>
          <a:endParaRPr lang="en-US" dirty="0">
            <a:latin typeface="Arial" panose="020B0604020202020204" pitchFamily="34" charset="0"/>
            <a:cs typeface="Arial" panose="020B0604020202020204" pitchFamily="34" charset="0"/>
          </a:endParaRPr>
        </a:p>
      </dgm:t>
    </dgm:pt>
    <dgm:pt modelId="{CE69369D-84C7-424E-8F14-A5B1FAE76170}" type="parTrans" cxnId="{99B1C2A8-AD13-49F1-9E73-F4C9699C6445}">
      <dgm:prSet/>
      <dgm:spPr/>
      <dgm:t>
        <a:bodyPr/>
        <a:lstStyle/>
        <a:p>
          <a:endParaRPr lang="en-US">
            <a:latin typeface="Arial" panose="020B0604020202020204" pitchFamily="34" charset="0"/>
            <a:cs typeface="Arial" panose="020B0604020202020204" pitchFamily="34" charset="0"/>
          </a:endParaRPr>
        </a:p>
      </dgm:t>
    </dgm:pt>
    <dgm:pt modelId="{88605C40-AE6E-48ED-80A9-16C87FEA37DB}" type="sibTrans" cxnId="{99B1C2A8-AD13-49F1-9E73-F4C9699C6445}">
      <dgm:prSet/>
      <dgm:spPr/>
      <dgm:t>
        <a:bodyPr/>
        <a:lstStyle/>
        <a:p>
          <a:endParaRPr lang="en-US">
            <a:latin typeface="Arial" panose="020B0604020202020204" pitchFamily="34" charset="0"/>
            <a:cs typeface="Arial" panose="020B0604020202020204" pitchFamily="34" charset="0"/>
          </a:endParaRPr>
        </a:p>
      </dgm:t>
    </dgm:pt>
    <dgm:pt modelId="{B8F18564-3893-4DA5-9BA7-AA349DF2C38B}">
      <dgm:prSet phldrT="[Text]" custT="1"/>
      <dgm:spPr>
        <a:solidFill>
          <a:srgbClr val="881124"/>
        </a:solidFill>
      </dgm:spPr>
      <dgm:t>
        <a:bodyPr/>
        <a:lstStyle/>
        <a:p>
          <a:r>
            <a:rPr lang="en-US" sz="2800" dirty="0" smtClean="0">
              <a:latin typeface="Arial" panose="020B0604020202020204" pitchFamily="34" charset="0"/>
              <a:cs typeface="Arial" panose="020B0604020202020204" pitchFamily="34" charset="0"/>
            </a:rPr>
            <a:t>Student Success Strategy &amp; Programs</a:t>
          </a:r>
          <a:endParaRPr lang="en-US" sz="2800" dirty="0">
            <a:latin typeface="Arial" panose="020B0604020202020204" pitchFamily="34" charset="0"/>
            <a:cs typeface="Arial" panose="020B0604020202020204" pitchFamily="34" charset="0"/>
          </a:endParaRPr>
        </a:p>
      </dgm:t>
    </dgm:pt>
    <dgm:pt modelId="{EEA000D3-08E5-41C9-ABA5-1F713E2E67AB}" type="parTrans" cxnId="{BC969E05-F1EA-4438-8541-037F212558F9}">
      <dgm:prSet/>
      <dgm:spPr/>
      <dgm:t>
        <a:bodyPr/>
        <a:lstStyle/>
        <a:p>
          <a:endParaRPr lang="en-US">
            <a:latin typeface="Arial" panose="020B0604020202020204" pitchFamily="34" charset="0"/>
            <a:cs typeface="Arial" panose="020B0604020202020204" pitchFamily="34" charset="0"/>
          </a:endParaRPr>
        </a:p>
      </dgm:t>
    </dgm:pt>
    <dgm:pt modelId="{1DA226AB-05BD-4E1F-AF30-CB39FDEC6F3C}" type="sibTrans" cxnId="{BC969E05-F1EA-4438-8541-037F212558F9}">
      <dgm:prSet/>
      <dgm:spPr/>
      <dgm:t>
        <a:bodyPr/>
        <a:lstStyle/>
        <a:p>
          <a:endParaRPr lang="en-US">
            <a:latin typeface="Arial" panose="020B0604020202020204" pitchFamily="34" charset="0"/>
            <a:cs typeface="Arial" panose="020B0604020202020204" pitchFamily="34" charset="0"/>
          </a:endParaRPr>
        </a:p>
      </dgm:t>
    </dgm:pt>
    <dgm:pt modelId="{B684A2DB-C561-4CD6-AD10-7878E031A8A3}">
      <dgm:prSet phldrT="[Text]"/>
      <dgm:spPr/>
      <dgm:t>
        <a:bodyPr/>
        <a:lstStyle/>
        <a:p>
          <a:r>
            <a:rPr lang="en-US" dirty="0" smtClean="0">
              <a:latin typeface="Arial" panose="020B0604020202020204" pitchFamily="34" charset="0"/>
              <a:cs typeface="Arial" panose="020B0604020202020204" pitchFamily="34" charset="0"/>
            </a:rPr>
            <a:t>Method | Rankings | Geography | Parents’ income</a:t>
          </a:r>
          <a:endParaRPr lang="en-US" dirty="0">
            <a:latin typeface="Arial" panose="020B0604020202020204" pitchFamily="34" charset="0"/>
            <a:cs typeface="Arial" panose="020B0604020202020204" pitchFamily="34" charset="0"/>
          </a:endParaRPr>
        </a:p>
      </dgm:t>
    </dgm:pt>
    <dgm:pt modelId="{242C69CA-E54D-448D-A243-A42EFCD68AC7}" type="parTrans" cxnId="{CA98F0F6-8109-439A-92F7-7E58EE3E1320}">
      <dgm:prSet/>
      <dgm:spPr/>
      <dgm:t>
        <a:bodyPr/>
        <a:lstStyle/>
        <a:p>
          <a:endParaRPr lang="en-US">
            <a:latin typeface="Arial" panose="020B0604020202020204" pitchFamily="34" charset="0"/>
            <a:cs typeface="Arial" panose="020B0604020202020204" pitchFamily="34" charset="0"/>
          </a:endParaRPr>
        </a:p>
      </dgm:t>
    </dgm:pt>
    <dgm:pt modelId="{68D06953-F921-4DE4-80BF-6F643B097BA3}" type="sibTrans" cxnId="{CA98F0F6-8109-439A-92F7-7E58EE3E1320}">
      <dgm:prSet/>
      <dgm:spPr/>
      <dgm:t>
        <a:bodyPr/>
        <a:lstStyle/>
        <a:p>
          <a:endParaRPr lang="en-US">
            <a:latin typeface="Arial" panose="020B0604020202020204" pitchFamily="34" charset="0"/>
            <a:cs typeface="Arial" panose="020B0604020202020204" pitchFamily="34" charset="0"/>
          </a:endParaRPr>
        </a:p>
      </dgm:t>
    </dgm:pt>
    <dgm:pt modelId="{C1405069-2B34-4541-9163-C7FC826521FD}">
      <dgm:prSet phldrT="[Text]"/>
      <dgm:spPr/>
      <dgm:t>
        <a:bodyPr/>
        <a:lstStyle/>
        <a:p>
          <a:r>
            <a:rPr lang="en-US" dirty="0" smtClean="0">
              <a:latin typeface="Arial" panose="020B0604020202020204" pitchFamily="34" charset="0"/>
              <a:cs typeface="Arial" panose="020B0604020202020204" pitchFamily="34" charset="0"/>
            </a:rPr>
            <a:t>Value proposition | Geography | Programs</a:t>
          </a:r>
          <a:endParaRPr lang="en-US" dirty="0">
            <a:latin typeface="Arial" panose="020B0604020202020204" pitchFamily="34" charset="0"/>
            <a:cs typeface="Arial" panose="020B0604020202020204" pitchFamily="34" charset="0"/>
          </a:endParaRPr>
        </a:p>
      </dgm:t>
    </dgm:pt>
    <dgm:pt modelId="{1DCAC77E-0EEE-4102-B881-672187BF45AB}" type="parTrans" cxnId="{978B6554-7ADD-47E2-9C8C-1BB781110E36}">
      <dgm:prSet/>
      <dgm:spPr/>
      <dgm:t>
        <a:bodyPr/>
        <a:lstStyle/>
        <a:p>
          <a:endParaRPr lang="en-US">
            <a:latin typeface="Arial" panose="020B0604020202020204" pitchFamily="34" charset="0"/>
            <a:cs typeface="Arial" panose="020B0604020202020204" pitchFamily="34" charset="0"/>
          </a:endParaRPr>
        </a:p>
      </dgm:t>
    </dgm:pt>
    <dgm:pt modelId="{BC59F390-33B1-4792-8D53-494D59F2EDBA}" type="sibTrans" cxnId="{978B6554-7ADD-47E2-9C8C-1BB781110E36}">
      <dgm:prSet/>
      <dgm:spPr/>
      <dgm:t>
        <a:bodyPr/>
        <a:lstStyle/>
        <a:p>
          <a:endParaRPr lang="en-US">
            <a:latin typeface="Arial" panose="020B0604020202020204" pitchFamily="34" charset="0"/>
            <a:cs typeface="Arial" panose="020B0604020202020204" pitchFamily="34" charset="0"/>
          </a:endParaRPr>
        </a:p>
      </dgm:t>
    </dgm:pt>
    <dgm:pt modelId="{E6675B53-61E7-4FC5-B73B-7B6041CFFEEC}">
      <dgm:prSet phldrT="[Text]" custT="1"/>
      <dgm:spPr>
        <a:noFill/>
      </dgm:spPr>
      <dgm:t>
        <a:bodyPr/>
        <a:lstStyle/>
        <a:p>
          <a:r>
            <a:rPr lang="en-US" sz="1900" dirty="0" smtClean="0">
              <a:latin typeface="Arial" panose="020B0604020202020204" pitchFamily="34" charset="0"/>
              <a:cs typeface="Arial" panose="020B0604020202020204" pitchFamily="34" charset="0"/>
            </a:rPr>
            <a:t>Leadership | Analytics | Success Programs | Male Student Success</a:t>
          </a:r>
          <a:endParaRPr lang="en-US" sz="1900" dirty="0">
            <a:latin typeface="Arial" panose="020B0604020202020204" pitchFamily="34" charset="0"/>
            <a:cs typeface="Arial" panose="020B0604020202020204" pitchFamily="34" charset="0"/>
          </a:endParaRPr>
        </a:p>
      </dgm:t>
    </dgm:pt>
    <dgm:pt modelId="{46B08CFB-7427-4D7D-BA13-FD90491457B3}" type="parTrans" cxnId="{88E9D3CE-089F-4ACE-AACD-A3946A47464B}">
      <dgm:prSet/>
      <dgm:spPr/>
      <dgm:t>
        <a:bodyPr/>
        <a:lstStyle/>
        <a:p>
          <a:endParaRPr lang="en-US"/>
        </a:p>
      </dgm:t>
    </dgm:pt>
    <dgm:pt modelId="{79F8D9FA-5C13-4144-AAB7-9E6887FEDCB0}" type="sibTrans" cxnId="{88E9D3CE-089F-4ACE-AACD-A3946A47464B}">
      <dgm:prSet/>
      <dgm:spPr/>
      <dgm:t>
        <a:bodyPr/>
        <a:lstStyle/>
        <a:p>
          <a:endParaRPr lang="en-US"/>
        </a:p>
      </dgm:t>
    </dgm:pt>
    <dgm:pt modelId="{55DD4D49-CF37-4C45-9CE7-FEB9D8B333BA}" type="pres">
      <dgm:prSet presAssocID="{BFD92689-21DC-400C-AC8F-94F51BD72E36}" presName="linear" presStyleCnt="0">
        <dgm:presLayoutVars>
          <dgm:dir/>
          <dgm:animLvl val="lvl"/>
          <dgm:resizeHandles val="exact"/>
        </dgm:presLayoutVars>
      </dgm:prSet>
      <dgm:spPr/>
      <dgm:t>
        <a:bodyPr/>
        <a:lstStyle/>
        <a:p>
          <a:endParaRPr lang="en-US"/>
        </a:p>
      </dgm:t>
    </dgm:pt>
    <dgm:pt modelId="{2A0B2190-FF11-441F-B9A5-F19C1E99FAE3}" type="pres">
      <dgm:prSet presAssocID="{D3F2D77C-9701-463F-83AC-B26FDC0FD607}" presName="parentLin" presStyleCnt="0"/>
      <dgm:spPr/>
    </dgm:pt>
    <dgm:pt modelId="{2E8728C0-3570-40EC-925B-00DE0898DFFA}" type="pres">
      <dgm:prSet presAssocID="{D3F2D77C-9701-463F-83AC-B26FDC0FD607}" presName="parentLeftMargin" presStyleLbl="node1" presStyleIdx="0" presStyleCnt="4"/>
      <dgm:spPr/>
      <dgm:t>
        <a:bodyPr/>
        <a:lstStyle/>
        <a:p>
          <a:endParaRPr lang="en-US"/>
        </a:p>
      </dgm:t>
    </dgm:pt>
    <dgm:pt modelId="{8E7E671B-747D-44D6-B8C9-B929FD682E84}" type="pres">
      <dgm:prSet presAssocID="{D3F2D77C-9701-463F-83AC-B26FDC0FD607}" presName="parentText" presStyleLbl="node1" presStyleIdx="0" presStyleCnt="4">
        <dgm:presLayoutVars>
          <dgm:chMax val="0"/>
          <dgm:bulletEnabled val="1"/>
        </dgm:presLayoutVars>
      </dgm:prSet>
      <dgm:spPr/>
      <dgm:t>
        <a:bodyPr/>
        <a:lstStyle/>
        <a:p>
          <a:endParaRPr lang="en-US"/>
        </a:p>
      </dgm:t>
    </dgm:pt>
    <dgm:pt modelId="{31F6E75C-191B-4672-BF77-D4FD080B3992}" type="pres">
      <dgm:prSet presAssocID="{D3F2D77C-9701-463F-83AC-B26FDC0FD607}" presName="negativeSpace" presStyleCnt="0"/>
      <dgm:spPr/>
    </dgm:pt>
    <dgm:pt modelId="{75170F3C-0C3E-4671-8E3D-28F92032255F}" type="pres">
      <dgm:prSet presAssocID="{D3F2D77C-9701-463F-83AC-B26FDC0FD607}" presName="childText" presStyleLbl="conFgAcc1" presStyleIdx="0" presStyleCnt="4">
        <dgm:presLayoutVars>
          <dgm:bulletEnabled val="1"/>
        </dgm:presLayoutVars>
      </dgm:prSet>
      <dgm:spPr/>
      <dgm:t>
        <a:bodyPr/>
        <a:lstStyle/>
        <a:p>
          <a:endParaRPr lang="en-US"/>
        </a:p>
      </dgm:t>
    </dgm:pt>
    <dgm:pt modelId="{AF1CC032-98DE-45F3-8553-1288EA228A11}" type="pres">
      <dgm:prSet presAssocID="{30F11804-A905-4869-A771-9AD9F0E077CE}" presName="spaceBetweenRectangles" presStyleCnt="0"/>
      <dgm:spPr/>
    </dgm:pt>
    <dgm:pt modelId="{C53ECA67-0767-43CB-8784-921FE8E2D437}" type="pres">
      <dgm:prSet presAssocID="{011124D7-D987-41F8-A27E-2CCC5FF9DACE}" presName="parentLin" presStyleCnt="0"/>
      <dgm:spPr/>
    </dgm:pt>
    <dgm:pt modelId="{78A3E251-EAC2-4B97-A180-E83F8E4D4E35}" type="pres">
      <dgm:prSet presAssocID="{011124D7-D987-41F8-A27E-2CCC5FF9DACE}" presName="parentLeftMargin" presStyleLbl="node1" presStyleIdx="0" presStyleCnt="4"/>
      <dgm:spPr/>
      <dgm:t>
        <a:bodyPr/>
        <a:lstStyle/>
        <a:p>
          <a:endParaRPr lang="en-US"/>
        </a:p>
      </dgm:t>
    </dgm:pt>
    <dgm:pt modelId="{988BE7EB-B635-4A3E-A9F1-FF5E07A530FE}" type="pres">
      <dgm:prSet presAssocID="{011124D7-D987-41F8-A27E-2CCC5FF9DACE}" presName="parentText" presStyleLbl="node1" presStyleIdx="1" presStyleCnt="4">
        <dgm:presLayoutVars>
          <dgm:chMax val="0"/>
          <dgm:bulletEnabled val="1"/>
        </dgm:presLayoutVars>
      </dgm:prSet>
      <dgm:spPr/>
      <dgm:t>
        <a:bodyPr/>
        <a:lstStyle/>
        <a:p>
          <a:endParaRPr lang="en-US"/>
        </a:p>
      </dgm:t>
    </dgm:pt>
    <dgm:pt modelId="{BFB4A850-18B1-4847-8907-9519B0FA6F44}" type="pres">
      <dgm:prSet presAssocID="{011124D7-D987-41F8-A27E-2CCC5FF9DACE}" presName="negativeSpace" presStyleCnt="0"/>
      <dgm:spPr/>
    </dgm:pt>
    <dgm:pt modelId="{27D9D76D-B0E3-43E1-9237-A4DEB097EB16}" type="pres">
      <dgm:prSet presAssocID="{011124D7-D987-41F8-A27E-2CCC5FF9DACE}" presName="childText" presStyleLbl="conFgAcc1" presStyleIdx="1" presStyleCnt="4">
        <dgm:presLayoutVars>
          <dgm:bulletEnabled val="1"/>
        </dgm:presLayoutVars>
      </dgm:prSet>
      <dgm:spPr/>
      <dgm:t>
        <a:bodyPr/>
        <a:lstStyle/>
        <a:p>
          <a:endParaRPr lang="en-US"/>
        </a:p>
      </dgm:t>
    </dgm:pt>
    <dgm:pt modelId="{230413C7-A69D-4CDE-8C2E-0E2FE0A58570}" type="pres">
      <dgm:prSet presAssocID="{D7B77647-DCE6-475D-AB65-F8DED062E1B6}" presName="spaceBetweenRectangles" presStyleCnt="0"/>
      <dgm:spPr/>
    </dgm:pt>
    <dgm:pt modelId="{F5907018-FEF2-4CE2-BBF9-02A200A117C9}" type="pres">
      <dgm:prSet presAssocID="{F5EB6B55-3500-427F-97CF-722950EEA027}" presName="parentLin" presStyleCnt="0"/>
      <dgm:spPr/>
    </dgm:pt>
    <dgm:pt modelId="{8E580C68-3941-4AE3-9953-E9B95AB6411B}" type="pres">
      <dgm:prSet presAssocID="{F5EB6B55-3500-427F-97CF-722950EEA027}" presName="parentLeftMargin" presStyleLbl="node1" presStyleIdx="1" presStyleCnt="4"/>
      <dgm:spPr/>
      <dgm:t>
        <a:bodyPr/>
        <a:lstStyle/>
        <a:p>
          <a:endParaRPr lang="en-US"/>
        </a:p>
      </dgm:t>
    </dgm:pt>
    <dgm:pt modelId="{EA32A17A-B89A-46F6-AC0E-680D9BF4D7B8}" type="pres">
      <dgm:prSet presAssocID="{F5EB6B55-3500-427F-97CF-722950EEA027}" presName="parentText" presStyleLbl="node1" presStyleIdx="2" presStyleCnt="4">
        <dgm:presLayoutVars>
          <dgm:chMax val="0"/>
          <dgm:bulletEnabled val="1"/>
        </dgm:presLayoutVars>
      </dgm:prSet>
      <dgm:spPr/>
      <dgm:t>
        <a:bodyPr/>
        <a:lstStyle/>
        <a:p>
          <a:endParaRPr lang="en-US"/>
        </a:p>
      </dgm:t>
    </dgm:pt>
    <dgm:pt modelId="{BFD53ED8-850F-4C00-BCAF-0F6098143FAE}" type="pres">
      <dgm:prSet presAssocID="{F5EB6B55-3500-427F-97CF-722950EEA027}" presName="negativeSpace" presStyleCnt="0"/>
      <dgm:spPr/>
    </dgm:pt>
    <dgm:pt modelId="{661EC5EA-6D4B-4C4C-B3AE-CD611B93D2E0}" type="pres">
      <dgm:prSet presAssocID="{F5EB6B55-3500-427F-97CF-722950EEA027}" presName="childText" presStyleLbl="conFgAcc1" presStyleIdx="2" presStyleCnt="4">
        <dgm:presLayoutVars>
          <dgm:bulletEnabled val="1"/>
        </dgm:presLayoutVars>
      </dgm:prSet>
      <dgm:spPr/>
      <dgm:t>
        <a:bodyPr/>
        <a:lstStyle/>
        <a:p>
          <a:endParaRPr lang="en-US"/>
        </a:p>
      </dgm:t>
    </dgm:pt>
    <dgm:pt modelId="{BAFFE122-1B57-4C58-ADE6-00CCBFC45D66}" type="pres">
      <dgm:prSet presAssocID="{607897F3-E714-41AF-8B84-3B5B1F3C12F9}" presName="spaceBetweenRectangles" presStyleCnt="0"/>
      <dgm:spPr/>
    </dgm:pt>
    <dgm:pt modelId="{E0791B71-80F5-422D-ADF2-668B258EFCF3}" type="pres">
      <dgm:prSet presAssocID="{B8F18564-3893-4DA5-9BA7-AA349DF2C38B}" presName="parentLin" presStyleCnt="0"/>
      <dgm:spPr/>
    </dgm:pt>
    <dgm:pt modelId="{68293151-A6DF-4B47-937A-26A19A9274C6}" type="pres">
      <dgm:prSet presAssocID="{B8F18564-3893-4DA5-9BA7-AA349DF2C38B}" presName="parentLeftMargin" presStyleLbl="node1" presStyleIdx="2" presStyleCnt="4"/>
      <dgm:spPr/>
      <dgm:t>
        <a:bodyPr/>
        <a:lstStyle/>
        <a:p>
          <a:endParaRPr lang="en-US"/>
        </a:p>
      </dgm:t>
    </dgm:pt>
    <dgm:pt modelId="{3B09D591-B714-48D2-9519-19D456DA269C}" type="pres">
      <dgm:prSet presAssocID="{B8F18564-3893-4DA5-9BA7-AA349DF2C38B}" presName="parentText" presStyleLbl="node1" presStyleIdx="3" presStyleCnt="4">
        <dgm:presLayoutVars>
          <dgm:chMax val="0"/>
          <dgm:bulletEnabled val="1"/>
        </dgm:presLayoutVars>
      </dgm:prSet>
      <dgm:spPr/>
      <dgm:t>
        <a:bodyPr/>
        <a:lstStyle/>
        <a:p>
          <a:endParaRPr lang="en-US"/>
        </a:p>
      </dgm:t>
    </dgm:pt>
    <dgm:pt modelId="{D1695FA9-897C-4BA6-94A1-8F165FEA7A58}" type="pres">
      <dgm:prSet presAssocID="{B8F18564-3893-4DA5-9BA7-AA349DF2C38B}" presName="negativeSpace" presStyleCnt="0"/>
      <dgm:spPr/>
    </dgm:pt>
    <dgm:pt modelId="{3A98EDEB-6A24-407D-8DA9-E989D18AA569}" type="pres">
      <dgm:prSet presAssocID="{B8F18564-3893-4DA5-9BA7-AA349DF2C38B}" presName="childText" presStyleLbl="conFgAcc1" presStyleIdx="3" presStyleCnt="4">
        <dgm:presLayoutVars>
          <dgm:bulletEnabled val="1"/>
        </dgm:presLayoutVars>
      </dgm:prSet>
      <dgm:spPr/>
      <dgm:t>
        <a:bodyPr/>
        <a:lstStyle/>
        <a:p>
          <a:endParaRPr lang="en-US"/>
        </a:p>
      </dgm:t>
    </dgm:pt>
  </dgm:ptLst>
  <dgm:cxnLst>
    <dgm:cxn modelId="{B2EA3901-F0C3-4962-9302-8C239F10F3F8}" type="presOf" srcId="{8ECB1B1C-E362-4F00-8EC5-6A9F15A81993}" destId="{75170F3C-0C3E-4671-8E3D-28F92032255F}" srcOrd="0" destOrd="0" presId="urn:microsoft.com/office/officeart/2005/8/layout/list1"/>
    <dgm:cxn modelId="{F68DFFC3-B5FC-4BBE-BD98-78D420639A6D}" type="presOf" srcId="{F5EB6B55-3500-427F-97CF-722950EEA027}" destId="{EA32A17A-B89A-46F6-AC0E-680D9BF4D7B8}" srcOrd="1" destOrd="0" presId="urn:microsoft.com/office/officeart/2005/8/layout/list1"/>
    <dgm:cxn modelId="{ACE244B5-6E13-49E7-8502-BA75E8997BC9}" srcId="{BFD92689-21DC-400C-AC8F-94F51BD72E36}" destId="{D3F2D77C-9701-463F-83AC-B26FDC0FD607}" srcOrd="0" destOrd="0" parTransId="{1F72D406-67F0-4BA3-818A-4CC85F99DE23}" sibTransId="{30F11804-A905-4869-A771-9AD9F0E077CE}"/>
    <dgm:cxn modelId="{978B6554-7ADD-47E2-9C8C-1BB781110E36}" srcId="{F5EB6B55-3500-427F-97CF-722950EEA027}" destId="{C1405069-2B34-4541-9163-C7FC826521FD}" srcOrd="0" destOrd="0" parTransId="{1DCAC77E-0EEE-4102-B881-672187BF45AB}" sibTransId="{BC59F390-33B1-4792-8D53-494D59F2EDBA}"/>
    <dgm:cxn modelId="{CA98F0F6-8109-439A-92F7-7E58EE3E1320}" srcId="{011124D7-D987-41F8-A27E-2CCC5FF9DACE}" destId="{B684A2DB-C561-4CD6-AD10-7878E031A8A3}" srcOrd="0" destOrd="0" parTransId="{242C69CA-E54D-448D-A243-A42EFCD68AC7}" sibTransId="{68D06953-F921-4DE4-80BF-6F643B097BA3}"/>
    <dgm:cxn modelId="{471C44D2-C6F3-4DA1-9DBB-CC9F75A10E66}" srcId="{BFD92689-21DC-400C-AC8F-94F51BD72E36}" destId="{F5EB6B55-3500-427F-97CF-722950EEA027}" srcOrd="2" destOrd="0" parTransId="{040BBA59-8B67-4834-B600-BFE3A5BC2AF9}" sibTransId="{607897F3-E714-41AF-8B84-3B5B1F3C12F9}"/>
    <dgm:cxn modelId="{067F28E6-AF63-4BCC-B8A1-0F38A9F2FD13}" type="presOf" srcId="{011124D7-D987-41F8-A27E-2CCC5FF9DACE}" destId="{988BE7EB-B635-4A3E-A9F1-FF5E07A530FE}" srcOrd="1" destOrd="0" presId="urn:microsoft.com/office/officeart/2005/8/layout/list1"/>
    <dgm:cxn modelId="{415C00A5-7932-4B40-BFFE-18F663D0B221}" type="presOf" srcId="{C1405069-2B34-4541-9163-C7FC826521FD}" destId="{661EC5EA-6D4B-4C4C-B3AE-CD611B93D2E0}" srcOrd="0" destOrd="0" presId="urn:microsoft.com/office/officeart/2005/8/layout/list1"/>
    <dgm:cxn modelId="{88E9D3CE-089F-4ACE-AACD-A3946A47464B}" srcId="{B8F18564-3893-4DA5-9BA7-AA349DF2C38B}" destId="{E6675B53-61E7-4FC5-B73B-7B6041CFFEEC}" srcOrd="0" destOrd="0" parTransId="{46B08CFB-7427-4D7D-BA13-FD90491457B3}" sibTransId="{79F8D9FA-5C13-4144-AAB7-9E6887FEDCB0}"/>
    <dgm:cxn modelId="{66B6019C-3B36-44D6-AB1C-13202E3E3748}" type="presOf" srcId="{B8F18564-3893-4DA5-9BA7-AA349DF2C38B}" destId="{68293151-A6DF-4B47-937A-26A19A9274C6}" srcOrd="0" destOrd="0" presId="urn:microsoft.com/office/officeart/2005/8/layout/list1"/>
    <dgm:cxn modelId="{49A50684-5ED9-4CFC-BFB5-F7683013ECAB}" type="presOf" srcId="{D3F2D77C-9701-463F-83AC-B26FDC0FD607}" destId="{2E8728C0-3570-40EC-925B-00DE0898DFFA}" srcOrd="0" destOrd="0" presId="urn:microsoft.com/office/officeart/2005/8/layout/list1"/>
    <dgm:cxn modelId="{CD341CB5-B785-45CE-A7B3-0948201576EB}" type="presOf" srcId="{E6675B53-61E7-4FC5-B73B-7B6041CFFEEC}" destId="{3A98EDEB-6A24-407D-8DA9-E989D18AA569}" srcOrd="0" destOrd="0" presId="urn:microsoft.com/office/officeart/2005/8/layout/list1"/>
    <dgm:cxn modelId="{92FAE68B-D512-47B8-ACDF-6897CA5DCF0B}" type="presOf" srcId="{F5EB6B55-3500-427F-97CF-722950EEA027}" destId="{8E580C68-3941-4AE3-9953-E9B95AB6411B}" srcOrd="0" destOrd="0" presId="urn:microsoft.com/office/officeart/2005/8/layout/list1"/>
    <dgm:cxn modelId="{69DF4342-AF5E-40F3-A72C-7D4288E35CAD}" srcId="{BFD92689-21DC-400C-AC8F-94F51BD72E36}" destId="{011124D7-D987-41F8-A27E-2CCC5FF9DACE}" srcOrd="1" destOrd="0" parTransId="{4C5C3226-3EC2-4ED4-B82C-8A9459DA8FB8}" sibTransId="{D7B77647-DCE6-475D-AB65-F8DED062E1B6}"/>
    <dgm:cxn modelId="{369308E9-71A7-46E9-9D8B-F46C6E8BFCB0}" type="presOf" srcId="{D3F2D77C-9701-463F-83AC-B26FDC0FD607}" destId="{8E7E671B-747D-44D6-B8C9-B929FD682E84}" srcOrd="1" destOrd="0" presId="urn:microsoft.com/office/officeart/2005/8/layout/list1"/>
    <dgm:cxn modelId="{74051421-8AA8-46F7-B042-CBE93C382CCC}" type="presOf" srcId="{BFD92689-21DC-400C-AC8F-94F51BD72E36}" destId="{55DD4D49-CF37-4C45-9CE7-FEB9D8B333BA}" srcOrd="0" destOrd="0" presId="urn:microsoft.com/office/officeart/2005/8/layout/list1"/>
    <dgm:cxn modelId="{BC969E05-F1EA-4438-8541-037F212558F9}" srcId="{BFD92689-21DC-400C-AC8F-94F51BD72E36}" destId="{B8F18564-3893-4DA5-9BA7-AA349DF2C38B}" srcOrd="3" destOrd="0" parTransId="{EEA000D3-08E5-41C9-ABA5-1F713E2E67AB}" sibTransId="{1DA226AB-05BD-4E1F-AF30-CB39FDEC6F3C}"/>
    <dgm:cxn modelId="{5BE37352-59BF-4FC2-8D60-A1D1D405E953}" type="presOf" srcId="{B8F18564-3893-4DA5-9BA7-AA349DF2C38B}" destId="{3B09D591-B714-48D2-9519-19D456DA269C}" srcOrd="1" destOrd="0" presId="urn:microsoft.com/office/officeart/2005/8/layout/list1"/>
    <dgm:cxn modelId="{99B1C2A8-AD13-49F1-9E73-F4C9699C6445}" srcId="{D3F2D77C-9701-463F-83AC-B26FDC0FD607}" destId="{8ECB1B1C-E362-4F00-8EC5-6A9F15A81993}" srcOrd="0" destOrd="0" parTransId="{CE69369D-84C7-424E-8F14-A5B1FAE76170}" sibTransId="{88605C40-AE6E-48ED-80A9-16C87FEA37DB}"/>
    <dgm:cxn modelId="{B755F411-1475-47A3-AE63-35FB84DF8B46}" type="presOf" srcId="{B684A2DB-C561-4CD6-AD10-7878E031A8A3}" destId="{27D9D76D-B0E3-43E1-9237-A4DEB097EB16}" srcOrd="0" destOrd="0" presId="urn:microsoft.com/office/officeart/2005/8/layout/list1"/>
    <dgm:cxn modelId="{7C0CA3ED-1472-4978-8121-F3F88FE2D181}" type="presOf" srcId="{011124D7-D987-41F8-A27E-2CCC5FF9DACE}" destId="{78A3E251-EAC2-4B97-A180-E83F8E4D4E35}" srcOrd="0" destOrd="0" presId="urn:microsoft.com/office/officeart/2005/8/layout/list1"/>
    <dgm:cxn modelId="{965DC79B-8C54-4563-B2BC-649E453E7B51}" type="presParOf" srcId="{55DD4D49-CF37-4C45-9CE7-FEB9D8B333BA}" destId="{2A0B2190-FF11-441F-B9A5-F19C1E99FAE3}" srcOrd="0" destOrd="0" presId="urn:microsoft.com/office/officeart/2005/8/layout/list1"/>
    <dgm:cxn modelId="{82E6B988-9617-4F49-B4B0-1E62B25A84D2}" type="presParOf" srcId="{2A0B2190-FF11-441F-B9A5-F19C1E99FAE3}" destId="{2E8728C0-3570-40EC-925B-00DE0898DFFA}" srcOrd="0" destOrd="0" presId="urn:microsoft.com/office/officeart/2005/8/layout/list1"/>
    <dgm:cxn modelId="{5653A1D9-B763-49CE-BC09-FF6F961A0DC6}" type="presParOf" srcId="{2A0B2190-FF11-441F-B9A5-F19C1E99FAE3}" destId="{8E7E671B-747D-44D6-B8C9-B929FD682E84}" srcOrd="1" destOrd="0" presId="urn:microsoft.com/office/officeart/2005/8/layout/list1"/>
    <dgm:cxn modelId="{2D37ACE5-E91D-4D0C-A55B-75DCEC1DAD8C}" type="presParOf" srcId="{55DD4D49-CF37-4C45-9CE7-FEB9D8B333BA}" destId="{31F6E75C-191B-4672-BF77-D4FD080B3992}" srcOrd="1" destOrd="0" presId="urn:microsoft.com/office/officeart/2005/8/layout/list1"/>
    <dgm:cxn modelId="{AE3F28A4-27D1-4DD9-BDFD-3EDBDA9D49F0}" type="presParOf" srcId="{55DD4D49-CF37-4C45-9CE7-FEB9D8B333BA}" destId="{75170F3C-0C3E-4671-8E3D-28F92032255F}" srcOrd="2" destOrd="0" presId="urn:microsoft.com/office/officeart/2005/8/layout/list1"/>
    <dgm:cxn modelId="{490B65E6-D7EA-45C5-AFBC-46DD855B29AE}" type="presParOf" srcId="{55DD4D49-CF37-4C45-9CE7-FEB9D8B333BA}" destId="{AF1CC032-98DE-45F3-8553-1288EA228A11}" srcOrd="3" destOrd="0" presId="urn:microsoft.com/office/officeart/2005/8/layout/list1"/>
    <dgm:cxn modelId="{C5DE866D-2DD5-4F77-81A5-1390AFC92BB6}" type="presParOf" srcId="{55DD4D49-CF37-4C45-9CE7-FEB9D8B333BA}" destId="{C53ECA67-0767-43CB-8784-921FE8E2D437}" srcOrd="4" destOrd="0" presId="urn:microsoft.com/office/officeart/2005/8/layout/list1"/>
    <dgm:cxn modelId="{5F921D09-3AD0-468B-908E-774E64C51F54}" type="presParOf" srcId="{C53ECA67-0767-43CB-8784-921FE8E2D437}" destId="{78A3E251-EAC2-4B97-A180-E83F8E4D4E35}" srcOrd="0" destOrd="0" presId="urn:microsoft.com/office/officeart/2005/8/layout/list1"/>
    <dgm:cxn modelId="{BD3E5074-D473-43EE-9A5D-E56C439DA824}" type="presParOf" srcId="{C53ECA67-0767-43CB-8784-921FE8E2D437}" destId="{988BE7EB-B635-4A3E-A9F1-FF5E07A530FE}" srcOrd="1" destOrd="0" presId="urn:microsoft.com/office/officeart/2005/8/layout/list1"/>
    <dgm:cxn modelId="{B6A26CA5-AC45-428D-B322-DDFF49B8EF88}" type="presParOf" srcId="{55DD4D49-CF37-4C45-9CE7-FEB9D8B333BA}" destId="{BFB4A850-18B1-4847-8907-9519B0FA6F44}" srcOrd="5" destOrd="0" presId="urn:microsoft.com/office/officeart/2005/8/layout/list1"/>
    <dgm:cxn modelId="{DF774B97-1E07-4EED-8639-53C79017B2F2}" type="presParOf" srcId="{55DD4D49-CF37-4C45-9CE7-FEB9D8B333BA}" destId="{27D9D76D-B0E3-43E1-9237-A4DEB097EB16}" srcOrd="6" destOrd="0" presId="urn:microsoft.com/office/officeart/2005/8/layout/list1"/>
    <dgm:cxn modelId="{59B14540-55B6-4EBE-9A1A-D47C0C6CAB18}" type="presParOf" srcId="{55DD4D49-CF37-4C45-9CE7-FEB9D8B333BA}" destId="{230413C7-A69D-4CDE-8C2E-0E2FE0A58570}" srcOrd="7" destOrd="0" presId="urn:microsoft.com/office/officeart/2005/8/layout/list1"/>
    <dgm:cxn modelId="{CFA59E6C-653B-42CD-8B57-F6E238FF46D3}" type="presParOf" srcId="{55DD4D49-CF37-4C45-9CE7-FEB9D8B333BA}" destId="{F5907018-FEF2-4CE2-BBF9-02A200A117C9}" srcOrd="8" destOrd="0" presId="urn:microsoft.com/office/officeart/2005/8/layout/list1"/>
    <dgm:cxn modelId="{801C7E62-C645-4BFF-AB30-81DF538FEBAB}" type="presParOf" srcId="{F5907018-FEF2-4CE2-BBF9-02A200A117C9}" destId="{8E580C68-3941-4AE3-9953-E9B95AB6411B}" srcOrd="0" destOrd="0" presId="urn:microsoft.com/office/officeart/2005/8/layout/list1"/>
    <dgm:cxn modelId="{E64AFB2D-FE24-45B1-92BE-9F526139FB28}" type="presParOf" srcId="{F5907018-FEF2-4CE2-BBF9-02A200A117C9}" destId="{EA32A17A-B89A-46F6-AC0E-680D9BF4D7B8}" srcOrd="1" destOrd="0" presId="urn:microsoft.com/office/officeart/2005/8/layout/list1"/>
    <dgm:cxn modelId="{344F349F-A5C4-47FA-A5F7-0070DD73883F}" type="presParOf" srcId="{55DD4D49-CF37-4C45-9CE7-FEB9D8B333BA}" destId="{BFD53ED8-850F-4C00-BCAF-0F6098143FAE}" srcOrd="9" destOrd="0" presId="urn:microsoft.com/office/officeart/2005/8/layout/list1"/>
    <dgm:cxn modelId="{628C352F-B9AD-45EA-8A66-D162AEAE9ADC}" type="presParOf" srcId="{55DD4D49-CF37-4C45-9CE7-FEB9D8B333BA}" destId="{661EC5EA-6D4B-4C4C-B3AE-CD611B93D2E0}" srcOrd="10" destOrd="0" presId="urn:microsoft.com/office/officeart/2005/8/layout/list1"/>
    <dgm:cxn modelId="{8583CB5A-6149-4D3F-BA3A-27F0F83735AC}" type="presParOf" srcId="{55DD4D49-CF37-4C45-9CE7-FEB9D8B333BA}" destId="{BAFFE122-1B57-4C58-ADE6-00CCBFC45D66}" srcOrd="11" destOrd="0" presId="urn:microsoft.com/office/officeart/2005/8/layout/list1"/>
    <dgm:cxn modelId="{7BE83849-2C79-4468-B784-C12B1BEA9629}" type="presParOf" srcId="{55DD4D49-CF37-4C45-9CE7-FEB9D8B333BA}" destId="{E0791B71-80F5-422D-ADF2-668B258EFCF3}" srcOrd="12" destOrd="0" presId="urn:microsoft.com/office/officeart/2005/8/layout/list1"/>
    <dgm:cxn modelId="{2D066F9C-83DB-4D35-8C69-C62A7874B7CB}" type="presParOf" srcId="{E0791B71-80F5-422D-ADF2-668B258EFCF3}" destId="{68293151-A6DF-4B47-937A-26A19A9274C6}" srcOrd="0" destOrd="0" presId="urn:microsoft.com/office/officeart/2005/8/layout/list1"/>
    <dgm:cxn modelId="{5DFBB6AD-E652-4D31-B8A4-1920ABFA5F5A}" type="presParOf" srcId="{E0791B71-80F5-422D-ADF2-668B258EFCF3}" destId="{3B09D591-B714-48D2-9519-19D456DA269C}" srcOrd="1" destOrd="0" presId="urn:microsoft.com/office/officeart/2005/8/layout/list1"/>
    <dgm:cxn modelId="{4661CB65-712B-40E1-97E3-25CB72E9408A}" type="presParOf" srcId="{55DD4D49-CF37-4C45-9CE7-FEB9D8B333BA}" destId="{D1695FA9-897C-4BA6-94A1-8F165FEA7A58}" srcOrd="13" destOrd="0" presId="urn:microsoft.com/office/officeart/2005/8/layout/list1"/>
    <dgm:cxn modelId="{DEB80E85-840F-41ED-BB74-0484D7618F1C}" type="presParOf" srcId="{55DD4D49-CF37-4C45-9CE7-FEB9D8B333BA}" destId="{3A98EDEB-6A24-407D-8DA9-E989D18AA569}"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3E0E2B4-D729-49DE-8A34-24D211951C8A}"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6AD02F19-6A20-4580-93A3-5427EA3AA800}">
      <dgm:prSet phldrT="[Text]" custT="1"/>
      <dgm:spPr/>
      <dgm:t>
        <a:bodyPr/>
        <a:lstStyle/>
        <a:p>
          <a:r>
            <a:rPr lang="en-US" sz="1600" b="1" dirty="0" smtClean="0">
              <a:latin typeface="Arial" panose="020B0604020202020204" pitchFamily="34" charset="0"/>
              <a:cs typeface="Arial" panose="020B0604020202020204" pitchFamily="34" charset="0"/>
            </a:rPr>
            <a:t>Demographics</a:t>
          </a:r>
          <a:endParaRPr lang="en-US" sz="1600" b="1" dirty="0">
            <a:latin typeface="Arial" panose="020B0604020202020204" pitchFamily="34" charset="0"/>
            <a:cs typeface="Arial" panose="020B0604020202020204" pitchFamily="34" charset="0"/>
          </a:endParaRPr>
        </a:p>
      </dgm:t>
    </dgm:pt>
    <dgm:pt modelId="{235FCEA3-1840-4842-AD38-2E8067A6A78B}" type="parTrans" cxnId="{83EBDB25-CB0D-404D-831C-F56D8FECD7F3}">
      <dgm:prSet/>
      <dgm:spPr/>
      <dgm:t>
        <a:bodyPr/>
        <a:lstStyle/>
        <a:p>
          <a:endParaRPr lang="en-US" sz="1600">
            <a:latin typeface="Arial" panose="020B0604020202020204" pitchFamily="34" charset="0"/>
            <a:cs typeface="Arial" panose="020B0604020202020204" pitchFamily="34" charset="0"/>
          </a:endParaRPr>
        </a:p>
      </dgm:t>
    </dgm:pt>
    <dgm:pt modelId="{6276247B-B405-4903-9439-906FA54BABF2}" type="sibTrans" cxnId="{83EBDB25-CB0D-404D-831C-F56D8FECD7F3}">
      <dgm:prSet/>
      <dgm:spPr/>
      <dgm:t>
        <a:bodyPr/>
        <a:lstStyle/>
        <a:p>
          <a:endParaRPr lang="en-US" sz="1600">
            <a:latin typeface="Arial" panose="020B0604020202020204" pitchFamily="34" charset="0"/>
            <a:cs typeface="Arial" panose="020B0604020202020204" pitchFamily="34" charset="0"/>
          </a:endParaRPr>
        </a:p>
      </dgm:t>
    </dgm:pt>
    <dgm:pt modelId="{1F33D003-086C-4CF6-A4E6-27655E32B661}">
      <dgm:prSet custT="1"/>
      <dgm:spPr/>
      <dgm:t>
        <a:bodyPr/>
        <a:lstStyle/>
        <a:p>
          <a:r>
            <a:rPr lang="en-US" sz="1600" dirty="0" smtClean="0">
              <a:latin typeface="Arial" panose="020B0604020202020204" pitchFamily="34" charset="0"/>
              <a:cs typeface="Arial" panose="020B0604020202020204" pitchFamily="34" charset="0"/>
            </a:rPr>
            <a:t>Gender</a:t>
          </a:r>
          <a:br>
            <a:rPr lang="en-US" sz="1600" dirty="0" smtClean="0">
              <a:latin typeface="Arial" panose="020B0604020202020204" pitchFamily="34" charset="0"/>
              <a:cs typeface="Arial" panose="020B0604020202020204" pitchFamily="34" charset="0"/>
            </a:rPr>
          </a:br>
          <a:endParaRPr lang="en-US" sz="1600" dirty="0" smtClean="0">
            <a:latin typeface="Arial" panose="020B0604020202020204" pitchFamily="34" charset="0"/>
            <a:cs typeface="Arial" panose="020B0604020202020204" pitchFamily="34" charset="0"/>
          </a:endParaRPr>
        </a:p>
      </dgm:t>
    </dgm:pt>
    <dgm:pt modelId="{D6193E51-34F0-4485-9569-0472E4A90770}" type="parTrans" cxnId="{783BD5FF-82F2-45F0-9DA8-B971417F12B0}">
      <dgm:prSet/>
      <dgm:spPr/>
      <dgm:t>
        <a:bodyPr/>
        <a:lstStyle/>
        <a:p>
          <a:endParaRPr lang="en-US" sz="1600">
            <a:latin typeface="Arial" panose="020B0604020202020204" pitchFamily="34" charset="0"/>
            <a:cs typeface="Arial" panose="020B0604020202020204" pitchFamily="34" charset="0"/>
          </a:endParaRPr>
        </a:p>
      </dgm:t>
    </dgm:pt>
    <dgm:pt modelId="{1282FBC7-4497-4E36-A791-74CACCDD747E}" type="sibTrans" cxnId="{783BD5FF-82F2-45F0-9DA8-B971417F12B0}">
      <dgm:prSet/>
      <dgm:spPr/>
      <dgm:t>
        <a:bodyPr/>
        <a:lstStyle/>
        <a:p>
          <a:endParaRPr lang="en-US" sz="1600">
            <a:latin typeface="Arial" panose="020B0604020202020204" pitchFamily="34" charset="0"/>
            <a:cs typeface="Arial" panose="020B0604020202020204" pitchFamily="34" charset="0"/>
          </a:endParaRPr>
        </a:p>
      </dgm:t>
    </dgm:pt>
    <dgm:pt modelId="{C50DAACF-C15A-46A4-AB02-892CA875B56A}">
      <dgm:prSet custT="1"/>
      <dgm:spPr/>
      <dgm:t>
        <a:bodyPr/>
        <a:lstStyle/>
        <a:p>
          <a:r>
            <a:rPr lang="en-US" sz="1600" b="1" dirty="0" smtClean="0">
              <a:latin typeface="Arial" panose="020B0604020202020204" pitchFamily="34" charset="0"/>
              <a:cs typeface="Arial" panose="020B0604020202020204" pitchFamily="34" charset="0"/>
            </a:rPr>
            <a:t>Pre-college academic characteristics</a:t>
          </a:r>
        </a:p>
      </dgm:t>
    </dgm:pt>
    <dgm:pt modelId="{3E34CF0D-4EEA-41B7-938B-332612713178}" type="parTrans" cxnId="{B23F0127-4ECB-4165-B032-CF69EE2B85B6}">
      <dgm:prSet/>
      <dgm:spPr/>
      <dgm:t>
        <a:bodyPr/>
        <a:lstStyle/>
        <a:p>
          <a:endParaRPr lang="en-US" sz="1600">
            <a:latin typeface="Arial" panose="020B0604020202020204" pitchFamily="34" charset="0"/>
            <a:cs typeface="Arial" panose="020B0604020202020204" pitchFamily="34" charset="0"/>
          </a:endParaRPr>
        </a:p>
      </dgm:t>
    </dgm:pt>
    <dgm:pt modelId="{BCF6AFED-D105-45BE-9F8B-065A05DB581F}" type="sibTrans" cxnId="{B23F0127-4ECB-4165-B032-CF69EE2B85B6}">
      <dgm:prSet/>
      <dgm:spPr/>
      <dgm:t>
        <a:bodyPr/>
        <a:lstStyle/>
        <a:p>
          <a:endParaRPr lang="en-US" sz="1600">
            <a:latin typeface="Arial" panose="020B0604020202020204" pitchFamily="34" charset="0"/>
            <a:cs typeface="Arial" panose="020B0604020202020204" pitchFamily="34" charset="0"/>
          </a:endParaRPr>
        </a:p>
      </dgm:t>
    </dgm:pt>
    <dgm:pt modelId="{6D1062F1-AE1E-4644-8EF9-589F7A8BBDC2}">
      <dgm:prSet custT="1"/>
      <dgm:spPr/>
      <dgm:t>
        <a:bodyPr/>
        <a:lstStyle/>
        <a:p>
          <a:r>
            <a:rPr lang="en-US" sz="1600" dirty="0" smtClean="0">
              <a:latin typeface="Arial" panose="020B0604020202020204" pitchFamily="34" charset="0"/>
              <a:cs typeface="Arial" panose="020B0604020202020204" pitchFamily="34" charset="0"/>
            </a:rPr>
            <a:t>SAT scores</a:t>
          </a:r>
          <a:br>
            <a:rPr lang="en-US" sz="1600" dirty="0" smtClean="0">
              <a:latin typeface="Arial" panose="020B0604020202020204" pitchFamily="34" charset="0"/>
              <a:cs typeface="Arial" panose="020B0604020202020204" pitchFamily="34" charset="0"/>
            </a:rPr>
          </a:br>
          <a:endParaRPr lang="en-US" sz="1600" dirty="0" smtClean="0">
            <a:latin typeface="Arial" panose="020B0604020202020204" pitchFamily="34" charset="0"/>
            <a:cs typeface="Arial" panose="020B0604020202020204" pitchFamily="34" charset="0"/>
          </a:endParaRPr>
        </a:p>
      </dgm:t>
    </dgm:pt>
    <dgm:pt modelId="{48E95C52-DB10-4DAF-BCFD-49193F83C706}" type="parTrans" cxnId="{D9619044-B54D-4EEE-A79E-D74B323B5B65}">
      <dgm:prSet/>
      <dgm:spPr/>
      <dgm:t>
        <a:bodyPr/>
        <a:lstStyle/>
        <a:p>
          <a:endParaRPr lang="en-US" sz="1600">
            <a:latin typeface="Arial" panose="020B0604020202020204" pitchFamily="34" charset="0"/>
            <a:cs typeface="Arial" panose="020B0604020202020204" pitchFamily="34" charset="0"/>
          </a:endParaRPr>
        </a:p>
      </dgm:t>
    </dgm:pt>
    <dgm:pt modelId="{5E778383-2C19-4438-95C0-E879D0D06616}" type="sibTrans" cxnId="{D9619044-B54D-4EEE-A79E-D74B323B5B65}">
      <dgm:prSet/>
      <dgm:spPr/>
      <dgm:t>
        <a:bodyPr/>
        <a:lstStyle/>
        <a:p>
          <a:endParaRPr lang="en-US" sz="1600">
            <a:latin typeface="Arial" panose="020B0604020202020204" pitchFamily="34" charset="0"/>
            <a:cs typeface="Arial" panose="020B0604020202020204" pitchFamily="34" charset="0"/>
          </a:endParaRPr>
        </a:p>
      </dgm:t>
    </dgm:pt>
    <dgm:pt modelId="{DCFE9933-07BA-4E2B-8A34-FA71FA4BA4A8}">
      <dgm:prSet custT="1"/>
      <dgm:spPr/>
      <dgm:t>
        <a:bodyPr/>
        <a:lstStyle/>
        <a:p>
          <a:r>
            <a:rPr lang="en-US" sz="1600" b="1" dirty="0" smtClean="0">
              <a:latin typeface="Arial" panose="020B0604020202020204" pitchFamily="34" charset="0"/>
              <a:cs typeface="Arial" panose="020B0604020202020204" pitchFamily="34" charset="0"/>
            </a:rPr>
            <a:t>College academic characteristics</a:t>
          </a:r>
        </a:p>
      </dgm:t>
    </dgm:pt>
    <dgm:pt modelId="{C672340D-0AB8-4614-A312-7729B092C787}" type="parTrans" cxnId="{AF630121-7AD7-45E7-B38B-A0B204BB64FD}">
      <dgm:prSet/>
      <dgm:spPr/>
      <dgm:t>
        <a:bodyPr/>
        <a:lstStyle/>
        <a:p>
          <a:endParaRPr lang="en-US" sz="1600">
            <a:latin typeface="Arial" panose="020B0604020202020204" pitchFamily="34" charset="0"/>
            <a:cs typeface="Arial" panose="020B0604020202020204" pitchFamily="34" charset="0"/>
          </a:endParaRPr>
        </a:p>
      </dgm:t>
    </dgm:pt>
    <dgm:pt modelId="{058E9CDB-A88F-4E61-A846-070BF6A553DD}" type="sibTrans" cxnId="{AF630121-7AD7-45E7-B38B-A0B204BB64FD}">
      <dgm:prSet/>
      <dgm:spPr/>
      <dgm:t>
        <a:bodyPr/>
        <a:lstStyle/>
        <a:p>
          <a:endParaRPr lang="en-US" sz="1600">
            <a:latin typeface="Arial" panose="020B0604020202020204" pitchFamily="34" charset="0"/>
            <a:cs typeface="Arial" panose="020B0604020202020204" pitchFamily="34" charset="0"/>
          </a:endParaRPr>
        </a:p>
      </dgm:t>
    </dgm:pt>
    <dgm:pt modelId="{C2C327ED-268E-4010-925B-60B50E09A40E}">
      <dgm:prSet custT="1"/>
      <dgm:spPr/>
      <dgm:t>
        <a:bodyPr/>
        <a:lstStyle/>
        <a:p>
          <a:r>
            <a:rPr lang="en-US" sz="1600" dirty="0" smtClean="0">
              <a:latin typeface="Arial" panose="020B0604020202020204" pitchFamily="34" charset="0"/>
              <a:cs typeface="Arial" panose="020B0604020202020204" pitchFamily="34" charset="0"/>
            </a:rPr>
            <a:t>Credits accepted when admitted</a:t>
          </a:r>
          <a:br>
            <a:rPr lang="en-US" sz="1600" dirty="0" smtClean="0">
              <a:latin typeface="Arial" panose="020B0604020202020204" pitchFamily="34" charset="0"/>
              <a:cs typeface="Arial" panose="020B0604020202020204" pitchFamily="34" charset="0"/>
            </a:rPr>
          </a:br>
          <a:endParaRPr lang="en-US" sz="1600" dirty="0" smtClean="0">
            <a:latin typeface="Arial" panose="020B0604020202020204" pitchFamily="34" charset="0"/>
            <a:cs typeface="Arial" panose="020B0604020202020204" pitchFamily="34" charset="0"/>
          </a:endParaRPr>
        </a:p>
      </dgm:t>
    </dgm:pt>
    <dgm:pt modelId="{72E2B1A5-D47E-413F-A8D9-BDFB548A0B6D}" type="parTrans" cxnId="{474D106F-40C6-449A-A4A8-105E95532A32}">
      <dgm:prSet/>
      <dgm:spPr/>
      <dgm:t>
        <a:bodyPr/>
        <a:lstStyle/>
        <a:p>
          <a:endParaRPr lang="en-US" sz="1600">
            <a:latin typeface="Arial" panose="020B0604020202020204" pitchFamily="34" charset="0"/>
            <a:cs typeface="Arial" panose="020B0604020202020204" pitchFamily="34" charset="0"/>
          </a:endParaRPr>
        </a:p>
      </dgm:t>
    </dgm:pt>
    <dgm:pt modelId="{8FA2DCED-C70B-4E12-BF38-8495A7373F4D}" type="sibTrans" cxnId="{474D106F-40C6-449A-A4A8-105E95532A32}">
      <dgm:prSet/>
      <dgm:spPr/>
      <dgm:t>
        <a:bodyPr/>
        <a:lstStyle/>
        <a:p>
          <a:endParaRPr lang="en-US" sz="1600">
            <a:latin typeface="Arial" panose="020B0604020202020204" pitchFamily="34" charset="0"/>
            <a:cs typeface="Arial" panose="020B0604020202020204" pitchFamily="34" charset="0"/>
          </a:endParaRPr>
        </a:p>
      </dgm:t>
    </dgm:pt>
    <dgm:pt modelId="{E68A09DD-3917-4B43-8263-8427470C7E9C}">
      <dgm:prSet custT="1"/>
      <dgm:spPr/>
      <dgm:t>
        <a:bodyPr/>
        <a:lstStyle/>
        <a:p>
          <a:r>
            <a:rPr lang="en-US" sz="1600" b="1" dirty="0" smtClean="0">
              <a:latin typeface="Arial" panose="020B0604020202020204" pitchFamily="34" charset="0"/>
              <a:cs typeface="Arial" panose="020B0604020202020204" pitchFamily="34" charset="0"/>
            </a:rPr>
            <a:t>Transactions, service utilization, activities.</a:t>
          </a:r>
        </a:p>
      </dgm:t>
    </dgm:pt>
    <dgm:pt modelId="{142DDC2E-A234-4EF1-B589-DDDD69AA142A}" type="parTrans" cxnId="{3E1DAAA7-5A94-4660-A3E4-F5DFEC716195}">
      <dgm:prSet/>
      <dgm:spPr/>
      <dgm:t>
        <a:bodyPr/>
        <a:lstStyle/>
        <a:p>
          <a:endParaRPr lang="en-US" sz="1600">
            <a:latin typeface="Arial" panose="020B0604020202020204" pitchFamily="34" charset="0"/>
            <a:cs typeface="Arial" panose="020B0604020202020204" pitchFamily="34" charset="0"/>
          </a:endParaRPr>
        </a:p>
      </dgm:t>
    </dgm:pt>
    <dgm:pt modelId="{A4D05F63-6ECB-4B4B-B491-F11486D570EB}" type="sibTrans" cxnId="{3E1DAAA7-5A94-4660-A3E4-F5DFEC716195}">
      <dgm:prSet/>
      <dgm:spPr/>
      <dgm:t>
        <a:bodyPr/>
        <a:lstStyle/>
        <a:p>
          <a:endParaRPr lang="en-US" sz="1600">
            <a:latin typeface="Arial" panose="020B0604020202020204" pitchFamily="34" charset="0"/>
            <a:cs typeface="Arial" panose="020B0604020202020204" pitchFamily="34" charset="0"/>
          </a:endParaRPr>
        </a:p>
      </dgm:t>
    </dgm:pt>
    <dgm:pt modelId="{C5914577-5A35-4F6B-A2C7-0CEA98BC8F4D}">
      <dgm:prSet custT="1"/>
      <dgm:spPr/>
      <dgm:t>
        <a:bodyPr/>
        <a:lstStyle/>
        <a:p>
          <a:r>
            <a:rPr lang="en-US" sz="1600" b="1" dirty="0" smtClean="0">
              <a:latin typeface="Arial" panose="020B0604020202020204" pitchFamily="34" charset="0"/>
              <a:cs typeface="Arial" panose="020B0604020202020204" pitchFamily="34" charset="0"/>
            </a:rPr>
            <a:t>Learning management system (LMS) logins</a:t>
          </a:r>
          <a:br>
            <a:rPr lang="en-US" sz="1600" b="1" dirty="0" smtClean="0">
              <a:latin typeface="Arial" panose="020B0604020202020204" pitchFamily="34" charset="0"/>
              <a:cs typeface="Arial" panose="020B0604020202020204" pitchFamily="34" charset="0"/>
            </a:rPr>
          </a:br>
          <a:endParaRPr lang="en-US" sz="1600" b="1" dirty="0" smtClean="0">
            <a:latin typeface="Arial" panose="020B0604020202020204" pitchFamily="34" charset="0"/>
            <a:cs typeface="Arial" panose="020B0604020202020204" pitchFamily="34" charset="0"/>
          </a:endParaRPr>
        </a:p>
      </dgm:t>
    </dgm:pt>
    <dgm:pt modelId="{CC1BA998-0B01-4C9D-A8F5-BB187CEE407B}" type="parTrans" cxnId="{404A8185-DB25-4F3C-88EB-642C35751B5C}">
      <dgm:prSet/>
      <dgm:spPr/>
      <dgm:t>
        <a:bodyPr/>
        <a:lstStyle/>
        <a:p>
          <a:endParaRPr lang="en-US" sz="1600">
            <a:latin typeface="Arial" panose="020B0604020202020204" pitchFamily="34" charset="0"/>
            <a:cs typeface="Arial" panose="020B0604020202020204" pitchFamily="34" charset="0"/>
          </a:endParaRPr>
        </a:p>
      </dgm:t>
    </dgm:pt>
    <dgm:pt modelId="{CCBB6C77-141C-4998-A8B4-1EBA9C71E63C}" type="sibTrans" cxnId="{404A8185-DB25-4F3C-88EB-642C35751B5C}">
      <dgm:prSet/>
      <dgm:spPr/>
      <dgm:t>
        <a:bodyPr/>
        <a:lstStyle/>
        <a:p>
          <a:endParaRPr lang="en-US" sz="1600">
            <a:latin typeface="Arial" panose="020B0604020202020204" pitchFamily="34" charset="0"/>
            <a:cs typeface="Arial" panose="020B0604020202020204" pitchFamily="34" charset="0"/>
          </a:endParaRPr>
        </a:p>
      </dgm:t>
    </dgm:pt>
    <dgm:pt modelId="{EC26BC92-8463-4180-8BBC-39948F056F8C}">
      <dgm:prSet custT="1"/>
      <dgm:spPr/>
      <dgm:t>
        <a:bodyPr/>
        <a:lstStyle/>
        <a:p>
          <a:r>
            <a:rPr lang="en-US" sz="1600" b="1" dirty="0" smtClean="0">
              <a:latin typeface="Arial" panose="020B0604020202020204" pitchFamily="34" charset="0"/>
              <a:cs typeface="Arial" panose="020B0604020202020204" pitchFamily="34" charset="0"/>
            </a:rPr>
            <a:t>Financial aid</a:t>
          </a:r>
        </a:p>
      </dgm:t>
    </dgm:pt>
    <dgm:pt modelId="{52119670-CDB2-4709-86AE-44D5E92EB345}" type="parTrans" cxnId="{67CC49E2-79A2-4962-8724-0806FB237884}">
      <dgm:prSet/>
      <dgm:spPr/>
      <dgm:t>
        <a:bodyPr/>
        <a:lstStyle/>
        <a:p>
          <a:endParaRPr lang="en-US" sz="1600">
            <a:latin typeface="Arial" panose="020B0604020202020204" pitchFamily="34" charset="0"/>
            <a:cs typeface="Arial" panose="020B0604020202020204" pitchFamily="34" charset="0"/>
          </a:endParaRPr>
        </a:p>
      </dgm:t>
    </dgm:pt>
    <dgm:pt modelId="{0FD4246A-72DD-4A17-952D-FFDBF41B6243}" type="sibTrans" cxnId="{67CC49E2-79A2-4962-8724-0806FB237884}">
      <dgm:prSet/>
      <dgm:spPr/>
      <dgm:t>
        <a:bodyPr/>
        <a:lstStyle/>
        <a:p>
          <a:endParaRPr lang="en-US" sz="1600">
            <a:latin typeface="Arial" panose="020B0604020202020204" pitchFamily="34" charset="0"/>
            <a:cs typeface="Arial" panose="020B0604020202020204" pitchFamily="34" charset="0"/>
          </a:endParaRPr>
        </a:p>
      </dgm:t>
    </dgm:pt>
    <dgm:pt modelId="{A584A409-4A4F-4406-AC7A-5572C7B8DE50}">
      <dgm:prSet custT="1"/>
      <dgm:spPr/>
      <dgm:t>
        <a:bodyPr/>
        <a:lstStyle/>
        <a:p>
          <a:r>
            <a:rPr lang="en-US" sz="1600" dirty="0" smtClean="0">
              <a:latin typeface="Arial" panose="020B0604020202020204" pitchFamily="34" charset="0"/>
              <a:cs typeface="Arial" panose="020B0604020202020204" pitchFamily="34" charset="0"/>
            </a:rPr>
            <a:t>Expected family contribution AGI</a:t>
          </a:r>
          <a:br>
            <a:rPr lang="en-US" sz="1600" dirty="0" smtClean="0">
              <a:latin typeface="Arial" panose="020B0604020202020204" pitchFamily="34" charset="0"/>
              <a:cs typeface="Arial" panose="020B0604020202020204" pitchFamily="34" charset="0"/>
            </a:rPr>
          </a:br>
          <a:endParaRPr lang="en-US" sz="1600" dirty="0" smtClean="0">
            <a:latin typeface="Arial" panose="020B0604020202020204" pitchFamily="34" charset="0"/>
            <a:cs typeface="Arial" panose="020B0604020202020204" pitchFamily="34" charset="0"/>
          </a:endParaRPr>
        </a:p>
      </dgm:t>
    </dgm:pt>
    <dgm:pt modelId="{636C4CD2-9848-4925-A3DE-DC035C769F04}" type="parTrans" cxnId="{FF490DED-4441-43F6-93E6-7B930D0E7259}">
      <dgm:prSet/>
      <dgm:spPr/>
      <dgm:t>
        <a:bodyPr/>
        <a:lstStyle/>
        <a:p>
          <a:endParaRPr lang="en-US" sz="1600">
            <a:latin typeface="Arial" panose="020B0604020202020204" pitchFamily="34" charset="0"/>
            <a:cs typeface="Arial" panose="020B0604020202020204" pitchFamily="34" charset="0"/>
          </a:endParaRPr>
        </a:p>
      </dgm:t>
    </dgm:pt>
    <dgm:pt modelId="{F64CC17E-EDD4-4EA6-8646-EB32A55D6FDC}" type="sibTrans" cxnId="{FF490DED-4441-43F6-93E6-7B930D0E7259}">
      <dgm:prSet/>
      <dgm:spPr/>
      <dgm:t>
        <a:bodyPr/>
        <a:lstStyle/>
        <a:p>
          <a:endParaRPr lang="en-US" sz="1600">
            <a:latin typeface="Arial" panose="020B0604020202020204" pitchFamily="34" charset="0"/>
            <a:cs typeface="Arial" panose="020B0604020202020204" pitchFamily="34" charset="0"/>
          </a:endParaRPr>
        </a:p>
      </dgm:t>
    </dgm:pt>
    <dgm:pt modelId="{96EEC6C5-57BB-4DA0-BF5D-B1C78395B8CD}">
      <dgm:prSet custT="1"/>
      <dgm:spPr/>
      <dgm:t>
        <a:bodyPr/>
        <a:lstStyle/>
        <a:p>
          <a:r>
            <a:rPr lang="en-US" sz="1600" dirty="0" smtClean="0">
              <a:latin typeface="Arial" panose="020B0604020202020204" pitchFamily="34" charset="0"/>
              <a:cs typeface="Arial" panose="020B0604020202020204" pitchFamily="34" charset="0"/>
            </a:rPr>
            <a:t>AP credits</a:t>
          </a:r>
          <a:br>
            <a:rPr lang="en-US" sz="1600" dirty="0" smtClean="0">
              <a:latin typeface="Arial" panose="020B0604020202020204" pitchFamily="34" charset="0"/>
              <a:cs typeface="Arial" panose="020B0604020202020204" pitchFamily="34" charset="0"/>
            </a:rPr>
          </a:br>
          <a:endParaRPr lang="en-US" sz="1600" dirty="0" smtClean="0">
            <a:latin typeface="Arial" panose="020B0604020202020204" pitchFamily="34" charset="0"/>
            <a:cs typeface="Arial" panose="020B0604020202020204" pitchFamily="34" charset="0"/>
          </a:endParaRPr>
        </a:p>
      </dgm:t>
    </dgm:pt>
    <dgm:pt modelId="{6BC26FDB-EEE0-4EEE-BDCE-B172D6960029}" type="parTrans" cxnId="{26253BAC-22E1-4815-95E6-E7FE4E377AB3}">
      <dgm:prSet/>
      <dgm:spPr/>
      <dgm:t>
        <a:bodyPr/>
        <a:lstStyle/>
        <a:p>
          <a:endParaRPr lang="en-US" sz="1600">
            <a:latin typeface="Arial" panose="020B0604020202020204" pitchFamily="34" charset="0"/>
            <a:cs typeface="Arial" panose="020B0604020202020204" pitchFamily="34" charset="0"/>
          </a:endParaRPr>
        </a:p>
      </dgm:t>
    </dgm:pt>
    <dgm:pt modelId="{B8971ED4-3494-45BD-B190-F83FFD514A96}" type="sibTrans" cxnId="{26253BAC-22E1-4815-95E6-E7FE4E377AB3}">
      <dgm:prSet/>
      <dgm:spPr/>
      <dgm:t>
        <a:bodyPr/>
        <a:lstStyle/>
        <a:p>
          <a:endParaRPr lang="en-US" sz="1600">
            <a:latin typeface="Arial" panose="020B0604020202020204" pitchFamily="34" charset="0"/>
            <a:cs typeface="Arial" panose="020B0604020202020204" pitchFamily="34" charset="0"/>
          </a:endParaRPr>
        </a:p>
      </dgm:t>
    </dgm:pt>
    <dgm:pt modelId="{539BBE95-73AD-4416-9393-A2C91F631016}">
      <dgm:prSet custT="1"/>
      <dgm:spPr/>
      <dgm:t>
        <a:bodyPr/>
        <a:lstStyle/>
        <a:p>
          <a:r>
            <a:rPr lang="en-US" sz="1600" dirty="0" smtClean="0">
              <a:latin typeface="Arial" panose="020B0604020202020204" pitchFamily="34" charset="0"/>
              <a:cs typeface="Arial" panose="020B0604020202020204" pitchFamily="34" charset="0"/>
            </a:rPr>
            <a:t>number of STEM and non-STEM courses current term</a:t>
          </a:r>
          <a:br>
            <a:rPr lang="en-US" sz="1600" dirty="0" smtClean="0">
              <a:latin typeface="Arial" panose="020B0604020202020204" pitchFamily="34" charset="0"/>
              <a:cs typeface="Arial" panose="020B0604020202020204" pitchFamily="34" charset="0"/>
            </a:rPr>
          </a:br>
          <a:endParaRPr lang="en-US" sz="1600" dirty="0" smtClean="0">
            <a:latin typeface="Arial" panose="020B0604020202020204" pitchFamily="34" charset="0"/>
            <a:cs typeface="Arial" panose="020B0604020202020204" pitchFamily="34" charset="0"/>
          </a:endParaRPr>
        </a:p>
      </dgm:t>
    </dgm:pt>
    <dgm:pt modelId="{00467242-7C86-4FFA-BCED-A1E2E2A79DFD}" type="parTrans" cxnId="{FD7FC511-4A33-4438-BDE2-5D4D4073812E}">
      <dgm:prSet/>
      <dgm:spPr/>
      <dgm:t>
        <a:bodyPr/>
        <a:lstStyle/>
        <a:p>
          <a:endParaRPr lang="en-US" sz="1600">
            <a:latin typeface="Arial" panose="020B0604020202020204" pitchFamily="34" charset="0"/>
            <a:cs typeface="Arial" panose="020B0604020202020204" pitchFamily="34" charset="0"/>
          </a:endParaRPr>
        </a:p>
      </dgm:t>
    </dgm:pt>
    <dgm:pt modelId="{D9208EFC-4D6E-4065-B182-1126B5FB75A6}" type="sibTrans" cxnId="{FD7FC511-4A33-4438-BDE2-5D4D4073812E}">
      <dgm:prSet/>
      <dgm:spPr/>
      <dgm:t>
        <a:bodyPr/>
        <a:lstStyle/>
        <a:p>
          <a:endParaRPr lang="en-US" sz="1600">
            <a:latin typeface="Arial" panose="020B0604020202020204" pitchFamily="34" charset="0"/>
            <a:cs typeface="Arial" panose="020B0604020202020204" pitchFamily="34" charset="0"/>
          </a:endParaRPr>
        </a:p>
      </dgm:t>
    </dgm:pt>
    <dgm:pt modelId="{8C357363-9F50-4A40-9746-430248D0F4AE}">
      <dgm:prSet custT="1"/>
      <dgm:spPr/>
      <dgm:t>
        <a:bodyPr/>
        <a:lstStyle/>
        <a:p>
          <a:r>
            <a:rPr lang="en-US" sz="1600" dirty="0" smtClean="0">
              <a:latin typeface="Arial" panose="020B0604020202020204" pitchFamily="34" charset="0"/>
              <a:cs typeface="Arial" panose="020B0604020202020204" pitchFamily="34" charset="0"/>
            </a:rPr>
            <a:t>enrollment in high DFW courses</a:t>
          </a:r>
          <a:br>
            <a:rPr lang="en-US" sz="1600" dirty="0" smtClean="0">
              <a:latin typeface="Arial" panose="020B0604020202020204" pitchFamily="34" charset="0"/>
              <a:cs typeface="Arial" panose="020B0604020202020204" pitchFamily="34" charset="0"/>
            </a:rPr>
          </a:br>
          <a:endParaRPr lang="en-US" sz="1600" dirty="0" smtClean="0">
            <a:latin typeface="Arial" panose="020B0604020202020204" pitchFamily="34" charset="0"/>
            <a:cs typeface="Arial" panose="020B0604020202020204" pitchFamily="34" charset="0"/>
          </a:endParaRPr>
        </a:p>
      </dgm:t>
    </dgm:pt>
    <dgm:pt modelId="{6A6B5F1B-88BB-4C7D-A8D8-9EA76E90C6DD}" type="parTrans" cxnId="{4458E35D-78F8-4FCA-8239-6B11A149372E}">
      <dgm:prSet/>
      <dgm:spPr/>
      <dgm:t>
        <a:bodyPr/>
        <a:lstStyle/>
        <a:p>
          <a:endParaRPr lang="en-US" sz="1600">
            <a:latin typeface="Arial" panose="020B0604020202020204" pitchFamily="34" charset="0"/>
            <a:cs typeface="Arial" panose="020B0604020202020204" pitchFamily="34" charset="0"/>
          </a:endParaRPr>
        </a:p>
      </dgm:t>
    </dgm:pt>
    <dgm:pt modelId="{F043CFD7-CCAA-4921-B4C8-974450BBB55B}" type="sibTrans" cxnId="{4458E35D-78F8-4FCA-8239-6B11A149372E}">
      <dgm:prSet/>
      <dgm:spPr/>
      <dgm:t>
        <a:bodyPr/>
        <a:lstStyle/>
        <a:p>
          <a:endParaRPr lang="en-US" sz="1600">
            <a:latin typeface="Arial" panose="020B0604020202020204" pitchFamily="34" charset="0"/>
            <a:cs typeface="Arial" panose="020B0604020202020204" pitchFamily="34" charset="0"/>
          </a:endParaRPr>
        </a:p>
      </dgm:t>
    </dgm:pt>
    <dgm:pt modelId="{098C7792-EDE1-4605-BE1B-B47A42A262AE}">
      <dgm:prSet custT="1"/>
      <dgm:spPr/>
      <dgm:t>
        <a:bodyPr/>
        <a:lstStyle/>
        <a:p>
          <a:r>
            <a:rPr lang="en-US" sz="1600" dirty="0" smtClean="0">
              <a:latin typeface="Arial" panose="020B0604020202020204" pitchFamily="34" charset="0"/>
              <a:cs typeface="Arial" panose="020B0604020202020204" pitchFamily="34" charset="0"/>
            </a:rPr>
            <a:t>area of major.</a:t>
          </a:r>
        </a:p>
      </dgm:t>
    </dgm:pt>
    <dgm:pt modelId="{A515EEE0-7EE1-43ED-8510-8AD1204A64C8}" type="parTrans" cxnId="{F7985B29-2D99-4F83-B62F-346531B6FBE5}">
      <dgm:prSet/>
      <dgm:spPr/>
      <dgm:t>
        <a:bodyPr/>
        <a:lstStyle/>
        <a:p>
          <a:endParaRPr lang="en-US" sz="1600">
            <a:latin typeface="Arial" panose="020B0604020202020204" pitchFamily="34" charset="0"/>
            <a:cs typeface="Arial" panose="020B0604020202020204" pitchFamily="34" charset="0"/>
          </a:endParaRPr>
        </a:p>
      </dgm:t>
    </dgm:pt>
    <dgm:pt modelId="{BA3DD3C3-38F8-442A-A5DE-5AF2B7FFE38B}" type="sibTrans" cxnId="{F7985B29-2D99-4F83-B62F-346531B6FBE5}">
      <dgm:prSet/>
      <dgm:spPr/>
      <dgm:t>
        <a:bodyPr/>
        <a:lstStyle/>
        <a:p>
          <a:endParaRPr lang="en-US" sz="1600">
            <a:latin typeface="Arial" panose="020B0604020202020204" pitchFamily="34" charset="0"/>
            <a:cs typeface="Arial" panose="020B0604020202020204" pitchFamily="34" charset="0"/>
          </a:endParaRPr>
        </a:p>
      </dgm:t>
    </dgm:pt>
    <dgm:pt modelId="{C5D47E20-C796-4ABD-9FC7-666ECA65DBE9}">
      <dgm:prSet custT="1"/>
      <dgm:spPr/>
      <dgm:t>
        <a:bodyPr/>
        <a:lstStyle/>
        <a:p>
          <a:r>
            <a:rPr lang="en-US" sz="1600" dirty="0" smtClean="0">
              <a:latin typeface="Arial" panose="020B0604020202020204" pitchFamily="34" charset="0"/>
              <a:cs typeface="Arial" panose="020B0604020202020204" pitchFamily="34" charset="0"/>
            </a:rPr>
            <a:t>high school GPA</a:t>
          </a:r>
          <a:br>
            <a:rPr lang="en-US" sz="1600" dirty="0" smtClean="0">
              <a:latin typeface="Arial" panose="020B0604020202020204" pitchFamily="34" charset="0"/>
              <a:cs typeface="Arial" panose="020B0604020202020204" pitchFamily="34" charset="0"/>
            </a:rPr>
          </a:br>
          <a:endParaRPr lang="en-US" sz="1600" dirty="0" smtClean="0">
            <a:latin typeface="Arial" panose="020B0604020202020204" pitchFamily="34" charset="0"/>
            <a:cs typeface="Arial" panose="020B0604020202020204" pitchFamily="34" charset="0"/>
          </a:endParaRPr>
        </a:p>
      </dgm:t>
    </dgm:pt>
    <dgm:pt modelId="{96A24DE2-0892-4266-8848-200DED2C0DE0}" type="parTrans" cxnId="{A64F4A7D-014A-40B0-A025-8A8EA2665A92}">
      <dgm:prSet/>
      <dgm:spPr/>
      <dgm:t>
        <a:bodyPr/>
        <a:lstStyle/>
        <a:p>
          <a:endParaRPr lang="en-US" sz="1600">
            <a:latin typeface="Arial" panose="020B0604020202020204" pitchFamily="34" charset="0"/>
            <a:cs typeface="Arial" panose="020B0604020202020204" pitchFamily="34" charset="0"/>
          </a:endParaRPr>
        </a:p>
      </dgm:t>
    </dgm:pt>
    <dgm:pt modelId="{39CD9D1C-E9A5-4785-B322-9278EA1E13AB}" type="sibTrans" cxnId="{A64F4A7D-014A-40B0-A025-8A8EA2665A92}">
      <dgm:prSet/>
      <dgm:spPr/>
      <dgm:t>
        <a:bodyPr/>
        <a:lstStyle/>
        <a:p>
          <a:endParaRPr lang="en-US" sz="1600">
            <a:latin typeface="Arial" panose="020B0604020202020204" pitchFamily="34" charset="0"/>
            <a:cs typeface="Arial" panose="020B0604020202020204" pitchFamily="34" charset="0"/>
          </a:endParaRPr>
        </a:p>
      </dgm:t>
    </dgm:pt>
    <dgm:pt modelId="{D4335E71-5BDD-46F8-AAF1-B85E0CCE6BB5}">
      <dgm:prSet custT="1"/>
      <dgm:spPr/>
      <dgm:t>
        <a:bodyPr/>
        <a:lstStyle/>
        <a:p>
          <a:r>
            <a:rPr lang="en-US" sz="1600" dirty="0" smtClean="0">
              <a:latin typeface="Arial" panose="020B0604020202020204" pitchFamily="34" charset="0"/>
              <a:cs typeface="Arial" panose="020B0604020202020204" pitchFamily="34" charset="0"/>
            </a:rPr>
            <a:t>average SAT scores of the high school (to control for high school GPA).</a:t>
          </a:r>
        </a:p>
      </dgm:t>
    </dgm:pt>
    <dgm:pt modelId="{BE1BFA38-1CA7-48D0-B9B3-D8001C490444}" type="parTrans" cxnId="{29FDADFD-8F04-4530-B095-E7DABEFA7FE7}">
      <dgm:prSet/>
      <dgm:spPr/>
      <dgm:t>
        <a:bodyPr/>
        <a:lstStyle/>
        <a:p>
          <a:endParaRPr lang="en-US" sz="1600">
            <a:latin typeface="Arial" panose="020B0604020202020204" pitchFamily="34" charset="0"/>
            <a:cs typeface="Arial" panose="020B0604020202020204" pitchFamily="34" charset="0"/>
          </a:endParaRPr>
        </a:p>
      </dgm:t>
    </dgm:pt>
    <dgm:pt modelId="{327624D1-098D-4334-B043-B27E6D32DA3A}" type="sibTrans" cxnId="{29FDADFD-8F04-4530-B095-E7DABEFA7FE7}">
      <dgm:prSet/>
      <dgm:spPr/>
      <dgm:t>
        <a:bodyPr/>
        <a:lstStyle/>
        <a:p>
          <a:endParaRPr lang="en-US" sz="1600">
            <a:latin typeface="Arial" panose="020B0604020202020204" pitchFamily="34" charset="0"/>
            <a:cs typeface="Arial" panose="020B0604020202020204" pitchFamily="34" charset="0"/>
          </a:endParaRPr>
        </a:p>
      </dgm:t>
    </dgm:pt>
    <dgm:pt modelId="{ABAB9A91-D489-45EC-B181-622554C2D9D3}">
      <dgm:prSet custT="1"/>
      <dgm:spPr/>
      <dgm:t>
        <a:bodyPr/>
        <a:lstStyle/>
        <a:p>
          <a:r>
            <a:rPr lang="en-US" sz="1600" dirty="0" smtClean="0">
              <a:latin typeface="Arial" panose="020B0604020202020204" pitchFamily="34" charset="0"/>
              <a:cs typeface="Arial" panose="020B0604020202020204" pitchFamily="34" charset="0"/>
            </a:rPr>
            <a:t>geographic residence when admitted.</a:t>
          </a:r>
        </a:p>
      </dgm:t>
    </dgm:pt>
    <dgm:pt modelId="{18BB5471-BFB2-4CE0-8232-C2ED333672BF}" type="parTrans" cxnId="{F8BD7F35-6A1C-4D70-B9CF-63335978D696}">
      <dgm:prSet/>
      <dgm:spPr/>
      <dgm:t>
        <a:bodyPr/>
        <a:lstStyle/>
        <a:p>
          <a:endParaRPr lang="en-US" sz="1600">
            <a:latin typeface="Arial" panose="020B0604020202020204" pitchFamily="34" charset="0"/>
            <a:cs typeface="Arial" panose="020B0604020202020204" pitchFamily="34" charset="0"/>
          </a:endParaRPr>
        </a:p>
      </dgm:t>
    </dgm:pt>
    <dgm:pt modelId="{D68DF869-359B-4609-B939-50E404DE8401}" type="sibTrans" cxnId="{F8BD7F35-6A1C-4D70-B9CF-63335978D696}">
      <dgm:prSet/>
      <dgm:spPr/>
      <dgm:t>
        <a:bodyPr/>
        <a:lstStyle/>
        <a:p>
          <a:endParaRPr lang="en-US" sz="1600">
            <a:latin typeface="Arial" panose="020B0604020202020204" pitchFamily="34" charset="0"/>
            <a:cs typeface="Arial" panose="020B0604020202020204" pitchFamily="34" charset="0"/>
          </a:endParaRPr>
        </a:p>
      </dgm:t>
    </dgm:pt>
    <dgm:pt modelId="{A7DA71AE-97B9-494E-A2EC-6C04E2B07BCA}">
      <dgm:prSet custT="1"/>
      <dgm:spPr/>
      <dgm:t>
        <a:bodyPr/>
        <a:lstStyle/>
        <a:p>
          <a:r>
            <a:rPr lang="en-US" sz="1600" dirty="0" smtClean="0">
              <a:latin typeface="Arial" panose="020B0604020202020204" pitchFamily="34" charset="0"/>
              <a:cs typeface="Arial" panose="020B0604020202020204" pitchFamily="34" charset="0"/>
            </a:rPr>
            <a:t>Race/ethnicity</a:t>
          </a:r>
          <a:br>
            <a:rPr lang="en-US" sz="1600" dirty="0" smtClean="0">
              <a:latin typeface="Arial" panose="020B0604020202020204" pitchFamily="34" charset="0"/>
              <a:cs typeface="Arial" panose="020B0604020202020204" pitchFamily="34" charset="0"/>
            </a:rPr>
          </a:br>
          <a:endParaRPr lang="en-US" sz="1600" dirty="0" smtClean="0">
            <a:latin typeface="Arial" panose="020B0604020202020204" pitchFamily="34" charset="0"/>
            <a:cs typeface="Arial" panose="020B0604020202020204" pitchFamily="34" charset="0"/>
          </a:endParaRPr>
        </a:p>
      </dgm:t>
    </dgm:pt>
    <dgm:pt modelId="{1812E1DD-FF99-48D2-A580-406B970377EA}" type="parTrans" cxnId="{74715A0F-702A-494C-9E4A-FE55E0CD1521}">
      <dgm:prSet/>
      <dgm:spPr/>
      <dgm:t>
        <a:bodyPr/>
        <a:lstStyle/>
        <a:p>
          <a:endParaRPr lang="en-US" sz="1600">
            <a:latin typeface="Arial" panose="020B0604020202020204" pitchFamily="34" charset="0"/>
            <a:cs typeface="Arial" panose="020B0604020202020204" pitchFamily="34" charset="0"/>
          </a:endParaRPr>
        </a:p>
      </dgm:t>
    </dgm:pt>
    <dgm:pt modelId="{F6FDF696-29C0-46D5-BD32-4B907B1F6289}" type="sibTrans" cxnId="{74715A0F-702A-494C-9E4A-FE55E0CD1521}">
      <dgm:prSet/>
      <dgm:spPr/>
      <dgm:t>
        <a:bodyPr/>
        <a:lstStyle/>
        <a:p>
          <a:endParaRPr lang="en-US" sz="1600">
            <a:latin typeface="Arial" panose="020B0604020202020204" pitchFamily="34" charset="0"/>
            <a:cs typeface="Arial" panose="020B0604020202020204" pitchFamily="34" charset="0"/>
          </a:endParaRPr>
        </a:p>
      </dgm:t>
    </dgm:pt>
    <dgm:pt modelId="{D2F16E29-40F9-446B-A2CE-3B023C3C3A7B}">
      <dgm:prSet custT="1"/>
      <dgm:spPr/>
      <dgm:t>
        <a:bodyPr/>
        <a:lstStyle/>
        <a:p>
          <a:r>
            <a:rPr lang="en-US" sz="1600" dirty="0" smtClean="0">
              <a:latin typeface="Arial" panose="020B0604020202020204" pitchFamily="34" charset="0"/>
              <a:cs typeface="Arial" panose="020B0604020202020204" pitchFamily="34" charset="0"/>
            </a:rPr>
            <a:t>advising visits</a:t>
          </a:r>
          <a:br>
            <a:rPr lang="en-US" sz="1600" dirty="0" smtClean="0">
              <a:latin typeface="Arial" panose="020B0604020202020204" pitchFamily="34" charset="0"/>
              <a:cs typeface="Arial" panose="020B0604020202020204" pitchFamily="34" charset="0"/>
            </a:rPr>
          </a:br>
          <a:endParaRPr lang="en-US" sz="1600" dirty="0" smtClean="0">
            <a:latin typeface="Arial" panose="020B0604020202020204" pitchFamily="34" charset="0"/>
            <a:cs typeface="Arial" panose="020B0604020202020204" pitchFamily="34" charset="0"/>
          </a:endParaRPr>
        </a:p>
      </dgm:t>
    </dgm:pt>
    <dgm:pt modelId="{B2CF0A37-8CC1-4C65-AA2E-29F7AA8B8912}" type="parTrans" cxnId="{1D2DCBCA-AF04-478A-AF99-4962B2AC0AFC}">
      <dgm:prSet/>
      <dgm:spPr/>
      <dgm:t>
        <a:bodyPr/>
        <a:lstStyle/>
        <a:p>
          <a:endParaRPr lang="en-US" sz="1600">
            <a:latin typeface="Arial" panose="020B0604020202020204" pitchFamily="34" charset="0"/>
            <a:cs typeface="Arial" panose="020B0604020202020204" pitchFamily="34" charset="0"/>
          </a:endParaRPr>
        </a:p>
      </dgm:t>
    </dgm:pt>
    <dgm:pt modelId="{3A665FF4-344E-4063-B499-F7456936ED96}" type="sibTrans" cxnId="{1D2DCBCA-AF04-478A-AF99-4962B2AC0AFC}">
      <dgm:prSet/>
      <dgm:spPr/>
      <dgm:t>
        <a:bodyPr/>
        <a:lstStyle/>
        <a:p>
          <a:endParaRPr lang="en-US" sz="1600">
            <a:latin typeface="Arial" panose="020B0604020202020204" pitchFamily="34" charset="0"/>
            <a:cs typeface="Arial" panose="020B0604020202020204" pitchFamily="34" charset="0"/>
          </a:endParaRPr>
        </a:p>
      </dgm:t>
    </dgm:pt>
    <dgm:pt modelId="{4EA3C2A1-F549-4BC8-9874-DFD4B36C0945}">
      <dgm:prSet custT="1"/>
      <dgm:spPr/>
      <dgm:t>
        <a:bodyPr/>
        <a:lstStyle/>
        <a:p>
          <a:r>
            <a:rPr lang="en-US" sz="1600" dirty="0" smtClean="0">
              <a:latin typeface="Arial" panose="020B0604020202020204" pitchFamily="34" charset="0"/>
              <a:cs typeface="Arial" panose="020B0604020202020204" pitchFamily="34" charset="0"/>
            </a:rPr>
            <a:t>tutoring center utilization</a:t>
          </a:r>
          <a:br>
            <a:rPr lang="en-US" sz="1600" dirty="0" smtClean="0">
              <a:latin typeface="Arial" panose="020B0604020202020204" pitchFamily="34" charset="0"/>
              <a:cs typeface="Arial" panose="020B0604020202020204" pitchFamily="34" charset="0"/>
            </a:rPr>
          </a:br>
          <a:endParaRPr lang="en-US" sz="1600" dirty="0" smtClean="0">
            <a:latin typeface="Arial" panose="020B0604020202020204" pitchFamily="34" charset="0"/>
            <a:cs typeface="Arial" panose="020B0604020202020204" pitchFamily="34" charset="0"/>
          </a:endParaRPr>
        </a:p>
      </dgm:t>
    </dgm:pt>
    <dgm:pt modelId="{9A7A8658-C575-427A-9F6D-EF990456411E}" type="parTrans" cxnId="{E9BA80C4-F0B4-41ED-BB1E-2EC4B0B0596B}">
      <dgm:prSet/>
      <dgm:spPr/>
      <dgm:t>
        <a:bodyPr/>
        <a:lstStyle/>
        <a:p>
          <a:endParaRPr lang="en-US" sz="1600">
            <a:latin typeface="Arial" panose="020B0604020202020204" pitchFamily="34" charset="0"/>
            <a:cs typeface="Arial" panose="020B0604020202020204" pitchFamily="34" charset="0"/>
          </a:endParaRPr>
        </a:p>
      </dgm:t>
    </dgm:pt>
    <dgm:pt modelId="{0E5CD75F-AA8F-4204-82A9-966C3CB87009}" type="sibTrans" cxnId="{E9BA80C4-F0B4-41ED-BB1E-2EC4B0B0596B}">
      <dgm:prSet/>
      <dgm:spPr/>
      <dgm:t>
        <a:bodyPr/>
        <a:lstStyle/>
        <a:p>
          <a:endParaRPr lang="en-US" sz="1600">
            <a:latin typeface="Arial" panose="020B0604020202020204" pitchFamily="34" charset="0"/>
            <a:cs typeface="Arial" panose="020B0604020202020204" pitchFamily="34" charset="0"/>
          </a:endParaRPr>
        </a:p>
      </dgm:t>
    </dgm:pt>
    <dgm:pt modelId="{39FDCBD5-462F-4D36-A41F-4C7726E0A38F}">
      <dgm:prSet custT="1"/>
      <dgm:spPr/>
      <dgm:t>
        <a:bodyPr/>
        <a:lstStyle/>
        <a:p>
          <a:r>
            <a:rPr lang="en-US" sz="1600" dirty="0" smtClean="0">
              <a:latin typeface="Arial" panose="020B0604020202020204" pitchFamily="34" charset="0"/>
              <a:cs typeface="Arial" panose="020B0604020202020204" pitchFamily="34" charset="0"/>
            </a:rPr>
            <a:t>intramural and fitness class participation</a:t>
          </a:r>
        </a:p>
      </dgm:t>
    </dgm:pt>
    <dgm:pt modelId="{63ACDE8A-04CF-41C7-9C46-BF6AFF5B889B}" type="parTrans" cxnId="{405DC6E8-A00A-4F63-9C48-223082A6F7DE}">
      <dgm:prSet/>
      <dgm:spPr/>
      <dgm:t>
        <a:bodyPr/>
        <a:lstStyle/>
        <a:p>
          <a:endParaRPr lang="en-US" sz="1600">
            <a:latin typeface="Arial" panose="020B0604020202020204" pitchFamily="34" charset="0"/>
            <a:cs typeface="Arial" panose="020B0604020202020204" pitchFamily="34" charset="0"/>
          </a:endParaRPr>
        </a:p>
      </dgm:t>
    </dgm:pt>
    <dgm:pt modelId="{B942F93C-3462-4185-9C12-8A0B4742AD70}" type="sibTrans" cxnId="{405DC6E8-A00A-4F63-9C48-223082A6F7DE}">
      <dgm:prSet/>
      <dgm:spPr/>
      <dgm:t>
        <a:bodyPr/>
        <a:lstStyle/>
        <a:p>
          <a:endParaRPr lang="en-US" sz="1600">
            <a:latin typeface="Arial" panose="020B0604020202020204" pitchFamily="34" charset="0"/>
            <a:cs typeface="Arial" panose="020B0604020202020204" pitchFamily="34" charset="0"/>
          </a:endParaRPr>
        </a:p>
      </dgm:t>
    </dgm:pt>
    <dgm:pt modelId="{BC03A3C4-4212-4029-A475-B797878F57CE}">
      <dgm:prSet custT="1"/>
      <dgm:spPr/>
      <dgm:t>
        <a:bodyPr/>
        <a:lstStyle/>
        <a:p>
          <a:r>
            <a:rPr lang="en-US" sz="1600" dirty="0" smtClean="0">
              <a:latin typeface="Arial" panose="020B0604020202020204" pitchFamily="34" charset="0"/>
              <a:cs typeface="Arial" panose="020B0604020202020204" pitchFamily="34" charset="0"/>
            </a:rPr>
            <a:t>types and amounts of disbursed aid</a:t>
          </a:r>
          <a:br>
            <a:rPr lang="en-US" sz="1600" dirty="0" smtClean="0">
              <a:latin typeface="Arial" panose="020B0604020202020204" pitchFamily="34" charset="0"/>
              <a:cs typeface="Arial" panose="020B0604020202020204" pitchFamily="34" charset="0"/>
            </a:rPr>
          </a:br>
          <a:endParaRPr lang="en-US" sz="1600" dirty="0" smtClean="0">
            <a:latin typeface="Arial" panose="020B0604020202020204" pitchFamily="34" charset="0"/>
            <a:cs typeface="Arial" panose="020B0604020202020204" pitchFamily="34" charset="0"/>
          </a:endParaRPr>
        </a:p>
      </dgm:t>
    </dgm:pt>
    <dgm:pt modelId="{EBBA98A7-5BA8-478B-BC1F-75C31C40469E}" type="parTrans" cxnId="{F8BC543D-E6AC-49D9-8108-D25D39E53131}">
      <dgm:prSet/>
      <dgm:spPr/>
      <dgm:t>
        <a:bodyPr/>
        <a:lstStyle/>
        <a:p>
          <a:endParaRPr lang="en-US" sz="1600">
            <a:latin typeface="Arial" panose="020B0604020202020204" pitchFamily="34" charset="0"/>
            <a:cs typeface="Arial" panose="020B0604020202020204" pitchFamily="34" charset="0"/>
          </a:endParaRPr>
        </a:p>
      </dgm:t>
    </dgm:pt>
    <dgm:pt modelId="{D5194C34-C85A-4C42-A5EB-A3991B6C355E}" type="sibTrans" cxnId="{F8BC543D-E6AC-49D9-8108-D25D39E53131}">
      <dgm:prSet/>
      <dgm:spPr/>
      <dgm:t>
        <a:bodyPr/>
        <a:lstStyle/>
        <a:p>
          <a:endParaRPr lang="en-US" sz="1600">
            <a:latin typeface="Arial" panose="020B0604020202020204" pitchFamily="34" charset="0"/>
            <a:cs typeface="Arial" panose="020B0604020202020204" pitchFamily="34" charset="0"/>
          </a:endParaRPr>
        </a:p>
      </dgm:t>
    </dgm:pt>
    <dgm:pt modelId="{9AF072E7-F4E3-4FF9-A87D-334AC0914DD1}">
      <dgm:prSet custT="1"/>
      <dgm:spPr/>
      <dgm:t>
        <a:bodyPr/>
        <a:lstStyle/>
        <a:p>
          <a:r>
            <a:rPr lang="en-US" sz="1600" dirty="0" smtClean="0">
              <a:latin typeface="Arial" panose="020B0604020202020204" pitchFamily="34" charset="0"/>
              <a:cs typeface="Arial" panose="020B0604020202020204" pitchFamily="34" charset="0"/>
            </a:rPr>
            <a:t>Pell, Tuition Assistance Program (TAP).</a:t>
          </a:r>
        </a:p>
      </dgm:t>
    </dgm:pt>
    <dgm:pt modelId="{69188385-2159-4AC5-84B5-4F4B1D6DF4F2}" type="parTrans" cxnId="{CEEAD7CD-BA7A-453C-937E-DD995887974D}">
      <dgm:prSet/>
      <dgm:spPr/>
      <dgm:t>
        <a:bodyPr/>
        <a:lstStyle/>
        <a:p>
          <a:endParaRPr lang="en-US" sz="1600">
            <a:latin typeface="Arial" panose="020B0604020202020204" pitchFamily="34" charset="0"/>
            <a:cs typeface="Arial" panose="020B0604020202020204" pitchFamily="34" charset="0"/>
          </a:endParaRPr>
        </a:p>
      </dgm:t>
    </dgm:pt>
    <dgm:pt modelId="{7EF4AC89-1057-4186-ABB3-893A582CAA22}" type="sibTrans" cxnId="{CEEAD7CD-BA7A-453C-937E-DD995887974D}">
      <dgm:prSet/>
      <dgm:spPr/>
      <dgm:t>
        <a:bodyPr/>
        <a:lstStyle/>
        <a:p>
          <a:endParaRPr lang="en-US" sz="1600">
            <a:latin typeface="Arial" panose="020B0604020202020204" pitchFamily="34" charset="0"/>
            <a:cs typeface="Arial" panose="020B0604020202020204" pitchFamily="34" charset="0"/>
          </a:endParaRPr>
        </a:p>
      </dgm:t>
    </dgm:pt>
    <dgm:pt modelId="{294D6899-09A8-4BD4-8E3F-CBABC027CA39}" type="pres">
      <dgm:prSet presAssocID="{B3E0E2B4-D729-49DE-8A34-24D211951C8A}" presName="Name0" presStyleCnt="0">
        <dgm:presLayoutVars>
          <dgm:dir/>
          <dgm:animLvl val="lvl"/>
          <dgm:resizeHandles val="exact"/>
        </dgm:presLayoutVars>
      </dgm:prSet>
      <dgm:spPr/>
      <dgm:t>
        <a:bodyPr/>
        <a:lstStyle/>
        <a:p>
          <a:endParaRPr lang="en-US"/>
        </a:p>
      </dgm:t>
    </dgm:pt>
    <dgm:pt modelId="{596C183F-D52A-4251-BEAB-CE218BAEF721}" type="pres">
      <dgm:prSet presAssocID="{6AD02F19-6A20-4580-93A3-5427EA3AA800}" presName="composite" presStyleCnt="0"/>
      <dgm:spPr/>
    </dgm:pt>
    <dgm:pt modelId="{DF2038C0-71BD-4054-816A-0F125AA272BD}" type="pres">
      <dgm:prSet presAssocID="{6AD02F19-6A20-4580-93A3-5427EA3AA800}" presName="parTx" presStyleLbl="alignNode1" presStyleIdx="0" presStyleCnt="5">
        <dgm:presLayoutVars>
          <dgm:chMax val="0"/>
          <dgm:chPref val="0"/>
          <dgm:bulletEnabled val="1"/>
        </dgm:presLayoutVars>
      </dgm:prSet>
      <dgm:spPr/>
      <dgm:t>
        <a:bodyPr/>
        <a:lstStyle/>
        <a:p>
          <a:endParaRPr lang="en-US"/>
        </a:p>
      </dgm:t>
    </dgm:pt>
    <dgm:pt modelId="{5A53974C-8AB8-4718-A605-ECD9E07B6EA0}" type="pres">
      <dgm:prSet presAssocID="{6AD02F19-6A20-4580-93A3-5427EA3AA800}" presName="desTx" presStyleLbl="alignAccFollowNode1" presStyleIdx="0" presStyleCnt="5">
        <dgm:presLayoutVars>
          <dgm:bulletEnabled val="1"/>
        </dgm:presLayoutVars>
      </dgm:prSet>
      <dgm:spPr/>
      <dgm:t>
        <a:bodyPr/>
        <a:lstStyle/>
        <a:p>
          <a:endParaRPr lang="en-US"/>
        </a:p>
      </dgm:t>
    </dgm:pt>
    <dgm:pt modelId="{167E66B7-2C2F-46AB-9FFA-87CC2C135B65}" type="pres">
      <dgm:prSet presAssocID="{6276247B-B405-4903-9439-906FA54BABF2}" presName="space" presStyleCnt="0"/>
      <dgm:spPr/>
    </dgm:pt>
    <dgm:pt modelId="{6ABBC849-C92E-4FAE-B265-547CA7DE55C9}" type="pres">
      <dgm:prSet presAssocID="{C50DAACF-C15A-46A4-AB02-892CA875B56A}" presName="composite" presStyleCnt="0"/>
      <dgm:spPr/>
    </dgm:pt>
    <dgm:pt modelId="{036912E5-6401-4844-8935-5ABA2BAE5553}" type="pres">
      <dgm:prSet presAssocID="{C50DAACF-C15A-46A4-AB02-892CA875B56A}" presName="parTx" presStyleLbl="alignNode1" presStyleIdx="1" presStyleCnt="5">
        <dgm:presLayoutVars>
          <dgm:chMax val="0"/>
          <dgm:chPref val="0"/>
          <dgm:bulletEnabled val="1"/>
        </dgm:presLayoutVars>
      </dgm:prSet>
      <dgm:spPr/>
      <dgm:t>
        <a:bodyPr/>
        <a:lstStyle/>
        <a:p>
          <a:endParaRPr lang="en-US"/>
        </a:p>
      </dgm:t>
    </dgm:pt>
    <dgm:pt modelId="{7E8C6460-8D25-4F08-970C-95FDBC3BB0DE}" type="pres">
      <dgm:prSet presAssocID="{C50DAACF-C15A-46A4-AB02-892CA875B56A}" presName="desTx" presStyleLbl="alignAccFollowNode1" presStyleIdx="1" presStyleCnt="5">
        <dgm:presLayoutVars>
          <dgm:bulletEnabled val="1"/>
        </dgm:presLayoutVars>
      </dgm:prSet>
      <dgm:spPr/>
      <dgm:t>
        <a:bodyPr/>
        <a:lstStyle/>
        <a:p>
          <a:endParaRPr lang="en-US"/>
        </a:p>
      </dgm:t>
    </dgm:pt>
    <dgm:pt modelId="{1818B0FF-BACE-4BB2-8B27-2287B0F610F9}" type="pres">
      <dgm:prSet presAssocID="{BCF6AFED-D105-45BE-9F8B-065A05DB581F}" presName="space" presStyleCnt="0"/>
      <dgm:spPr/>
    </dgm:pt>
    <dgm:pt modelId="{935C2BD8-4DEE-4CCD-BFC6-DD5C2C614ACA}" type="pres">
      <dgm:prSet presAssocID="{DCFE9933-07BA-4E2B-8A34-FA71FA4BA4A8}" presName="composite" presStyleCnt="0"/>
      <dgm:spPr/>
    </dgm:pt>
    <dgm:pt modelId="{EAE15D05-86DF-4167-9216-7040F84B1712}" type="pres">
      <dgm:prSet presAssocID="{DCFE9933-07BA-4E2B-8A34-FA71FA4BA4A8}" presName="parTx" presStyleLbl="alignNode1" presStyleIdx="2" presStyleCnt="5">
        <dgm:presLayoutVars>
          <dgm:chMax val="0"/>
          <dgm:chPref val="0"/>
          <dgm:bulletEnabled val="1"/>
        </dgm:presLayoutVars>
      </dgm:prSet>
      <dgm:spPr/>
      <dgm:t>
        <a:bodyPr/>
        <a:lstStyle/>
        <a:p>
          <a:endParaRPr lang="en-US"/>
        </a:p>
      </dgm:t>
    </dgm:pt>
    <dgm:pt modelId="{F797F672-02B1-4A28-ADB6-C846A7BF6457}" type="pres">
      <dgm:prSet presAssocID="{DCFE9933-07BA-4E2B-8A34-FA71FA4BA4A8}" presName="desTx" presStyleLbl="alignAccFollowNode1" presStyleIdx="2" presStyleCnt="5">
        <dgm:presLayoutVars>
          <dgm:bulletEnabled val="1"/>
        </dgm:presLayoutVars>
      </dgm:prSet>
      <dgm:spPr/>
      <dgm:t>
        <a:bodyPr/>
        <a:lstStyle/>
        <a:p>
          <a:endParaRPr lang="en-US"/>
        </a:p>
      </dgm:t>
    </dgm:pt>
    <dgm:pt modelId="{258872BA-D9BE-46ED-9CD0-1BA6B105F6F8}" type="pres">
      <dgm:prSet presAssocID="{058E9CDB-A88F-4E61-A846-070BF6A553DD}" presName="space" presStyleCnt="0"/>
      <dgm:spPr/>
    </dgm:pt>
    <dgm:pt modelId="{4726AA0D-D0F4-4D2A-8DAA-D60C0431378C}" type="pres">
      <dgm:prSet presAssocID="{E68A09DD-3917-4B43-8263-8427470C7E9C}" presName="composite" presStyleCnt="0"/>
      <dgm:spPr/>
    </dgm:pt>
    <dgm:pt modelId="{E0BE971E-6E84-4CC8-8852-F7BF31B722AB}" type="pres">
      <dgm:prSet presAssocID="{E68A09DD-3917-4B43-8263-8427470C7E9C}" presName="parTx" presStyleLbl="alignNode1" presStyleIdx="3" presStyleCnt="5" custScaleX="112651">
        <dgm:presLayoutVars>
          <dgm:chMax val="0"/>
          <dgm:chPref val="0"/>
          <dgm:bulletEnabled val="1"/>
        </dgm:presLayoutVars>
      </dgm:prSet>
      <dgm:spPr/>
      <dgm:t>
        <a:bodyPr/>
        <a:lstStyle/>
        <a:p>
          <a:endParaRPr lang="en-US"/>
        </a:p>
      </dgm:t>
    </dgm:pt>
    <dgm:pt modelId="{DAA4417A-A064-40FB-81CD-6409C8BC9003}" type="pres">
      <dgm:prSet presAssocID="{E68A09DD-3917-4B43-8263-8427470C7E9C}" presName="desTx" presStyleLbl="alignAccFollowNode1" presStyleIdx="3" presStyleCnt="5" custScaleX="112964">
        <dgm:presLayoutVars>
          <dgm:bulletEnabled val="1"/>
        </dgm:presLayoutVars>
      </dgm:prSet>
      <dgm:spPr/>
      <dgm:t>
        <a:bodyPr/>
        <a:lstStyle/>
        <a:p>
          <a:endParaRPr lang="en-US"/>
        </a:p>
      </dgm:t>
    </dgm:pt>
    <dgm:pt modelId="{92406037-CE99-42E3-BC4E-DB26C6AB031C}" type="pres">
      <dgm:prSet presAssocID="{A4D05F63-6ECB-4B4B-B491-F11486D570EB}" presName="space" presStyleCnt="0"/>
      <dgm:spPr/>
    </dgm:pt>
    <dgm:pt modelId="{E9DDDCFC-73F1-484A-A7B6-204DACFA0F1E}" type="pres">
      <dgm:prSet presAssocID="{EC26BC92-8463-4180-8BBC-39948F056F8C}" presName="composite" presStyleCnt="0"/>
      <dgm:spPr/>
    </dgm:pt>
    <dgm:pt modelId="{DD997513-E515-448C-AB69-F788CC1E769F}" type="pres">
      <dgm:prSet presAssocID="{EC26BC92-8463-4180-8BBC-39948F056F8C}" presName="parTx" presStyleLbl="alignNode1" presStyleIdx="4" presStyleCnt="5">
        <dgm:presLayoutVars>
          <dgm:chMax val="0"/>
          <dgm:chPref val="0"/>
          <dgm:bulletEnabled val="1"/>
        </dgm:presLayoutVars>
      </dgm:prSet>
      <dgm:spPr/>
      <dgm:t>
        <a:bodyPr/>
        <a:lstStyle/>
        <a:p>
          <a:endParaRPr lang="en-US"/>
        </a:p>
      </dgm:t>
    </dgm:pt>
    <dgm:pt modelId="{A70791F2-256D-4D34-8FA4-CDE679B60842}" type="pres">
      <dgm:prSet presAssocID="{EC26BC92-8463-4180-8BBC-39948F056F8C}" presName="desTx" presStyleLbl="alignAccFollowNode1" presStyleIdx="4" presStyleCnt="5" custLinFactNeighborX="1698">
        <dgm:presLayoutVars>
          <dgm:bulletEnabled val="1"/>
        </dgm:presLayoutVars>
      </dgm:prSet>
      <dgm:spPr/>
      <dgm:t>
        <a:bodyPr/>
        <a:lstStyle/>
        <a:p>
          <a:endParaRPr lang="en-US"/>
        </a:p>
      </dgm:t>
    </dgm:pt>
  </dgm:ptLst>
  <dgm:cxnLst>
    <dgm:cxn modelId="{783BD5FF-82F2-45F0-9DA8-B971417F12B0}" srcId="{6AD02F19-6A20-4580-93A3-5427EA3AA800}" destId="{1F33D003-086C-4CF6-A4E6-27655E32B661}" srcOrd="0" destOrd="0" parTransId="{D6193E51-34F0-4485-9569-0472E4A90770}" sibTransId="{1282FBC7-4497-4E36-A791-74CACCDD747E}"/>
    <dgm:cxn modelId="{EB9D52CC-500E-4D4E-AAD9-AEECD33F90FF}" type="presOf" srcId="{BC03A3C4-4212-4029-A475-B797878F57CE}" destId="{A70791F2-256D-4D34-8FA4-CDE679B60842}" srcOrd="0" destOrd="1" presId="urn:microsoft.com/office/officeart/2005/8/layout/hList1"/>
    <dgm:cxn modelId="{82FB16D3-434E-496D-82A5-49F38A8DC972}" type="presOf" srcId="{1F33D003-086C-4CF6-A4E6-27655E32B661}" destId="{5A53974C-8AB8-4718-A605-ECD9E07B6EA0}" srcOrd="0" destOrd="0" presId="urn:microsoft.com/office/officeart/2005/8/layout/hList1"/>
    <dgm:cxn modelId="{74715A0F-702A-494C-9E4A-FE55E0CD1521}" srcId="{6AD02F19-6A20-4580-93A3-5427EA3AA800}" destId="{A7DA71AE-97B9-494E-A2EC-6C04E2B07BCA}" srcOrd="1" destOrd="0" parTransId="{1812E1DD-FF99-48D2-A580-406B970377EA}" sibTransId="{F6FDF696-29C0-46D5-BD32-4B907B1F6289}"/>
    <dgm:cxn modelId="{29FDADFD-8F04-4530-B095-E7DABEFA7FE7}" srcId="{C50DAACF-C15A-46A4-AB02-892CA875B56A}" destId="{D4335E71-5BDD-46F8-AAF1-B85E0CCE6BB5}" srcOrd="2" destOrd="0" parTransId="{BE1BFA38-1CA7-48D0-B9B3-D8001C490444}" sibTransId="{327624D1-098D-4334-B043-B27E6D32DA3A}"/>
    <dgm:cxn modelId="{9A353C9D-92FF-41C9-BB2E-CBB4D147DBE7}" type="presOf" srcId="{A7DA71AE-97B9-494E-A2EC-6C04E2B07BCA}" destId="{5A53974C-8AB8-4718-A605-ECD9E07B6EA0}" srcOrd="0" destOrd="1" presId="urn:microsoft.com/office/officeart/2005/8/layout/hList1"/>
    <dgm:cxn modelId="{404A8185-DB25-4F3C-88EB-642C35751B5C}" srcId="{E68A09DD-3917-4B43-8263-8427470C7E9C}" destId="{C5914577-5A35-4F6B-A2C7-0CEA98BC8F4D}" srcOrd="0" destOrd="0" parTransId="{CC1BA998-0B01-4C9D-A8F5-BB187CEE407B}" sibTransId="{CCBB6C77-141C-4998-A8B4-1EBA9C71E63C}"/>
    <dgm:cxn modelId="{F8BD7F35-6A1C-4D70-B9CF-63335978D696}" srcId="{6AD02F19-6A20-4580-93A3-5427EA3AA800}" destId="{ABAB9A91-D489-45EC-B181-622554C2D9D3}" srcOrd="2" destOrd="0" parTransId="{18BB5471-BFB2-4CE0-8232-C2ED333672BF}" sibTransId="{D68DF869-359B-4609-B939-50E404DE8401}"/>
    <dgm:cxn modelId="{0B769633-3C18-4263-9BB7-6ED3D77DEB2F}" type="presOf" srcId="{098C7792-EDE1-4605-BE1B-B47A42A262AE}" destId="{F797F672-02B1-4A28-ADB6-C846A7BF6457}" srcOrd="0" destOrd="4" presId="urn:microsoft.com/office/officeart/2005/8/layout/hList1"/>
    <dgm:cxn modelId="{2EB8C67F-03E1-48AC-8A93-B742B08B0F3E}" type="presOf" srcId="{B3E0E2B4-D729-49DE-8A34-24D211951C8A}" destId="{294D6899-09A8-4BD4-8E3F-CBABC027CA39}" srcOrd="0" destOrd="0" presId="urn:microsoft.com/office/officeart/2005/8/layout/hList1"/>
    <dgm:cxn modelId="{FD7FC511-4A33-4438-BDE2-5D4D4073812E}" srcId="{DCFE9933-07BA-4E2B-8A34-FA71FA4BA4A8}" destId="{539BBE95-73AD-4416-9393-A2C91F631016}" srcOrd="2" destOrd="0" parTransId="{00467242-7C86-4FFA-BCED-A1E2E2A79DFD}" sibTransId="{D9208EFC-4D6E-4065-B182-1126B5FB75A6}"/>
    <dgm:cxn modelId="{67CC49E2-79A2-4962-8724-0806FB237884}" srcId="{B3E0E2B4-D729-49DE-8A34-24D211951C8A}" destId="{EC26BC92-8463-4180-8BBC-39948F056F8C}" srcOrd="4" destOrd="0" parTransId="{52119670-CDB2-4709-86AE-44D5E92EB345}" sibTransId="{0FD4246A-72DD-4A17-952D-FFDBF41B6243}"/>
    <dgm:cxn modelId="{E9BA80C4-F0B4-41ED-BB1E-2EC4B0B0596B}" srcId="{E68A09DD-3917-4B43-8263-8427470C7E9C}" destId="{4EA3C2A1-F549-4BC8-9874-DFD4B36C0945}" srcOrd="2" destOrd="0" parTransId="{9A7A8658-C575-427A-9F6D-EF990456411E}" sibTransId="{0E5CD75F-AA8F-4204-82A9-966C3CB87009}"/>
    <dgm:cxn modelId="{493BDADB-3936-4F89-9EE4-2D4DF63C6141}" type="presOf" srcId="{4EA3C2A1-F549-4BC8-9874-DFD4B36C0945}" destId="{DAA4417A-A064-40FB-81CD-6409C8BC9003}" srcOrd="0" destOrd="2" presId="urn:microsoft.com/office/officeart/2005/8/layout/hList1"/>
    <dgm:cxn modelId="{55C12EA3-4F9E-4C53-AE33-7CEE2A0EE067}" type="presOf" srcId="{96EEC6C5-57BB-4DA0-BF5D-B1C78395B8CD}" destId="{F797F672-02B1-4A28-ADB6-C846A7BF6457}" srcOrd="0" destOrd="1" presId="urn:microsoft.com/office/officeart/2005/8/layout/hList1"/>
    <dgm:cxn modelId="{792B6503-6C89-454E-808C-E9AD2BB3E47A}" type="presOf" srcId="{6D1062F1-AE1E-4644-8EF9-589F7A8BBDC2}" destId="{7E8C6460-8D25-4F08-970C-95FDBC3BB0DE}" srcOrd="0" destOrd="0" presId="urn:microsoft.com/office/officeart/2005/8/layout/hList1"/>
    <dgm:cxn modelId="{1D2DCBCA-AF04-478A-AF99-4962B2AC0AFC}" srcId="{E68A09DD-3917-4B43-8263-8427470C7E9C}" destId="{D2F16E29-40F9-446B-A2CE-3B023C3C3A7B}" srcOrd="1" destOrd="0" parTransId="{B2CF0A37-8CC1-4C65-AA2E-29F7AA8B8912}" sibTransId="{3A665FF4-344E-4063-B499-F7456936ED96}"/>
    <dgm:cxn modelId="{53C2C61A-4B1E-437B-9314-13CE7278F0C2}" type="presOf" srcId="{C50DAACF-C15A-46A4-AB02-892CA875B56A}" destId="{036912E5-6401-4844-8935-5ABA2BAE5553}" srcOrd="0" destOrd="0" presId="urn:microsoft.com/office/officeart/2005/8/layout/hList1"/>
    <dgm:cxn modelId="{26253BAC-22E1-4815-95E6-E7FE4E377AB3}" srcId="{DCFE9933-07BA-4E2B-8A34-FA71FA4BA4A8}" destId="{96EEC6C5-57BB-4DA0-BF5D-B1C78395B8CD}" srcOrd="1" destOrd="0" parTransId="{6BC26FDB-EEE0-4EEE-BDCE-B172D6960029}" sibTransId="{B8971ED4-3494-45BD-B190-F83FFD514A96}"/>
    <dgm:cxn modelId="{83EBDB25-CB0D-404D-831C-F56D8FECD7F3}" srcId="{B3E0E2B4-D729-49DE-8A34-24D211951C8A}" destId="{6AD02F19-6A20-4580-93A3-5427EA3AA800}" srcOrd="0" destOrd="0" parTransId="{235FCEA3-1840-4842-AD38-2E8067A6A78B}" sibTransId="{6276247B-B405-4903-9439-906FA54BABF2}"/>
    <dgm:cxn modelId="{57F24B3C-0758-4B3E-B4B0-381050394909}" type="presOf" srcId="{C5D47E20-C796-4ABD-9FC7-666ECA65DBE9}" destId="{7E8C6460-8D25-4F08-970C-95FDBC3BB0DE}" srcOrd="0" destOrd="1" presId="urn:microsoft.com/office/officeart/2005/8/layout/hList1"/>
    <dgm:cxn modelId="{405DC6E8-A00A-4F63-9C48-223082A6F7DE}" srcId="{E68A09DD-3917-4B43-8263-8427470C7E9C}" destId="{39FDCBD5-462F-4D36-A41F-4C7726E0A38F}" srcOrd="3" destOrd="0" parTransId="{63ACDE8A-04CF-41C7-9C46-BF6AFF5B889B}" sibTransId="{B942F93C-3462-4185-9C12-8A0B4742AD70}"/>
    <dgm:cxn modelId="{8BC63236-A1B8-4B88-A7D2-6AF97CED8449}" type="presOf" srcId="{6AD02F19-6A20-4580-93A3-5427EA3AA800}" destId="{DF2038C0-71BD-4054-816A-0F125AA272BD}" srcOrd="0" destOrd="0" presId="urn:microsoft.com/office/officeart/2005/8/layout/hList1"/>
    <dgm:cxn modelId="{D9619044-B54D-4EEE-A79E-D74B323B5B65}" srcId="{C50DAACF-C15A-46A4-AB02-892CA875B56A}" destId="{6D1062F1-AE1E-4644-8EF9-589F7A8BBDC2}" srcOrd="0" destOrd="0" parTransId="{48E95C52-DB10-4DAF-BCFD-49193F83C706}" sibTransId="{5E778383-2C19-4438-95C0-E879D0D06616}"/>
    <dgm:cxn modelId="{F7985B29-2D99-4F83-B62F-346531B6FBE5}" srcId="{DCFE9933-07BA-4E2B-8A34-FA71FA4BA4A8}" destId="{098C7792-EDE1-4605-BE1B-B47A42A262AE}" srcOrd="4" destOrd="0" parTransId="{A515EEE0-7EE1-43ED-8510-8AD1204A64C8}" sibTransId="{BA3DD3C3-38F8-442A-A5DE-5AF2B7FFE38B}"/>
    <dgm:cxn modelId="{B23F0127-4ECB-4165-B032-CF69EE2B85B6}" srcId="{B3E0E2B4-D729-49DE-8A34-24D211951C8A}" destId="{C50DAACF-C15A-46A4-AB02-892CA875B56A}" srcOrd="1" destOrd="0" parTransId="{3E34CF0D-4EEA-41B7-938B-332612713178}" sibTransId="{BCF6AFED-D105-45BE-9F8B-065A05DB581F}"/>
    <dgm:cxn modelId="{F518232D-1147-4C76-BC6A-8229DB408BE5}" type="presOf" srcId="{A584A409-4A4F-4406-AC7A-5572C7B8DE50}" destId="{A70791F2-256D-4D34-8FA4-CDE679B60842}" srcOrd="0" destOrd="0" presId="urn:microsoft.com/office/officeart/2005/8/layout/hList1"/>
    <dgm:cxn modelId="{32AEC78F-9EDC-4E48-A80E-23F4D8ED42A7}" type="presOf" srcId="{539BBE95-73AD-4416-9393-A2C91F631016}" destId="{F797F672-02B1-4A28-ADB6-C846A7BF6457}" srcOrd="0" destOrd="2" presId="urn:microsoft.com/office/officeart/2005/8/layout/hList1"/>
    <dgm:cxn modelId="{945C02F0-16B0-457A-8E98-7119F9CAD115}" type="presOf" srcId="{9AF072E7-F4E3-4FF9-A87D-334AC0914DD1}" destId="{A70791F2-256D-4D34-8FA4-CDE679B60842}" srcOrd="0" destOrd="2" presId="urn:microsoft.com/office/officeart/2005/8/layout/hList1"/>
    <dgm:cxn modelId="{A74C9D2B-BAE9-4D96-92B8-197C910914D3}" type="presOf" srcId="{39FDCBD5-462F-4D36-A41F-4C7726E0A38F}" destId="{DAA4417A-A064-40FB-81CD-6409C8BC9003}" srcOrd="0" destOrd="3" presId="urn:microsoft.com/office/officeart/2005/8/layout/hList1"/>
    <dgm:cxn modelId="{BBE1FDDF-CD00-423D-9E33-125150685BE3}" type="presOf" srcId="{8C357363-9F50-4A40-9746-430248D0F4AE}" destId="{F797F672-02B1-4A28-ADB6-C846A7BF6457}" srcOrd="0" destOrd="3" presId="urn:microsoft.com/office/officeart/2005/8/layout/hList1"/>
    <dgm:cxn modelId="{8C5EBA29-8DEA-4BB3-8176-49F136E07274}" type="presOf" srcId="{D2F16E29-40F9-446B-A2CE-3B023C3C3A7B}" destId="{DAA4417A-A064-40FB-81CD-6409C8BC9003}" srcOrd="0" destOrd="1" presId="urn:microsoft.com/office/officeart/2005/8/layout/hList1"/>
    <dgm:cxn modelId="{FF490DED-4441-43F6-93E6-7B930D0E7259}" srcId="{EC26BC92-8463-4180-8BBC-39948F056F8C}" destId="{A584A409-4A4F-4406-AC7A-5572C7B8DE50}" srcOrd="0" destOrd="0" parTransId="{636C4CD2-9848-4925-A3DE-DC035C769F04}" sibTransId="{F64CC17E-EDD4-4EA6-8646-EB32A55D6FDC}"/>
    <dgm:cxn modelId="{4458E35D-78F8-4FCA-8239-6B11A149372E}" srcId="{DCFE9933-07BA-4E2B-8A34-FA71FA4BA4A8}" destId="{8C357363-9F50-4A40-9746-430248D0F4AE}" srcOrd="3" destOrd="0" parTransId="{6A6B5F1B-88BB-4C7D-A8D8-9EA76E90C6DD}" sibTransId="{F043CFD7-CCAA-4921-B4C8-974450BBB55B}"/>
    <dgm:cxn modelId="{2ACF2F2B-F9BD-4D80-8B8A-19A3722207DD}" type="presOf" srcId="{E68A09DD-3917-4B43-8263-8427470C7E9C}" destId="{E0BE971E-6E84-4CC8-8852-F7BF31B722AB}" srcOrd="0" destOrd="0" presId="urn:microsoft.com/office/officeart/2005/8/layout/hList1"/>
    <dgm:cxn modelId="{CEEAD7CD-BA7A-453C-937E-DD995887974D}" srcId="{EC26BC92-8463-4180-8BBC-39948F056F8C}" destId="{9AF072E7-F4E3-4FF9-A87D-334AC0914DD1}" srcOrd="2" destOrd="0" parTransId="{69188385-2159-4AC5-84B5-4F4B1D6DF4F2}" sibTransId="{7EF4AC89-1057-4186-ABB3-893A582CAA22}"/>
    <dgm:cxn modelId="{B946FCBC-E5D6-481A-A773-8E210B29748E}" type="presOf" srcId="{DCFE9933-07BA-4E2B-8A34-FA71FA4BA4A8}" destId="{EAE15D05-86DF-4167-9216-7040F84B1712}" srcOrd="0" destOrd="0" presId="urn:microsoft.com/office/officeart/2005/8/layout/hList1"/>
    <dgm:cxn modelId="{AF630121-7AD7-45E7-B38B-A0B204BB64FD}" srcId="{B3E0E2B4-D729-49DE-8A34-24D211951C8A}" destId="{DCFE9933-07BA-4E2B-8A34-FA71FA4BA4A8}" srcOrd="2" destOrd="0" parTransId="{C672340D-0AB8-4614-A312-7729B092C787}" sibTransId="{058E9CDB-A88F-4E61-A846-070BF6A553DD}"/>
    <dgm:cxn modelId="{C7D5BD1B-69E9-4B8C-AE16-F19E492E6910}" type="presOf" srcId="{D4335E71-5BDD-46F8-AAF1-B85E0CCE6BB5}" destId="{7E8C6460-8D25-4F08-970C-95FDBC3BB0DE}" srcOrd="0" destOrd="2" presId="urn:microsoft.com/office/officeart/2005/8/layout/hList1"/>
    <dgm:cxn modelId="{0533D591-E59B-43A8-81E1-BAFB9E9DCF15}" type="presOf" srcId="{C5914577-5A35-4F6B-A2C7-0CEA98BC8F4D}" destId="{DAA4417A-A064-40FB-81CD-6409C8BC9003}" srcOrd="0" destOrd="0" presId="urn:microsoft.com/office/officeart/2005/8/layout/hList1"/>
    <dgm:cxn modelId="{4278F515-D9F0-4489-93AE-2DB28583307F}" type="presOf" srcId="{C2C327ED-268E-4010-925B-60B50E09A40E}" destId="{F797F672-02B1-4A28-ADB6-C846A7BF6457}" srcOrd="0" destOrd="0" presId="urn:microsoft.com/office/officeart/2005/8/layout/hList1"/>
    <dgm:cxn modelId="{A64F4A7D-014A-40B0-A025-8A8EA2665A92}" srcId="{C50DAACF-C15A-46A4-AB02-892CA875B56A}" destId="{C5D47E20-C796-4ABD-9FC7-666ECA65DBE9}" srcOrd="1" destOrd="0" parTransId="{96A24DE2-0892-4266-8848-200DED2C0DE0}" sibTransId="{39CD9D1C-E9A5-4785-B322-9278EA1E13AB}"/>
    <dgm:cxn modelId="{252E632F-ED68-41C7-8F29-36617BDAB9F9}" type="presOf" srcId="{EC26BC92-8463-4180-8BBC-39948F056F8C}" destId="{DD997513-E515-448C-AB69-F788CC1E769F}" srcOrd="0" destOrd="0" presId="urn:microsoft.com/office/officeart/2005/8/layout/hList1"/>
    <dgm:cxn modelId="{3E1DAAA7-5A94-4660-A3E4-F5DFEC716195}" srcId="{B3E0E2B4-D729-49DE-8A34-24D211951C8A}" destId="{E68A09DD-3917-4B43-8263-8427470C7E9C}" srcOrd="3" destOrd="0" parTransId="{142DDC2E-A234-4EF1-B589-DDDD69AA142A}" sibTransId="{A4D05F63-6ECB-4B4B-B491-F11486D570EB}"/>
    <dgm:cxn modelId="{F8BC543D-E6AC-49D9-8108-D25D39E53131}" srcId="{EC26BC92-8463-4180-8BBC-39948F056F8C}" destId="{BC03A3C4-4212-4029-A475-B797878F57CE}" srcOrd="1" destOrd="0" parTransId="{EBBA98A7-5BA8-478B-BC1F-75C31C40469E}" sibTransId="{D5194C34-C85A-4C42-A5EB-A3991B6C355E}"/>
    <dgm:cxn modelId="{474D106F-40C6-449A-A4A8-105E95532A32}" srcId="{DCFE9933-07BA-4E2B-8A34-FA71FA4BA4A8}" destId="{C2C327ED-268E-4010-925B-60B50E09A40E}" srcOrd="0" destOrd="0" parTransId="{72E2B1A5-D47E-413F-A8D9-BDFB548A0B6D}" sibTransId="{8FA2DCED-C70B-4E12-BF38-8495A7373F4D}"/>
    <dgm:cxn modelId="{32432086-1387-44EF-BC9C-4EE71CBF7754}" type="presOf" srcId="{ABAB9A91-D489-45EC-B181-622554C2D9D3}" destId="{5A53974C-8AB8-4718-A605-ECD9E07B6EA0}" srcOrd="0" destOrd="2" presId="urn:microsoft.com/office/officeart/2005/8/layout/hList1"/>
    <dgm:cxn modelId="{0D002A63-D137-4854-840E-7642E36F2318}" type="presParOf" srcId="{294D6899-09A8-4BD4-8E3F-CBABC027CA39}" destId="{596C183F-D52A-4251-BEAB-CE218BAEF721}" srcOrd="0" destOrd="0" presId="urn:microsoft.com/office/officeart/2005/8/layout/hList1"/>
    <dgm:cxn modelId="{C7CB229D-A011-490B-AF96-2196AE120664}" type="presParOf" srcId="{596C183F-D52A-4251-BEAB-CE218BAEF721}" destId="{DF2038C0-71BD-4054-816A-0F125AA272BD}" srcOrd="0" destOrd="0" presId="urn:microsoft.com/office/officeart/2005/8/layout/hList1"/>
    <dgm:cxn modelId="{995E09DF-4EC6-41E7-A322-E8AE344B0A40}" type="presParOf" srcId="{596C183F-D52A-4251-BEAB-CE218BAEF721}" destId="{5A53974C-8AB8-4718-A605-ECD9E07B6EA0}" srcOrd="1" destOrd="0" presId="urn:microsoft.com/office/officeart/2005/8/layout/hList1"/>
    <dgm:cxn modelId="{7088971F-48FC-4E63-9B14-DE637D0EAAC2}" type="presParOf" srcId="{294D6899-09A8-4BD4-8E3F-CBABC027CA39}" destId="{167E66B7-2C2F-46AB-9FFA-87CC2C135B65}" srcOrd="1" destOrd="0" presId="urn:microsoft.com/office/officeart/2005/8/layout/hList1"/>
    <dgm:cxn modelId="{57FBADCE-A8CC-4CAE-823F-26734952A0BA}" type="presParOf" srcId="{294D6899-09A8-4BD4-8E3F-CBABC027CA39}" destId="{6ABBC849-C92E-4FAE-B265-547CA7DE55C9}" srcOrd="2" destOrd="0" presId="urn:microsoft.com/office/officeart/2005/8/layout/hList1"/>
    <dgm:cxn modelId="{2B3B4035-E21C-4443-96DA-0CC0C341385F}" type="presParOf" srcId="{6ABBC849-C92E-4FAE-B265-547CA7DE55C9}" destId="{036912E5-6401-4844-8935-5ABA2BAE5553}" srcOrd="0" destOrd="0" presId="urn:microsoft.com/office/officeart/2005/8/layout/hList1"/>
    <dgm:cxn modelId="{AF21EC93-42EA-4BE4-A204-5D1894E0A4BD}" type="presParOf" srcId="{6ABBC849-C92E-4FAE-B265-547CA7DE55C9}" destId="{7E8C6460-8D25-4F08-970C-95FDBC3BB0DE}" srcOrd="1" destOrd="0" presId="urn:microsoft.com/office/officeart/2005/8/layout/hList1"/>
    <dgm:cxn modelId="{BEAA5269-1B28-4491-A62B-2EFDB775B525}" type="presParOf" srcId="{294D6899-09A8-4BD4-8E3F-CBABC027CA39}" destId="{1818B0FF-BACE-4BB2-8B27-2287B0F610F9}" srcOrd="3" destOrd="0" presId="urn:microsoft.com/office/officeart/2005/8/layout/hList1"/>
    <dgm:cxn modelId="{AA94B806-AAD5-4A78-96DC-8A571AB9980A}" type="presParOf" srcId="{294D6899-09A8-4BD4-8E3F-CBABC027CA39}" destId="{935C2BD8-4DEE-4CCD-BFC6-DD5C2C614ACA}" srcOrd="4" destOrd="0" presId="urn:microsoft.com/office/officeart/2005/8/layout/hList1"/>
    <dgm:cxn modelId="{481C9B96-1EBB-44DE-861A-2E43CE3279D4}" type="presParOf" srcId="{935C2BD8-4DEE-4CCD-BFC6-DD5C2C614ACA}" destId="{EAE15D05-86DF-4167-9216-7040F84B1712}" srcOrd="0" destOrd="0" presId="urn:microsoft.com/office/officeart/2005/8/layout/hList1"/>
    <dgm:cxn modelId="{D36BDB44-0392-4EF3-8DAE-254E2AF29B50}" type="presParOf" srcId="{935C2BD8-4DEE-4CCD-BFC6-DD5C2C614ACA}" destId="{F797F672-02B1-4A28-ADB6-C846A7BF6457}" srcOrd="1" destOrd="0" presId="urn:microsoft.com/office/officeart/2005/8/layout/hList1"/>
    <dgm:cxn modelId="{4438108C-0077-4E95-99D7-26E28D3D1E27}" type="presParOf" srcId="{294D6899-09A8-4BD4-8E3F-CBABC027CA39}" destId="{258872BA-D9BE-46ED-9CD0-1BA6B105F6F8}" srcOrd="5" destOrd="0" presId="urn:microsoft.com/office/officeart/2005/8/layout/hList1"/>
    <dgm:cxn modelId="{FBD213A6-20C3-4B97-9CCE-1BB1D1E36A60}" type="presParOf" srcId="{294D6899-09A8-4BD4-8E3F-CBABC027CA39}" destId="{4726AA0D-D0F4-4D2A-8DAA-D60C0431378C}" srcOrd="6" destOrd="0" presId="urn:microsoft.com/office/officeart/2005/8/layout/hList1"/>
    <dgm:cxn modelId="{446D362C-80A0-4F65-B240-8F4280A06B85}" type="presParOf" srcId="{4726AA0D-D0F4-4D2A-8DAA-D60C0431378C}" destId="{E0BE971E-6E84-4CC8-8852-F7BF31B722AB}" srcOrd="0" destOrd="0" presId="urn:microsoft.com/office/officeart/2005/8/layout/hList1"/>
    <dgm:cxn modelId="{FEE104AD-3246-48A3-8287-8A1A59AACE5F}" type="presParOf" srcId="{4726AA0D-D0F4-4D2A-8DAA-D60C0431378C}" destId="{DAA4417A-A064-40FB-81CD-6409C8BC9003}" srcOrd="1" destOrd="0" presId="urn:microsoft.com/office/officeart/2005/8/layout/hList1"/>
    <dgm:cxn modelId="{B27CA8D9-7397-493D-A293-27B907E351D8}" type="presParOf" srcId="{294D6899-09A8-4BD4-8E3F-CBABC027CA39}" destId="{92406037-CE99-42E3-BC4E-DB26C6AB031C}" srcOrd="7" destOrd="0" presId="urn:microsoft.com/office/officeart/2005/8/layout/hList1"/>
    <dgm:cxn modelId="{90F7F933-9B5B-409C-8051-6BE9541EFDFF}" type="presParOf" srcId="{294D6899-09A8-4BD4-8E3F-CBABC027CA39}" destId="{E9DDDCFC-73F1-484A-A7B6-204DACFA0F1E}" srcOrd="8" destOrd="0" presId="urn:microsoft.com/office/officeart/2005/8/layout/hList1"/>
    <dgm:cxn modelId="{07639452-4FF3-444E-B0F8-1C96F721C3BC}" type="presParOf" srcId="{E9DDDCFC-73F1-484A-A7B6-204DACFA0F1E}" destId="{DD997513-E515-448C-AB69-F788CC1E769F}" srcOrd="0" destOrd="0" presId="urn:microsoft.com/office/officeart/2005/8/layout/hList1"/>
    <dgm:cxn modelId="{4C048433-BE1B-4AF3-93EC-9A1AF4C3843D}" type="presParOf" srcId="{E9DDDCFC-73F1-484A-A7B6-204DACFA0F1E}" destId="{A70791F2-256D-4D34-8FA4-CDE679B6084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2A41EDD-90BC-4835-A5E2-A4F7A4FD6325}" type="doc">
      <dgm:prSet loTypeId="urn:microsoft.com/office/officeart/2005/8/layout/default" loCatId="list" qsTypeId="urn:microsoft.com/office/officeart/2005/8/quickstyle/simple1" qsCatId="simple" csTypeId="urn:microsoft.com/office/officeart/2005/8/colors/accent6_2" csCatId="accent6" phldr="1"/>
      <dgm:spPr/>
      <dgm:t>
        <a:bodyPr/>
        <a:lstStyle/>
        <a:p>
          <a:endParaRPr lang="en-US"/>
        </a:p>
      </dgm:t>
    </dgm:pt>
    <dgm:pt modelId="{FC7BA0A1-4A28-4E14-A160-A4687E8CA387}">
      <dgm:prSet phldrT="[Text]" custT="1"/>
      <dgm:spPr>
        <a:solidFill>
          <a:schemeClr val="accent6">
            <a:lumMod val="50000"/>
          </a:schemeClr>
        </a:solidFill>
      </dgm:spPr>
      <dgm:t>
        <a:bodyPr/>
        <a:lstStyle/>
        <a:p>
          <a:r>
            <a:rPr lang="en-US" sz="2000" b="1" dirty="0" smtClean="0">
              <a:latin typeface="Arial" panose="020B0604020202020204" pitchFamily="34" charset="0"/>
              <a:cs typeface="Arial" panose="020B0604020202020204" pitchFamily="34" charset="0"/>
            </a:rPr>
            <a:t>Comprehensive support services</a:t>
          </a:r>
          <a:r>
            <a:rPr lang="en-US" sz="1600" b="1" dirty="0" smtClean="0">
              <a:latin typeface="Arial" panose="020B0604020202020204" pitchFamily="34" charset="0"/>
              <a:cs typeface="Arial" panose="020B0604020202020204" pitchFamily="34" charset="0"/>
            </a:rPr>
            <a:t/>
          </a:r>
          <a:br>
            <a:rPr lang="en-US" sz="1600" b="1" dirty="0" smtClean="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for students whose educational and economic circumstances have limited their college opportunities</a:t>
          </a:r>
          <a:endParaRPr lang="en-US" sz="1400" dirty="0">
            <a:latin typeface="Arial" panose="020B0604020202020204" pitchFamily="34" charset="0"/>
            <a:cs typeface="Arial" panose="020B0604020202020204" pitchFamily="34" charset="0"/>
          </a:endParaRPr>
        </a:p>
      </dgm:t>
    </dgm:pt>
    <dgm:pt modelId="{55B207BB-2197-408F-95E0-37CD045F20BB}" type="parTrans" cxnId="{B92E4665-9C7A-4460-A9E0-7821EBD8F107}">
      <dgm:prSet/>
      <dgm:spPr/>
      <dgm:t>
        <a:bodyPr/>
        <a:lstStyle/>
        <a:p>
          <a:endParaRPr lang="en-US">
            <a:latin typeface="Arial" panose="020B0604020202020204" pitchFamily="34" charset="0"/>
            <a:cs typeface="Arial" panose="020B0604020202020204" pitchFamily="34" charset="0"/>
          </a:endParaRPr>
        </a:p>
      </dgm:t>
    </dgm:pt>
    <dgm:pt modelId="{72816DD5-D535-4FAA-A8FD-AEFDF5ED43E2}" type="sibTrans" cxnId="{B92E4665-9C7A-4460-A9E0-7821EBD8F107}">
      <dgm:prSet/>
      <dgm:spPr/>
      <dgm:t>
        <a:bodyPr/>
        <a:lstStyle/>
        <a:p>
          <a:endParaRPr lang="en-US">
            <a:latin typeface="Arial" panose="020B0604020202020204" pitchFamily="34" charset="0"/>
            <a:cs typeface="Arial" panose="020B0604020202020204" pitchFamily="34" charset="0"/>
          </a:endParaRPr>
        </a:p>
      </dgm:t>
    </dgm:pt>
    <dgm:pt modelId="{E4FC02AE-559C-4790-81F0-9EA478A7DA49}">
      <dgm:prSet phldrT="[Text]" custT="1"/>
      <dgm:spPr>
        <a:solidFill>
          <a:schemeClr val="accent6">
            <a:lumMod val="50000"/>
          </a:schemeClr>
        </a:solidFill>
      </dgm:spPr>
      <dgm:t>
        <a:bodyPr/>
        <a:lstStyle/>
        <a:p>
          <a:r>
            <a:rPr lang="en-US" sz="2000" b="1" dirty="0" smtClean="0">
              <a:latin typeface="Arial" panose="020B0604020202020204" pitchFamily="34" charset="0"/>
              <a:cs typeface="Arial" panose="020B0604020202020204" pitchFamily="34" charset="0"/>
            </a:rPr>
            <a:t>Summer Academy </a:t>
          </a:r>
          <a:r>
            <a:rPr lang="en-US" sz="1400" dirty="0" smtClean="0">
              <a:latin typeface="Arial" panose="020B0604020202020204" pitchFamily="34" charset="0"/>
              <a:cs typeface="Arial" panose="020B0604020202020204" pitchFamily="34" charset="0"/>
            </a:rPr>
            <a:t>Mandatory 5 week academically intensive preparation program for incoming freshmen</a:t>
          </a:r>
          <a:endParaRPr lang="en-US" sz="1700" dirty="0">
            <a:latin typeface="Arial" panose="020B0604020202020204" pitchFamily="34" charset="0"/>
            <a:cs typeface="Arial" panose="020B0604020202020204" pitchFamily="34" charset="0"/>
          </a:endParaRPr>
        </a:p>
      </dgm:t>
    </dgm:pt>
    <dgm:pt modelId="{F4464B07-4855-40AD-A805-2C9106731E1A}" type="parTrans" cxnId="{880634C6-16CE-4F54-A964-D4D4B7F8584C}">
      <dgm:prSet/>
      <dgm:spPr/>
      <dgm:t>
        <a:bodyPr/>
        <a:lstStyle/>
        <a:p>
          <a:endParaRPr lang="en-US">
            <a:latin typeface="Arial" panose="020B0604020202020204" pitchFamily="34" charset="0"/>
            <a:cs typeface="Arial" panose="020B0604020202020204" pitchFamily="34" charset="0"/>
          </a:endParaRPr>
        </a:p>
      </dgm:t>
    </dgm:pt>
    <dgm:pt modelId="{DF9A1922-3FA6-4411-88A6-E079D9859D1D}" type="sibTrans" cxnId="{880634C6-16CE-4F54-A964-D4D4B7F8584C}">
      <dgm:prSet/>
      <dgm:spPr/>
      <dgm:t>
        <a:bodyPr/>
        <a:lstStyle/>
        <a:p>
          <a:endParaRPr lang="en-US">
            <a:latin typeface="Arial" panose="020B0604020202020204" pitchFamily="34" charset="0"/>
            <a:cs typeface="Arial" panose="020B0604020202020204" pitchFamily="34" charset="0"/>
          </a:endParaRPr>
        </a:p>
      </dgm:t>
    </dgm:pt>
    <dgm:pt modelId="{6709E037-77DC-4798-B8F5-3511BD129376}">
      <dgm:prSet phldrT="[Text]" custT="1"/>
      <dgm:spPr>
        <a:solidFill>
          <a:schemeClr val="accent6">
            <a:lumMod val="50000"/>
          </a:schemeClr>
        </a:solidFill>
      </dgm:spPr>
      <dgm:t>
        <a:bodyPr/>
        <a:lstStyle/>
        <a:p>
          <a:r>
            <a:rPr lang="en-US" sz="2000" b="1" dirty="0" smtClean="0">
              <a:latin typeface="Arial" panose="020B0604020202020204" pitchFamily="34" charset="0"/>
              <a:cs typeface="Arial" panose="020B0604020202020204" pitchFamily="34" charset="0"/>
            </a:rPr>
            <a:t>1-on1 Counseling</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EOP students assigned a specific advisor for personal, career, academic, and financial aid counseling</a:t>
          </a:r>
          <a:endParaRPr lang="en-US" sz="1700" dirty="0">
            <a:latin typeface="Arial" panose="020B0604020202020204" pitchFamily="34" charset="0"/>
            <a:cs typeface="Arial" panose="020B0604020202020204" pitchFamily="34" charset="0"/>
          </a:endParaRPr>
        </a:p>
      </dgm:t>
    </dgm:pt>
    <dgm:pt modelId="{49390E3B-4568-476B-A2F0-BE24E8950A4D}" type="parTrans" cxnId="{024149CD-138E-41C5-BF4B-7A610740C2B7}">
      <dgm:prSet/>
      <dgm:spPr/>
      <dgm:t>
        <a:bodyPr/>
        <a:lstStyle/>
        <a:p>
          <a:endParaRPr lang="en-US">
            <a:latin typeface="Arial" panose="020B0604020202020204" pitchFamily="34" charset="0"/>
            <a:cs typeface="Arial" panose="020B0604020202020204" pitchFamily="34" charset="0"/>
          </a:endParaRPr>
        </a:p>
      </dgm:t>
    </dgm:pt>
    <dgm:pt modelId="{ADA9DF89-0770-46D4-96DF-014AADE0B3A1}" type="sibTrans" cxnId="{024149CD-138E-41C5-BF4B-7A610740C2B7}">
      <dgm:prSet/>
      <dgm:spPr/>
      <dgm:t>
        <a:bodyPr/>
        <a:lstStyle/>
        <a:p>
          <a:endParaRPr lang="en-US">
            <a:latin typeface="Arial" panose="020B0604020202020204" pitchFamily="34" charset="0"/>
            <a:cs typeface="Arial" panose="020B0604020202020204" pitchFamily="34" charset="0"/>
          </a:endParaRPr>
        </a:p>
      </dgm:t>
    </dgm:pt>
    <dgm:pt modelId="{D21B0ED8-475B-4C70-B42E-D5142DD5DE83}">
      <dgm:prSet phldrT="[Text]" custT="1"/>
      <dgm:spPr>
        <a:solidFill>
          <a:schemeClr val="accent6">
            <a:lumMod val="50000"/>
          </a:schemeClr>
        </a:solidFill>
      </dgm:spPr>
      <dgm:t>
        <a:bodyPr/>
        <a:lstStyle/>
        <a:p>
          <a:r>
            <a:rPr lang="en-US" sz="2100" b="1" dirty="0" smtClean="0">
              <a:latin typeface="Arial" panose="020B0604020202020204" pitchFamily="34" charset="0"/>
              <a:cs typeface="Arial" panose="020B0604020202020204" pitchFamily="34" charset="0"/>
            </a:rPr>
            <a:t>Tutoring Program</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Academic support is a key component to EOP success</a:t>
          </a:r>
          <a:endParaRPr lang="en-US" sz="2100" dirty="0">
            <a:latin typeface="Arial" panose="020B0604020202020204" pitchFamily="34" charset="0"/>
            <a:cs typeface="Arial" panose="020B0604020202020204" pitchFamily="34" charset="0"/>
          </a:endParaRPr>
        </a:p>
      </dgm:t>
    </dgm:pt>
    <dgm:pt modelId="{2E7927B1-6174-448B-8C20-DAECD712FE83}" type="parTrans" cxnId="{0F8458DF-F223-43F7-8CB7-47C7C6211DF4}">
      <dgm:prSet/>
      <dgm:spPr/>
      <dgm:t>
        <a:bodyPr/>
        <a:lstStyle/>
        <a:p>
          <a:endParaRPr lang="en-US">
            <a:latin typeface="Arial" panose="020B0604020202020204" pitchFamily="34" charset="0"/>
            <a:cs typeface="Arial" panose="020B0604020202020204" pitchFamily="34" charset="0"/>
          </a:endParaRPr>
        </a:p>
      </dgm:t>
    </dgm:pt>
    <dgm:pt modelId="{584289A8-BC92-47B0-9F6C-E1BE2E7E1072}" type="sibTrans" cxnId="{0F8458DF-F223-43F7-8CB7-47C7C6211DF4}">
      <dgm:prSet/>
      <dgm:spPr/>
      <dgm:t>
        <a:bodyPr/>
        <a:lstStyle/>
        <a:p>
          <a:endParaRPr lang="en-US">
            <a:latin typeface="Arial" panose="020B0604020202020204" pitchFamily="34" charset="0"/>
            <a:cs typeface="Arial" panose="020B0604020202020204" pitchFamily="34" charset="0"/>
          </a:endParaRPr>
        </a:p>
      </dgm:t>
    </dgm:pt>
    <dgm:pt modelId="{5271757F-A804-4FCC-80B4-E3D28368E085}">
      <dgm:prSet phldrT="[Text]" custT="1"/>
      <dgm:spPr>
        <a:solidFill>
          <a:schemeClr val="accent6">
            <a:lumMod val="50000"/>
          </a:schemeClr>
        </a:solidFill>
      </dgm:spPr>
      <dgm:t>
        <a:bodyPr/>
        <a:lstStyle/>
        <a:p>
          <a:r>
            <a:rPr lang="en-US" sz="2000" b="1" dirty="0" smtClean="0">
              <a:latin typeface="Arial" panose="020B0604020202020204" pitchFamily="34" charset="0"/>
              <a:cs typeface="Arial" panose="020B0604020202020204" pitchFamily="34" charset="0"/>
            </a:rPr>
            <a:t>Mentoring Program</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guidance and support through peer interaction</a:t>
          </a:r>
          <a:endParaRPr lang="en-US" sz="1600" dirty="0">
            <a:latin typeface="Arial" panose="020B0604020202020204" pitchFamily="34" charset="0"/>
            <a:cs typeface="Arial" panose="020B0604020202020204" pitchFamily="34" charset="0"/>
          </a:endParaRPr>
        </a:p>
      </dgm:t>
    </dgm:pt>
    <dgm:pt modelId="{6C9CFA15-0542-40FD-AB0B-A78ACF0985F6}" type="parTrans" cxnId="{42CEDD41-26B7-4D53-92F4-056F69DF50C3}">
      <dgm:prSet/>
      <dgm:spPr/>
      <dgm:t>
        <a:bodyPr/>
        <a:lstStyle/>
        <a:p>
          <a:endParaRPr lang="en-US">
            <a:latin typeface="Arial" panose="020B0604020202020204" pitchFamily="34" charset="0"/>
            <a:cs typeface="Arial" panose="020B0604020202020204" pitchFamily="34" charset="0"/>
          </a:endParaRPr>
        </a:p>
      </dgm:t>
    </dgm:pt>
    <dgm:pt modelId="{0F112E73-C93B-4364-8E5A-931621607D8F}" type="sibTrans" cxnId="{42CEDD41-26B7-4D53-92F4-056F69DF50C3}">
      <dgm:prSet/>
      <dgm:spPr/>
      <dgm:t>
        <a:bodyPr/>
        <a:lstStyle/>
        <a:p>
          <a:endParaRPr lang="en-US">
            <a:latin typeface="Arial" panose="020B0604020202020204" pitchFamily="34" charset="0"/>
            <a:cs typeface="Arial" panose="020B0604020202020204" pitchFamily="34" charset="0"/>
          </a:endParaRPr>
        </a:p>
      </dgm:t>
    </dgm:pt>
    <dgm:pt modelId="{2187A419-BCD6-419C-B904-20067A781F97}">
      <dgm:prSet phldrT="[Text]" custT="1"/>
      <dgm:spPr>
        <a:solidFill>
          <a:schemeClr val="accent6">
            <a:lumMod val="50000"/>
          </a:schemeClr>
        </a:solidFill>
      </dgm:spPr>
      <dgm:t>
        <a:bodyPr/>
        <a:lstStyle/>
        <a:p>
          <a:r>
            <a:rPr lang="en-US" sz="2100" b="1" dirty="0" smtClean="0">
              <a:latin typeface="Arial" panose="020B0604020202020204" pitchFamily="34" charset="0"/>
              <a:cs typeface="Arial" panose="020B0604020202020204" pitchFamily="34" charset="0"/>
            </a:rPr>
            <a:t>Financial Support</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$450/term book stipend + small living cost grant</a:t>
          </a:r>
          <a:endParaRPr lang="en-US" sz="1600" dirty="0">
            <a:latin typeface="Arial" panose="020B0604020202020204" pitchFamily="34" charset="0"/>
            <a:cs typeface="Arial" panose="020B0604020202020204" pitchFamily="34" charset="0"/>
          </a:endParaRPr>
        </a:p>
      </dgm:t>
    </dgm:pt>
    <dgm:pt modelId="{E16A9F05-CD57-47E3-96A7-11ECFE3C7153}" type="parTrans" cxnId="{B1994425-8E63-421B-BDDD-EC36689D6E29}">
      <dgm:prSet/>
      <dgm:spPr/>
      <dgm:t>
        <a:bodyPr/>
        <a:lstStyle/>
        <a:p>
          <a:endParaRPr lang="en-US">
            <a:latin typeface="Arial" panose="020B0604020202020204" pitchFamily="34" charset="0"/>
            <a:cs typeface="Arial" panose="020B0604020202020204" pitchFamily="34" charset="0"/>
          </a:endParaRPr>
        </a:p>
      </dgm:t>
    </dgm:pt>
    <dgm:pt modelId="{03258DEE-2022-4B70-ADE9-4BD33396EB4B}" type="sibTrans" cxnId="{B1994425-8E63-421B-BDDD-EC36689D6E29}">
      <dgm:prSet/>
      <dgm:spPr/>
      <dgm:t>
        <a:bodyPr/>
        <a:lstStyle/>
        <a:p>
          <a:endParaRPr lang="en-US">
            <a:latin typeface="Arial" panose="020B0604020202020204" pitchFamily="34" charset="0"/>
            <a:cs typeface="Arial" panose="020B0604020202020204" pitchFamily="34" charset="0"/>
          </a:endParaRPr>
        </a:p>
      </dgm:t>
    </dgm:pt>
    <dgm:pt modelId="{82F5A38C-2E2D-4206-9CF8-336A37B8766E}">
      <dgm:prSet phldrT="[Text]" custT="1"/>
      <dgm:spPr>
        <a:solidFill>
          <a:schemeClr val="accent6">
            <a:lumMod val="50000"/>
          </a:schemeClr>
        </a:solidFill>
      </dgm:spPr>
      <dgm:t>
        <a:bodyPr/>
        <a:lstStyle/>
        <a:p>
          <a:r>
            <a:rPr lang="en-US" sz="2000" b="1" dirty="0" smtClean="0">
              <a:latin typeface="Arial" panose="020B0604020202020204" pitchFamily="34" charset="0"/>
              <a:cs typeface="Arial" panose="020B0604020202020204" pitchFamily="34" charset="0"/>
            </a:rPr>
            <a:t>Program Success</a:t>
          </a:r>
          <a:br>
            <a:rPr lang="en-US" sz="2000" b="1" dirty="0" smtClean="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No gap in completion rate with non-EOP students</a:t>
          </a:r>
          <a:endParaRPr lang="en-US" sz="1400" dirty="0">
            <a:latin typeface="Arial" panose="020B0604020202020204" pitchFamily="34" charset="0"/>
            <a:cs typeface="Arial" panose="020B0604020202020204" pitchFamily="34" charset="0"/>
          </a:endParaRPr>
        </a:p>
      </dgm:t>
    </dgm:pt>
    <dgm:pt modelId="{573D43B8-E7CD-45D3-978C-4ABA13A4CF2A}" type="parTrans" cxnId="{206F0B9B-F528-4561-9F8C-4001C5A44D80}">
      <dgm:prSet/>
      <dgm:spPr/>
      <dgm:t>
        <a:bodyPr/>
        <a:lstStyle/>
        <a:p>
          <a:endParaRPr lang="en-US">
            <a:latin typeface="Arial" panose="020B0604020202020204" pitchFamily="34" charset="0"/>
            <a:cs typeface="Arial" panose="020B0604020202020204" pitchFamily="34" charset="0"/>
          </a:endParaRPr>
        </a:p>
      </dgm:t>
    </dgm:pt>
    <dgm:pt modelId="{F7D9F8D0-A1E7-4A69-8629-FD2E516DE114}" type="sibTrans" cxnId="{206F0B9B-F528-4561-9F8C-4001C5A44D80}">
      <dgm:prSet/>
      <dgm:spPr/>
      <dgm:t>
        <a:bodyPr/>
        <a:lstStyle/>
        <a:p>
          <a:endParaRPr lang="en-US">
            <a:latin typeface="Arial" panose="020B0604020202020204" pitchFamily="34" charset="0"/>
            <a:cs typeface="Arial" panose="020B0604020202020204" pitchFamily="34" charset="0"/>
          </a:endParaRPr>
        </a:p>
      </dgm:t>
    </dgm:pt>
    <dgm:pt modelId="{3C2FF865-C0CD-4486-A6BB-76DBF6BCEF9D}" type="pres">
      <dgm:prSet presAssocID="{F2A41EDD-90BC-4835-A5E2-A4F7A4FD6325}" presName="diagram" presStyleCnt="0">
        <dgm:presLayoutVars>
          <dgm:dir/>
          <dgm:resizeHandles val="exact"/>
        </dgm:presLayoutVars>
      </dgm:prSet>
      <dgm:spPr/>
      <dgm:t>
        <a:bodyPr/>
        <a:lstStyle/>
        <a:p>
          <a:endParaRPr lang="en-US"/>
        </a:p>
      </dgm:t>
    </dgm:pt>
    <dgm:pt modelId="{D7D4A31C-75C8-4264-ACED-7F1C930FC5AB}" type="pres">
      <dgm:prSet presAssocID="{FC7BA0A1-4A28-4E14-A160-A4687E8CA387}" presName="node" presStyleLbl="node1" presStyleIdx="0" presStyleCnt="7" custScaleY="117640">
        <dgm:presLayoutVars>
          <dgm:bulletEnabled val="1"/>
        </dgm:presLayoutVars>
      </dgm:prSet>
      <dgm:spPr/>
      <dgm:t>
        <a:bodyPr/>
        <a:lstStyle/>
        <a:p>
          <a:endParaRPr lang="en-US"/>
        </a:p>
      </dgm:t>
    </dgm:pt>
    <dgm:pt modelId="{8FCB5C40-0FF2-42B1-A6F3-7B5A4BFDD501}" type="pres">
      <dgm:prSet presAssocID="{72816DD5-D535-4FAA-A8FD-AEFDF5ED43E2}" presName="sibTrans" presStyleCnt="0"/>
      <dgm:spPr/>
    </dgm:pt>
    <dgm:pt modelId="{4B695DAE-B4C2-4321-8AD6-185821D9CB12}" type="pres">
      <dgm:prSet presAssocID="{2187A419-BCD6-419C-B904-20067A781F97}" presName="node" presStyleLbl="node1" presStyleIdx="1" presStyleCnt="7" custScaleY="117640">
        <dgm:presLayoutVars>
          <dgm:bulletEnabled val="1"/>
        </dgm:presLayoutVars>
      </dgm:prSet>
      <dgm:spPr/>
      <dgm:t>
        <a:bodyPr/>
        <a:lstStyle/>
        <a:p>
          <a:endParaRPr lang="en-US"/>
        </a:p>
      </dgm:t>
    </dgm:pt>
    <dgm:pt modelId="{FEE506FE-9732-4149-844F-7FEEA87D0E25}" type="pres">
      <dgm:prSet presAssocID="{03258DEE-2022-4B70-ADE9-4BD33396EB4B}" presName="sibTrans" presStyleCnt="0"/>
      <dgm:spPr/>
    </dgm:pt>
    <dgm:pt modelId="{517ECF3C-3D13-44CD-A8E4-1F170E3AC616}" type="pres">
      <dgm:prSet presAssocID="{E4FC02AE-559C-4790-81F0-9EA478A7DA49}" presName="node" presStyleLbl="node1" presStyleIdx="2" presStyleCnt="7" custScaleY="117640">
        <dgm:presLayoutVars>
          <dgm:bulletEnabled val="1"/>
        </dgm:presLayoutVars>
      </dgm:prSet>
      <dgm:spPr/>
      <dgm:t>
        <a:bodyPr/>
        <a:lstStyle/>
        <a:p>
          <a:endParaRPr lang="en-US"/>
        </a:p>
      </dgm:t>
    </dgm:pt>
    <dgm:pt modelId="{0075783D-10BE-4676-9690-00D3FE945264}" type="pres">
      <dgm:prSet presAssocID="{DF9A1922-3FA6-4411-88A6-E079D9859D1D}" presName="sibTrans" presStyleCnt="0"/>
      <dgm:spPr/>
    </dgm:pt>
    <dgm:pt modelId="{2428B555-0A81-4E2E-BBBD-58DC5C296C4C}" type="pres">
      <dgm:prSet presAssocID="{6709E037-77DC-4798-B8F5-3511BD129376}" presName="node" presStyleLbl="node1" presStyleIdx="3" presStyleCnt="7" custScaleY="117640">
        <dgm:presLayoutVars>
          <dgm:bulletEnabled val="1"/>
        </dgm:presLayoutVars>
      </dgm:prSet>
      <dgm:spPr/>
      <dgm:t>
        <a:bodyPr/>
        <a:lstStyle/>
        <a:p>
          <a:endParaRPr lang="en-US"/>
        </a:p>
      </dgm:t>
    </dgm:pt>
    <dgm:pt modelId="{18CEB9AC-7130-4FAC-B70C-F06527D797D3}" type="pres">
      <dgm:prSet presAssocID="{ADA9DF89-0770-46D4-96DF-014AADE0B3A1}" presName="sibTrans" presStyleCnt="0"/>
      <dgm:spPr/>
    </dgm:pt>
    <dgm:pt modelId="{700FC314-A586-4D2C-99A0-EED849B5F594}" type="pres">
      <dgm:prSet presAssocID="{D21B0ED8-475B-4C70-B42E-D5142DD5DE83}" presName="node" presStyleLbl="node1" presStyleIdx="4" presStyleCnt="7" custScaleY="117640">
        <dgm:presLayoutVars>
          <dgm:bulletEnabled val="1"/>
        </dgm:presLayoutVars>
      </dgm:prSet>
      <dgm:spPr/>
      <dgm:t>
        <a:bodyPr/>
        <a:lstStyle/>
        <a:p>
          <a:endParaRPr lang="en-US"/>
        </a:p>
      </dgm:t>
    </dgm:pt>
    <dgm:pt modelId="{BCD033AA-2AAB-4534-8A13-21C70B0B06B7}" type="pres">
      <dgm:prSet presAssocID="{584289A8-BC92-47B0-9F6C-E1BE2E7E1072}" presName="sibTrans" presStyleCnt="0"/>
      <dgm:spPr/>
    </dgm:pt>
    <dgm:pt modelId="{82776FF5-B436-449B-80F5-2F41A57CDC8D}" type="pres">
      <dgm:prSet presAssocID="{5271757F-A804-4FCC-80B4-E3D28368E085}" presName="node" presStyleLbl="node1" presStyleIdx="5" presStyleCnt="7" custScaleX="104246" custScaleY="117640">
        <dgm:presLayoutVars>
          <dgm:bulletEnabled val="1"/>
        </dgm:presLayoutVars>
      </dgm:prSet>
      <dgm:spPr/>
      <dgm:t>
        <a:bodyPr/>
        <a:lstStyle/>
        <a:p>
          <a:endParaRPr lang="en-US"/>
        </a:p>
      </dgm:t>
    </dgm:pt>
    <dgm:pt modelId="{CF0607FD-06F7-4407-BBAD-0CF811EDF93A}" type="pres">
      <dgm:prSet presAssocID="{0F112E73-C93B-4364-8E5A-931621607D8F}" presName="sibTrans" presStyleCnt="0"/>
      <dgm:spPr/>
    </dgm:pt>
    <dgm:pt modelId="{6C0F63FE-0E48-4268-B525-9505C1E464F1}" type="pres">
      <dgm:prSet presAssocID="{82F5A38C-2E2D-4206-9CF8-336A37B8766E}" presName="node" presStyleLbl="node1" presStyleIdx="6" presStyleCnt="7" custScaleY="117640">
        <dgm:presLayoutVars>
          <dgm:bulletEnabled val="1"/>
        </dgm:presLayoutVars>
      </dgm:prSet>
      <dgm:spPr/>
      <dgm:t>
        <a:bodyPr/>
        <a:lstStyle/>
        <a:p>
          <a:endParaRPr lang="en-US"/>
        </a:p>
      </dgm:t>
    </dgm:pt>
  </dgm:ptLst>
  <dgm:cxnLst>
    <dgm:cxn modelId="{B1994425-8E63-421B-BDDD-EC36689D6E29}" srcId="{F2A41EDD-90BC-4835-A5E2-A4F7A4FD6325}" destId="{2187A419-BCD6-419C-B904-20067A781F97}" srcOrd="1" destOrd="0" parTransId="{E16A9F05-CD57-47E3-96A7-11ECFE3C7153}" sibTransId="{03258DEE-2022-4B70-ADE9-4BD33396EB4B}"/>
    <dgm:cxn modelId="{46C8E0FB-E2C3-4180-BB19-7BBFF2C873DA}" type="presOf" srcId="{D21B0ED8-475B-4C70-B42E-D5142DD5DE83}" destId="{700FC314-A586-4D2C-99A0-EED849B5F594}" srcOrd="0" destOrd="0" presId="urn:microsoft.com/office/officeart/2005/8/layout/default"/>
    <dgm:cxn modelId="{024149CD-138E-41C5-BF4B-7A610740C2B7}" srcId="{F2A41EDD-90BC-4835-A5E2-A4F7A4FD6325}" destId="{6709E037-77DC-4798-B8F5-3511BD129376}" srcOrd="3" destOrd="0" parTransId="{49390E3B-4568-476B-A2F0-BE24E8950A4D}" sibTransId="{ADA9DF89-0770-46D4-96DF-014AADE0B3A1}"/>
    <dgm:cxn modelId="{42CEDD41-26B7-4D53-92F4-056F69DF50C3}" srcId="{F2A41EDD-90BC-4835-A5E2-A4F7A4FD6325}" destId="{5271757F-A804-4FCC-80B4-E3D28368E085}" srcOrd="5" destOrd="0" parTransId="{6C9CFA15-0542-40FD-AB0B-A78ACF0985F6}" sibTransId="{0F112E73-C93B-4364-8E5A-931621607D8F}"/>
    <dgm:cxn modelId="{B3D14054-F48A-4335-83DD-8C851BC337E0}" type="presOf" srcId="{2187A419-BCD6-419C-B904-20067A781F97}" destId="{4B695DAE-B4C2-4321-8AD6-185821D9CB12}" srcOrd="0" destOrd="0" presId="urn:microsoft.com/office/officeart/2005/8/layout/default"/>
    <dgm:cxn modelId="{50C06323-6328-4767-BB29-FCE8784B528F}" type="presOf" srcId="{FC7BA0A1-4A28-4E14-A160-A4687E8CA387}" destId="{D7D4A31C-75C8-4264-ACED-7F1C930FC5AB}" srcOrd="0" destOrd="0" presId="urn:microsoft.com/office/officeart/2005/8/layout/default"/>
    <dgm:cxn modelId="{5DBDEA25-D9F8-4294-9AE7-AFC8B5B6814A}" type="presOf" srcId="{6709E037-77DC-4798-B8F5-3511BD129376}" destId="{2428B555-0A81-4E2E-BBBD-58DC5C296C4C}" srcOrd="0" destOrd="0" presId="urn:microsoft.com/office/officeart/2005/8/layout/default"/>
    <dgm:cxn modelId="{35E76698-2607-4D38-AB2E-C80978954420}" type="presOf" srcId="{E4FC02AE-559C-4790-81F0-9EA478A7DA49}" destId="{517ECF3C-3D13-44CD-A8E4-1F170E3AC616}" srcOrd="0" destOrd="0" presId="urn:microsoft.com/office/officeart/2005/8/layout/default"/>
    <dgm:cxn modelId="{880634C6-16CE-4F54-A964-D4D4B7F8584C}" srcId="{F2A41EDD-90BC-4835-A5E2-A4F7A4FD6325}" destId="{E4FC02AE-559C-4790-81F0-9EA478A7DA49}" srcOrd="2" destOrd="0" parTransId="{F4464B07-4855-40AD-A805-2C9106731E1A}" sibTransId="{DF9A1922-3FA6-4411-88A6-E079D9859D1D}"/>
    <dgm:cxn modelId="{206F0B9B-F528-4561-9F8C-4001C5A44D80}" srcId="{F2A41EDD-90BC-4835-A5E2-A4F7A4FD6325}" destId="{82F5A38C-2E2D-4206-9CF8-336A37B8766E}" srcOrd="6" destOrd="0" parTransId="{573D43B8-E7CD-45D3-978C-4ABA13A4CF2A}" sibTransId="{F7D9F8D0-A1E7-4A69-8629-FD2E516DE114}"/>
    <dgm:cxn modelId="{0F8458DF-F223-43F7-8CB7-47C7C6211DF4}" srcId="{F2A41EDD-90BC-4835-A5E2-A4F7A4FD6325}" destId="{D21B0ED8-475B-4C70-B42E-D5142DD5DE83}" srcOrd="4" destOrd="0" parTransId="{2E7927B1-6174-448B-8C20-DAECD712FE83}" sibTransId="{584289A8-BC92-47B0-9F6C-E1BE2E7E1072}"/>
    <dgm:cxn modelId="{2079EC0D-B1D5-40EA-8A64-96B200A3FA9C}" type="presOf" srcId="{82F5A38C-2E2D-4206-9CF8-336A37B8766E}" destId="{6C0F63FE-0E48-4268-B525-9505C1E464F1}" srcOrd="0" destOrd="0" presId="urn:microsoft.com/office/officeart/2005/8/layout/default"/>
    <dgm:cxn modelId="{B92E4665-9C7A-4460-A9E0-7821EBD8F107}" srcId="{F2A41EDD-90BC-4835-A5E2-A4F7A4FD6325}" destId="{FC7BA0A1-4A28-4E14-A160-A4687E8CA387}" srcOrd="0" destOrd="0" parTransId="{55B207BB-2197-408F-95E0-37CD045F20BB}" sibTransId="{72816DD5-D535-4FAA-A8FD-AEFDF5ED43E2}"/>
    <dgm:cxn modelId="{53058358-1449-473B-92FA-9EB0F5C3B550}" type="presOf" srcId="{F2A41EDD-90BC-4835-A5E2-A4F7A4FD6325}" destId="{3C2FF865-C0CD-4486-A6BB-76DBF6BCEF9D}" srcOrd="0" destOrd="0" presId="urn:microsoft.com/office/officeart/2005/8/layout/default"/>
    <dgm:cxn modelId="{29F7169D-6CFA-4B1B-ADF3-2B79EDAA732D}" type="presOf" srcId="{5271757F-A804-4FCC-80B4-E3D28368E085}" destId="{82776FF5-B436-449B-80F5-2F41A57CDC8D}" srcOrd="0" destOrd="0" presId="urn:microsoft.com/office/officeart/2005/8/layout/default"/>
    <dgm:cxn modelId="{E4922C52-CD3A-4E9C-938F-C5D551A5F137}" type="presParOf" srcId="{3C2FF865-C0CD-4486-A6BB-76DBF6BCEF9D}" destId="{D7D4A31C-75C8-4264-ACED-7F1C930FC5AB}" srcOrd="0" destOrd="0" presId="urn:microsoft.com/office/officeart/2005/8/layout/default"/>
    <dgm:cxn modelId="{5F748049-C574-4CF1-887C-27D1D808AB77}" type="presParOf" srcId="{3C2FF865-C0CD-4486-A6BB-76DBF6BCEF9D}" destId="{8FCB5C40-0FF2-42B1-A6F3-7B5A4BFDD501}" srcOrd="1" destOrd="0" presId="urn:microsoft.com/office/officeart/2005/8/layout/default"/>
    <dgm:cxn modelId="{23B52254-8849-416D-BF7D-B0DFCF91671A}" type="presParOf" srcId="{3C2FF865-C0CD-4486-A6BB-76DBF6BCEF9D}" destId="{4B695DAE-B4C2-4321-8AD6-185821D9CB12}" srcOrd="2" destOrd="0" presId="urn:microsoft.com/office/officeart/2005/8/layout/default"/>
    <dgm:cxn modelId="{87D3F0CB-5458-4E45-9216-65518F666482}" type="presParOf" srcId="{3C2FF865-C0CD-4486-A6BB-76DBF6BCEF9D}" destId="{FEE506FE-9732-4149-844F-7FEEA87D0E25}" srcOrd="3" destOrd="0" presId="urn:microsoft.com/office/officeart/2005/8/layout/default"/>
    <dgm:cxn modelId="{17CBC44F-1B31-401C-A447-160E221727C3}" type="presParOf" srcId="{3C2FF865-C0CD-4486-A6BB-76DBF6BCEF9D}" destId="{517ECF3C-3D13-44CD-A8E4-1F170E3AC616}" srcOrd="4" destOrd="0" presId="urn:microsoft.com/office/officeart/2005/8/layout/default"/>
    <dgm:cxn modelId="{B5CFE2E8-F2FC-4BED-B405-49B38AC3525E}" type="presParOf" srcId="{3C2FF865-C0CD-4486-A6BB-76DBF6BCEF9D}" destId="{0075783D-10BE-4676-9690-00D3FE945264}" srcOrd="5" destOrd="0" presId="urn:microsoft.com/office/officeart/2005/8/layout/default"/>
    <dgm:cxn modelId="{DDC28435-E0D1-4963-9141-1D4DB8A94010}" type="presParOf" srcId="{3C2FF865-C0CD-4486-A6BB-76DBF6BCEF9D}" destId="{2428B555-0A81-4E2E-BBBD-58DC5C296C4C}" srcOrd="6" destOrd="0" presId="urn:microsoft.com/office/officeart/2005/8/layout/default"/>
    <dgm:cxn modelId="{8D275629-DC07-4388-B871-E780955AFB35}" type="presParOf" srcId="{3C2FF865-C0CD-4486-A6BB-76DBF6BCEF9D}" destId="{18CEB9AC-7130-4FAC-B70C-F06527D797D3}" srcOrd="7" destOrd="0" presId="urn:microsoft.com/office/officeart/2005/8/layout/default"/>
    <dgm:cxn modelId="{83984E1E-915B-4981-8481-A856B464966E}" type="presParOf" srcId="{3C2FF865-C0CD-4486-A6BB-76DBF6BCEF9D}" destId="{700FC314-A586-4D2C-99A0-EED849B5F594}" srcOrd="8" destOrd="0" presId="urn:microsoft.com/office/officeart/2005/8/layout/default"/>
    <dgm:cxn modelId="{24A4DB80-6D8C-4E0C-88E8-829D20A1D180}" type="presParOf" srcId="{3C2FF865-C0CD-4486-A6BB-76DBF6BCEF9D}" destId="{BCD033AA-2AAB-4534-8A13-21C70B0B06B7}" srcOrd="9" destOrd="0" presId="urn:microsoft.com/office/officeart/2005/8/layout/default"/>
    <dgm:cxn modelId="{6D838BBF-50C1-433B-A8E2-EBC38667BB1B}" type="presParOf" srcId="{3C2FF865-C0CD-4486-A6BB-76DBF6BCEF9D}" destId="{82776FF5-B436-449B-80F5-2F41A57CDC8D}" srcOrd="10" destOrd="0" presId="urn:microsoft.com/office/officeart/2005/8/layout/default"/>
    <dgm:cxn modelId="{F29C75E9-551E-45F4-B698-ED55E83410E2}" type="presParOf" srcId="{3C2FF865-C0CD-4486-A6BB-76DBF6BCEF9D}" destId="{CF0607FD-06F7-4407-BBAD-0CF811EDF93A}" srcOrd="11" destOrd="0" presId="urn:microsoft.com/office/officeart/2005/8/layout/default"/>
    <dgm:cxn modelId="{EFB5B2C5-ED8E-438A-9A15-F5D39B2B2E72}" type="presParOf" srcId="{3C2FF865-C0CD-4486-A6BB-76DBF6BCEF9D}" destId="{6C0F63FE-0E48-4268-B525-9505C1E464F1}"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3B211E6-4E23-44BE-9BA9-E154FE89A07C}"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A8579609-CBB5-47D6-A47A-184EA789B5A5}">
      <dgm:prSet phldrT="[Text]"/>
      <dgm:spPr/>
      <dgm:t>
        <a:bodyPr/>
        <a:lstStyle/>
        <a:p>
          <a:r>
            <a:rPr lang="en-US" dirty="0" smtClean="0">
              <a:latin typeface="Arial" panose="020B0604020202020204" pitchFamily="34" charset="0"/>
              <a:cs typeface="Arial" panose="020B0604020202020204" pitchFamily="34" charset="0"/>
            </a:rPr>
            <a:t>Collegiate Science and Technology Entry Program (CSTEP)</a:t>
          </a:r>
          <a:endParaRPr lang="en-US" dirty="0">
            <a:latin typeface="Arial" panose="020B0604020202020204" pitchFamily="34" charset="0"/>
            <a:cs typeface="Arial" panose="020B0604020202020204" pitchFamily="34" charset="0"/>
          </a:endParaRPr>
        </a:p>
      </dgm:t>
    </dgm:pt>
    <dgm:pt modelId="{FD67DEAF-DF13-4AEC-A089-9C68B3401750}" type="parTrans" cxnId="{33B71C51-A549-4FAC-9CDC-8182FFD9396A}">
      <dgm:prSet/>
      <dgm:spPr/>
      <dgm:t>
        <a:bodyPr/>
        <a:lstStyle/>
        <a:p>
          <a:endParaRPr lang="en-US">
            <a:latin typeface="Arial" panose="020B0604020202020204" pitchFamily="34" charset="0"/>
            <a:cs typeface="Arial" panose="020B0604020202020204" pitchFamily="34" charset="0"/>
          </a:endParaRPr>
        </a:p>
      </dgm:t>
    </dgm:pt>
    <dgm:pt modelId="{A0081A5E-0F63-4DC0-A04C-09D5DFE9796F}" type="sibTrans" cxnId="{33B71C51-A549-4FAC-9CDC-8182FFD9396A}">
      <dgm:prSet/>
      <dgm:spPr/>
      <dgm:t>
        <a:bodyPr/>
        <a:lstStyle/>
        <a:p>
          <a:endParaRPr lang="en-US">
            <a:latin typeface="Arial" panose="020B0604020202020204" pitchFamily="34" charset="0"/>
            <a:cs typeface="Arial" panose="020B0604020202020204" pitchFamily="34" charset="0"/>
          </a:endParaRPr>
        </a:p>
      </dgm:t>
    </dgm:pt>
    <dgm:pt modelId="{6D2ABEBF-0218-4B6B-BE18-CC21FE0CA858}">
      <dgm:prSet/>
      <dgm:spPr/>
      <dgm:t>
        <a:bodyPr/>
        <a:lstStyle/>
        <a:p>
          <a:r>
            <a:rPr lang="en-US" dirty="0" smtClean="0">
              <a:latin typeface="Arial" panose="020B0604020202020204" pitchFamily="34" charset="0"/>
              <a:cs typeface="Arial" panose="020B0604020202020204" pitchFamily="34" charset="0"/>
            </a:rPr>
            <a:t>Louis Stokes Alliance for Minority Participation (SUNY LSAMP)</a:t>
          </a:r>
          <a:endParaRPr lang="en-US" dirty="0">
            <a:latin typeface="Arial" panose="020B0604020202020204" pitchFamily="34" charset="0"/>
            <a:cs typeface="Arial" panose="020B0604020202020204" pitchFamily="34" charset="0"/>
          </a:endParaRPr>
        </a:p>
      </dgm:t>
    </dgm:pt>
    <dgm:pt modelId="{0F648F02-BC12-4E3D-8493-8E98BC95FE4A}" type="parTrans" cxnId="{E5D85BF2-0CF3-461C-9814-1B8517777246}">
      <dgm:prSet/>
      <dgm:spPr/>
      <dgm:t>
        <a:bodyPr/>
        <a:lstStyle/>
        <a:p>
          <a:endParaRPr lang="en-US">
            <a:latin typeface="Arial" panose="020B0604020202020204" pitchFamily="34" charset="0"/>
            <a:cs typeface="Arial" panose="020B0604020202020204" pitchFamily="34" charset="0"/>
          </a:endParaRPr>
        </a:p>
      </dgm:t>
    </dgm:pt>
    <dgm:pt modelId="{84EB74ED-23E6-4EF7-B74C-26833D2BB7BC}" type="sibTrans" cxnId="{E5D85BF2-0CF3-461C-9814-1B8517777246}">
      <dgm:prSet/>
      <dgm:spPr/>
      <dgm:t>
        <a:bodyPr/>
        <a:lstStyle/>
        <a:p>
          <a:endParaRPr lang="en-US">
            <a:latin typeface="Arial" panose="020B0604020202020204" pitchFamily="34" charset="0"/>
            <a:cs typeface="Arial" panose="020B0604020202020204" pitchFamily="34" charset="0"/>
          </a:endParaRPr>
        </a:p>
      </dgm:t>
    </dgm:pt>
    <dgm:pt modelId="{312649CC-2455-4603-B432-70E4A7FC2279}">
      <dgm:prSet/>
      <dgm:spPr/>
      <dgm:t>
        <a:bodyPr/>
        <a:lstStyle/>
        <a:p>
          <a:r>
            <a:rPr lang="en-US" dirty="0" smtClean="0">
              <a:latin typeface="Arial" panose="020B0604020202020204" pitchFamily="34" charset="0"/>
              <a:cs typeface="Arial" panose="020B0604020202020204" pitchFamily="34" charset="0"/>
            </a:rPr>
            <a:t>NSF funded alliance program to increase URM students pursuing careers in science, technology, engineering and mathematics</a:t>
          </a:r>
          <a:endParaRPr lang="en-US" dirty="0">
            <a:latin typeface="Arial" panose="020B0604020202020204" pitchFamily="34" charset="0"/>
            <a:cs typeface="Arial" panose="020B0604020202020204" pitchFamily="34" charset="0"/>
          </a:endParaRPr>
        </a:p>
      </dgm:t>
    </dgm:pt>
    <dgm:pt modelId="{0E1ED0EC-ABB2-441C-88D2-AB7B4416386D}" type="parTrans" cxnId="{6F3457FD-51D9-42D3-953E-4F44F5274B17}">
      <dgm:prSet/>
      <dgm:spPr/>
      <dgm:t>
        <a:bodyPr/>
        <a:lstStyle/>
        <a:p>
          <a:endParaRPr lang="en-US">
            <a:latin typeface="Arial" panose="020B0604020202020204" pitchFamily="34" charset="0"/>
            <a:cs typeface="Arial" panose="020B0604020202020204" pitchFamily="34" charset="0"/>
          </a:endParaRPr>
        </a:p>
      </dgm:t>
    </dgm:pt>
    <dgm:pt modelId="{EE483CC2-D938-4773-99DE-38F037654D33}" type="sibTrans" cxnId="{6F3457FD-51D9-42D3-953E-4F44F5274B17}">
      <dgm:prSet/>
      <dgm:spPr/>
      <dgm:t>
        <a:bodyPr/>
        <a:lstStyle/>
        <a:p>
          <a:endParaRPr lang="en-US">
            <a:latin typeface="Arial" panose="020B0604020202020204" pitchFamily="34" charset="0"/>
            <a:cs typeface="Arial" panose="020B0604020202020204" pitchFamily="34" charset="0"/>
          </a:endParaRPr>
        </a:p>
      </dgm:t>
    </dgm:pt>
    <dgm:pt modelId="{D0DE1015-A7E5-4F6C-A87F-DC94487FE9A6}">
      <dgm:prSet phldrT="[Text]"/>
      <dgm:spPr/>
      <dgm:t>
        <a:bodyPr/>
        <a:lstStyle/>
        <a:p>
          <a:r>
            <a:rPr lang="en-US" dirty="0" smtClean="0">
              <a:latin typeface="Arial" panose="020B0604020202020204" pitchFamily="34" charset="0"/>
              <a:cs typeface="Arial" panose="020B0604020202020204" pitchFamily="34" charset="0"/>
            </a:rPr>
            <a:t>NY Dept. of Education program to increase URM and income-eligible students in scientific, technological, health, and health-related fields</a:t>
          </a:r>
          <a:endParaRPr lang="en-US" dirty="0">
            <a:latin typeface="Arial" panose="020B0604020202020204" pitchFamily="34" charset="0"/>
            <a:cs typeface="Arial" panose="020B0604020202020204" pitchFamily="34" charset="0"/>
          </a:endParaRPr>
        </a:p>
      </dgm:t>
    </dgm:pt>
    <dgm:pt modelId="{1FA0C71D-A81C-4A19-936A-CB4BE26E754A}" type="parTrans" cxnId="{56339AF8-92C0-4A97-B641-6B9E04DE0379}">
      <dgm:prSet/>
      <dgm:spPr/>
      <dgm:t>
        <a:bodyPr/>
        <a:lstStyle/>
        <a:p>
          <a:endParaRPr lang="en-US">
            <a:latin typeface="Arial" panose="020B0604020202020204" pitchFamily="34" charset="0"/>
            <a:cs typeface="Arial" panose="020B0604020202020204" pitchFamily="34" charset="0"/>
          </a:endParaRPr>
        </a:p>
      </dgm:t>
    </dgm:pt>
    <dgm:pt modelId="{36B7CF48-2ED0-4A06-8988-0877AD8E851D}" type="sibTrans" cxnId="{56339AF8-92C0-4A97-B641-6B9E04DE0379}">
      <dgm:prSet/>
      <dgm:spPr/>
      <dgm:t>
        <a:bodyPr/>
        <a:lstStyle/>
        <a:p>
          <a:endParaRPr lang="en-US">
            <a:latin typeface="Arial" panose="020B0604020202020204" pitchFamily="34" charset="0"/>
            <a:cs typeface="Arial" panose="020B0604020202020204" pitchFamily="34" charset="0"/>
          </a:endParaRPr>
        </a:p>
      </dgm:t>
    </dgm:pt>
    <dgm:pt modelId="{EFC7AD9D-0E9B-4447-A548-CE48A5A0F646}" type="pres">
      <dgm:prSet presAssocID="{F3B211E6-4E23-44BE-9BA9-E154FE89A07C}" presName="Name0" presStyleCnt="0">
        <dgm:presLayoutVars>
          <dgm:dir/>
          <dgm:animLvl val="lvl"/>
          <dgm:resizeHandles val="exact"/>
        </dgm:presLayoutVars>
      </dgm:prSet>
      <dgm:spPr/>
      <dgm:t>
        <a:bodyPr/>
        <a:lstStyle/>
        <a:p>
          <a:endParaRPr lang="en-US"/>
        </a:p>
      </dgm:t>
    </dgm:pt>
    <dgm:pt modelId="{3ED1A0EB-9D7C-43BE-B213-4A1ECD0C47D8}" type="pres">
      <dgm:prSet presAssocID="{A8579609-CBB5-47D6-A47A-184EA789B5A5}" presName="composite" presStyleCnt="0"/>
      <dgm:spPr/>
    </dgm:pt>
    <dgm:pt modelId="{7BFEA4F2-F601-4137-B7E4-0EF5369FD27F}" type="pres">
      <dgm:prSet presAssocID="{A8579609-CBB5-47D6-A47A-184EA789B5A5}" presName="parTx" presStyleLbl="alignNode1" presStyleIdx="0" presStyleCnt="2">
        <dgm:presLayoutVars>
          <dgm:chMax val="0"/>
          <dgm:chPref val="0"/>
          <dgm:bulletEnabled val="1"/>
        </dgm:presLayoutVars>
      </dgm:prSet>
      <dgm:spPr/>
      <dgm:t>
        <a:bodyPr/>
        <a:lstStyle/>
        <a:p>
          <a:endParaRPr lang="en-US"/>
        </a:p>
      </dgm:t>
    </dgm:pt>
    <dgm:pt modelId="{799E41C7-CDDD-48C6-9CD5-F560A72E12C5}" type="pres">
      <dgm:prSet presAssocID="{A8579609-CBB5-47D6-A47A-184EA789B5A5}" presName="desTx" presStyleLbl="alignAccFollowNode1" presStyleIdx="0" presStyleCnt="2">
        <dgm:presLayoutVars>
          <dgm:bulletEnabled val="1"/>
        </dgm:presLayoutVars>
      </dgm:prSet>
      <dgm:spPr/>
      <dgm:t>
        <a:bodyPr/>
        <a:lstStyle/>
        <a:p>
          <a:endParaRPr lang="en-US"/>
        </a:p>
      </dgm:t>
    </dgm:pt>
    <dgm:pt modelId="{3F05F0BC-C2B1-4131-B583-28C4BDF6D9DE}" type="pres">
      <dgm:prSet presAssocID="{A0081A5E-0F63-4DC0-A04C-09D5DFE9796F}" presName="space" presStyleCnt="0"/>
      <dgm:spPr/>
    </dgm:pt>
    <dgm:pt modelId="{ADEAE1BF-C2A0-49EC-9751-8A3D4C2A9144}" type="pres">
      <dgm:prSet presAssocID="{6D2ABEBF-0218-4B6B-BE18-CC21FE0CA858}" presName="composite" presStyleCnt="0"/>
      <dgm:spPr/>
    </dgm:pt>
    <dgm:pt modelId="{A0F69A25-DAA7-4208-BCCF-24764430B4F9}" type="pres">
      <dgm:prSet presAssocID="{6D2ABEBF-0218-4B6B-BE18-CC21FE0CA858}" presName="parTx" presStyleLbl="alignNode1" presStyleIdx="1" presStyleCnt="2">
        <dgm:presLayoutVars>
          <dgm:chMax val="0"/>
          <dgm:chPref val="0"/>
          <dgm:bulletEnabled val="1"/>
        </dgm:presLayoutVars>
      </dgm:prSet>
      <dgm:spPr/>
      <dgm:t>
        <a:bodyPr/>
        <a:lstStyle/>
        <a:p>
          <a:endParaRPr lang="en-US"/>
        </a:p>
      </dgm:t>
    </dgm:pt>
    <dgm:pt modelId="{7C3510DC-91A7-4317-B572-4D62475163AD}" type="pres">
      <dgm:prSet presAssocID="{6D2ABEBF-0218-4B6B-BE18-CC21FE0CA858}" presName="desTx" presStyleLbl="alignAccFollowNode1" presStyleIdx="1" presStyleCnt="2">
        <dgm:presLayoutVars>
          <dgm:bulletEnabled val="1"/>
        </dgm:presLayoutVars>
      </dgm:prSet>
      <dgm:spPr/>
      <dgm:t>
        <a:bodyPr/>
        <a:lstStyle/>
        <a:p>
          <a:endParaRPr lang="en-US"/>
        </a:p>
      </dgm:t>
    </dgm:pt>
  </dgm:ptLst>
  <dgm:cxnLst>
    <dgm:cxn modelId="{6F3457FD-51D9-42D3-953E-4F44F5274B17}" srcId="{6D2ABEBF-0218-4B6B-BE18-CC21FE0CA858}" destId="{312649CC-2455-4603-B432-70E4A7FC2279}" srcOrd="0" destOrd="0" parTransId="{0E1ED0EC-ABB2-441C-88D2-AB7B4416386D}" sibTransId="{EE483CC2-D938-4773-99DE-38F037654D33}"/>
    <dgm:cxn modelId="{473402C5-6427-42F5-A0B5-CA2DF9B97D58}" type="presOf" srcId="{312649CC-2455-4603-B432-70E4A7FC2279}" destId="{7C3510DC-91A7-4317-B572-4D62475163AD}" srcOrd="0" destOrd="0" presId="urn:microsoft.com/office/officeart/2005/8/layout/hList1"/>
    <dgm:cxn modelId="{56339AF8-92C0-4A97-B641-6B9E04DE0379}" srcId="{A8579609-CBB5-47D6-A47A-184EA789B5A5}" destId="{D0DE1015-A7E5-4F6C-A87F-DC94487FE9A6}" srcOrd="0" destOrd="0" parTransId="{1FA0C71D-A81C-4A19-936A-CB4BE26E754A}" sibTransId="{36B7CF48-2ED0-4A06-8988-0877AD8E851D}"/>
    <dgm:cxn modelId="{FB48D9BF-7B98-4E33-A457-3B0B66D1CB61}" type="presOf" srcId="{F3B211E6-4E23-44BE-9BA9-E154FE89A07C}" destId="{EFC7AD9D-0E9B-4447-A548-CE48A5A0F646}" srcOrd="0" destOrd="0" presId="urn:microsoft.com/office/officeart/2005/8/layout/hList1"/>
    <dgm:cxn modelId="{D3ED1E52-D624-47BC-AF6D-59C94648306C}" type="presOf" srcId="{A8579609-CBB5-47D6-A47A-184EA789B5A5}" destId="{7BFEA4F2-F601-4137-B7E4-0EF5369FD27F}" srcOrd="0" destOrd="0" presId="urn:microsoft.com/office/officeart/2005/8/layout/hList1"/>
    <dgm:cxn modelId="{E5D85BF2-0CF3-461C-9814-1B8517777246}" srcId="{F3B211E6-4E23-44BE-9BA9-E154FE89A07C}" destId="{6D2ABEBF-0218-4B6B-BE18-CC21FE0CA858}" srcOrd="1" destOrd="0" parTransId="{0F648F02-BC12-4E3D-8493-8E98BC95FE4A}" sibTransId="{84EB74ED-23E6-4EF7-B74C-26833D2BB7BC}"/>
    <dgm:cxn modelId="{CECC688D-3C75-482D-A300-073120862830}" type="presOf" srcId="{6D2ABEBF-0218-4B6B-BE18-CC21FE0CA858}" destId="{A0F69A25-DAA7-4208-BCCF-24764430B4F9}" srcOrd="0" destOrd="0" presId="urn:microsoft.com/office/officeart/2005/8/layout/hList1"/>
    <dgm:cxn modelId="{33B71C51-A549-4FAC-9CDC-8182FFD9396A}" srcId="{F3B211E6-4E23-44BE-9BA9-E154FE89A07C}" destId="{A8579609-CBB5-47D6-A47A-184EA789B5A5}" srcOrd="0" destOrd="0" parTransId="{FD67DEAF-DF13-4AEC-A089-9C68B3401750}" sibTransId="{A0081A5E-0F63-4DC0-A04C-09D5DFE9796F}"/>
    <dgm:cxn modelId="{D618F8D7-24E7-405E-A049-D68105A96110}" type="presOf" srcId="{D0DE1015-A7E5-4F6C-A87F-DC94487FE9A6}" destId="{799E41C7-CDDD-48C6-9CD5-F560A72E12C5}" srcOrd="0" destOrd="0" presId="urn:microsoft.com/office/officeart/2005/8/layout/hList1"/>
    <dgm:cxn modelId="{6C13FDD6-4C73-49E4-86C8-0C02127D616E}" type="presParOf" srcId="{EFC7AD9D-0E9B-4447-A548-CE48A5A0F646}" destId="{3ED1A0EB-9D7C-43BE-B213-4A1ECD0C47D8}" srcOrd="0" destOrd="0" presId="urn:microsoft.com/office/officeart/2005/8/layout/hList1"/>
    <dgm:cxn modelId="{BB1345C7-98EF-4F9B-867E-69AA7CD624CF}" type="presParOf" srcId="{3ED1A0EB-9D7C-43BE-B213-4A1ECD0C47D8}" destId="{7BFEA4F2-F601-4137-B7E4-0EF5369FD27F}" srcOrd="0" destOrd="0" presId="urn:microsoft.com/office/officeart/2005/8/layout/hList1"/>
    <dgm:cxn modelId="{406D7FFF-0DEA-4C58-92B2-8283B9DBB582}" type="presParOf" srcId="{3ED1A0EB-9D7C-43BE-B213-4A1ECD0C47D8}" destId="{799E41C7-CDDD-48C6-9CD5-F560A72E12C5}" srcOrd="1" destOrd="0" presId="urn:microsoft.com/office/officeart/2005/8/layout/hList1"/>
    <dgm:cxn modelId="{AEAE1A1F-F0B1-499C-A42C-9A7E48696144}" type="presParOf" srcId="{EFC7AD9D-0E9B-4447-A548-CE48A5A0F646}" destId="{3F05F0BC-C2B1-4131-B583-28C4BDF6D9DE}" srcOrd="1" destOrd="0" presId="urn:microsoft.com/office/officeart/2005/8/layout/hList1"/>
    <dgm:cxn modelId="{C70264FA-C4CC-4E9E-AEE3-020C6A1B218A}" type="presParOf" srcId="{EFC7AD9D-0E9B-4447-A548-CE48A5A0F646}" destId="{ADEAE1BF-C2A0-49EC-9751-8A3D4C2A9144}" srcOrd="2" destOrd="0" presId="urn:microsoft.com/office/officeart/2005/8/layout/hList1"/>
    <dgm:cxn modelId="{E3FCF22B-A188-4773-850C-0A001B63FC10}" type="presParOf" srcId="{ADEAE1BF-C2A0-49EC-9751-8A3D4C2A9144}" destId="{A0F69A25-DAA7-4208-BCCF-24764430B4F9}" srcOrd="0" destOrd="0" presId="urn:microsoft.com/office/officeart/2005/8/layout/hList1"/>
    <dgm:cxn modelId="{8DABF210-EF3E-4C5C-8AC5-0D5DEF953720}" type="presParOf" srcId="{ADEAE1BF-C2A0-49EC-9751-8A3D4C2A9144}" destId="{7C3510DC-91A7-4317-B572-4D62475163A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3B211E6-4E23-44BE-9BA9-E154FE89A07C}"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351BE0C4-4ADF-4E9A-B949-DBD97E20774E}">
      <dgm:prSet phldrT="[Text]"/>
      <dgm:spPr/>
      <dgm:t>
        <a:bodyPr/>
        <a:lstStyle/>
        <a:p>
          <a:r>
            <a:rPr lang="en-US" dirty="0" smtClean="0">
              <a:latin typeface="Arial" panose="020B0604020202020204" pitchFamily="34" charset="0"/>
              <a:cs typeface="Arial" panose="020B0604020202020204" pitchFamily="34" charset="0"/>
            </a:rPr>
            <a:t>Program to increase number of women in science, math and engineering fields through outreach, recruitment and retention efforts</a:t>
          </a:r>
          <a:endParaRPr lang="en-US" dirty="0">
            <a:latin typeface="Arial" panose="020B0604020202020204" pitchFamily="34" charset="0"/>
            <a:cs typeface="Arial" panose="020B0604020202020204" pitchFamily="34" charset="0"/>
          </a:endParaRPr>
        </a:p>
      </dgm:t>
    </dgm:pt>
    <dgm:pt modelId="{198C9111-2F97-4C0E-9734-AB4779F1057F}" type="parTrans" cxnId="{B4533EF5-9B76-4272-B0C5-876813EA462D}">
      <dgm:prSet/>
      <dgm:spPr/>
      <dgm:t>
        <a:bodyPr/>
        <a:lstStyle/>
        <a:p>
          <a:endParaRPr lang="en-US">
            <a:latin typeface="Arial" panose="020B0604020202020204" pitchFamily="34" charset="0"/>
            <a:cs typeface="Arial" panose="020B0604020202020204" pitchFamily="34" charset="0"/>
          </a:endParaRPr>
        </a:p>
      </dgm:t>
    </dgm:pt>
    <dgm:pt modelId="{51C5C01F-A7E9-404B-9272-A78FEAD54DE1}" type="sibTrans" cxnId="{B4533EF5-9B76-4272-B0C5-876813EA462D}">
      <dgm:prSet/>
      <dgm:spPr/>
      <dgm:t>
        <a:bodyPr/>
        <a:lstStyle/>
        <a:p>
          <a:endParaRPr lang="en-US">
            <a:latin typeface="Arial" panose="020B0604020202020204" pitchFamily="34" charset="0"/>
            <a:cs typeface="Arial" panose="020B0604020202020204" pitchFamily="34" charset="0"/>
          </a:endParaRPr>
        </a:p>
      </dgm:t>
    </dgm:pt>
    <dgm:pt modelId="{02A0D5DC-50D4-42F3-A6A6-D72E9F4C9B0B}">
      <dgm:prSet/>
      <dgm:spPr/>
      <dgm:t>
        <a:bodyPr/>
        <a:lstStyle/>
        <a:p>
          <a:r>
            <a:rPr lang="en-US" dirty="0" smtClean="0">
              <a:latin typeface="Arial" panose="020B0604020202020204" pitchFamily="34" charset="0"/>
              <a:cs typeface="Arial" panose="020B0604020202020204" pitchFamily="34" charset="0"/>
            </a:rPr>
            <a:t>S-STEM ASSETS</a:t>
          </a:r>
        </a:p>
      </dgm:t>
    </dgm:pt>
    <dgm:pt modelId="{2F0C2BB8-D767-4045-8D6A-73DFB5FBAE36}" type="parTrans" cxnId="{C4BFA5EA-89D4-4BF4-A538-7F5266A62833}">
      <dgm:prSet/>
      <dgm:spPr/>
      <dgm:t>
        <a:bodyPr/>
        <a:lstStyle/>
        <a:p>
          <a:endParaRPr lang="en-US">
            <a:latin typeface="Arial" panose="020B0604020202020204" pitchFamily="34" charset="0"/>
            <a:cs typeface="Arial" panose="020B0604020202020204" pitchFamily="34" charset="0"/>
          </a:endParaRPr>
        </a:p>
      </dgm:t>
    </dgm:pt>
    <dgm:pt modelId="{4BBBB4B6-F6C2-4D33-B9A0-2850A4DFB86C}" type="sibTrans" cxnId="{C4BFA5EA-89D4-4BF4-A538-7F5266A62833}">
      <dgm:prSet/>
      <dgm:spPr/>
      <dgm:t>
        <a:bodyPr/>
        <a:lstStyle/>
        <a:p>
          <a:endParaRPr lang="en-US">
            <a:latin typeface="Arial" panose="020B0604020202020204" pitchFamily="34" charset="0"/>
            <a:cs typeface="Arial" panose="020B0604020202020204" pitchFamily="34" charset="0"/>
          </a:endParaRPr>
        </a:p>
      </dgm:t>
    </dgm:pt>
    <dgm:pt modelId="{D124285C-3CC0-4C39-850D-89DAEFB36A9C}">
      <dgm:prSet/>
      <dgm:spPr/>
      <dgm:t>
        <a:bodyPr/>
        <a:lstStyle/>
        <a:p>
          <a:r>
            <a:rPr lang="en-US" dirty="0" smtClean="0">
              <a:latin typeface="Arial" panose="020B0604020202020204" pitchFamily="34" charset="0"/>
              <a:cs typeface="Arial" panose="020B0604020202020204" pitchFamily="34" charset="0"/>
            </a:rPr>
            <a:t>Women in Science &amp; Engineering (WISE)</a:t>
          </a:r>
          <a:endParaRPr lang="en-US" dirty="0">
            <a:latin typeface="Arial" panose="020B0604020202020204" pitchFamily="34" charset="0"/>
            <a:cs typeface="Arial" panose="020B0604020202020204" pitchFamily="34" charset="0"/>
          </a:endParaRPr>
        </a:p>
      </dgm:t>
    </dgm:pt>
    <dgm:pt modelId="{BB1E3D24-C8E4-4F75-94D7-73D6576E4059}" type="parTrans" cxnId="{2A01C760-4C54-43BF-A296-7994ABEC86C1}">
      <dgm:prSet/>
      <dgm:spPr/>
      <dgm:t>
        <a:bodyPr/>
        <a:lstStyle/>
        <a:p>
          <a:endParaRPr lang="en-US">
            <a:latin typeface="Arial" panose="020B0604020202020204" pitchFamily="34" charset="0"/>
            <a:cs typeface="Arial" panose="020B0604020202020204" pitchFamily="34" charset="0"/>
          </a:endParaRPr>
        </a:p>
      </dgm:t>
    </dgm:pt>
    <dgm:pt modelId="{A78CE0A4-3404-471A-B3CC-FAEFD2D22316}" type="sibTrans" cxnId="{2A01C760-4C54-43BF-A296-7994ABEC86C1}">
      <dgm:prSet/>
      <dgm:spPr/>
      <dgm:t>
        <a:bodyPr/>
        <a:lstStyle/>
        <a:p>
          <a:endParaRPr lang="en-US">
            <a:latin typeface="Arial" panose="020B0604020202020204" pitchFamily="34" charset="0"/>
            <a:cs typeface="Arial" panose="020B0604020202020204" pitchFamily="34" charset="0"/>
          </a:endParaRPr>
        </a:p>
      </dgm:t>
    </dgm:pt>
    <dgm:pt modelId="{0A7DF192-3A92-46EA-BCE4-7F48469A54A9}">
      <dgm:prSet/>
      <dgm:spPr/>
      <dgm:t>
        <a:bodyPr/>
        <a:lstStyle/>
        <a:p>
          <a:r>
            <a:rPr lang="en-US" dirty="0" smtClean="0">
              <a:latin typeface="Arial" panose="020B0604020202020204" pitchFamily="34" charset="0"/>
              <a:cs typeface="Arial" panose="020B0604020202020204" pitchFamily="34" charset="0"/>
            </a:rPr>
            <a:t>NSF funded program for transfer students with associate’s degrees pursing STEM degrees but identified as likely to need additional support </a:t>
          </a:r>
        </a:p>
      </dgm:t>
    </dgm:pt>
    <dgm:pt modelId="{00117EB5-284A-4349-A989-816F2C0E1282}" type="parTrans" cxnId="{1C2A5D8E-DC93-47F4-BC24-6C49E6BAFE5F}">
      <dgm:prSet/>
      <dgm:spPr/>
      <dgm:t>
        <a:bodyPr/>
        <a:lstStyle/>
        <a:p>
          <a:endParaRPr lang="en-US">
            <a:latin typeface="Arial" panose="020B0604020202020204" pitchFamily="34" charset="0"/>
            <a:cs typeface="Arial" panose="020B0604020202020204" pitchFamily="34" charset="0"/>
          </a:endParaRPr>
        </a:p>
      </dgm:t>
    </dgm:pt>
    <dgm:pt modelId="{F6D88425-5803-4741-9326-4F063F008CDC}" type="sibTrans" cxnId="{1C2A5D8E-DC93-47F4-BC24-6C49E6BAFE5F}">
      <dgm:prSet/>
      <dgm:spPr/>
      <dgm:t>
        <a:bodyPr/>
        <a:lstStyle/>
        <a:p>
          <a:endParaRPr lang="en-US">
            <a:latin typeface="Arial" panose="020B0604020202020204" pitchFamily="34" charset="0"/>
            <a:cs typeface="Arial" panose="020B0604020202020204" pitchFamily="34" charset="0"/>
          </a:endParaRPr>
        </a:p>
      </dgm:t>
    </dgm:pt>
    <dgm:pt modelId="{EFC7AD9D-0E9B-4447-A548-CE48A5A0F646}" type="pres">
      <dgm:prSet presAssocID="{F3B211E6-4E23-44BE-9BA9-E154FE89A07C}" presName="Name0" presStyleCnt="0">
        <dgm:presLayoutVars>
          <dgm:dir/>
          <dgm:animLvl val="lvl"/>
          <dgm:resizeHandles val="exact"/>
        </dgm:presLayoutVars>
      </dgm:prSet>
      <dgm:spPr/>
      <dgm:t>
        <a:bodyPr/>
        <a:lstStyle/>
        <a:p>
          <a:endParaRPr lang="en-US"/>
        </a:p>
      </dgm:t>
    </dgm:pt>
    <dgm:pt modelId="{AD9D080D-1345-4236-B5E3-F135A13A5131}" type="pres">
      <dgm:prSet presAssocID="{02A0D5DC-50D4-42F3-A6A6-D72E9F4C9B0B}" presName="composite" presStyleCnt="0"/>
      <dgm:spPr/>
    </dgm:pt>
    <dgm:pt modelId="{7E6A8D94-70DD-4914-9307-36C88B24B6FE}" type="pres">
      <dgm:prSet presAssocID="{02A0D5DC-50D4-42F3-A6A6-D72E9F4C9B0B}" presName="parTx" presStyleLbl="alignNode1" presStyleIdx="0" presStyleCnt="2">
        <dgm:presLayoutVars>
          <dgm:chMax val="0"/>
          <dgm:chPref val="0"/>
          <dgm:bulletEnabled val="1"/>
        </dgm:presLayoutVars>
      </dgm:prSet>
      <dgm:spPr/>
      <dgm:t>
        <a:bodyPr/>
        <a:lstStyle/>
        <a:p>
          <a:endParaRPr lang="en-US"/>
        </a:p>
      </dgm:t>
    </dgm:pt>
    <dgm:pt modelId="{14864132-CD01-4317-9CAA-EAC2D09C4E1B}" type="pres">
      <dgm:prSet presAssocID="{02A0D5DC-50D4-42F3-A6A6-D72E9F4C9B0B}" presName="desTx" presStyleLbl="alignAccFollowNode1" presStyleIdx="0" presStyleCnt="2">
        <dgm:presLayoutVars>
          <dgm:bulletEnabled val="1"/>
        </dgm:presLayoutVars>
      </dgm:prSet>
      <dgm:spPr/>
      <dgm:t>
        <a:bodyPr/>
        <a:lstStyle/>
        <a:p>
          <a:endParaRPr lang="en-US"/>
        </a:p>
      </dgm:t>
    </dgm:pt>
    <dgm:pt modelId="{410269E8-2A81-4434-9830-D541ADA460D6}" type="pres">
      <dgm:prSet presAssocID="{4BBBB4B6-F6C2-4D33-B9A0-2850A4DFB86C}" presName="space" presStyleCnt="0"/>
      <dgm:spPr/>
    </dgm:pt>
    <dgm:pt modelId="{24A7B822-0CB7-4F88-87CB-9581747C1FD9}" type="pres">
      <dgm:prSet presAssocID="{D124285C-3CC0-4C39-850D-89DAEFB36A9C}" presName="composite" presStyleCnt="0"/>
      <dgm:spPr/>
    </dgm:pt>
    <dgm:pt modelId="{B1DB1975-62AB-4E25-80E5-9E745C9EE4B8}" type="pres">
      <dgm:prSet presAssocID="{D124285C-3CC0-4C39-850D-89DAEFB36A9C}" presName="parTx" presStyleLbl="alignNode1" presStyleIdx="1" presStyleCnt="2">
        <dgm:presLayoutVars>
          <dgm:chMax val="0"/>
          <dgm:chPref val="0"/>
          <dgm:bulletEnabled val="1"/>
        </dgm:presLayoutVars>
      </dgm:prSet>
      <dgm:spPr/>
      <dgm:t>
        <a:bodyPr/>
        <a:lstStyle/>
        <a:p>
          <a:endParaRPr lang="en-US"/>
        </a:p>
      </dgm:t>
    </dgm:pt>
    <dgm:pt modelId="{02A32682-D866-481F-A80E-B36992AFB388}" type="pres">
      <dgm:prSet presAssocID="{D124285C-3CC0-4C39-850D-89DAEFB36A9C}" presName="desTx" presStyleLbl="alignAccFollowNode1" presStyleIdx="1" presStyleCnt="2">
        <dgm:presLayoutVars>
          <dgm:bulletEnabled val="1"/>
        </dgm:presLayoutVars>
      </dgm:prSet>
      <dgm:spPr/>
      <dgm:t>
        <a:bodyPr/>
        <a:lstStyle/>
        <a:p>
          <a:endParaRPr lang="en-US"/>
        </a:p>
      </dgm:t>
    </dgm:pt>
  </dgm:ptLst>
  <dgm:cxnLst>
    <dgm:cxn modelId="{B4533EF5-9B76-4272-B0C5-876813EA462D}" srcId="{D124285C-3CC0-4C39-850D-89DAEFB36A9C}" destId="{351BE0C4-4ADF-4E9A-B949-DBD97E20774E}" srcOrd="0" destOrd="0" parTransId="{198C9111-2F97-4C0E-9734-AB4779F1057F}" sibTransId="{51C5C01F-A7E9-404B-9272-A78FEAD54DE1}"/>
    <dgm:cxn modelId="{C4BFA5EA-89D4-4BF4-A538-7F5266A62833}" srcId="{F3B211E6-4E23-44BE-9BA9-E154FE89A07C}" destId="{02A0D5DC-50D4-42F3-A6A6-D72E9F4C9B0B}" srcOrd="0" destOrd="0" parTransId="{2F0C2BB8-D767-4045-8D6A-73DFB5FBAE36}" sibTransId="{4BBBB4B6-F6C2-4D33-B9A0-2850A4DFB86C}"/>
    <dgm:cxn modelId="{BBA4CE8F-9C61-4402-AD57-7CEDBF2FFCAB}" type="presOf" srcId="{D124285C-3CC0-4C39-850D-89DAEFB36A9C}" destId="{B1DB1975-62AB-4E25-80E5-9E745C9EE4B8}" srcOrd="0" destOrd="0" presId="urn:microsoft.com/office/officeart/2005/8/layout/hList1"/>
    <dgm:cxn modelId="{2A01C760-4C54-43BF-A296-7994ABEC86C1}" srcId="{F3B211E6-4E23-44BE-9BA9-E154FE89A07C}" destId="{D124285C-3CC0-4C39-850D-89DAEFB36A9C}" srcOrd="1" destOrd="0" parTransId="{BB1E3D24-C8E4-4F75-94D7-73D6576E4059}" sibTransId="{A78CE0A4-3404-471A-B3CC-FAEFD2D22316}"/>
    <dgm:cxn modelId="{FB48D9BF-7B98-4E33-A457-3B0B66D1CB61}" type="presOf" srcId="{F3B211E6-4E23-44BE-9BA9-E154FE89A07C}" destId="{EFC7AD9D-0E9B-4447-A548-CE48A5A0F646}" srcOrd="0" destOrd="0" presId="urn:microsoft.com/office/officeart/2005/8/layout/hList1"/>
    <dgm:cxn modelId="{BAD115EF-EEA4-40FC-B4F6-4E5453799246}" type="presOf" srcId="{0A7DF192-3A92-46EA-BCE4-7F48469A54A9}" destId="{14864132-CD01-4317-9CAA-EAC2D09C4E1B}" srcOrd="0" destOrd="0" presId="urn:microsoft.com/office/officeart/2005/8/layout/hList1"/>
    <dgm:cxn modelId="{B2C6E0F5-CDC4-4A53-B5D1-900B2FE11222}" type="presOf" srcId="{02A0D5DC-50D4-42F3-A6A6-D72E9F4C9B0B}" destId="{7E6A8D94-70DD-4914-9307-36C88B24B6FE}" srcOrd="0" destOrd="0" presId="urn:microsoft.com/office/officeart/2005/8/layout/hList1"/>
    <dgm:cxn modelId="{1C2A5D8E-DC93-47F4-BC24-6C49E6BAFE5F}" srcId="{02A0D5DC-50D4-42F3-A6A6-D72E9F4C9B0B}" destId="{0A7DF192-3A92-46EA-BCE4-7F48469A54A9}" srcOrd="0" destOrd="0" parTransId="{00117EB5-284A-4349-A989-816F2C0E1282}" sibTransId="{F6D88425-5803-4741-9326-4F063F008CDC}"/>
    <dgm:cxn modelId="{768B5120-7136-40C7-A2EC-C4992D128B08}" type="presOf" srcId="{351BE0C4-4ADF-4E9A-B949-DBD97E20774E}" destId="{02A32682-D866-481F-A80E-B36992AFB388}" srcOrd="0" destOrd="0" presId="urn:microsoft.com/office/officeart/2005/8/layout/hList1"/>
    <dgm:cxn modelId="{71778D8E-D537-436E-B2F8-AAEBF9A87701}" type="presParOf" srcId="{EFC7AD9D-0E9B-4447-A548-CE48A5A0F646}" destId="{AD9D080D-1345-4236-B5E3-F135A13A5131}" srcOrd="0" destOrd="0" presId="urn:microsoft.com/office/officeart/2005/8/layout/hList1"/>
    <dgm:cxn modelId="{F4CADEA9-4DF7-42A5-8CE3-5EC2B75E38D4}" type="presParOf" srcId="{AD9D080D-1345-4236-B5E3-F135A13A5131}" destId="{7E6A8D94-70DD-4914-9307-36C88B24B6FE}" srcOrd="0" destOrd="0" presId="urn:microsoft.com/office/officeart/2005/8/layout/hList1"/>
    <dgm:cxn modelId="{B77E777D-7112-4C93-94A1-71DEC1CFACA8}" type="presParOf" srcId="{AD9D080D-1345-4236-B5E3-F135A13A5131}" destId="{14864132-CD01-4317-9CAA-EAC2D09C4E1B}" srcOrd="1" destOrd="0" presId="urn:microsoft.com/office/officeart/2005/8/layout/hList1"/>
    <dgm:cxn modelId="{246A63FA-7796-4B89-ABF6-0676CDC1D433}" type="presParOf" srcId="{EFC7AD9D-0E9B-4447-A548-CE48A5A0F646}" destId="{410269E8-2A81-4434-9830-D541ADA460D6}" srcOrd="1" destOrd="0" presId="urn:microsoft.com/office/officeart/2005/8/layout/hList1"/>
    <dgm:cxn modelId="{C4FD0028-555C-4FEC-9D8C-C2408BD91248}" type="presParOf" srcId="{EFC7AD9D-0E9B-4447-A548-CE48A5A0F646}" destId="{24A7B822-0CB7-4F88-87CB-9581747C1FD9}" srcOrd="2" destOrd="0" presId="urn:microsoft.com/office/officeart/2005/8/layout/hList1"/>
    <dgm:cxn modelId="{1DCC0CF9-C6F7-40F1-A539-BEC6F4C84845}" type="presParOf" srcId="{24A7B822-0CB7-4F88-87CB-9581747C1FD9}" destId="{B1DB1975-62AB-4E25-80E5-9E745C9EE4B8}" srcOrd="0" destOrd="0" presId="urn:microsoft.com/office/officeart/2005/8/layout/hList1"/>
    <dgm:cxn modelId="{B6C4C98F-6565-4386-9518-C94C33F6A3EA}" type="presParOf" srcId="{24A7B822-0CB7-4F88-87CB-9581747C1FD9}" destId="{02A32682-D866-481F-A80E-B36992AFB388}"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6AECDF2-7727-4C23-BED4-03C6153A8AE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AC0400A-54F8-4C25-91BE-A5AD530579D9}">
      <dgm:prSet phldrT="[Text]"/>
      <dgm:spPr>
        <a:solidFill>
          <a:srgbClr val="881124"/>
        </a:solidFill>
      </dgm:spPr>
      <dgm:t>
        <a:bodyPr/>
        <a:lstStyle/>
        <a:p>
          <a:r>
            <a:rPr lang="en-US" dirty="0" smtClean="0">
              <a:latin typeface="Arial" panose="020B0604020202020204" pitchFamily="34" charset="0"/>
              <a:cs typeface="Arial" panose="020B0604020202020204" pitchFamily="34" charset="0"/>
            </a:rPr>
            <a:t>Based in Residence Life</a:t>
          </a:r>
          <a:br>
            <a:rPr lang="en-US" dirty="0" smtClean="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dgm:t>
    </dgm:pt>
    <dgm:pt modelId="{B90EEEEE-5DAA-4DF3-8E4F-A3EC354A2FC1}" type="parTrans" cxnId="{7583A69A-D6C1-423A-8D91-C2BFC82DB891}">
      <dgm:prSet/>
      <dgm:spPr/>
      <dgm:t>
        <a:bodyPr/>
        <a:lstStyle/>
        <a:p>
          <a:endParaRPr lang="en-US">
            <a:latin typeface="Arial" panose="020B0604020202020204" pitchFamily="34" charset="0"/>
            <a:cs typeface="Arial" panose="020B0604020202020204" pitchFamily="34" charset="0"/>
          </a:endParaRPr>
        </a:p>
      </dgm:t>
    </dgm:pt>
    <dgm:pt modelId="{B742E045-9B2D-46E4-9D13-C6DA0F2531A0}" type="sibTrans" cxnId="{7583A69A-D6C1-423A-8D91-C2BFC82DB891}">
      <dgm:prSet/>
      <dgm:spPr/>
      <dgm:t>
        <a:bodyPr/>
        <a:lstStyle/>
        <a:p>
          <a:endParaRPr lang="en-US">
            <a:latin typeface="Arial" panose="020B0604020202020204" pitchFamily="34" charset="0"/>
            <a:cs typeface="Arial" panose="020B0604020202020204" pitchFamily="34" charset="0"/>
          </a:endParaRPr>
        </a:p>
      </dgm:t>
    </dgm:pt>
    <dgm:pt modelId="{26EED556-7ADD-4108-AD55-E418F4DB0009}">
      <dgm:prSet/>
      <dgm:spPr>
        <a:solidFill>
          <a:schemeClr val="accent5"/>
        </a:solidFill>
      </dgm:spPr>
      <dgm:t>
        <a:bodyPr/>
        <a:lstStyle/>
        <a:p>
          <a:r>
            <a:rPr lang="en-US" dirty="0" smtClean="0">
              <a:latin typeface="Arial" panose="020B0604020202020204" pitchFamily="34" charset="0"/>
              <a:cs typeface="Arial" panose="020B0604020202020204" pitchFamily="34" charset="0"/>
            </a:rPr>
            <a:t>Focused on understanding the strengths students bring to their educational experience. </a:t>
          </a:r>
          <a:br>
            <a:rPr lang="en-US" dirty="0" smtClean="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dgm:t>
    </dgm:pt>
    <dgm:pt modelId="{4919E8FA-04A5-48ED-AF55-B5EC3719B489}" type="parTrans" cxnId="{E953FAFA-2634-4B38-B70E-C7A2C9CD9E56}">
      <dgm:prSet/>
      <dgm:spPr/>
      <dgm:t>
        <a:bodyPr/>
        <a:lstStyle/>
        <a:p>
          <a:endParaRPr lang="en-US">
            <a:latin typeface="Arial" panose="020B0604020202020204" pitchFamily="34" charset="0"/>
            <a:cs typeface="Arial" panose="020B0604020202020204" pitchFamily="34" charset="0"/>
          </a:endParaRPr>
        </a:p>
      </dgm:t>
    </dgm:pt>
    <dgm:pt modelId="{DE2E526F-3704-4CD6-ACF5-19C58FD599F4}" type="sibTrans" cxnId="{E953FAFA-2634-4B38-B70E-C7A2C9CD9E56}">
      <dgm:prSet/>
      <dgm:spPr/>
      <dgm:t>
        <a:bodyPr/>
        <a:lstStyle/>
        <a:p>
          <a:endParaRPr lang="en-US">
            <a:latin typeface="Arial" panose="020B0604020202020204" pitchFamily="34" charset="0"/>
            <a:cs typeface="Arial" panose="020B0604020202020204" pitchFamily="34" charset="0"/>
          </a:endParaRPr>
        </a:p>
      </dgm:t>
    </dgm:pt>
    <dgm:pt modelId="{D485CBE8-39BF-4F3A-B44A-3245C87104FA}">
      <dgm:prSet/>
      <dgm:spPr>
        <a:solidFill>
          <a:schemeClr val="accent6">
            <a:lumMod val="75000"/>
          </a:schemeClr>
        </a:solidFill>
      </dgm:spPr>
      <dgm:t>
        <a:bodyPr/>
        <a:lstStyle/>
        <a:p>
          <a:r>
            <a:rPr lang="en-US" dirty="0" smtClean="0">
              <a:latin typeface="Arial" panose="020B0604020202020204" pitchFamily="34" charset="0"/>
              <a:cs typeface="Arial" panose="020B0604020202020204" pitchFamily="34" charset="0"/>
            </a:rPr>
            <a:t>StrengthsFinder inventory (Gallup) </a:t>
          </a:r>
          <a:br>
            <a:rPr lang="en-US" dirty="0" smtClean="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dgm:t>
    </dgm:pt>
    <dgm:pt modelId="{45C4F32C-D3FD-45E1-BB2A-A8906540B1A5}" type="parTrans" cxnId="{99FFE823-B9A5-4D65-8B78-73EA75A390B2}">
      <dgm:prSet/>
      <dgm:spPr/>
      <dgm:t>
        <a:bodyPr/>
        <a:lstStyle/>
        <a:p>
          <a:endParaRPr lang="en-US">
            <a:latin typeface="Arial" panose="020B0604020202020204" pitchFamily="34" charset="0"/>
            <a:cs typeface="Arial" panose="020B0604020202020204" pitchFamily="34" charset="0"/>
          </a:endParaRPr>
        </a:p>
      </dgm:t>
    </dgm:pt>
    <dgm:pt modelId="{CE265423-CE2D-4E5C-98C2-4F68F83141E2}" type="sibTrans" cxnId="{99FFE823-B9A5-4D65-8B78-73EA75A390B2}">
      <dgm:prSet/>
      <dgm:spPr/>
      <dgm:t>
        <a:bodyPr/>
        <a:lstStyle/>
        <a:p>
          <a:endParaRPr lang="en-US">
            <a:latin typeface="Arial" panose="020B0604020202020204" pitchFamily="34" charset="0"/>
            <a:cs typeface="Arial" panose="020B0604020202020204" pitchFamily="34" charset="0"/>
          </a:endParaRPr>
        </a:p>
      </dgm:t>
    </dgm:pt>
    <dgm:pt modelId="{AA501988-B64F-4F08-ABE1-21699BB84B6F}">
      <dgm:prSet/>
      <dgm:spPr>
        <a:solidFill>
          <a:schemeClr val="tx1"/>
        </a:solidFill>
      </dgm:spPr>
      <dgm:t>
        <a:bodyPr/>
        <a:lstStyle/>
        <a:p>
          <a:r>
            <a:rPr lang="en-US" dirty="0" smtClean="0">
              <a:latin typeface="Arial" panose="020B0604020202020204" pitchFamily="34" charset="0"/>
              <a:cs typeface="Arial" panose="020B0604020202020204" pitchFamily="34" charset="0"/>
            </a:rPr>
            <a:t>Work with a dedicated advisor to receive support and resources</a:t>
          </a:r>
          <a:endParaRPr lang="en-US" dirty="0">
            <a:latin typeface="Arial" panose="020B0604020202020204" pitchFamily="34" charset="0"/>
            <a:cs typeface="Arial" panose="020B0604020202020204" pitchFamily="34" charset="0"/>
          </a:endParaRPr>
        </a:p>
      </dgm:t>
    </dgm:pt>
    <dgm:pt modelId="{152D46FB-8848-4E28-B66F-576DA5357E32}" type="parTrans" cxnId="{1D0DF92A-D49F-4F0F-9A35-BA527E917371}">
      <dgm:prSet/>
      <dgm:spPr/>
      <dgm:t>
        <a:bodyPr/>
        <a:lstStyle/>
        <a:p>
          <a:endParaRPr lang="en-US">
            <a:latin typeface="Arial" panose="020B0604020202020204" pitchFamily="34" charset="0"/>
            <a:cs typeface="Arial" panose="020B0604020202020204" pitchFamily="34" charset="0"/>
          </a:endParaRPr>
        </a:p>
      </dgm:t>
    </dgm:pt>
    <dgm:pt modelId="{1952A309-B012-4939-A411-5F3C7DA4063C}" type="sibTrans" cxnId="{1D0DF92A-D49F-4F0F-9A35-BA527E917371}">
      <dgm:prSet/>
      <dgm:spPr/>
      <dgm:t>
        <a:bodyPr/>
        <a:lstStyle/>
        <a:p>
          <a:endParaRPr lang="en-US">
            <a:latin typeface="Arial" panose="020B0604020202020204" pitchFamily="34" charset="0"/>
            <a:cs typeface="Arial" panose="020B0604020202020204" pitchFamily="34" charset="0"/>
          </a:endParaRPr>
        </a:p>
      </dgm:t>
    </dgm:pt>
    <dgm:pt modelId="{138F6A3B-5DD7-4322-B316-DC1D2D036FC2}">
      <dgm:prSet/>
      <dgm:spPr>
        <a:solidFill>
          <a:schemeClr val="bg1">
            <a:lumMod val="65000"/>
          </a:schemeClr>
        </a:solidFill>
      </dgm:spPr>
      <dgm:t>
        <a:bodyPr/>
        <a:lstStyle/>
        <a:p>
          <a:r>
            <a:rPr lang="en-US" dirty="0" smtClean="0">
              <a:latin typeface="Arial" panose="020B0604020202020204" pitchFamily="34" charset="0"/>
              <a:cs typeface="Arial" panose="020B0604020202020204" pitchFamily="34" charset="0"/>
            </a:rPr>
            <a:t>Paired in first two weeks of classes</a:t>
          </a:r>
          <a:endParaRPr lang="en-US" dirty="0">
            <a:latin typeface="Arial" panose="020B0604020202020204" pitchFamily="34" charset="0"/>
            <a:cs typeface="Arial" panose="020B0604020202020204" pitchFamily="34" charset="0"/>
          </a:endParaRPr>
        </a:p>
      </dgm:t>
    </dgm:pt>
    <dgm:pt modelId="{AF019C9A-57D7-4123-A4B5-0DC30E6E64EB}" type="parTrans" cxnId="{276E6016-C997-4DB7-B5FF-E67478F3216C}">
      <dgm:prSet/>
      <dgm:spPr/>
      <dgm:t>
        <a:bodyPr/>
        <a:lstStyle/>
        <a:p>
          <a:endParaRPr lang="en-US">
            <a:latin typeface="Arial" panose="020B0604020202020204" pitchFamily="34" charset="0"/>
            <a:cs typeface="Arial" panose="020B0604020202020204" pitchFamily="34" charset="0"/>
          </a:endParaRPr>
        </a:p>
      </dgm:t>
    </dgm:pt>
    <dgm:pt modelId="{A8AD3FB1-1803-4543-834D-7222F77E60FF}" type="sibTrans" cxnId="{276E6016-C997-4DB7-B5FF-E67478F3216C}">
      <dgm:prSet/>
      <dgm:spPr/>
      <dgm:t>
        <a:bodyPr/>
        <a:lstStyle/>
        <a:p>
          <a:endParaRPr lang="en-US">
            <a:latin typeface="Arial" panose="020B0604020202020204" pitchFamily="34" charset="0"/>
            <a:cs typeface="Arial" panose="020B0604020202020204" pitchFamily="34" charset="0"/>
          </a:endParaRPr>
        </a:p>
      </dgm:t>
    </dgm:pt>
    <dgm:pt modelId="{BC34435E-27CC-4E4B-BBD9-588B55E7ACFF}">
      <dgm:prSet/>
      <dgm:spPr>
        <a:solidFill>
          <a:schemeClr val="accent4">
            <a:lumMod val="50000"/>
          </a:schemeClr>
        </a:solidFill>
      </dgm:spPr>
      <dgm:t>
        <a:bodyPr/>
        <a:lstStyle/>
        <a:p>
          <a:r>
            <a:rPr lang="en-US" dirty="0" smtClean="0">
              <a:latin typeface="Arial" panose="020B0604020202020204" pitchFamily="34" charset="0"/>
              <a:cs typeface="Arial" panose="020B0604020202020204" pitchFamily="34" charset="0"/>
            </a:rPr>
            <a:t>Review StrengthsFinder results and proactively connect with resources</a:t>
          </a:r>
          <a:endParaRPr lang="en-US" dirty="0">
            <a:latin typeface="Arial" panose="020B0604020202020204" pitchFamily="34" charset="0"/>
            <a:cs typeface="Arial" panose="020B0604020202020204" pitchFamily="34" charset="0"/>
          </a:endParaRPr>
        </a:p>
      </dgm:t>
    </dgm:pt>
    <dgm:pt modelId="{991FE396-0C65-490C-B669-CE204B04114A}" type="parTrans" cxnId="{91EC8EE3-0DC6-4852-ACF3-7352ED106570}">
      <dgm:prSet/>
      <dgm:spPr/>
      <dgm:t>
        <a:bodyPr/>
        <a:lstStyle/>
        <a:p>
          <a:endParaRPr lang="en-US">
            <a:latin typeface="Arial" panose="020B0604020202020204" pitchFamily="34" charset="0"/>
            <a:cs typeface="Arial" panose="020B0604020202020204" pitchFamily="34" charset="0"/>
          </a:endParaRPr>
        </a:p>
      </dgm:t>
    </dgm:pt>
    <dgm:pt modelId="{C260B44B-B71F-4A24-B57D-8A195710222D}" type="sibTrans" cxnId="{91EC8EE3-0DC6-4852-ACF3-7352ED106570}">
      <dgm:prSet/>
      <dgm:spPr/>
      <dgm:t>
        <a:bodyPr/>
        <a:lstStyle/>
        <a:p>
          <a:endParaRPr lang="en-US">
            <a:latin typeface="Arial" panose="020B0604020202020204" pitchFamily="34" charset="0"/>
            <a:cs typeface="Arial" panose="020B0604020202020204" pitchFamily="34" charset="0"/>
          </a:endParaRPr>
        </a:p>
      </dgm:t>
    </dgm:pt>
    <dgm:pt modelId="{3F08B00D-5F15-40B1-A193-3B6A690F8C3E}" type="pres">
      <dgm:prSet presAssocID="{A6AECDF2-7727-4C23-BED4-03C6153A8AE8}" presName="diagram" presStyleCnt="0">
        <dgm:presLayoutVars>
          <dgm:dir/>
          <dgm:resizeHandles val="exact"/>
        </dgm:presLayoutVars>
      </dgm:prSet>
      <dgm:spPr/>
      <dgm:t>
        <a:bodyPr/>
        <a:lstStyle/>
        <a:p>
          <a:endParaRPr lang="en-US"/>
        </a:p>
      </dgm:t>
    </dgm:pt>
    <dgm:pt modelId="{F2EE5E27-193D-4475-BA87-417535775A49}" type="pres">
      <dgm:prSet presAssocID="{9AC0400A-54F8-4C25-91BE-A5AD530579D9}" presName="node" presStyleLbl="node1" presStyleIdx="0" presStyleCnt="6">
        <dgm:presLayoutVars>
          <dgm:bulletEnabled val="1"/>
        </dgm:presLayoutVars>
      </dgm:prSet>
      <dgm:spPr/>
      <dgm:t>
        <a:bodyPr/>
        <a:lstStyle/>
        <a:p>
          <a:endParaRPr lang="en-US"/>
        </a:p>
      </dgm:t>
    </dgm:pt>
    <dgm:pt modelId="{FF399A5D-553B-4809-9ACB-9F8BB3078ABB}" type="pres">
      <dgm:prSet presAssocID="{B742E045-9B2D-46E4-9D13-C6DA0F2531A0}" presName="sibTrans" presStyleCnt="0"/>
      <dgm:spPr/>
    </dgm:pt>
    <dgm:pt modelId="{889890D2-BD8D-4358-B7C2-04989C10C8BB}" type="pres">
      <dgm:prSet presAssocID="{26EED556-7ADD-4108-AD55-E418F4DB0009}" presName="node" presStyleLbl="node1" presStyleIdx="1" presStyleCnt="6">
        <dgm:presLayoutVars>
          <dgm:bulletEnabled val="1"/>
        </dgm:presLayoutVars>
      </dgm:prSet>
      <dgm:spPr/>
      <dgm:t>
        <a:bodyPr/>
        <a:lstStyle/>
        <a:p>
          <a:endParaRPr lang="en-US"/>
        </a:p>
      </dgm:t>
    </dgm:pt>
    <dgm:pt modelId="{1A5CE5EF-D39D-473C-9D62-B7F3A4B8E75C}" type="pres">
      <dgm:prSet presAssocID="{DE2E526F-3704-4CD6-ACF5-19C58FD599F4}" presName="sibTrans" presStyleCnt="0"/>
      <dgm:spPr/>
    </dgm:pt>
    <dgm:pt modelId="{A3C7E826-EF64-413E-9C28-FE3D0449AF72}" type="pres">
      <dgm:prSet presAssocID="{D485CBE8-39BF-4F3A-B44A-3245C87104FA}" presName="node" presStyleLbl="node1" presStyleIdx="2" presStyleCnt="6">
        <dgm:presLayoutVars>
          <dgm:bulletEnabled val="1"/>
        </dgm:presLayoutVars>
      </dgm:prSet>
      <dgm:spPr/>
      <dgm:t>
        <a:bodyPr/>
        <a:lstStyle/>
        <a:p>
          <a:endParaRPr lang="en-US"/>
        </a:p>
      </dgm:t>
    </dgm:pt>
    <dgm:pt modelId="{147D4F2C-07C6-4DDE-9437-38911EBDE43D}" type="pres">
      <dgm:prSet presAssocID="{CE265423-CE2D-4E5C-98C2-4F68F83141E2}" presName="sibTrans" presStyleCnt="0"/>
      <dgm:spPr/>
    </dgm:pt>
    <dgm:pt modelId="{CAE2C122-E4F7-4879-BFC0-423EBE274D16}" type="pres">
      <dgm:prSet presAssocID="{AA501988-B64F-4F08-ABE1-21699BB84B6F}" presName="node" presStyleLbl="node1" presStyleIdx="3" presStyleCnt="6">
        <dgm:presLayoutVars>
          <dgm:bulletEnabled val="1"/>
        </dgm:presLayoutVars>
      </dgm:prSet>
      <dgm:spPr/>
      <dgm:t>
        <a:bodyPr/>
        <a:lstStyle/>
        <a:p>
          <a:endParaRPr lang="en-US"/>
        </a:p>
      </dgm:t>
    </dgm:pt>
    <dgm:pt modelId="{EC7C3687-A6DD-4A94-8B97-301879AC5BA0}" type="pres">
      <dgm:prSet presAssocID="{1952A309-B012-4939-A411-5F3C7DA4063C}" presName="sibTrans" presStyleCnt="0"/>
      <dgm:spPr/>
    </dgm:pt>
    <dgm:pt modelId="{85E0866E-7858-4878-A6EA-795A62493B2D}" type="pres">
      <dgm:prSet presAssocID="{138F6A3B-5DD7-4322-B316-DC1D2D036FC2}" presName="node" presStyleLbl="node1" presStyleIdx="4" presStyleCnt="6">
        <dgm:presLayoutVars>
          <dgm:bulletEnabled val="1"/>
        </dgm:presLayoutVars>
      </dgm:prSet>
      <dgm:spPr/>
      <dgm:t>
        <a:bodyPr/>
        <a:lstStyle/>
        <a:p>
          <a:endParaRPr lang="en-US"/>
        </a:p>
      </dgm:t>
    </dgm:pt>
    <dgm:pt modelId="{C83F5C51-4D09-4441-AB23-C0DF38510DB2}" type="pres">
      <dgm:prSet presAssocID="{A8AD3FB1-1803-4543-834D-7222F77E60FF}" presName="sibTrans" presStyleCnt="0"/>
      <dgm:spPr/>
    </dgm:pt>
    <dgm:pt modelId="{F77AFB42-FA1C-4D25-BAD8-74AAD7B77FE6}" type="pres">
      <dgm:prSet presAssocID="{BC34435E-27CC-4E4B-BBD9-588B55E7ACFF}" presName="node" presStyleLbl="node1" presStyleIdx="5" presStyleCnt="6">
        <dgm:presLayoutVars>
          <dgm:bulletEnabled val="1"/>
        </dgm:presLayoutVars>
      </dgm:prSet>
      <dgm:spPr/>
      <dgm:t>
        <a:bodyPr/>
        <a:lstStyle/>
        <a:p>
          <a:endParaRPr lang="en-US"/>
        </a:p>
      </dgm:t>
    </dgm:pt>
  </dgm:ptLst>
  <dgm:cxnLst>
    <dgm:cxn modelId="{276E6016-C997-4DB7-B5FF-E67478F3216C}" srcId="{A6AECDF2-7727-4C23-BED4-03C6153A8AE8}" destId="{138F6A3B-5DD7-4322-B316-DC1D2D036FC2}" srcOrd="4" destOrd="0" parTransId="{AF019C9A-57D7-4123-A4B5-0DC30E6E64EB}" sibTransId="{A8AD3FB1-1803-4543-834D-7222F77E60FF}"/>
    <dgm:cxn modelId="{5DC05844-A325-46D4-80F8-3487737FFEFF}" type="presOf" srcId="{26EED556-7ADD-4108-AD55-E418F4DB0009}" destId="{889890D2-BD8D-4358-B7C2-04989C10C8BB}" srcOrd="0" destOrd="0" presId="urn:microsoft.com/office/officeart/2005/8/layout/default"/>
    <dgm:cxn modelId="{1D0DF92A-D49F-4F0F-9A35-BA527E917371}" srcId="{A6AECDF2-7727-4C23-BED4-03C6153A8AE8}" destId="{AA501988-B64F-4F08-ABE1-21699BB84B6F}" srcOrd="3" destOrd="0" parTransId="{152D46FB-8848-4E28-B66F-576DA5357E32}" sibTransId="{1952A309-B012-4939-A411-5F3C7DA4063C}"/>
    <dgm:cxn modelId="{7583A69A-D6C1-423A-8D91-C2BFC82DB891}" srcId="{A6AECDF2-7727-4C23-BED4-03C6153A8AE8}" destId="{9AC0400A-54F8-4C25-91BE-A5AD530579D9}" srcOrd="0" destOrd="0" parTransId="{B90EEEEE-5DAA-4DF3-8E4F-A3EC354A2FC1}" sibTransId="{B742E045-9B2D-46E4-9D13-C6DA0F2531A0}"/>
    <dgm:cxn modelId="{99FFE823-B9A5-4D65-8B78-73EA75A390B2}" srcId="{A6AECDF2-7727-4C23-BED4-03C6153A8AE8}" destId="{D485CBE8-39BF-4F3A-B44A-3245C87104FA}" srcOrd="2" destOrd="0" parTransId="{45C4F32C-D3FD-45E1-BB2A-A8906540B1A5}" sibTransId="{CE265423-CE2D-4E5C-98C2-4F68F83141E2}"/>
    <dgm:cxn modelId="{3AE0F26D-43C0-4626-8D85-E10E35C148BB}" type="presOf" srcId="{9AC0400A-54F8-4C25-91BE-A5AD530579D9}" destId="{F2EE5E27-193D-4475-BA87-417535775A49}" srcOrd="0" destOrd="0" presId="urn:microsoft.com/office/officeart/2005/8/layout/default"/>
    <dgm:cxn modelId="{EC27CA88-7628-48DE-8C71-03521CBB96D2}" type="presOf" srcId="{A6AECDF2-7727-4C23-BED4-03C6153A8AE8}" destId="{3F08B00D-5F15-40B1-A193-3B6A690F8C3E}" srcOrd="0" destOrd="0" presId="urn:microsoft.com/office/officeart/2005/8/layout/default"/>
    <dgm:cxn modelId="{E953FAFA-2634-4B38-B70E-C7A2C9CD9E56}" srcId="{A6AECDF2-7727-4C23-BED4-03C6153A8AE8}" destId="{26EED556-7ADD-4108-AD55-E418F4DB0009}" srcOrd="1" destOrd="0" parTransId="{4919E8FA-04A5-48ED-AF55-B5EC3719B489}" sibTransId="{DE2E526F-3704-4CD6-ACF5-19C58FD599F4}"/>
    <dgm:cxn modelId="{CD042A91-D151-493F-A702-FAE1A71F9411}" type="presOf" srcId="{AA501988-B64F-4F08-ABE1-21699BB84B6F}" destId="{CAE2C122-E4F7-4879-BFC0-423EBE274D16}" srcOrd="0" destOrd="0" presId="urn:microsoft.com/office/officeart/2005/8/layout/default"/>
    <dgm:cxn modelId="{91EC8EE3-0DC6-4852-ACF3-7352ED106570}" srcId="{A6AECDF2-7727-4C23-BED4-03C6153A8AE8}" destId="{BC34435E-27CC-4E4B-BBD9-588B55E7ACFF}" srcOrd="5" destOrd="0" parTransId="{991FE396-0C65-490C-B669-CE204B04114A}" sibTransId="{C260B44B-B71F-4A24-B57D-8A195710222D}"/>
    <dgm:cxn modelId="{FDCDE96E-56CC-45BD-BE15-2191B7F4AE01}" type="presOf" srcId="{138F6A3B-5DD7-4322-B316-DC1D2D036FC2}" destId="{85E0866E-7858-4878-A6EA-795A62493B2D}" srcOrd="0" destOrd="0" presId="urn:microsoft.com/office/officeart/2005/8/layout/default"/>
    <dgm:cxn modelId="{DC7FDE8A-C2F1-4194-816A-96A029E0D178}" type="presOf" srcId="{D485CBE8-39BF-4F3A-B44A-3245C87104FA}" destId="{A3C7E826-EF64-413E-9C28-FE3D0449AF72}" srcOrd="0" destOrd="0" presId="urn:microsoft.com/office/officeart/2005/8/layout/default"/>
    <dgm:cxn modelId="{27FDCEB2-9FBD-4D90-B62A-5453746F9559}" type="presOf" srcId="{BC34435E-27CC-4E4B-BBD9-588B55E7ACFF}" destId="{F77AFB42-FA1C-4D25-BAD8-74AAD7B77FE6}" srcOrd="0" destOrd="0" presId="urn:microsoft.com/office/officeart/2005/8/layout/default"/>
    <dgm:cxn modelId="{E1EC89E7-4227-4A8F-969F-E65780A63E03}" type="presParOf" srcId="{3F08B00D-5F15-40B1-A193-3B6A690F8C3E}" destId="{F2EE5E27-193D-4475-BA87-417535775A49}" srcOrd="0" destOrd="0" presId="urn:microsoft.com/office/officeart/2005/8/layout/default"/>
    <dgm:cxn modelId="{5C2FECD8-B26A-40AC-84A1-AD7FCBC643AD}" type="presParOf" srcId="{3F08B00D-5F15-40B1-A193-3B6A690F8C3E}" destId="{FF399A5D-553B-4809-9ACB-9F8BB3078ABB}" srcOrd="1" destOrd="0" presId="urn:microsoft.com/office/officeart/2005/8/layout/default"/>
    <dgm:cxn modelId="{25541C5E-F87A-4DDA-9DA7-602DA027AEF0}" type="presParOf" srcId="{3F08B00D-5F15-40B1-A193-3B6A690F8C3E}" destId="{889890D2-BD8D-4358-B7C2-04989C10C8BB}" srcOrd="2" destOrd="0" presId="urn:microsoft.com/office/officeart/2005/8/layout/default"/>
    <dgm:cxn modelId="{47A10949-972A-45AC-AB63-32F9B268E61F}" type="presParOf" srcId="{3F08B00D-5F15-40B1-A193-3B6A690F8C3E}" destId="{1A5CE5EF-D39D-473C-9D62-B7F3A4B8E75C}" srcOrd="3" destOrd="0" presId="urn:microsoft.com/office/officeart/2005/8/layout/default"/>
    <dgm:cxn modelId="{39E8A9B3-4637-4AE3-88D8-AD7B45F30027}" type="presParOf" srcId="{3F08B00D-5F15-40B1-A193-3B6A690F8C3E}" destId="{A3C7E826-EF64-413E-9C28-FE3D0449AF72}" srcOrd="4" destOrd="0" presId="urn:microsoft.com/office/officeart/2005/8/layout/default"/>
    <dgm:cxn modelId="{2B3C5CDE-96CC-4185-A237-94832D748E19}" type="presParOf" srcId="{3F08B00D-5F15-40B1-A193-3B6A690F8C3E}" destId="{147D4F2C-07C6-4DDE-9437-38911EBDE43D}" srcOrd="5" destOrd="0" presId="urn:microsoft.com/office/officeart/2005/8/layout/default"/>
    <dgm:cxn modelId="{3CA2D179-81E6-4CE8-B5D7-CBD579885AA6}" type="presParOf" srcId="{3F08B00D-5F15-40B1-A193-3B6A690F8C3E}" destId="{CAE2C122-E4F7-4879-BFC0-423EBE274D16}" srcOrd="6" destOrd="0" presId="urn:microsoft.com/office/officeart/2005/8/layout/default"/>
    <dgm:cxn modelId="{D6A62387-7B69-4196-B9EE-F3127564588A}" type="presParOf" srcId="{3F08B00D-5F15-40B1-A193-3B6A690F8C3E}" destId="{EC7C3687-A6DD-4A94-8B97-301879AC5BA0}" srcOrd="7" destOrd="0" presId="urn:microsoft.com/office/officeart/2005/8/layout/default"/>
    <dgm:cxn modelId="{80A1157C-D877-47A7-94BB-5BAEFAB0B973}" type="presParOf" srcId="{3F08B00D-5F15-40B1-A193-3B6A690F8C3E}" destId="{85E0866E-7858-4878-A6EA-795A62493B2D}" srcOrd="8" destOrd="0" presId="urn:microsoft.com/office/officeart/2005/8/layout/default"/>
    <dgm:cxn modelId="{AC21DE1E-87AB-42B8-87F2-8DCA87B0EFB5}" type="presParOf" srcId="{3F08B00D-5F15-40B1-A193-3B6A690F8C3E}" destId="{C83F5C51-4D09-4441-AB23-C0DF38510DB2}" srcOrd="9" destOrd="0" presId="urn:microsoft.com/office/officeart/2005/8/layout/default"/>
    <dgm:cxn modelId="{8B9B9E64-6B06-419F-B3C5-53AF31C707C5}" type="presParOf" srcId="{3F08B00D-5F15-40B1-A193-3B6A690F8C3E}" destId="{F77AFB42-FA1C-4D25-BAD8-74AAD7B77FE6}"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72DF76B-72D8-471E-832B-0039D64FE4B2}"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93D64C28-2905-4FB4-9BD1-0E1912611CFE}">
      <dgm:prSet phldrT="[Text]"/>
      <dgm:spPr/>
      <dgm:t>
        <a:bodyPr/>
        <a:lstStyle/>
        <a:p>
          <a:r>
            <a:rPr lang="en-US" dirty="0" smtClean="0"/>
            <a:t>NY State Tuition Assistance Program (TAP)</a:t>
          </a:r>
          <a:endParaRPr lang="en-US" dirty="0"/>
        </a:p>
      </dgm:t>
    </dgm:pt>
    <dgm:pt modelId="{DEF1D012-A43C-499B-B09F-FC8B2B4ADEB9}" type="parTrans" cxnId="{456C7BBB-EFB3-4440-B03C-78D88216CE57}">
      <dgm:prSet/>
      <dgm:spPr/>
      <dgm:t>
        <a:bodyPr/>
        <a:lstStyle/>
        <a:p>
          <a:endParaRPr lang="en-US"/>
        </a:p>
      </dgm:t>
    </dgm:pt>
    <dgm:pt modelId="{75422D76-42B0-494B-9E30-B0F9DF377E3A}" type="sibTrans" cxnId="{456C7BBB-EFB3-4440-B03C-78D88216CE57}">
      <dgm:prSet/>
      <dgm:spPr/>
      <dgm:t>
        <a:bodyPr/>
        <a:lstStyle/>
        <a:p>
          <a:endParaRPr lang="en-US"/>
        </a:p>
      </dgm:t>
    </dgm:pt>
    <dgm:pt modelId="{B29E04DD-B421-4CB1-8E81-1F817204CE54}">
      <dgm:prSet phldrT="[Text]"/>
      <dgm:spPr/>
      <dgm:t>
        <a:bodyPr/>
        <a:lstStyle/>
        <a:p>
          <a:r>
            <a:rPr lang="en-US" dirty="0" smtClean="0"/>
            <a:t>Provides 45% of undergraduates with up to $5,165, plus additional support from campus</a:t>
          </a:r>
          <a:endParaRPr lang="en-US" dirty="0"/>
        </a:p>
      </dgm:t>
    </dgm:pt>
    <dgm:pt modelId="{AED12DE5-2DE2-4C8F-9E4D-F7FD76F6F383}" type="parTrans" cxnId="{8404EFB3-C465-46F7-8F34-06757937B71F}">
      <dgm:prSet/>
      <dgm:spPr/>
      <dgm:t>
        <a:bodyPr/>
        <a:lstStyle/>
        <a:p>
          <a:endParaRPr lang="en-US"/>
        </a:p>
      </dgm:t>
    </dgm:pt>
    <dgm:pt modelId="{7DCCEAF4-9E42-4B07-B927-C3979DB088EC}" type="sibTrans" cxnId="{8404EFB3-C465-46F7-8F34-06757937B71F}">
      <dgm:prSet/>
      <dgm:spPr/>
      <dgm:t>
        <a:bodyPr/>
        <a:lstStyle/>
        <a:p>
          <a:endParaRPr lang="en-US"/>
        </a:p>
      </dgm:t>
    </dgm:pt>
    <dgm:pt modelId="{026E995F-ABC5-4CD4-9A19-FD8A877A600B}">
      <dgm:prSet phldrT="[Text]"/>
      <dgm:spPr/>
      <dgm:t>
        <a:bodyPr/>
        <a:lstStyle/>
        <a:p>
          <a:r>
            <a:rPr lang="en-US" dirty="0" smtClean="0"/>
            <a:t>NY Excelsior Scholarship program</a:t>
          </a:r>
          <a:endParaRPr lang="en-US" dirty="0"/>
        </a:p>
      </dgm:t>
    </dgm:pt>
    <dgm:pt modelId="{3882B119-3BA3-45CF-A7C6-A93CA1735465}" type="parTrans" cxnId="{165BCB97-44CD-4003-B2AF-8D3C4EF8552D}">
      <dgm:prSet/>
      <dgm:spPr/>
      <dgm:t>
        <a:bodyPr/>
        <a:lstStyle/>
        <a:p>
          <a:endParaRPr lang="en-US"/>
        </a:p>
      </dgm:t>
    </dgm:pt>
    <dgm:pt modelId="{07584EE9-42B3-45E5-BACB-31C0FA8ECEA5}" type="sibTrans" cxnId="{165BCB97-44CD-4003-B2AF-8D3C4EF8552D}">
      <dgm:prSet/>
      <dgm:spPr/>
      <dgm:t>
        <a:bodyPr/>
        <a:lstStyle/>
        <a:p>
          <a:endParaRPr lang="en-US"/>
        </a:p>
      </dgm:t>
    </dgm:pt>
    <dgm:pt modelId="{5CDD95B9-A286-469A-B6A4-FDCA9DE2761C}">
      <dgm:prSet phldrT="[Text]"/>
      <dgm:spPr/>
      <dgm:t>
        <a:bodyPr/>
        <a:lstStyle/>
        <a:p>
          <a:r>
            <a:rPr lang="en-US" dirty="0" smtClean="0"/>
            <a:t>Covers tuition for NY residents up to $125,000 in family income</a:t>
          </a:r>
          <a:endParaRPr lang="en-US" dirty="0"/>
        </a:p>
      </dgm:t>
    </dgm:pt>
    <dgm:pt modelId="{0FDADE28-96DC-4E75-89B7-FF3327854941}" type="parTrans" cxnId="{89C0000F-70B0-4572-82FB-39F278BBDC12}">
      <dgm:prSet/>
      <dgm:spPr/>
      <dgm:t>
        <a:bodyPr/>
        <a:lstStyle/>
        <a:p>
          <a:endParaRPr lang="en-US"/>
        </a:p>
      </dgm:t>
    </dgm:pt>
    <dgm:pt modelId="{81D650E1-B3FA-404F-B37D-8A7657B7E7E5}" type="sibTrans" cxnId="{89C0000F-70B0-4572-82FB-39F278BBDC12}">
      <dgm:prSet/>
      <dgm:spPr/>
      <dgm:t>
        <a:bodyPr/>
        <a:lstStyle/>
        <a:p>
          <a:endParaRPr lang="en-US"/>
        </a:p>
      </dgm:t>
    </dgm:pt>
    <dgm:pt modelId="{0ECF49A1-857F-4E75-9BA9-7205E0427F10}">
      <dgm:prSet phldrT="[Text]"/>
      <dgm:spPr/>
      <dgm:t>
        <a:bodyPr/>
        <a:lstStyle/>
        <a:p>
          <a:r>
            <a:rPr lang="en-US" dirty="0" smtClean="0"/>
            <a:t>Audit in 2012 found aid disbursed for courses not directly required by first major</a:t>
          </a:r>
          <a:endParaRPr lang="en-US" dirty="0"/>
        </a:p>
      </dgm:t>
    </dgm:pt>
    <dgm:pt modelId="{9414C86E-4C6B-4616-9E03-D0D3294235F0}" type="parTrans" cxnId="{41C349E8-D4A4-403E-8CFA-8AFC51C6D33E}">
      <dgm:prSet/>
      <dgm:spPr/>
      <dgm:t>
        <a:bodyPr/>
        <a:lstStyle/>
        <a:p>
          <a:endParaRPr lang="en-US"/>
        </a:p>
      </dgm:t>
    </dgm:pt>
    <dgm:pt modelId="{70C967C0-E0FD-49CA-8A42-E108390AD700}" type="sibTrans" cxnId="{41C349E8-D4A4-403E-8CFA-8AFC51C6D33E}">
      <dgm:prSet/>
      <dgm:spPr/>
      <dgm:t>
        <a:bodyPr/>
        <a:lstStyle/>
        <a:p>
          <a:endParaRPr lang="en-US"/>
        </a:p>
      </dgm:t>
    </dgm:pt>
    <dgm:pt modelId="{068FBB04-1588-4EF4-9848-70D15EA578E4}">
      <dgm:prSet phldrT="[Text]"/>
      <dgm:spPr/>
      <dgm:t>
        <a:bodyPr/>
        <a:lstStyle/>
        <a:p>
          <a:r>
            <a:rPr lang="en-US" dirty="0" smtClean="0"/>
            <a:t>Restrictions apply. Requirements differ from TAP</a:t>
          </a:r>
          <a:endParaRPr lang="en-US" dirty="0"/>
        </a:p>
      </dgm:t>
    </dgm:pt>
    <dgm:pt modelId="{14D0AE41-C662-4179-973B-E2BC2EFF5C22}" type="parTrans" cxnId="{06D10D27-2CCD-4693-9184-44057891054E}">
      <dgm:prSet/>
      <dgm:spPr/>
      <dgm:t>
        <a:bodyPr/>
        <a:lstStyle/>
        <a:p>
          <a:endParaRPr lang="en-US"/>
        </a:p>
      </dgm:t>
    </dgm:pt>
    <dgm:pt modelId="{F1A17B3F-9A1E-4C72-BCD1-B1AA8A74DB5F}" type="sibTrans" cxnId="{06D10D27-2CCD-4693-9184-44057891054E}">
      <dgm:prSet/>
      <dgm:spPr/>
      <dgm:t>
        <a:bodyPr/>
        <a:lstStyle/>
        <a:p>
          <a:endParaRPr lang="en-US"/>
        </a:p>
      </dgm:t>
    </dgm:pt>
    <dgm:pt modelId="{155DDA2A-2914-4968-81E9-9009F701BE2A}">
      <dgm:prSet phldrT="[Text]"/>
      <dgm:spPr/>
      <dgm:t>
        <a:bodyPr/>
        <a:lstStyle/>
        <a:p>
          <a:r>
            <a:rPr lang="en-US" dirty="0" smtClean="0"/>
            <a:t>Registration review procedures</a:t>
          </a:r>
          <a:endParaRPr lang="en-US" dirty="0"/>
        </a:p>
      </dgm:t>
    </dgm:pt>
    <dgm:pt modelId="{F0EC042E-A20D-4E13-84BE-DF006DFB9191}" type="parTrans" cxnId="{6D21F7DF-061A-4E9D-B6E3-434D2129355E}">
      <dgm:prSet/>
      <dgm:spPr/>
      <dgm:t>
        <a:bodyPr/>
        <a:lstStyle/>
        <a:p>
          <a:endParaRPr lang="en-US"/>
        </a:p>
      </dgm:t>
    </dgm:pt>
    <dgm:pt modelId="{E5E506FC-9040-46C9-9EE2-DA47CFE4FC9E}" type="sibTrans" cxnId="{6D21F7DF-061A-4E9D-B6E3-434D2129355E}">
      <dgm:prSet/>
      <dgm:spPr/>
      <dgm:t>
        <a:bodyPr/>
        <a:lstStyle/>
        <a:p>
          <a:endParaRPr lang="en-US"/>
        </a:p>
      </dgm:t>
    </dgm:pt>
    <dgm:pt modelId="{614A8854-3952-4CA8-B603-CC6019266289}">
      <dgm:prSet phldrT="[Text]"/>
      <dgm:spPr/>
      <dgm:t>
        <a:bodyPr/>
        <a:lstStyle/>
        <a:p>
          <a:r>
            <a:rPr lang="en-US" dirty="0" smtClean="0"/>
            <a:t>Financial aid compliance placed increased review of student registrations</a:t>
          </a:r>
          <a:endParaRPr lang="en-US" dirty="0"/>
        </a:p>
      </dgm:t>
    </dgm:pt>
    <dgm:pt modelId="{8952EAD8-D6B4-4083-94A6-EFEF214FD24C}" type="parTrans" cxnId="{568FBE2D-4BBB-4F17-A135-80EE63212A76}">
      <dgm:prSet/>
      <dgm:spPr/>
      <dgm:t>
        <a:bodyPr/>
        <a:lstStyle/>
        <a:p>
          <a:endParaRPr lang="en-US"/>
        </a:p>
      </dgm:t>
    </dgm:pt>
    <dgm:pt modelId="{1D75B221-E1E4-4403-A0D2-5ECF10F48ABC}" type="sibTrans" cxnId="{568FBE2D-4BBB-4F17-A135-80EE63212A76}">
      <dgm:prSet/>
      <dgm:spPr/>
      <dgm:t>
        <a:bodyPr/>
        <a:lstStyle/>
        <a:p>
          <a:endParaRPr lang="en-US"/>
        </a:p>
      </dgm:t>
    </dgm:pt>
    <dgm:pt modelId="{620A2EB1-2EDB-44DA-AE75-AEE8462EC65C}">
      <dgm:prSet phldrT="[Text]"/>
      <dgm:spPr/>
      <dgm:t>
        <a:bodyPr/>
        <a:lstStyle/>
        <a:p>
          <a:r>
            <a:rPr lang="en-US" dirty="0" smtClean="0"/>
            <a:t>Schedule review and certification at individual level</a:t>
          </a:r>
          <a:endParaRPr lang="en-US" dirty="0"/>
        </a:p>
      </dgm:t>
    </dgm:pt>
    <dgm:pt modelId="{A6720F37-2AFE-4D98-9729-4DB6FD5CC206}" type="parTrans" cxnId="{79D5CB87-59FF-4CD1-B62D-3C892167E401}">
      <dgm:prSet/>
      <dgm:spPr/>
    </dgm:pt>
    <dgm:pt modelId="{8CED4439-DCE2-4346-94F2-63F847DDC6C1}" type="sibTrans" cxnId="{79D5CB87-59FF-4CD1-B62D-3C892167E401}">
      <dgm:prSet/>
      <dgm:spPr/>
    </dgm:pt>
    <dgm:pt modelId="{9EA642DD-738D-436A-B38B-4D093BC611C3}" type="pres">
      <dgm:prSet presAssocID="{572DF76B-72D8-471E-832B-0039D64FE4B2}" presName="linear" presStyleCnt="0">
        <dgm:presLayoutVars>
          <dgm:animLvl val="lvl"/>
          <dgm:resizeHandles val="exact"/>
        </dgm:presLayoutVars>
      </dgm:prSet>
      <dgm:spPr/>
      <dgm:t>
        <a:bodyPr/>
        <a:lstStyle/>
        <a:p>
          <a:endParaRPr lang="en-US"/>
        </a:p>
      </dgm:t>
    </dgm:pt>
    <dgm:pt modelId="{176E249E-F0A9-43A9-95E2-843DA5C37343}" type="pres">
      <dgm:prSet presAssocID="{93D64C28-2905-4FB4-9BD1-0E1912611CFE}" presName="parentText" presStyleLbl="node1" presStyleIdx="0" presStyleCnt="3">
        <dgm:presLayoutVars>
          <dgm:chMax val="0"/>
          <dgm:bulletEnabled val="1"/>
        </dgm:presLayoutVars>
      </dgm:prSet>
      <dgm:spPr/>
      <dgm:t>
        <a:bodyPr/>
        <a:lstStyle/>
        <a:p>
          <a:endParaRPr lang="en-US"/>
        </a:p>
      </dgm:t>
    </dgm:pt>
    <dgm:pt modelId="{E6710CC3-1DA8-4732-99DE-6FFD49E6D454}" type="pres">
      <dgm:prSet presAssocID="{93D64C28-2905-4FB4-9BD1-0E1912611CFE}" presName="childText" presStyleLbl="revTx" presStyleIdx="0" presStyleCnt="3">
        <dgm:presLayoutVars>
          <dgm:bulletEnabled val="1"/>
        </dgm:presLayoutVars>
      </dgm:prSet>
      <dgm:spPr/>
      <dgm:t>
        <a:bodyPr/>
        <a:lstStyle/>
        <a:p>
          <a:endParaRPr lang="en-US"/>
        </a:p>
      </dgm:t>
    </dgm:pt>
    <dgm:pt modelId="{973643FB-9130-409B-9CA2-188E1AB90CB9}" type="pres">
      <dgm:prSet presAssocID="{026E995F-ABC5-4CD4-9A19-FD8A877A600B}" presName="parentText" presStyleLbl="node1" presStyleIdx="1" presStyleCnt="3">
        <dgm:presLayoutVars>
          <dgm:chMax val="0"/>
          <dgm:bulletEnabled val="1"/>
        </dgm:presLayoutVars>
      </dgm:prSet>
      <dgm:spPr/>
      <dgm:t>
        <a:bodyPr/>
        <a:lstStyle/>
        <a:p>
          <a:endParaRPr lang="en-US"/>
        </a:p>
      </dgm:t>
    </dgm:pt>
    <dgm:pt modelId="{8981D60D-5F89-4583-A10F-45FDBDDC481C}" type="pres">
      <dgm:prSet presAssocID="{026E995F-ABC5-4CD4-9A19-FD8A877A600B}" presName="childText" presStyleLbl="revTx" presStyleIdx="1" presStyleCnt="3">
        <dgm:presLayoutVars>
          <dgm:bulletEnabled val="1"/>
        </dgm:presLayoutVars>
      </dgm:prSet>
      <dgm:spPr/>
      <dgm:t>
        <a:bodyPr/>
        <a:lstStyle/>
        <a:p>
          <a:endParaRPr lang="en-US"/>
        </a:p>
      </dgm:t>
    </dgm:pt>
    <dgm:pt modelId="{8E622A3C-4DD1-493B-A0BA-82E52126BB77}" type="pres">
      <dgm:prSet presAssocID="{155DDA2A-2914-4968-81E9-9009F701BE2A}" presName="parentText" presStyleLbl="node1" presStyleIdx="2" presStyleCnt="3">
        <dgm:presLayoutVars>
          <dgm:chMax val="0"/>
          <dgm:bulletEnabled val="1"/>
        </dgm:presLayoutVars>
      </dgm:prSet>
      <dgm:spPr/>
      <dgm:t>
        <a:bodyPr/>
        <a:lstStyle/>
        <a:p>
          <a:endParaRPr lang="en-US"/>
        </a:p>
      </dgm:t>
    </dgm:pt>
    <dgm:pt modelId="{FA8E57CC-71B0-4685-8A78-2BB444165FCF}" type="pres">
      <dgm:prSet presAssocID="{155DDA2A-2914-4968-81E9-9009F701BE2A}" presName="childText" presStyleLbl="revTx" presStyleIdx="2" presStyleCnt="3">
        <dgm:presLayoutVars>
          <dgm:bulletEnabled val="1"/>
        </dgm:presLayoutVars>
      </dgm:prSet>
      <dgm:spPr/>
      <dgm:t>
        <a:bodyPr/>
        <a:lstStyle/>
        <a:p>
          <a:endParaRPr lang="en-US"/>
        </a:p>
      </dgm:t>
    </dgm:pt>
  </dgm:ptLst>
  <dgm:cxnLst>
    <dgm:cxn modelId="{79D5CB87-59FF-4CD1-B62D-3C892167E401}" srcId="{155DDA2A-2914-4968-81E9-9009F701BE2A}" destId="{620A2EB1-2EDB-44DA-AE75-AEE8462EC65C}" srcOrd="1" destOrd="0" parTransId="{A6720F37-2AFE-4D98-9729-4DB6FD5CC206}" sibTransId="{8CED4439-DCE2-4346-94F2-63F847DDC6C1}"/>
    <dgm:cxn modelId="{C8977317-A907-4197-B2C5-AB1CD8501961}" type="presOf" srcId="{93D64C28-2905-4FB4-9BD1-0E1912611CFE}" destId="{176E249E-F0A9-43A9-95E2-843DA5C37343}" srcOrd="0" destOrd="0" presId="urn:microsoft.com/office/officeart/2005/8/layout/vList2"/>
    <dgm:cxn modelId="{41C349E8-D4A4-403E-8CFA-8AFC51C6D33E}" srcId="{93D64C28-2905-4FB4-9BD1-0E1912611CFE}" destId="{0ECF49A1-857F-4E75-9BA9-7205E0427F10}" srcOrd="1" destOrd="0" parTransId="{9414C86E-4C6B-4616-9E03-D0D3294235F0}" sibTransId="{70C967C0-E0FD-49CA-8A42-E108390AD700}"/>
    <dgm:cxn modelId="{86734265-B9F1-4EFC-B017-094A5002B649}" type="presOf" srcId="{5CDD95B9-A286-469A-B6A4-FDCA9DE2761C}" destId="{8981D60D-5F89-4583-A10F-45FDBDDC481C}" srcOrd="0" destOrd="0" presId="urn:microsoft.com/office/officeart/2005/8/layout/vList2"/>
    <dgm:cxn modelId="{9369281A-27FD-4CC2-BC11-A77C2EB49A58}" type="presOf" srcId="{620A2EB1-2EDB-44DA-AE75-AEE8462EC65C}" destId="{FA8E57CC-71B0-4685-8A78-2BB444165FCF}" srcOrd="0" destOrd="1" presId="urn:microsoft.com/office/officeart/2005/8/layout/vList2"/>
    <dgm:cxn modelId="{8A2001D7-B54B-470F-8268-9F2F5A782FA8}" type="presOf" srcId="{0ECF49A1-857F-4E75-9BA9-7205E0427F10}" destId="{E6710CC3-1DA8-4732-99DE-6FFD49E6D454}" srcOrd="0" destOrd="1" presId="urn:microsoft.com/office/officeart/2005/8/layout/vList2"/>
    <dgm:cxn modelId="{5678C9C0-2909-4681-9355-49ADDA59950E}" type="presOf" srcId="{026E995F-ABC5-4CD4-9A19-FD8A877A600B}" destId="{973643FB-9130-409B-9CA2-188E1AB90CB9}" srcOrd="0" destOrd="0" presId="urn:microsoft.com/office/officeart/2005/8/layout/vList2"/>
    <dgm:cxn modelId="{0A112A42-627D-41A9-8B84-9FB0B39C16CC}" type="presOf" srcId="{572DF76B-72D8-471E-832B-0039D64FE4B2}" destId="{9EA642DD-738D-436A-B38B-4D093BC611C3}" srcOrd="0" destOrd="0" presId="urn:microsoft.com/office/officeart/2005/8/layout/vList2"/>
    <dgm:cxn modelId="{1C4C5465-B2F2-4522-8290-9FD30A95736C}" type="presOf" srcId="{068FBB04-1588-4EF4-9848-70D15EA578E4}" destId="{8981D60D-5F89-4583-A10F-45FDBDDC481C}" srcOrd="0" destOrd="1" presId="urn:microsoft.com/office/officeart/2005/8/layout/vList2"/>
    <dgm:cxn modelId="{45BE1392-5F43-46FA-A561-D395D9C6B450}" type="presOf" srcId="{B29E04DD-B421-4CB1-8E81-1F817204CE54}" destId="{E6710CC3-1DA8-4732-99DE-6FFD49E6D454}" srcOrd="0" destOrd="0" presId="urn:microsoft.com/office/officeart/2005/8/layout/vList2"/>
    <dgm:cxn modelId="{165BCB97-44CD-4003-B2AF-8D3C4EF8552D}" srcId="{572DF76B-72D8-471E-832B-0039D64FE4B2}" destId="{026E995F-ABC5-4CD4-9A19-FD8A877A600B}" srcOrd="1" destOrd="0" parTransId="{3882B119-3BA3-45CF-A7C6-A93CA1735465}" sibTransId="{07584EE9-42B3-45E5-BACB-31C0FA8ECEA5}"/>
    <dgm:cxn modelId="{6D21F7DF-061A-4E9D-B6E3-434D2129355E}" srcId="{572DF76B-72D8-471E-832B-0039D64FE4B2}" destId="{155DDA2A-2914-4968-81E9-9009F701BE2A}" srcOrd="2" destOrd="0" parTransId="{F0EC042E-A20D-4E13-84BE-DF006DFB9191}" sibTransId="{E5E506FC-9040-46C9-9EE2-DA47CFE4FC9E}"/>
    <dgm:cxn modelId="{568FBE2D-4BBB-4F17-A135-80EE63212A76}" srcId="{155DDA2A-2914-4968-81E9-9009F701BE2A}" destId="{614A8854-3952-4CA8-B603-CC6019266289}" srcOrd="0" destOrd="0" parTransId="{8952EAD8-D6B4-4083-94A6-EFEF214FD24C}" sibTransId="{1D75B221-E1E4-4403-A0D2-5ECF10F48ABC}"/>
    <dgm:cxn modelId="{88F011B9-F4FD-46A0-81FC-855A61DAC2B5}" type="presOf" srcId="{155DDA2A-2914-4968-81E9-9009F701BE2A}" destId="{8E622A3C-4DD1-493B-A0BA-82E52126BB77}" srcOrd="0" destOrd="0" presId="urn:microsoft.com/office/officeart/2005/8/layout/vList2"/>
    <dgm:cxn modelId="{4126E2F3-5642-402E-BAA7-38D6BBE50D73}" type="presOf" srcId="{614A8854-3952-4CA8-B603-CC6019266289}" destId="{FA8E57CC-71B0-4685-8A78-2BB444165FCF}" srcOrd="0" destOrd="0" presId="urn:microsoft.com/office/officeart/2005/8/layout/vList2"/>
    <dgm:cxn modelId="{06D10D27-2CCD-4693-9184-44057891054E}" srcId="{026E995F-ABC5-4CD4-9A19-FD8A877A600B}" destId="{068FBB04-1588-4EF4-9848-70D15EA578E4}" srcOrd="1" destOrd="0" parTransId="{14D0AE41-C662-4179-973B-E2BC2EFF5C22}" sibTransId="{F1A17B3F-9A1E-4C72-BCD1-B1AA8A74DB5F}"/>
    <dgm:cxn modelId="{89C0000F-70B0-4572-82FB-39F278BBDC12}" srcId="{026E995F-ABC5-4CD4-9A19-FD8A877A600B}" destId="{5CDD95B9-A286-469A-B6A4-FDCA9DE2761C}" srcOrd="0" destOrd="0" parTransId="{0FDADE28-96DC-4E75-89B7-FF3327854941}" sibTransId="{81D650E1-B3FA-404F-B37D-8A7657B7E7E5}"/>
    <dgm:cxn modelId="{456C7BBB-EFB3-4440-B03C-78D88216CE57}" srcId="{572DF76B-72D8-471E-832B-0039D64FE4B2}" destId="{93D64C28-2905-4FB4-9BD1-0E1912611CFE}" srcOrd="0" destOrd="0" parTransId="{DEF1D012-A43C-499B-B09F-FC8B2B4ADEB9}" sibTransId="{75422D76-42B0-494B-9E30-B0F9DF377E3A}"/>
    <dgm:cxn modelId="{8404EFB3-C465-46F7-8F34-06757937B71F}" srcId="{93D64C28-2905-4FB4-9BD1-0E1912611CFE}" destId="{B29E04DD-B421-4CB1-8E81-1F817204CE54}" srcOrd="0" destOrd="0" parTransId="{AED12DE5-2DE2-4C8F-9E4D-F7FD76F6F383}" sibTransId="{7DCCEAF4-9E42-4B07-B927-C3979DB088EC}"/>
    <dgm:cxn modelId="{C67A946A-0B8F-4A7A-804A-FBE9CE572BD8}" type="presParOf" srcId="{9EA642DD-738D-436A-B38B-4D093BC611C3}" destId="{176E249E-F0A9-43A9-95E2-843DA5C37343}" srcOrd="0" destOrd="0" presId="urn:microsoft.com/office/officeart/2005/8/layout/vList2"/>
    <dgm:cxn modelId="{DC4DB0DC-CEEB-4657-BD70-7EB1F0A185FD}" type="presParOf" srcId="{9EA642DD-738D-436A-B38B-4D093BC611C3}" destId="{E6710CC3-1DA8-4732-99DE-6FFD49E6D454}" srcOrd="1" destOrd="0" presId="urn:microsoft.com/office/officeart/2005/8/layout/vList2"/>
    <dgm:cxn modelId="{AB33540B-91AF-4119-81FE-00934F2284F9}" type="presParOf" srcId="{9EA642DD-738D-436A-B38B-4D093BC611C3}" destId="{973643FB-9130-409B-9CA2-188E1AB90CB9}" srcOrd="2" destOrd="0" presId="urn:microsoft.com/office/officeart/2005/8/layout/vList2"/>
    <dgm:cxn modelId="{D7734457-43ED-4359-9273-AEB0E5012A4C}" type="presParOf" srcId="{9EA642DD-738D-436A-B38B-4D093BC611C3}" destId="{8981D60D-5F89-4583-A10F-45FDBDDC481C}" srcOrd="3" destOrd="0" presId="urn:microsoft.com/office/officeart/2005/8/layout/vList2"/>
    <dgm:cxn modelId="{DCEEA303-D95C-4F8E-863E-457C6720BFDB}" type="presParOf" srcId="{9EA642DD-738D-436A-B38B-4D093BC611C3}" destId="{8E622A3C-4DD1-493B-A0BA-82E52126BB77}" srcOrd="4" destOrd="0" presId="urn:microsoft.com/office/officeart/2005/8/layout/vList2"/>
    <dgm:cxn modelId="{7AC0AADC-0B47-4FCC-9281-411D1D4F376E}" type="presParOf" srcId="{9EA642DD-738D-436A-B38B-4D093BC611C3}" destId="{FA8E57CC-71B0-4685-8A78-2BB444165FCF}"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4A8588C-B20C-49D4-8C8F-F6B539F1909B}"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8D5C5926-0485-42BC-A333-A162F3789B88}">
      <dgm:prSet phldrT="[Text]"/>
      <dgm:spPr/>
      <dgm:t>
        <a:bodyPr/>
        <a:lstStyle/>
        <a:p>
          <a:r>
            <a:rPr lang="en-US" dirty="0" smtClean="0">
              <a:latin typeface="Arial" panose="020B0604020202020204" pitchFamily="34" charset="0"/>
              <a:cs typeface="Arial" panose="020B0604020202020204" pitchFamily="34" charset="0"/>
            </a:rPr>
            <a:t>Goal: understand factors that contribute to gap and develop interventions</a:t>
          </a:r>
          <a:endParaRPr lang="en-US" dirty="0">
            <a:latin typeface="Arial" panose="020B0604020202020204" pitchFamily="34" charset="0"/>
            <a:cs typeface="Arial" panose="020B0604020202020204" pitchFamily="34" charset="0"/>
          </a:endParaRPr>
        </a:p>
      </dgm:t>
    </dgm:pt>
    <dgm:pt modelId="{F1BA38AA-57D7-4922-A664-D4366CE106A5}" type="parTrans" cxnId="{A255C19A-A7A8-4874-9928-7CC9C03AE88D}">
      <dgm:prSet/>
      <dgm:spPr/>
      <dgm:t>
        <a:bodyPr/>
        <a:lstStyle/>
        <a:p>
          <a:endParaRPr lang="en-US">
            <a:latin typeface="Arial" panose="020B0604020202020204" pitchFamily="34" charset="0"/>
            <a:cs typeface="Arial" panose="020B0604020202020204" pitchFamily="34" charset="0"/>
          </a:endParaRPr>
        </a:p>
      </dgm:t>
    </dgm:pt>
    <dgm:pt modelId="{02CA648C-FEEE-4479-86EC-0348FDF7B10D}" type="sibTrans" cxnId="{A255C19A-A7A8-4874-9928-7CC9C03AE88D}">
      <dgm:prSet/>
      <dgm:spPr/>
      <dgm:t>
        <a:bodyPr/>
        <a:lstStyle/>
        <a:p>
          <a:endParaRPr lang="en-US">
            <a:latin typeface="Arial" panose="020B0604020202020204" pitchFamily="34" charset="0"/>
            <a:cs typeface="Arial" panose="020B0604020202020204" pitchFamily="34" charset="0"/>
          </a:endParaRPr>
        </a:p>
      </dgm:t>
    </dgm:pt>
    <dgm:pt modelId="{9A304F0A-1977-4A50-AC82-66643E1AA2F3}">
      <dgm:prSet/>
      <dgm:spPr/>
      <dgm:t>
        <a:bodyPr/>
        <a:lstStyle/>
        <a:p>
          <a:r>
            <a:rPr lang="en-US" dirty="0" smtClean="0">
              <a:latin typeface="Arial" panose="020B0604020202020204" pitchFamily="34" charset="0"/>
              <a:cs typeface="Arial" panose="020B0604020202020204" pitchFamily="34" charset="0"/>
            </a:rPr>
            <a:t>Broad-based group;</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meets weekly</a:t>
          </a:r>
        </a:p>
      </dgm:t>
    </dgm:pt>
    <dgm:pt modelId="{FBE9BD1F-9525-49BC-A9BB-76C1C2ACE1E3}" type="parTrans" cxnId="{19DA8082-768F-4AC7-972C-79D055E9A9C5}">
      <dgm:prSet/>
      <dgm:spPr/>
      <dgm:t>
        <a:bodyPr/>
        <a:lstStyle/>
        <a:p>
          <a:endParaRPr lang="en-US">
            <a:latin typeface="Arial" panose="020B0604020202020204" pitchFamily="34" charset="0"/>
            <a:cs typeface="Arial" panose="020B0604020202020204" pitchFamily="34" charset="0"/>
          </a:endParaRPr>
        </a:p>
      </dgm:t>
    </dgm:pt>
    <dgm:pt modelId="{40E0D205-D5A7-4F27-BCA5-7946FC23B4B2}" type="sibTrans" cxnId="{19DA8082-768F-4AC7-972C-79D055E9A9C5}">
      <dgm:prSet/>
      <dgm:spPr/>
      <dgm:t>
        <a:bodyPr/>
        <a:lstStyle/>
        <a:p>
          <a:endParaRPr lang="en-US">
            <a:latin typeface="Arial" panose="020B0604020202020204" pitchFamily="34" charset="0"/>
            <a:cs typeface="Arial" panose="020B0604020202020204" pitchFamily="34" charset="0"/>
          </a:endParaRPr>
        </a:p>
      </dgm:t>
    </dgm:pt>
    <dgm:pt modelId="{C6D69DA2-D73B-489F-B3D6-1F4C1F1231E0}">
      <dgm:prSet/>
      <dgm:spPr/>
      <dgm:t>
        <a:bodyPr/>
        <a:lstStyle/>
        <a:p>
          <a:r>
            <a:rPr lang="en-US" smtClean="0">
              <a:latin typeface="Arial" panose="020B0604020202020204" pitchFamily="34" charset="0"/>
              <a:cs typeface="Arial" panose="020B0604020202020204" pitchFamily="34" charset="0"/>
            </a:rPr>
            <a:t>Literature review</a:t>
          </a:r>
          <a:endParaRPr lang="en-US" dirty="0" smtClean="0">
            <a:latin typeface="Arial" panose="020B0604020202020204" pitchFamily="34" charset="0"/>
            <a:cs typeface="Arial" panose="020B0604020202020204" pitchFamily="34" charset="0"/>
          </a:endParaRPr>
        </a:p>
      </dgm:t>
    </dgm:pt>
    <dgm:pt modelId="{C97F7E92-614F-4F25-968C-127C981DCADB}" type="parTrans" cxnId="{FBC53ED8-F80D-4D0A-9BD6-8DCA10C09870}">
      <dgm:prSet/>
      <dgm:spPr/>
      <dgm:t>
        <a:bodyPr/>
        <a:lstStyle/>
        <a:p>
          <a:endParaRPr lang="en-US">
            <a:latin typeface="Arial" panose="020B0604020202020204" pitchFamily="34" charset="0"/>
            <a:cs typeface="Arial" panose="020B0604020202020204" pitchFamily="34" charset="0"/>
          </a:endParaRPr>
        </a:p>
      </dgm:t>
    </dgm:pt>
    <dgm:pt modelId="{CFB946D6-E7E6-4E8F-B8E5-F10C869EEE33}" type="sibTrans" cxnId="{FBC53ED8-F80D-4D0A-9BD6-8DCA10C09870}">
      <dgm:prSet/>
      <dgm:spPr/>
      <dgm:t>
        <a:bodyPr/>
        <a:lstStyle/>
        <a:p>
          <a:endParaRPr lang="en-US">
            <a:latin typeface="Arial" panose="020B0604020202020204" pitchFamily="34" charset="0"/>
            <a:cs typeface="Arial" panose="020B0604020202020204" pitchFamily="34" charset="0"/>
          </a:endParaRPr>
        </a:p>
      </dgm:t>
    </dgm:pt>
    <dgm:pt modelId="{47D8DD37-5887-4DAD-8A91-8319CB681A3B}">
      <dgm:prSet/>
      <dgm:spPr/>
      <dgm:t>
        <a:bodyPr/>
        <a:lstStyle/>
        <a:p>
          <a:r>
            <a:rPr lang="en-US" smtClean="0">
              <a:latin typeface="Arial" panose="020B0604020202020204" pitchFamily="34" charset="0"/>
              <a:cs typeface="Arial" panose="020B0604020202020204" pitchFamily="34" charset="0"/>
            </a:rPr>
            <a:t>Focus groups/individual interviews</a:t>
          </a:r>
          <a:endParaRPr lang="en-US" dirty="0" smtClean="0">
            <a:latin typeface="Arial" panose="020B0604020202020204" pitchFamily="34" charset="0"/>
            <a:cs typeface="Arial" panose="020B0604020202020204" pitchFamily="34" charset="0"/>
          </a:endParaRPr>
        </a:p>
      </dgm:t>
    </dgm:pt>
    <dgm:pt modelId="{F132B2D2-56F7-4A30-8F02-16603E292CDA}" type="parTrans" cxnId="{6E4B0899-3BAB-4874-B2CD-9D3003230D14}">
      <dgm:prSet/>
      <dgm:spPr/>
      <dgm:t>
        <a:bodyPr/>
        <a:lstStyle/>
        <a:p>
          <a:endParaRPr lang="en-US">
            <a:latin typeface="Arial" panose="020B0604020202020204" pitchFamily="34" charset="0"/>
            <a:cs typeface="Arial" panose="020B0604020202020204" pitchFamily="34" charset="0"/>
          </a:endParaRPr>
        </a:p>
      </dgm:t>
    </dgm:pt>
    <dgm:pt modelId="{B87E1E3B-44A5-4EB1-8050-2B930F227D50}" type="sibTrans" cxnId="{6E4B0899-3BAB-4874-B2CD-9D3003230D14}">
      <dgm:prSet/>
      <dgm:spPr/>
      <dgm:t>
        <a:bodyPr/>
        <a:lstStyle/>
        <a:p>
          <a:endParaRPr lang="en-US">
            <a:latin typeface="Arial" panose="020B0604020202020204" pitchFamily="34" charset="0"/>
            <a:cs typeface="Arial" panose="020B0604020202020204" pitchFamily="34" charset="0"/>
          </a:endParaRPr>
        </a:p>
      </dgm:t>
    </dgm:pt>
    <dgm:pt modelId="{442535BC-5084-4C3D-9490-A9418285ED5C}">
      <dgm:prSet/>
      <dgm:spPr/>
      <dgm:t>
        <a:bodyPr/>
        <a:lstStyle/>
        <a:p>
          <a:r>
            <a:rPr lang="en-US" dirty="0" smtClean="0">
              <a:latin typeface="Arial" panose="020B0604020202020204" pitchFamily="34" charset="0"/>
              <a:cs typeface="Arial" panose="020B0604020202020204" pitchFamily="34" charset="0"/>
            </a:rPr>
            <a:t>Center for the Study of Men and Masculinities</a:t>
          </a:r>
          <a:endParaRPr lang="en-US" dirty="0">
            <a:latin typeface="Arial" panose="020B0604020202020204" pitchFamily="34" charset="0"/>
            <a:cs typeface="Arial" panose="020B0604020202020204" pitchFamily="34" charset="0"/>
          </a:endParaRPr>
        </a:p>
      </dgm:t>
    </dgm:pt>
    <dgm:pt modelId="{7AEFC629-4EF7-484B-A79B-534CC55B0193}" type="parTrans" cxnId="{37D150B6-1412-4591-A519-508D5F868081}">
      <dgm:prSet/>
      <dgm:spPr/>
      <dgm:t>
        <a:bodyPr/>
        <a:lstStyle/>
        <a:p>
          <a:endParaRPr lang="en-US">
            <a:latin typeface="Arial" panose="020B0604020202020204" pitchFamily="34" charset="0"/>
            <a:cs typeface="Arial" panose="020B0604020202020204" pitchFamily="34" charset="0"/>
          </a:endParaRPr>
        </a:p>
      </dgm:t>
    </dgm:pt>
    <dgm:pt modelId="{5B6292C8-ABFE-44F0-93D4-61611F5904AE}" type="sibTrans" cxnId="{37D150B6-1412-4591-A519-508D5F868081}">
      <dgm:prSet/>
      <dgm:spPr/>
      <dgm:t>
        <a:bodyPr/>
        <a:lstStyle/>
        <a:p>
          <a:endParaRPr lang="en-US">
            <a:latin typeface="Arial" panose="020B0604020202020204" pitchFamily="34" charset="0"/>
            <a:cs typeface="Arial" panose="020B0604020202020204" pitchFamily="34" charset="0"/>
          </a:endParaRPr>
        </a:p>
      </dgm:t>
    </dgm:pt>
    <dgm:pt modelId="{0112C817-26BC-44F1-AD54-CD042C476E16}" type="pres">
      <dgm:prSet presAssocID="{94A8588C-B20C-49D4-8C8F-F6B539F1909B}" presName="diagram" presStyleCnt="0">
        <dgm:presLayoutVars>
          <dgm:dir/>
          <dgm:resizeHandles val="exact"/>
        </dgm:presLayoutVars>
      </dgm:prSet>
      <dgm:spPr/>
      <dgm:t>
        <a:bodyPr/>
        <a:lstStyle/>
        <a:p>
          <a:endParaRPr lang="en-US"/>
        </a:p>
      </dgm:t>
    </dgm:pt>
    <dgm:pt modelId="{4F02D663-B089-44C3-AD74-114C1346B610}" type="pres">
      <dgm:prSet presAssocID="{8D5C5926-0485-42BC-A333-A162F3789B88}" presName="node" presStyleLbl="node1" presStyleIdx="0" presStyleCnt="5">
        <dgm:presLayoutVars>
          <dgm:bulletEnabled val="1"/>
        </dgm:presLayoutVars>
      </dgm:prSet>
      <dgm:spPr/>
      <dgm:t>
        <a:bodyPr/>
        <a:lstStyle/>
        <a:p>
          <a:endParaRPr lang="en-US"/>
        </a:p>
      </dgm:t>
    </dgm:pt>
    <dgm:pt modelId="{A07796C8-5333-47AA-94A7-B4F8EC0787DB}" type="pres">
      <dgm:prSet presAssocID="{02CA648C-FEEE-4479-86EC-0348FDF7B10D}" presName="sibTrans" presStyleCnt="0"/>
      <dgm:spPr/>
    </dgm:pt>
    <dgm:pt modelId="{3B03235C-93B6-4A52-8B1A-CBD478F10A18}" type="pres">
      <dgm:prSet presAssocID="{9A304F0A-1977-4A50-AC82-66643E1AA2F3}" presName="node" presStyleLbl="node1" presStyleIdx="1" presStyleCnt="5">
        <dgm:presLayoutVars>
          <dgm:bulletEnabled val="1"/>
        </dgm:presLayoutVars>
      </dgm:prSet>
      <dgm:spPr/>
      <dgm:t>
        <a:bodyPr/>
        <a:lstStyle/>
        <a:p>
          <a:endParaRPr lang="en-US"/>
        </a:p>
      </dgm:t>
    </dgm:pt>
    <dgm:pt modelId="{6A062527-47D8-419D-8A96-29B05B0F06BF}" type="pres">
      <dgm:prSet presAssocID="{40E0D205-D5A7-4F27-BCA5-7946FC23B4B2}" presName="sibTrans" presStyleCnt="0"/>
      <dgm:spPr/>
    </dgm:pt>
    <dgm:pt modelId="{A3FD6368-B601-4D9D-BD6C-3620012D7F1D}" type="pres">
      <dgm:prSet presAssocID="{C6D69DA2-D73B-489F-B3D6-1F4C1F1231E0}" presName="node" presStyleLbl="node1" presStyleIdx="2" presStyleCnt="5">
        <dgm:presLayoutVars>
          <dgm:bulletEnabled val="1"/>
        </dgm:presLayoutVars>
      </dgm:prSet>
      <dgm:spPr/>
      <dgm:t>
        <a:bodyPr/>
        <a:lstStyle/>
        <a:p>
          <a:endParaRPr lang="en-US"/>
        </a:p>
      </dgm:t>
    </dgm:pt>
    <dgm:pt modelId="{13465306-E990-439E-84EF-F7742CE9E65C}" type="pres">
      <dgm:prSet presAssocID="{CFB946D6-E7E6-4E8F-B8E5-F10C869EEE33}" presName="sibTrans" presStyleCnt="0"/>
      <dgm:spPr/>
    </dgm:pt>
    <dgm:pt modelId="{31F75D35-83C8-478C-AEAA-F05D60AAAF27}" type="pres">
      <dgm:prSet presAssocID="{47D8DD37-5887-4DAD-8A91-8319CB681A3B}" presName="node" presStyleLbl="node1" presStyleIdx="3" presStyleCnt="5">
        <dgm:presLayoutVars>
          <dgm:bulletEnabled val="1"/>
        </dgm:presLayoutVars>
      </dgm:prSet>
      <dgm:spPr/>
      <dgm:t>
        <a:bodyPr/>
        <a:lstStyle/>
        <a:p>
          <a:endParaRPr lang="en-US"/>
        </a:p>
      </dgm:t>
    </dgm:pt>
    <dgm:pt modelId="{25B702A5-F73C-4D1F-9621-B3DFCA8133BF}" type="pres">
      <dgm:prSet presAssocID="{B87E1E3B-44A5-4EB1-8050-2B930F227D50}" presName="sibTrans" presStyleCnt="0"/>
      <dgm:spPr/>
    </dgm:pt>
    <dgm:pt modelId="{DA8078F0-0ECC-4795-90DF-D60DACC59878}" type="pres">
      <dgm:prSet presAssocID="{442535BC-5084-4C3D-9490-A9418285ED5C}" presName="node" presStyleLbl="node1" presStyleIdx="4" presStyleCnt="5">
        <dgm:presLayoutVars>
          <dgm:bulletEnabled val="1"/>
        </dgm:presLayoutVars>
      </dgm:prSet>
      <dgm:spPr/>
      <dgm:t>
        <a:bodyPr/>
        <a:lstStyle/>
        <a:p>
          <a:endParaRPr lang="en-US"/>
        </a:p>
      </dgm:t>
    </dgm:pt>
  </dgm:ptLst>
  <dgm:cxnLst>
    <dgm:cxn modelId="{624406E6-98BD-4557-A736-1986730AD347}" type="presOf" srcId="{C6D69DA2-D73B-489F-B3D6-1F4C1F1231E0}" destId="{A3FD6368-B601-4D9D-BD6C-3620012D7F1D}" srcOrd="0" destOrd="0" presId="urn:microsoft.com/office/officeart/2005/8/layout/default"/>
    <dgm:cxn modelId="{7B465699-8B50-4F10-A97E-EE53D8ED9EF8}" type="presOf" srcId="{9A304F0A-1977-4A50-AC82-66643E1AA2F3}" destId="{3B03235C-93B6-4A52-8B1A-CBD478F10A18}" srcOrd="0" destOrd="0" presId="urn:microsoft.com/office/officeart/2005/8/layout/default"/>
    <dgm:cxn modelId="{FF96DC53-43C1-45D9-8ADC-C5ED67AC96C4}" type="presOf" srcId="{47D8DD37-5887-4DAD-8A91-8319CB681A3B}" destId="{31F75D35-83C8-478C-AEAA-F05D60AAAF27}" srcOrd="0" destOrd="0" presId="urn:microsoft.com/office/officeart/2005/8/layout/default"/>
    <dgm:cxn modelId="{A255C19A-A7A8-4874-9928-7CC9C03AE88D}" srcId="{94A8588C-B20C-49D4-8C8F-F6B539F1909B}" destId="{8D5C5926-0485-42BC-A333-A162F3789B88}" srcOrd="0" destOrd="0" parTransId="{F1BA38AA-57D7-4922-A664-D4366CE106A5}" sibTransId="{02CA648C-FEEE-4479-86EC-0348FDF7B10D}"/>
    <dgm:cxn modelId="{8F9DD25E-8428-42D7-A2D4-C6A181B34F10}" type="presOf" srcId="{94A8588C-B20C-49D4-8C8F-F6B539F1909B}" destId="{0112C817-26BC-44F1-AD54-CD042C476E16}" srcOrd="0" destOrd="0" presId="urn:microsoft.com/office/officeart/2005/8/layout/default"/>
    <dgm:cxn modelId="{6E4B0899-3BAB-4874-B2CD-9D3003230D14}" srcId="{94A8588C-B20C-49D4-8C8F-F6B539F1909B}" destId="{47D8DD37-5887-4DAD-8A91-8319CB681A3B}" srcOrd="3" destOrd="0" parTransId="{F132B2D2-56F7-4A30-8F02-16603E292CDA}" sibTransId="{B87E1E3B-44A5-4EB1-8050-2B930F227D50}"/>
    <dgm:cxn modelId="{19DA8082-768F-4AC7-972C-79D055E9A9C5}" srcId="{94A8588C-B20C-49D4-8C8F-F6B539F1909B}" destId="{9A304F0A-1977-4A50-AC82-66643E1AA2F3}" srcOrd="1" destOrd="0" parTransId="{FBE9BD1F-9525-49BC-A9BB-76C1C2ACE1E3}" sibTransId="{40E0D205-D5A7-4F27-BCA5-7946FC23B4B2}"/>
    <dgm:cxn modelId="{37D150B6-1412-4591-A519-508D5F868081}" srcId="{94A8588C-B20C-49D4-8C8F-F6B539F1909B}" destId="{442535BC-5084-4C3D-9490-A9418285ED5C}" srcOrd="4" destOrd="0" parTransId="{7AEFC629-4EF7-484B-A79B-534CC55B0193}" sibTransId="{5B6292C8-ABFE-44F0-93D4-61611F5904AE}"/>
    <dgm:cxn modelId="{FBC53ED8-F80D-4D0A-9BD6-8DCA10C09870}" srcId="{94A8588C-B20C-49D4-8C8F-F6B539F1909B}" destId="{C6D69DA2-D73B-489F-B3D6-1F4C1F1231E0}" srcOrd="2" destOrd="0" parTransId="{C97F7E92-614F-4F25-968C-127C981DCADB}" sibTransId="{CFB946D6-E7E6-4E8F-B8E5-F10C869EEE33}"/>
    <dgm:cxn modelId="{B18851FA-99EB-4D85-9BBB-6EBB8605561F}" type="presOf" srcId="{442535BC-5084-4C3D-9490-A9418285ED5C}" destId="{DA8078F0-0ECC-4795-90DF-D60DACC59878}" srcOrd="0" destOrd="0" presId="urn:microsoft.com/office/officeart/2005/8/layout/default"/>
    <dgm:cxn modelId="{502E0579-7EC0-4453-889D-56339B9B4E36}" type="presOf" srcId="{8D5C5926-0485-42BC-A333-A162F3789B88}" destId="{4F02D663-B089-44C3-AD74-114C1346B610}" srcOrd="0" destOrd="0" presId="urn:microsoft.com/office/officeart/2005/8/layout/default"/>
    <dgm:cxn modelId="{C70A9B9D-FBA2-4DE7-A61A-DBA352AC5E3F}" type="presParOf" srcId="{0112C817-26BC-44F1-AD54-CD042C476E16}" destId="{4F02D663-B089-44C3-AD74-114C1346B610}" srcOrd="0" destOrd="0" presId="urn:microsoft.com/office/officeart/2005/8/layout/default"/>
    <dgm:cxn modelId="{5043796D-F133-42C6-B7C7-8C5ABBC229A5}" type="presParOf" srcId="{0112C817-26BC-44F1-AD54-CD042C476E16}" destId="{A07796C8-5333-47AA-94A7-B4F8EC0787DB}" srcOrd="1" destOrd="0" presId="urn:microsoft.com/office/officeart/2005/8/layout/default"/>
    <dgm:cxn modelId="{D0817D86-B74B-477D-A28D-D22B0CACB4A6}" type="presParOf" srcId="{0112C817-26BC-44F1-AD54-CD042C476E16}" destId="{3B03235C-93B6-4A52-8B1A-CBD478F10A18}" srcOrd="2" destOrd="0" presId="urn:microsoft.com/office/officeart/2005/8/layout/default"/>
    <dgm:cxn modelId="{BF2A6FC1-EE0C-4ABF-B912-365052D95CC9}" type="presParOf" srcId="{0112C817-26BC-44F1-AD54-CD042C476E16}" destId="{6A062527-47D8-419D-8A96-29B05B0F06BF}" srcOrd="3" destOrd="0" presId="urn:microsoft.com/office/officeart/2005/8/layout/default"/>
    <dgm:cxn modelId="{3E5EFC02-F136-408F-AC38-86061E24D499}" type="presParOf" srcId="{0112C817-26BC-44F1-AD54-CD042C476E16}" destId="{A3FD6368-B601-4D9D-BD6C-3620012D7F1D}" srcOrd="4" destOrd="0" presId="urn:microsoft.com/office/officeart/2005/8/layout/default"/>
    <dgm:cxn modelId="{99D6E129-C0A6-4910-9089-F625A49130C6}" type="presParOf" srcId="{0112C817-26BC-44F1-AD54-CD042C476E16}" destId="{13465306-E990-439E-84EF-F7742CE9E65C}" srcOrd="5" destOrd="0" presId="urn:microsoft.com/office/officeart/2005/8/layout/default"/>
    <dgm:cxn modelId="{D0880A5D-7F99-4B5D-BDD9-02E8903ADD56}" type="presParOf" srcId="{0112C817-26BC-44F1-AD54-CD042C476E16}" destId="{31F75D35-83C8-478C-AEAA-F05D60AAAF27}" srcOrd="6" destOrd="0" presId="urn:microsoft.com/office/officeart/2005/8/layout/default"/>
    <dgm:cxn modelId="{805CF25A-9876-4710-BE60-40D47A155A23}" type="presParOf" srcId="{0112C817-26BC-44F1-AD54-CD042C476E16}" destId="{25B702A5-F73C-4D1F-9621-B3DFCA8133BF}" srcOrd="7" destOrd="0" presId="urn:microsoft.com/office/officeart/2005/8/layout/default"/>
    <dgm:cxn modelId="{90F67408-C5A2-4F27-A9D3-1A3C4D2906CA}" type="presParOf" srcId="{0112C817-26BC-44F1-AD54-CD042C476E16}" destId="{DA8078F0-0ECC-4795-90DF-D60DACC59878}"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2E8B84F-9751-471C-86D3-45FFF5B17BCE}"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29EB614B-9304-4403-9B15-C8756E5ABF64}">
      <dgm:prSet phldrT="[Text]"/>
      <dgm:spPr>
        <a:solidFill>
          <a:schemeClr val="tx1"/>
        </a:solidFill>
      </dgm:spPr>
      <dgm:t>
        <a:bodyPr/>
        <a:lstStyle/>
        <a:p>
          <a:r>
            <a:rPr lang="en-US" dirty="0" smtClean="0">
              <a:latin typeface="Arial" panose="020B0604020202020204" pitchFamily="34" charset="0"/>
              <a:cs typeface="Arial" panose="020B0604020202020204" pitchFamily="34" charset="0"/>
            </a:rPr>
            <a:t>Masculinity/Toxic masculinity &amp; higher education</a:t>
          </a:r>
          <a:endParaRPr lang="en-US" dirty="0">
            <a:latin typeface="Arial" panose="020B0604020202020204" pitchFamily="34" charset="0"/>
            <a:cs typeface="Arial" panose="020B0604020202020204" pitchFamily="34" charset="0"/>
          </a:endParaRPr>
        </a:p>
      </dgm:t>
    </dgm:pt>
    <dgm:pt modelId="{17B4615D-52A3-4A96-AA83-C2C841D8B02C}" type="parTrans" cxnId="{94FA5526-0C91-4A14-8F58-466FA6547E16}">
      <dgm:prSet/>
      <dgm:spPr/>
      <dgm:t>
        <a:bodyPr/>
        <a:lstStyle/>
        <a:p>
          <a:endParaRPr lang="en-US">
            <a:latin typeface="Arial" panose="020B0604020202020204" pitchFamily="34" charset="0"/>
            <a:cs typeface="Arial" panose="020B0604020202020204" pitchFamily="34" charset="0"/>
          </a:endParaRPr>
        </a:p>
      </dgm:t>
    </dgm:pt>
    <dgm:pt modelId="{CFDD45C9-F717-486E-9625-DFB550D452DC}" type="sibTrans" cxnId="{94FA5526-0C91-4A14-8F58-466FA6547E16}">
      <dgm:prSet/>
      <dgm:spPr/>
      <dgm:t>
        <a:bodyPr/>
        <a:lstStyle/>
        <a:p>
          <a:endParaRPr lang="en-US">
            <a:latin typeface="Arial" panose="020B0604020202020204" pitchFamily="34" charset="0"/>
            <a:cs typeface="Arial" panose="020B0604020202020204" pitchFamily="34" charset="0"/>
          </a:endParaRPr>
        </a:p>
      </dgm:t>
    </dgm:pt>
    <dgm:pt modelId="{A53808B6-0663-4D84-A242-16C3E99DEC97}">
      <dgm:prSet/>
      <dgm:spPr>
        <a:solidFill>
          <a:schemeClr val="tx1">
            <a:lumMod val="50000"/>
            <a:lumOff val="50000"/>
          </a:schemeClr>
        </a:solidFill>
      </dgm:spPr>
      <dgm:t>
        <a:bodyPr/>
        <a:lstStyle/>
        <a:p>
          <a:r>
            <a:rPr lang="en-US" smtClean="0">
              <a:latin typeface="Arial" panose="020B0604020202020204" pitchFamily="34" charset="0"/>
              <a:cs typeface="Arial" panose="020B0604020202020204" pitchFamily="34" charset="0"/>
            </a:rPr>
            <a:t>Emotional and developmental readiness </a:t>
          </a:r>
          <a:r>
            <a:rPr lang="mr-IN" smtClean="0">
              <a:latin typeface="Arial" panose="020B0604020202020204" pitchFamily="34" charset="0"/>
            </a:rPr>
            <a:t>–</a:t>
          </a:r>
          <a:r>
            <a:rPr lang="en-US" smtClean="0">
              <a:latin typeface="Arial" panose="020B0604020202020204" pitchFamily="34" charset="0"/>
              <a:cs typeface="Arial" panose="020B0604020202020204" pitchFamily="34" charset="0"/>
            </a:rPr>
            <a:t> frontal lobe</a:t>
          </a:r>
          <a:endParaRPr lang="en-US" dirty="0" smtClean="0">
            <a:latin typeface="Arial" panose="020B0604020202020204" pitchFamily="34" charset="0"/>
            <a:cs typeface="Arial" panose="020B0604020202020204" pitchFamily="34" charset="0"/>
          </a:endParaRPr>
        </a:p>
      </dgm:t>
    </dgm:pt>
    <dgm:pt modelId="{8DAD8BCD-B857-45D6-83CD-DEA0A39ED8F0}" type="parTrans" cxnId="{8A41605F-7203-4DC2-B801-62CAA277FBF8}">
      <dgm:prSet/>
      <dgm:spPr/>
      <dgm:t>
        <a:bodyPr/>
        <a:lstStyle/>
        <a:p>
          <a:endParaRPr lang="en-US">
            <a:latin typeface="Arial" panose="020B0604020202020204" pitchFamily="34" charset="0"/>
            <a:cs typeface="Arial" panose="020B0604020202020204" pitchFamily="34" charset="0"/>
          </a:endParaRPr>
        </a:p>
      </dgm:t>
    </dgm:pt>
    <dgm:pt modelId="{00DF734E-C2A7-47FD-8151-3B31EF1378CB}" type="sibTrans" cxnId="{8A41605F-7203-4DC2-B801-62CAA277FBF8}">
      <dgm:prSet/>
      <dgm:spPr/>
      <dgm:t>
        <a:bodyPr/>
        <a:lstStyle/>
        <a:p>
          <a:endParaRPr lang="en-US">
            <a:latin typeface="Arial" panose="020B0604020202020204" pitchFamily="34" charset="0"/>
            <a:cs typeface="Arial" panose="020B0604020202020204" pitchFamily="34" charset="0"/>
          </a:endParaRPr>
        </a:p>
      </dgm:t>
    </dgm:pt>
    <dgm:pt modelId="{7107D2CE-39BB-4C9E-A5E5-B0C664E3D216}">
      <dgm:prSet/>
      <dgm:spPr>
        <a:solidFill>
          <a:srgbClr val="881124"/>
        </a:solidFill>
      </dgm:spPr>
      <dgm:t>
        <a:bodyPr/>
        <a:lstStyle/>
        <a:p>
          <a:r>
            <a:rPr lang="en-US" smtClean="0">
              <a:latin typeface="Arial" panose="020B0604020202020204" pitchFamily="34" charset="0"/>
              <a:cs typeface="Arial" panose="020B0604020202020204" pitchFamily="34" charset="0"/>
            </a:rPr>
            <a:t>Lack of focus</a:t>
          </a:r>
          <a:endParaRPr lang="en-US" dirty="0" smtClean="0">
            <a:latin typeface="Arial" panose="020B0604020202020204" pitchFamily="34" charset="0"/>
            <a:cs typeface="Arial" panose="020B0604020202020204" pitchFamily="34" charset="0"/>
          </a:endParaRPr>
        </a:p>
      </dgm:t>
    </dgm:pt>
    <dgm:pt modelId="{BEC67436-8D81-461B-BD3E-AA902978B64B}" type="parTrans" cxnId="{A9CDBA57-A451-4FF5-BCF5-E00808958005}">
      <dgm:prSet/>
      <dgm:spPr/>
      <dgm:t>
        <a:bodyPr/>
        <a:lstStyle/>
        <a:p>
          <a:endParaRPr lang="en-US">
            <a:latin typeface="Arial" panose="020B0604020202020204" pitchFamily="34" charset="0"/>
            <a:cs typeface="Arial" panose="020B0604020202020204" pitchFamily="34" charset="0"/>
          </a:endParaRPr>
        </a:p>
      </dgm:t>
    </dgm:pt>
    <dgm:pt modelId="{85540D1B-0D06-4897-9FEA-32017D03D45D}" type="sibTrans" cxnId="{A9CDBA57-A451-4FF5-BCF5-E00808958005}">
      <dgm:prSet/>
      <dgm:spPr/>
      <dgm:t>
        <a:bodyPr/>
        <a:lstStyle/>
        <a:p>
          <a:endParaRPr lang="en-US">
            <a:latin typeface="Arial" panose="020B0604020202020204" pitchFamily="34" charset="0"/>
            <a:cs typeface="Arial" panose="020B0604020202020204" pitchFamily="34" charset="0"/>
          </a:endParaRPr>
        </a:p>
      </dgm:t>
    </dgm:pt>
    <dgm:pt modelId="{F6EE4D9C-9D27-42FD-9DCC-799CA44D4209}">
      <dgm:prSet/>
      <dgm:spPr>
        <a:solidFill>
          <a:schemeClr val="accent5">
            <a:lumMod val="50000"/>
          </a:schemeClr>
        </a:solidFill>
      </dgm:spPr>
      <dgm:t>
        <a:bodyPr/>
        <a:lstStyle/>
        <a:p>
          <a:r>
            <a:rPr lang="en-US" smtClean="0">
              <a:latin typeface="Arial" panose="020B0604020202020204" pitchFamily="34" charset="0"/>
              <a:cs typeface="Arial" panose="020B0604020202020204" pitchFamily="34" charset="0"/>
            </a:rPr>
            <a:t>Inadequate academic preparation</a:t>
          </a:r>
          <a:endParaRPr lang="en-US" dirty="0">
            <a:latin typeface="Arial" panose="020B0604020202020204" pitchFamily="34" charset="0"/>
            <a:cs typeface="Arial" panose="020B0604020202020204" pitchFamily="34" charset="0"/>
          </a:endParaRPr>
        </a:p>
      </dgm:t>
    </dgm:pt>
    <dgm:pt modelId="{149EECD5-FEBD-4794-8696-022F05489BE2}" type="parTrans" cxnId="{C8423A62-2F7B-47FD-BCDA-99204503FA44}">
      <dgm:prSet/>
      <dgm:spPr/>
      <dgm:t>
        <a:bodyPr/>
        <a:lstStyle/>
        <a:p>
          <a:endParaRPr lang="en-US">
            <a:latin typeface="Arial" panose="020B0604020202020204" pitchFamily="34" charset="0"/>
            <a:cs typeface="Arial" panose="020B0604020202020204" pitchFamily="34" charset="0"/>
          </a:endParaRPr>
        </a:p>
      </dgm:t>
    </dgm:pt>
    <dgm:pt modelId="{FCF2801C-445C-4827-AB63-DE114D01BF86}" type="sibTrans" cxnId="{C8423A62-2F7B-47FD-BCDA-99204503FA44}">
      <dgm:prSet/>
      <dgm:spPr/>
      <dgm:t>
        <a:bodyPr/>
        <a:lstStyle/>
        <a:p>
          <a:endParaRPr lang="en-US">
            <a:latin typeface="Arial" panose="020B0604020202020204" pitchFamily="34" charset="0"/>
            <a:cs typeface="Arial" panose="020B0604020202020204" pitchFamily="34" charset="0"/>
          </a:endParaRPr>
        </a:p>
      </dgm:t>
    </dgm:pt>
    <dgm:pt modelId="{B0E332F6-8576-432B-9FE9-A5DD847CC489}" type="pres">
      <dgm:prSet presAssocID="{A2E8B84F-9751-471C-86D3-45FFF5B17BCE}" presName="linear" presStyleCnt="0">
        <dgm:presLayoutVars>
          <dgm:dir/>
          <dgm:animLvl val="lvl"/>
          <dgm:resizeHandles val="exact"/>
        </dgm:presLayoutVars>
      </dgm:prSet>
      <dgm:spPr/>
      <dgm:t>
        <a:bodyPr/>
        <a:lstStyle/>
        <a:p>
          <a:endParaRPr lang="en-US"/>
        </a:p>
      </dgm:t>
    </dgm:pt>
    <dgm:pt modelId="{3124EBBF-A5C3-4FC2-88E8-6D98A8B96936}" type="pres">
      <dgm:prSet presAssocID="{29EB614B-9304-4403-9B15-C8756E5ABF64}" presName="parentLin" presStyleCnt="0"/>
      <dgm:spPr/>
    </dgm:pt>
    <dgm:pt modelId="{4E23FAD3-8407-4224-AB7C-B9FB85307A1A}" type="pres">
      <dgm:prSet presAssocID="{29EB614B-9304-4403-9B15-C8756E5ABF64}" presName="parentLeftMargin" presStyleLbl="node1" presStyleIdx="0" presStyleCnt="4"/>
      <dgm:spPr/>
      <dgm:t>
        <a:bodyPr/>
        <a:lstStyle/>
        <a:p>
          <a:endParaRPr lang="en-US"/>
        </a:p>
      </dgm:t>
    </dgm:pt>
    <dgm:pt modelId="{AF712C71-92CA-4CF5-B985-D9365EA9022F}" type="pres">
      <dgm:prSet presAssocID="{29EB614B-9304-4403-9B15-C8756E5ABF64}" presName="parentText" presStyleLbl="node1" presStyleIdx="0" presStyleCnt="4" custScaleX="108333">
        <dgm:presLayoutVars>
          <dgm:chMax val="0"/>
          <dgm:bulletEnabled val="1"/>
        </dgm:presLayoutVars>
      </dgm:prSet>
      <dgm:spPr/>
      <dgm:t>
        <a:bodyPr/>
        <a:lstStyle/>
        <a:p>
          <a:endParaRPr lang="en-US"/>
        </a:p>
      </dgm:t>
    </dgm:pt>
    <dgm:pt modelId="{F681C9FF-29E2-47A0-98D4-25B81661A887}" type="pres">
      <dgm:prSet presAssocID="{29EB614B-9304-4403-9B15-C8756E5ABF64}" presName="negativeSpace" presStyleCnt="0"/>
      <dgm:spPr/>
    </dgm:pt>
    <dgm:pt modelId="{4FDD2FA8-44DC-4D1C-998E-CF9F6B4C0AA0}" type="pres">
      <dgm:prSet presAssocID="{29EB614B-9304-4403-9B15-C8756E5ABF64}" presName="childText" presStyleLbl="conFgAcc1" presStyleIdx="0" presStyleCnt="4">
        <dgm:presLayoutVars>
          <dgm:bulletEnabled val="1"/>
        </dgm:presLayoutVars>
      </dgm:prSet>
      <dgm:spPr/>
    </dgm:pt>
    <dgm:pt modelId="{B7757C0E-CE8F-4FD3-9579-A965221B611C}" type="pres">
      <dgm:prSet presAssocID="{CFDD45C9-F717-486E-9625-DFB550D452DC}" presName="spaceBetweenRectangles" presStyleCnt="0"/>
      <dgm:spPr/>
    </dgm:pt>
    <dgm:pt modelId="{964B75E9-2DDC-4960-BA24-42A642516D44}" type="pres">
      <dgm:prSet presAssocID="{A53808B6-0663-4D84-A242-16C3E99DEC97}" presName="parentLin" presStyleCnt="0"/>
      <dgm:spPr/>
    </dgm:pt>
    <dgm:pt modelId="{9A7F9ACE-CE14-4892-950E-71D8D879BF72}" type="pres">
      <dgm:prSet presAssocID="{A53808B6-0663-4D84-A242-16C3E99DEC97}" presName="parentLeftMargin" presStyleLbl="node1" presStyleIdx="0" presStyleCnt="4"/>
      <dgm:spPr/>
      <dgm:t>
        <a:bodyPr/>
        <a:lstStyle/>
        <a:p>
          <a:endParaRPr lang="en-US"/>
        </a:p>
      </dgm:t>
    </dgm:pt>
    <dgm:pt modelId="{79B264B2-D4F3-419C-9B2F-961A02D1899B}" type="pres">
      <dgm:prSet presAssocID="{A53808B6-0663-4D84-A242-16C3E99DEC97}" presName="parentText" presStyleLbl="node1" presStyleIdx="1" presStyleCnt="4" custScaleX="108333">
        <dgm:presLayoutVars>
          <dgm:chMax val="0"/>
          <dgm:bulletEnabled val="1"/>
        </dgm:presLayoutVars>
      </dgm:prSet>
      <dgm:spPr/>
      <dgm:t>
        <a:bodyPr/>
        <a:lstStyle/>
        <a:p>
          <a:endParaRPr lang="en-US"/>
        </a:p>
      </dgm:t>
    </dgm:pt>
    <dgm:pt modelId="{13E90F61-5264-4369-B857-6CA26157E14A}" type="pres">
      <dgm:prSet presAssocID="{A53808B6-0663-4D84-A242-16C3E99DEC97}" presName="negativeSpace" presStyleCnt="0"/>
      <dgm:spPr/>
    </dgm:pt>
    <dgm:pt modelId="{2894E3CD-B737-42C1-9774-FBD1A53AC17E}" type="pres">
      <dgm:prSet presAssocID="{A53808B6-0663-4D84-A242-16C3E99DEC97}" presName="childText" presStyleLbl="conFgAcc1" presStyleIdx="1" presStyleCnt="4">
        <dgm:presLayoutVars>
          <dgm:bulletEnabled val="1"/>
        </dgm:presLayoutVars>
      </dgm:prSet>
      <dgm:spPr/>
    </dgm:pt>
    <dgm:pt modelId="{16BF3C51-C521-4AB7-8E46-4D757C8E836C}" type="pres">
      <dgm:prSet presAssocID="{00DF734E-C2A7-47FD-8151-3B31EF1378CB}" presName="spaceBetweenRectangles" presStyleCnt="0"/>
      <dgm:spPr/>
    </dgm:pt>
    <dgm:pt modelId="{DA74A644-8ED8-4ED6-862D-434A2F079051}" type="pres">
      <dgm:prSet presAssocID="{7107D2CE-39BB-4C9E-A5E5-B0C664E3D216}" presName="parentLin" presStyleCnt="0"/>
      <dgm:spPr/>
    </dgm:pt>
    <dgm:pt modelId="{5CC1A6F6-5823-44E0-9C6E-952947E04895}" type="pres">
      <dgm:prSet presAssocID="{7107D2CE-39BB-4C9E-A5E5-B0C664E3D216}" presName="parentLeftMargin" presStyleLbl="node1" presStyleIdx="1" presStyleCnt="4"/>
      <dgm:spPr/>
      <dgm:t>
        <a:bodyPr/>
        <a:lstStyle/>
        <a:p>
          <a:endParaRPr lang="en-US"/>
        </a:p>
      </dgm:t>
    </dgm:pt>
    <dgm:pt modelId="{DDC92151-7F05-4F71-A700-3DF8815CC442}" type="pres">
      <dgm:prSet presAssocID="{7107D2CE-39BB-4C9E-A5E5-B0C664E3D216}" presName="parentText" presStyleLbl="node1" presStyleIdx="2" presStyleCnt="4" custScaleX="108333">
        <dgm:presLayoutVars>
          <dgm:chMax val="0"/>
          <dgm:bulletEnabled val="1"/>
        </dgm:presLayoutVars>
      </dgm:prSet>
      <dgm:spPr/>
      <dgm:t>
        <a:bodyPr/>
        <a:lstStyle/>
        <a:p>
          <a:endParaRPr lang="en-US"/>
        </a:p>
      </dgm:t>
    </dgm:pt>
    <dgm:pt modelId="{9594FC60-0A4A-4CFA-9524-A719F57342FF}" type="pres">
      <dgm:prSet presAssocID="{7107D2CE-39BB-4C9E-A5E5-B0C664E3D216}" presName="negativeSpace" presStyleCnt="0"/>
      <dgm:spPr/>
    </dgm:pt>
    <dgm:pt modelId="{CE154567-A2E8-41F8-A408-839A0425AA20}" type="pres">
      <dgm:prSet presAssocID="{7107D2CE-39BB-4C9E-A5E5-B0C664E3D216}" presName="childText" presStyleLbl="conFgAcc1" presStyleIdx="2" presStyleCnt="4">
        <dgm:presLayoutVars>
          <dgm:bulletEnabled val="1"/>
        </dgm:presLayoutVars>
      </dgm:prSet>
      <dgm:spPr/>
    </dgm:pt>
    <dgm:pt modelId="{C7FFE005-9E7D-40F9-93E9-4E68D446A0F4}" type="pres">
      <dgm:prSet presAssocID="{85540D1B-0D06-4897-9FEA-32017D03D45D}" presName="spaceBetweenRectangles" presStyleCnt="0"/>
      <dgm:spPr/>
    </dgm:pt>
    <dgm:pt modelId="{F3D9026F-D9F2-468F-BF38-5379840456B9}" type="pres">
      <dgm:prSet presAssocID="{F6EE4D9C-9D27-42FD-9DCC-799CA44D4209}" presName="parentLin" presStyleCnt="0"/>
      <dgm:spPr/>
    </dgm:pt>
    <dgm:pt modelId="{0C5B016B-6CAB-4874-BEC6-E2664B4520D3}" type="pres">
      <dgm:prSet presAssocID="{F6EE4D9C-9D27-42FD-9DCC-799CA44D4209}" presName="parentLeftMargin" presStyleLbl="node1" presStyleIdx="2" presStyleCnt="4"/>
      <dgm:spPr/>
      <dgm:t>
        <a:bodyPr/>
        <a:lstStyle/>
        <a:p>
          <a:endParaRPr lang="en-US"/>
        </a:p>
      </dgm:t>
    </dgm:pt>
    <dgm:pt modelId="{BE9681B8-66D5-45A8-BC95-6D5EAB62E165}" type="pres">
      <dgm:prSet presAssocID="{F6EE4D9C-9D27-42FD-9DCC-799CA44D4209}" presName="parentText" presStyleLbl="node1" presStyleIdx="3" presStyleCnt="4" custScaleX="108333">
        <dgm:presLayoutVars>
          <dgm:chMax val="0"/>
          <dgm:bulletEnabled val="1"/>
        </dgm:presLayoutVars>
      </dgm:prSet>
      <dgm:spPr/>
      <dgm:t>
        <a:bodyPr/>
        <a:lstStyle/>
        <a:p>
          <a:endParaRPr lang="en-US"/>
        </a:p>
      </dgm:t>
    </dgm:pt>
    <dgm:pt modelId="{EE05401B-1B0D-492B-BDBC-8AD4452C4839}" type="pres">
      <dgm:prSet presAssocID="{F6EE4D9C-9D27-42FD-9DCC-799CA44D4209}" presName="negativeSpace" presStyleCnt="0"/>
      <dgm:spPr/>
    </dgm:pt>
    <dgm:pt modelId="{E4C16498-3605-4C3F-9A45-EB5888948586}" type="pres">
      <dgm:prSet presAssocID="{F6EE4D9C-9D27-42FD-9DCC-799CA44D4209}" presName="childText" presStyleLbl="conFgAcc1" presStyleIdx="3" presStyleCnt="4">
        <dgm:presLayoutVars>
          <dgm:bulletEnabled val="1"/>
        </dgm:presLayoutVars>
      </dgm:prSet>
      <dgm:spPr/>
    </dgm:pt>
  </dgm:ptLst>
  <dgm:cxnLst>
    <dgm:cxn modelId="{A9CDBA57-A451-4FF5-BCF5-E00808958005}" srcId="{A2E8B84F-9751-471C-86D3-45FFF5B17BCE}" destId="{7107D2CE-39BB-4C9E-A5E5-B0C664E3D216}" srcOrd="2" destOrd="0" parTransId="{BEC67436-8D81-461B-BD3E-AA902978B64B}" sibTransId="{85540D1B-0D06-4897-9FEA-32017D03D45D}"/>
    <dgm:cxn modelId="{79088DE6-10AA-466F-A9FE-9E8223575085}" type="presOf" srcId="{29EB614B-9304-4403-9B15-C8756E5ABF64}" destId="{4E23FAD3-8407-4224-AB7C-B9FB85307A1A}" srcOrd="0" destOrd="0" presId="urn:microsoft.com/office/officeart/2005/8/layout/list1"/>
    <dgm:cxn modelId="{118F49E4-9C56-4724-B0AE-0DDE69FCC1A7}" type="presOf" srcId="{A2E8B84F-9751-471C-86D3-45FFF5B17BCE}" destId="{B0E332F6-8576-432B-9FE9-A5DD847CC489}" srcOrd="0" destOrd="0" presId="urn:microsoft.com/office/officeart/2005/8/layout/list1"/>
    <dgm:cxn modelId="{8A41605F-7203-4DC2-B801-62CAA277FBF8}" srcId="{A2E8B84F-9751-471C-86D3-45FFF5B17BCE}" destId="{A53808B6-0663-4D84-A242-16C3E99DEC97}" srcOrd="1" destOrd="0" parTransId="{8DAD8BCD-B857-45D6-83CD-DEA0A39ED8F0}" sibTransId="{00DF734E-C2A7-47FD-8151-3B31EF1378CB}"/>
    <dgm:cxn modelId="{178BDDF8-B54F-46CC-B6A4-55D22822BD39}" type="presOf" srcId="{7107D2CE-39BB-4C9E-A5E5-B0C664E3D216}" destId="{5CC1A6F6-5823-44E0-9C6E-952947E04895}" srcOrd="0" destOrd="0" presId="urn:microsoft.com/office/officeart/2005/8/layout/list1"/>
    <dgm:cxn modelId="{7E336448-F917-4943-BFBE-1DC29E30727E}" type="presOf" srcId="{F6EE4D9C-9D27-42FD-9DCC-799CA44D4209}" destId="{BE9681B8-66D5-45A8-BC95-6D5EAB62E165}" srcOrd="1" destOrd="0" presId="urn:microsoft.com/office/officeart/2005/8/layout/list1"/>
    <dgm:cxn modelId="{2D6C68C3-C699-4737-B7D7-7D2B461BBEAA}" type="presOf" srcId="{F6EE4D9C-9D27-42FD-9DCC-799CA44D4209}" destId="{0C5B016B-6CAB-4874-BEC6-E2664B4520D3}" srcOrd="0" destOrd="0" presId="urn:microsoft.com/office/officeart/2005/8/layout/list1"/>
    <dgm:cxn modelId="{351CF734-BCEB-44E7-8CA1-DE897D52A7FB}" type="presOf" srcId="{A53808B6-0663-4D84-A242-16C3E99DEC97}" destId="{9A7F9ACE-CE14-4892-950E-71D8D879BF72}" srcOrd="0" destOrd="0" presId="urn:microsoft.com/office/officeart/2005/8/layout/list1"/>
    <dgm:cxn modelId="{C8423A62-2F7B-47FD-BCDA-99204503FA44}" srcId="{A2E8B84F-9751-471C-86D3-45FFF5B17BCE}" destId="{F6EE4D9C-9D27-42FD-9DCC-799CA44D4209}" srcOrd="3" destOrd="0" parTransId="{149EECD5-FEBD-4794-8696-022F05489BE2}" sibTransId="{FCF2801C-445C-4827-AB63-DE114D01BF86}"/>
    <dgm:cxn modelId="{94FA5526-0C91-4A14-8F58-466FA6547E16}" srcId="{A2E8B84F-9751-471C-86D3-45FFF5B17BCE}" destId="{29EB614B-9304-4403-9B15-C8756E5ABF64}" srcOrd="0" destOrd="0" parTransId="{17B4615D-52A3-4A96-AA83-C2C841D8B02C}" sibTransId="{CFDD45C9-F717-486E-9625-DFB550D452DC}"/>
    <dgm:cxn modelId="{FAE4FAC8-EA4F-47CF-A70E-EF7E57B36A6E}" type="presOf" srcId="{29EB614B-9304-4403-9B15-C8756E5ABF64}" destId="{AF712C71-92CA-4CF5-B985-D9365EA9022F}" srcOrd="1" destOrd="0" presId="urn:microsoft.com/office/officeart/2005/8/layout/list1"/>
    <dgm:cxn modelId="{CE836E5F-DD61-44F5-A484-662DFC54F532}" type="presOf" srcId="{7107D2CE-39BB-4C9E-A5E5-B0C664E3D216}" destId="{DDC92151-7F05-4F71-A700-3DF8815CC442}" srcOrd="1" destOrd="0" presId="urn:microsoft.com/office/officeart/2005/8/layout/list1"/>
    <dgm:cxn modelId="{C03AD9BC-F3DA-426C-BEEE-3C4D8FBC1B92}" type="presOf" srcId="{A53808B6-0663-4D84-A242-16C3E99DEC97}" destId="{79B264B2-D4F3-419C-9B2F-961A02D1899B}" srcOrd="1" destOrd="0" presId="urn:microsoft.com/office/officeart/2005/8/layout/list1"/>
    <dgm:cxn modelId="{1C3F7697-2CEC-4818-A373-AFFCF8FA3D67}" type="presParOf" srcId="{B0E332F6-8576-432B-9FE9-A5DD847CC489}" destId="{3124EBBF-A5C3-4FC2-88E8-6D98A8B96936}" srcOrd="0" destOrd="0" presId="urn:microsoft.com/office/officeart/2005/8/layout/list1"/>
    <dgm:cxn modelId="{ED8AFC58-57B5-474A-99D8-63AC93FA41D5}" type="presParOf" srcId="{3124EBBF-A5C3-4FC2-88E8-6D98A8B96936}" destId="{4E23FAD3-8407-4224-AB7C-B9FB85307A1A}" srcOrd="0" destOrd="0" presId="urn:microsoft.com/office/officeart/2005/8/layout/list1"/>
    <dgm:cxn modelId="{C201E508-8B3B-4090-A35E-1F74F7346E31}" type="presParOf" srcId="{3124EBBF-A5C3-4FC2-88E8-6D98A8B96936}" destId="{AF712C71-92CA-4CF5-B985-D9365EA9022F}" srcOrd="1" destOrd="0" presId="urn:microsoft.com/office/officeart/2005/8/layout/list1"/>
    <dgm:cxn modelId="{CF840C23-A8B2-4C39-B57A-88BB5C77FEAC}" type="presParOf" srcId="{B0E332F6-8576-432B-9FE9-A5DD847CC489}" destId="{F681C9FF-29E2-47A0-98D4-25B81661A887}" srcOrd="1" destOrd="0" presId="urn:microsoft.com/office/officeart/2005/8/layout/list1"/>
    <dgm:cxn modelId="{05E40402-A83A-4B47-8556-AFAF27B775BD}" type="presParOf" srcId="{B0E332F6-8576-432B-9FE9-A5DD847CC489}" destId="{4FDD2FA8-44DC-4D1C-998E-CF9F6B4C0AA0}" srcOrd="2" destOrd="0" presId="urn:microsoft.com/office/officeart/2005/8/layout/list1"/>
    <dgm:cxn modelId="{53C94855-2037-42BD-8839-D8913BD72DC9}" type="presParOf" srcId="{B0E332F6-8576-432B-9FE9-A5DD847CC489}" destId="{B7757C0E-CE8F-4FD3-9579-A965221B611C}" srcOrd="3" destOrd="0" presId="urn:microsoft.com/office/officeart/2005/8/layout/list1"/>
    <dgm:cxn modelId="{658D5B68-5605-4F91-B5FB-49201165AE75}" type="presParOf" srcId="{B0E332F6-8576-432B-9FE9-A5DD847CC489}" destId="{964B75E9-2DDC-4960-BA24-42A642516D44}" srcOrd="4" destOrd="0" presId="urn:microsoft.com/office/officeart/2005/8/layout/list1"/>
    <dgm:cxn modelId="{7253B051-85BD-4649-B41C-7B35421759D1}" type="presParOf" srcId="{964B75E9-2DDC-4960-BA24-42A642516D44}" destId="{9A7F9ACE-CE14-4892-950E-71D8D879BF72}" srcOrd="0" destOrd="0" presId="urn:microsoft.com/office/officeart/2005/8/layout/list1"/>
    <dgm:cxn modelId="{AA3D4BF7-9281-48C4-90F8-2EB1138CBC41}" type="presParOf" srcId="{964B75E9-2DDC-4960-BA24-42A642516D44}" destId="{79B264B2-D4F3-419C-9B2F-961A02D1899B}" srcOrd="1" destOrd="0" presId="urn:microsoft.com/office/officeart/2005/8/layout/list1"/>
    <dgm:cxn modelId="{DCBFD29D-AA1B-4021-B708-580364E588DD}" type="presParOf" srcId="{B0E332F6-8576-432B-9FE9-A5DD847CC489}" destId="{13E90F61-5264-4369-B857-6CA26157E14A}" srcOrd="5" destOrd="0" presId="urn:microsoft.com/office/officeart/2005/8/layout/list1"/>
    <dgm:cxn modelId="{B1C0CBB9-C30D-4892-8B3B-89E6E21020F6}" type="presParOf" srcId="{B0E332F6-8576-432B-9FE9-A5DD847CC489}" destId="{2894E3CD-B737-42C1-9774-FBD1A53AC17E}" srcOrd="6" destOrd="0" presId="urn:microsoft.com/office/officeart/2005/8/layout/list1"/>
    <dgm:cxn modelId="{C991C997-C3D7-4A6F-9492-DA4281CAF372}" type="presParOf" srcId="{B0E332F6-8576-432B-9FE9-A5DD847CC489}" destId="{16BF3C51-C521-4AB7-8E46-4D757C8E836C}" srcOrd="7" destOrd="0" presId="urn:microsoft.com/office/officeart/2005/8/layout/list1"/>
    <dgm:cxn modelId="{1FE04A60-4A93-4657-87F4-F8E89BD02E73}" type="presParOf" srcId="{B0E332F6-8576-432B-9FE9-A5DD847CC489}" destId="{DA74A644-8ED8-4ED6-862D-434A2F079051}" srcOrd="8" destOrd="0" presId="urn:microsoft.com/office/officeart/2005/8/layout/list1"/>
    <dgm:cxn modelId="{2A2AA183-3C29-49D9-9947-5FA284DB3272}" type="presParOf" srcId="{DA74A644-8ED8-4ED6-862D-434A2F079051}" destId="{5CC1A6F6-5823-44E0-9C6E-952947E04895}" srcOrd="0" destOrd="0" presId="urn:microsoft.com/office/officeart/2005/8/layout/list1"/>
    <dgm:cxn modelId="{6C16EADA-C642-40CE-8CBB-30C1B2F56D23}" type="presParOf" srcId="{DA74A644-8ED8-4ED6-862D-434A2F079051}" destId="{DDC92151-7F05-4F71-A700-3DF8815CC442}" srcOrd="1" destOrd="0" presId="urn:microsoft.com/office/officeart/2005/8/layout/list1"/>
    <dgm:cxn modelId="{5669B202-74F2-4F03-9228-1DD83A37EA1A}" type="presParOf" srcId="{B0E332F6-8576-432B-9FE9-A5DD847CC489}" destId="{9594FC60-0A4A-4CFA-9524-A719F57342FF}" srcOrd="9" destOrd="0" presId="urn:microsoft.com/office/officeart/2005/8/layout/list1"/>
    <dgm:cxn modelId="{4AD569DA-63FD-4229-AAE0-38CBC576D037}" type="presParOf" srcId="{B0E332F6-8576-432B-9FE9-A5DD847CC489}" destId="{CE154567-A2E8-41F8-A408-839A0425AA20}" srcOrd="10" destOrd="0" presId="urn:microsoft.com/office/officeart/2005/8/layout/list1"/>
    <dgm:cxn modelId="{0D674455-ABFB-4675-ABDA-8F3273C3E3E6}" type="presParOf" srcId="{B0E332F6-8576-432B-9FE9-A5DD847CC489}" destId="{C7FFE005-9E7D-40F9-93E9-4E68D446A0F4}" srcOrd="11" destOrd="0" presId="urn:microsoft.com/office/officeart/2005/8/layout/list1"/>
    <dgm:cxn modelId="{2C22446F-1DCC-4CEA-B7AD-354493B1D79F}" type="presParOf" srcId="{B0E332F6-8576-432B-9FE9-A5DD847CC489}" destId="{F3D9026F-D9F2-468F-BF38-5379840456B9}" srcOrd="12" destOrd="0" presId="urn:microsoft.com/office/officeart/2005/8/layout/list1"/>
    <dgm:cxn modelId="{7B65F278-D346-49F5-8E7C-0A7A0BDA8E05}" type="presParOf" srcId="{F3D9026F-D9F2-468F-BF38-5379840456B9}" destId="{0C5B016B-6CAB-4874-BEC6-E2664B4520D3}" srcOrd="0" destOrd="0" presId="urn:microsoft.com/office/officeart/2005/8/layout/list1"/>
    <dgm:cxn modelId="{2844D072-EEE5-4250-85C5-184A65CA4A3A}" type="presParOf" srcId="{F3D9026F-D9F2-468F-BF38-5379840456B9}" destId="{BE9681B8-66D5-45A8-BC95-6D5EAB62E165}" srcOrd="1" destOrd="0" presId="urn:microsoft.com/office/officeart/2005/8/layout/list1"/>
    <dgm:cxn modelId="{B8212617-EE5A-4B08-8174-950BB1616FAC}" type="presParOf" srcId="{B0E332F6-8576-432B-9FE9-A5DD847CC489}" destId="{EE05401B-1B0D-492B-BDBC-8AD4452C4839}" srcOrd="13" destOrd="0" presId="urn:microsoft.com/office/officeart/2005/8/layout/list1"/>
    <dgm:cxn modelId="{0FEBE60A-A672-4B90-A376-0873ED06B1FF}" type="presParOf" srcId="{B0E332F6-8576-432B-9FE9-A5DD847CC489}" destId="{E4C16498-3605-4C3F-9A45-EB588894858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BBA1F21-C654-4EF2-A4C2-B665F11D2E10}"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1D46FDEE-58A8-487C-B384-68DF5C59483B}">
      <dgm:prSet phldrT="[Text]"/>
      <dgm:spPr/>
      <dgm:t>
        <a:bodyPr/>
        <a:lstStyle/>
        <a:p>
          <a:r>
            <a:rPr lang="en-US" dirty="0" smtClean="0">
              <a:latin typeface="Arial" panose="020B0604020202020204" pitchFamily="34" charset="0"/>
              <a:cs typeface="Arial" panose="020B0604020202020204" pitchFamily="34" charset="0"/>
            </a:rPr>
            <a:t>Inability to deal with frustrations</a:t>
          </a:r>
          <a:endParaRPr lang="en-US" dirty="0">
            <a:latin typeface="Arial" panose="020B0604020202020204" pitchFamily="34" charset="0"/>
            <a:cs typeface="Arial" panose="020B0604020202020204" pitchFamily="34" charset="0"/>
          </a:endParaRPr>
        </a:p>
      </dgm:t>
    </dgm:pt>
    <dgm:pt modelId="{63E98937-07C6-419E-8025-7575AB239529}" type="parTrans" cxnId="{D3581527-62FA-467C-AA09-B0B1D149C8A1}">
      <dgm:prSet/>
      <dgm:spPr/>
      <dgm:t>
        <a:bodyPr/>
        <a:lstStyle/>
        <a:p>
          <a:endParaRPr lang="en-US">
            <a:latin typeface="Arial" panose="020B0604020202020204" pitchFamily="34" charset="0"/>
            <a:cs typeface="Arial" panose="020B0604020202020204" pitchFamily="34" charset="0"/>
          </a:endParaRPr>
        </a:p>
      </dgm:t>
    </dgm:pt>
    <dgm:pt modelId="{88D57DC9-B2E0-4774-BD74-E3EE7E68DA47}" type="sibTrans" cxnId="{D3581527-62FA-467C-AA09-B0B1D149C8A1}">
      <dgm:prSet/>
      <dgm:spPr/>
      <dgm:t>
        <a:bodyPr/>
        <a:lstStyle/>
        <a:p>
          <a:endParaRPr lang="en-US">
            <a:latin typeface="Arial" panose="020B0604020202020204" pitchFamily="34" charset="0"/>
            <a:cs typeface="Arial" panose="020B0604020202020204" pitchFamily="34" charset="0"/>
          </a:endParaRPr>
        </a:p>
      </dgm:t>
    </dgm:pt>
    <dgm:pt modelId="{298AE597-80D4-42CF-A50C-1B4171ECC761}">
      <dgm:prSet phldrT="[Text]"/>
      <dgm:spPr/>
      <dgm:t>
        <a:bodyPr/>
        <a:lstStyle/>
        <a:p>
          <a:r>
            <a:rPr lang="en-US" dirty="0" smtClean="0">
              <a:latin typeface="Arial" panose="020B0604020202020204" pitchFamily="34" charset="0"/>
              <a:cs typeface="Arial" panose="020B0604020202020204" pitchFamily="34" charset="0"/>
            </a:rPr>
            <a:t>Impact of alcohol and drug usage</a:t>
          </a:r>
          <a:endParaRPr lang="en-US" dirty="0">
            <a:latin typeface="Arial" panose="020B0604020202020204" pitchFamily="34" charset="0"/>
            <a:cs typeface="Arial" panose="020B0604020202020204" pitchFamily="34" charset="0"/>
          </a:endParaRPr>
        </a:p>
      </dgm:t>
    </dgm:pt>
    <dgm:pt modelId="{3FE84C03-B3D6-4CDA-8151-359CD7710EE7}" type="parTrans" cxnId="{B903589A-A778-437F-BB75-E3A2818E7C8A}">
      <dgm:prSet/>
      <dgm:spPr/>
      <dgm:t>
        <a:bodyPr/>
        <a:lstStyle/>
        <a:p>
          <a:endParaRPr lang="en-US">
            <a:latin typeface="Arial" panose="020B0604020202020204" pitchFamily="34" charset="0"/>
            <a:cs typeface="Arial" panose="020B0604020202020204" pitchFamily="34" charset="0"/>
          </a:endParaRPr>
        </a:p>
      </dgm:t>
    </dgm:pt>
    <dgm:pt modelId="{D447D72C-6546-41A8-A858-F8FD41449456}" type="sibTrans" cxnId="{B903589A-A778-437F-BB75-E3A2818E7C8A}">
      <dgm:prSet/>
      <dgm:spPr/>
      <dgm:t>
        <a:bodyPr/>
        <a:lstStyle/>
        <a:p>
          <a:endParaRPr lang="en-US">
            <a:latin typeface="Arial" panose="020B0604020202020204" pitchFamily="34" charset="0"/>
            <a:cs typeface="Arial" panose="020B0604020202020204" pitchFamily="34" charset="0"/>
          </a:endParaRPr>
        </a:p>
      </dgm:t>
    </dgm:pt>
    <dgm:pt modelId="{21A956A0-4712-4A77-A5C7-985FD69F6643}">
      <dgm:prSet/>
      <dgm:spPr/>
      <dgm:t>
        <a:bodyPr/>
        <a:lstStyle/>
        <a:p>
          <a:r>
            <a:rPr lang="en-US" smtClean="0">
              <a:latin typeface="Arial" panose="020B0604020202020204" pitchFamily="34" charset="0"/>
              <a:cs typeface="Arial" panose="020B0604020202020204" pitchFamily="34" charset="0"/>
            </a:rPr>
            <a:t>Inability to delay gratification</a:t>
          </a:r>
          <a:endParaRPr lang="en-US" dirty="0" smtClean="0">
            <a:latin typeface="Arial" panose="020B0604020202020204" pitchFamily="34" charset="0"/>
            <a:cs typeface="Arial" panose="020B0604020202020204" pitchFamily="34" charset="0"/>
          </a:endParaRPr>
        </a:p>
      </dgm:t>
    </dgm:pt>
    <dgm:pt modelId="{7C2BADE0-B943-4740-8A5F-FDA261582673}" type="parTrans" cxnId="{1AA7A7E6-DC6E-4875-AE91-950813CB8C7F}">
      <dgm:prSet/>
      <dgm:spPr/>
      <dgm:t>
        <a:bodyPr/>
        <a:lstStyle/>
        <a:p>
          <a:endParaRPr lang="en-US">
            <a:latin typeface="Arial" panose="020B0604020202020204" pitchFamily="34" charset="0"/>
            <a:cs typeface="Arial" panose="020B0604020202020204" pitchFamily="34" charset="0"/>
          </a:endParaRPr>
        </a:p>
      </dgm:t>
    </dgm:pt>
    <dgm:pt modelId="{949908C8-398D-4E25-95FA-CEC47BCB4759}" type="sibTrans" cxnId="{1AA7A7E6-DC6E-4875-AE91-950813CB8C7F}">
      <dgm:prSet/>
      <dgm:spPr/>
      <dgm:t>
        <a:bodyPr/>
        <a:lstStyle/>
        <a:p>
          <a:endParaRPr lang="en-US">
            <a:latin typeface="Arial" panose="020B0604020202020204" pitchFamily="34" charset="0"/>
            <a:cs typeface="Arial" panose="020B0604020202020204" pitchFamily="34" charset="0"/>
          </a:endParaRPr>
        </a:p>
      </dgm:t>
    </dgm:pt>
    <dgm:pt modelId="{1AFB8D36-8521-4C1D-ACCA-AD433724B086}">
      <dgm:prSet/>
      <dgm:spPr/>
      <dgm:t>
        <a:bodyPr/>
        <a:lstStyle/>
        <a:p>
          <a:r>
            <a:rPr lang="en-US" smtClean="0">
              <a:latin typeface="Arial" panose="020B0604020202020204" pitchFamily="34" charset="0"/>
              <a:cs typeface="Arial" panose="020B0604020202020204" pitchFamily="34" charset="0"/>
            </a:rPr>
            <a:t>Financial realities of higher education</a:t>
          </a:r>
          <a:endParaRPr lang="en-US" dirty="0" smtClean="0">
            <a:latin typeface="Arial" panose="020B0604020202020204" pitchFamily="34" charset="0"/>
            <a:cs typeface="Arial" panose="020B0604020202020204" pitchFamily="34" charset="0"/>
          </a:endParaRPr>
        </a:p>
      </dgm:t>
    </dgm:pt>
    <dgm:pt modelId="{AD177987-8B94-4A4C-B46B-2E4EAA055F9C}" type="parTrans" cxnId="{8C099F11-8EE9-4DF7-B8D6-80BAEF71802D}">
      <dgm:prSet/>
      <dgm:spPr/>
      <dgm:t>
        <a:bodyPr/>
        <a:lstStyle/>
        <a:p>
          <a:endParaRPr lang="en-US">
            <a:latin typeface="Arial" panose="020B0604020202020204" pitchFamily="34" charset="0"/>
            <a:cs typeface="Arial" panose="020B0604020202020204" pitchFamily="34" charset="0"/>
          </a:endParaRPr>
        </a:p>
      </dgm:t>
    </dgm:pt>
    <dgm:pt modelId="{6F0AAD60-9150-4BC5-A67B-06E9C1701474}" type="sibTrans" cxnId="{8C099F11-8EE9-4DF7-B8D6-80BAEF71802D}">
      <dgm:prSet/>
      <dgm:spPr/>
      <dgm:t>
        <a:bodyPr/>
        <a:lstStyle/>
        <a:p>
          <a:endParaRPr lang="en-US">
            <a:latin typeface="Arial" panose="020B0604020202020204" pitchFamily="34" charset="0"/>
            <a:cs typeface="Arial" panose="020B0604020202020204" pitchFamily="34" charset="0"/>
          </a:endParaRPr>
        </a:p>
      </dgm:t>
    </dgm:pt>
    <dgm:pt modelId="{5E891433-C936-4E82-AA52-BFC5A93FF93D}">
      <dgm:prSet/>
      <dgm:spPr/>
      <dgm:t>
        <a:bodyPr/>
        <a:lstStyle/>
        <a:p>
          <a:r>
            <a:rPr lang="en-US" smtClean="0">
              <a:latin typeface="Arial" panose="020B0604020202020204" pitchFamily="34" charset="0"/>
              <a:cs typeface="Arial" panose="020B0604020202020204" pitchFamily="34" charset="0"/>
            </a:rPr>
            <a:t>Never previously experienced anything close to failure</a:t>
          </a:r>
          <a:endParaRPr lang="en-US" dirty="0" smtClean="0">
            <a:latin typeface="Arial" panose="020B0604020202020204" pitchFamily="34" charset="0"/>
            <a:cs typeface="Arial" panose="020B0604020202020204" pitchFamily="34" charset="0"/>
          </a:endParaRPr>
        </a:p>
      </dgm:t>
    </dgm:pt>
    <dgm:pt modelId="{C881664B-5451-4F3B-B549-8032FF879C73}" type="parTrans" cxnId="{F6AE5ECC-C806-459C-B1B5-A5E451FEB45F}">
      <dgm:prSet/>
      <dgm:spPr/>
      <dgm:t>
        <a:bodyPr/>
        <a:lstStyle/>
        <a:p>
          <a:endParaRPr lang="en-US">
            <a:latin typeface="Arial" panose="020B0604020202020204" pitchFamily="34" charset="0"/>
            <a:cs typeface="Arial" panose="020B0604020202020204" pitchFamily="34" charset="0"/>
          </a:endParaRPr>
        </a:p>
      </dgm:t>
    </dgm:pt>
    <dgm:pt modelId="{3ED739CF-E02C-453C-8B08-EEB3E5279795}" type="sibTrans" cxnId="{F6AE5ECC-C806-459C-B1B5-A5E451FEB45F}">
      <dgm:prSet/>
      <dgm:spPr/>
      <dgm:t>
        <a:bodyPr/>
        <a:lstStyle/>
        <a:p>
          <a:endParaRPr lang="en-US">
            <a:latin typeface="Arial" panose="020B0604020202020204" pitchFamily="34" charset="0"/>
            <a:cs typeface="Arial" panose="020B0604020202020204" pitchFamily="34" charset="0"/>
          </a:endParaRPr>
        </a:p>
      </dgm:t>
    </dgm:pt>
    <dgm:pt modelId="{ADA1C6A3-47A4-43DB-B174-B8BABCA6197C}">
      <dgm:prSet/>
      <dgm:spPr/>
      <dgm:t>
        <a:bodyPr/>
        <a:lstStyle/>
        <a:p>
          <a:r>
            <a:rPr lang="en-US" smtClean="0">
              <a:latin typeface="Arial" panose="020B0604020202020204" pitchFamily="34" charset="0"/>
              <a:cs typeface="Arial" panose="020B0604020202020204" pitchFamily="34" charset="0"/>
            </a:rPr>
            <a:t>Inability and unwillingness to ask for help</a:t>
          </a:r>
          <a:endParaRPr lang="en-US" dirty="0" smtClean="0">
            <a:latin typeface="Arial" panose="020B0604020202020204" pitchFamily="34" charset="0"/>
            <a:cs typeface="Arial" panose="020B0604020202020204" pitchFamily="34" charset="0"/>
          </a:endParaRPr>
        </a:p>
      </dgm:t>
    </dgm:pt>
    <dgm:pt modelId="{39E25779-E4FD-4628-94F8-E6606E0DAA47}" type="parTrans" cxnId="{AF7C77F9-D0E2-4B1C-95C4-E869EA3CF6F3}">
      <dgm:prSet/>
      <dgm:spPr/>
      <dgm:t>
        <a:bodyPr/>
        <a:lstStyle/>
        <a:p>
          <a:endParaRPr lang="en-US">
            <a:latin typeface="Arial" panose="020B0604020202020204" pitchFamily="34" charset="0"/>
            <a:cs typeface="Arial" panose="020B0604020202020204" pitchFamily="34" charset="0"/>
          </a:endParaRPr>
        </a:p>
      </dgm:t>
    </dgm:pt>
    <dgm:pt modelId="{02E71E4F-F551-4212-9B16-1A0BD07E7180}" type="sibTrans" cxnId="{AF7C77F9-D0E2-4B1C-95C4-E869EA3CF6F3}">
      <dgm:prSet/>
      <dgm:spPr/>
      <dgm:t>
        <a:bodyPr/>
        <a:lstStyle/>
        <a:p>
          <a:endParaRPr lang="en-US">
            <a:latin typeface="Arial" panose="020B0604020202020204" pitchFamily="34" charset="0"/>
            <a:cs typeface="Arial" panose="020B0604020202020204" pitchFamily="34" charset="0"/>
          </a:endParaRPr>
        </a:p>
      </dgm:t>
    </dgm:pt>
    <dgm:pt modelId="{7EC2DADC-F1F7-4D24-AD8C-267E6CB19C96}">
      <dgm:prSet/>
      <dgm:spPr/>
      <dgm:t>
        <a:bodyPr/>
        <a:lstStyle/>
        <a:p>
          <a:r>
            <a:rPr lang="en-US" smtClean="0">
              <a:latin typeface="Arial" panose="020B0604020202020204" pitchFamily="34" charset="0"/>
              <a:cs typeface="Arial" panose="020B0604020202020204" pitchFamily="34" charset="0"/>
            </a:rPr>
            <a:t>Immersive video games</a:t>
          </a:r>
          <a:endParaRPr lang="en-US" dirty="0" smtClean="0">
            <a:latin typeface="Arial" panose="020B0604020202020204" pitchFamily="34" charset="0"/>
            <a:cs typeface="Arial" panose="020B0604020202020204" pitchFamily="34" charset="0"/>
          </a:endParaRPr>
        </a:p>
      </dgm:t>
    </dgm:pt>
    <dgm:pt modelId="{178248F5-A8F0-4576-BD4B-717ECEE34E47}" type="parTrans" cxnId="{99ECDB64-FEA6-40E5-AF4D-66880758A2B9}">
      <dgm:prSet/>
      <dgm:spPr/>
      <dgm:t>
        <a:bodyPr/>
        <a:lstStyle/>
        <a:p>
          <a:endParaRPr lang="en-US">
            <a:latin typeface="Arial" panose="020B0604020202020204" pitchFamily="34" charset="0"/>
            <a:cs typeface="Arial" panose="020B0604020202020204" pitchFamily="34" charset="0"/>
          </a:endParaRPr>
        </a:p>
      </dgm:t>
    </dgm:pt>
    <dgm:pt modelId="{65E9A901-D6FB-49D4-B7A7-698D364171E8}" type="sibTrans" cxnId="{99ECDB64-FEA6-40E5-AF4D-66880758A2B9}">
      <dgm:prSet/>
      <dgm:spPr/>
      <dgm:t>
        <a:bodyPr/>
        <a:lstStyle/>
        <a:p>
          <a:endParaRPr lang="en-US">
            <a:latin typeface="Arial" panose="020B0604020202020204" pitchFamily="34" charset="0"/>
            <a:cs typeface="Arial" panose="020B0604020202020204" pitchFamily="34" charset="0"/>
          </a:endParaRPr>
        </a:p>
      </dgm:t>
    </dgm:pt>
    <dgm:pt modelId="{6F1DB83F-0E16-41DD-9CD3-977F85FF9669}">
      <dgm:prSet/>
      <dgm:spPr/>
      <dgm:t>
        <a:bodyPr/>
        <a:lstStyle/>
        <a:p>
          <a:r>
            <a:rPr lang="en-US" smtClean="0">
              <a:latin typeface="Arial" panose="020B0604020202020204" pitchFamily="34" charset="0"/>
              <a:cs typeface="Arial" panose="020B0604020202020204" pitchFamily="34" charset="0"/>
            </a:rPr>
            <a:t>Pornography and addictive masturbation</a:t>
          </a:r>
          <a:endParaRPr lang="en-US" dirty="0" smtClean="0">
            <a:latin typeface="Arial" panose="020B0604020202020204" pitchFamily="34" charset="0"/>
            <a:cs typeface="Arial" panose="020B0604020202020204" pitchFamily="34" charset="0"/>
          </a:endParaRPr>
        </a:p>
      </dgm:t>
    </dgm:pt>
    <dgm:pt modelId="{B95B80CC-A1F3-4498-A9D5-2EE69FCCD870}" type="parTrans" cxnId="{E20DE886-C1DA-463A-A620-1C70AD4A91A2}">
      <dgm:prSet/>
      <dgm:spPr/>
      <dgm:t>
        <a:bodyPr/>
        <a:lstStyle/>
        <a:p>
          <a:endParaRPr lang="en-US">
            <a:latin typeface="Arial" panose="020B0604020202020204" pitchFamily="34" charset="0"/>
            <a:cs typeface="Arial" panose="020B0604020202020204" pitchFamily="34" charset="0"/>
          </a:endParaRPr>
        </a:p>
      </dgm:t>
    </dgm:pt>
    <dgm:pt modelId="{5D569F57-0E81-461B-A66A-72AB0EB1C0AC}" type="sibTrans" cxnId="{E20DE886-C1DA-463A-A620-1C70AD4A91A2}">
      <dgm:prSet/>
      <dgm:spPr/>
      <dgm:t>
        <a:bodyPr/>
        <a:lstStyle/>
        <a:p>
          <a:endParaRPr lang="en-US">
            <a:latin typeface="Arial" panose="020B0604020202020204" pitchFamily="34" charset="0"/>
            <a:cs typeface="Arial" panose="020B0604020202020204" pitchFamily="34" charset="0"/>
          </a:endParaRPr>
        </a:p>
      </dgm:t>
    </dgm:pt>
    <dgm:pt modelId="{86347B30-4D80-4821-968A-33AD442F57C1}">
      <dgm:prSet/>
      <dgm:spPr/>
      <dgm:t>
        <a:bodyPr/>
        <a:lstStyle/>
        <a:p>
          <a:r>
            <a:rPr lang="en-US" smtClean="0">
              <a:latin typeface="Arial" panose="020B0604020202020204" pitchFamily="34" charset="0"/>
              <a:cs typeface="Arial" panose="020B0604020202020204" pitchFamily="34" charset="0"/>
            </a:rPr>
            <a:t>Poor decision making</a:t>
          </a:r>
          <a:endParaRPr lang="en-US" dirty="0">
            <a:latin typeface="Arial" panose="020B0604020202020204" pitchFamily="34" charset="0"/>
            <a:cs typeface="Arial" panose="020B0604020202020204" pitchFamily="34" charset="0"/>
          </a:endParaRPr>
        </a:p>
      </dgm:t>
    </dgm:pt>
    <dgm:pt modelId="{517B0A4A-FA36-4533-8048-61190E4DAA42}" type="parTrans" cxnId="{B613AADA-FFD5-47DC-824B-90ED1E702714}">
      <dgm:prSet/>
      <dgm:spPr/>
      <dgm:t>
        <a:bodyPr/>
        <a:lstStyle/>
        <a:p>
          <a:endParaRPr lang="en-US">
            <a:latin typeface="Arial" panose="020B0604020202020204" pitchFamily="34" charset="0"/>
            <a:cs typeface="Arial" panose="020B0604020202020204" pitchFamily="34" charset="0"/>
          </a:endParaRPr>
        </a:p>
      </dgm:t>
    </dgm:pt>
    <dgm:pt modelId="{DC92485C-1225-4652-9E0A-26F930A37DDD}" type="sibTrans" cxnId="{B613AADA-FFD5-47DC-824B-90ED1E702714}">
      <dgm:prSet/>
      <dgm:spPr/>
      <dgm:t>
        <a:bodyPr/>
        <a:lstStyle/>
        <a:p>
          <a:endParaRPr lang="en-US">
            <a:latin typeface="Arial" panose="020B0604020202020204" pitchFamily="34" charset="0"/>
            <a:cs typeface="Arial" panose="020B0604020202020204" pitchFamily="34" charset="0"/>
          </a:endParaRPr>
        </a:p>
      </dgm:t>
    </dgm:pt>
    <dgm:pt modelId="{49EC7B14-CAC8-4CB2-9895-8A90157252E8}" type="pres">
      <dgm:prSet presAssocID="{9BBA1F21-C654-4EF2-A4C2-B665F11D2E10}" presName="diagram" presStyleCnt="0">
        <dgm:presLayoutVars>
          <dgm:dir/>
          <dgm:resizeHandles val="exact"/>
        </dgm:presLayoutVars>
      </dgm:prSet>
      <dgm:spPr/>
      <dgm:t>
        <a:bodyPr/>
        <a:lstStyle/>
        <a:p>
          <a:endParaRPr lang="en-US"/>
        </a:p>
      </dgm:t>
    </dgm:pt>
    <dgm:pt modelId="{B79E48D4-9957-4DA7-95DA-1481D06D3E9A}" type="pres">
      <dgm:prSet presAssocID="{1D46FDEE-58A8-487C-B384-68DF5C59483B}" presName="node" presStyleLbl="node1" presStyleIdx="0" presStyleCnt="9" custScaleX="110977">
        <dgm:presLayoutVars>
          <dgm:bulletEnabled val="1"/>
        </dgm:presLayoutVars>
      </dgm:prSet>
      <dgm:spPr/>
      <dgm:t>
        <a:bodyPr/>
        <a:lstStyle/>
        <a:p>
          <a:endParaRPr lang="en-US"/>
        </a:p>
      </dgm:t>
    </dgm:pt>
    <dgm:pt modelId="{F4862E17-181B-4EF6-AED6-D15629D115D6}" type="pres">
      <dgm:prSet presAssocID="{88D57DC9-B2E0-4774-BD74-E3EE7E68DA47}" presName="sibTrans" presStyleCnt="0"/>
      <dgm:spPr/>
    </dgm:pt>
    <dgm:pt modelId="{43B2EE96-8602-4D2A-A14D-3625D418E6DA}" type="pres">
      <dgm:prSet presAssocID="{21A956A0-4712-4A77-A5C7-985FD69F6643}" presName="node" presStyleLbl="node1" presStyleIdx="1" presStyleCnt="9" custScaleX="110977">
        <dgm:presLayoutVars>
          <dgm:bulletEnabled val="1"/>
        </dgm:presLayoutVars>
      </dgm:prSet>
      <dgm:spPr/>
      <dgm:t>
        <a:bodyPr/>
        <a:lstStyle/>
        <a:p>
          <a:endParaRPr lang="en-US"/>
        </a:p>
      </dgm:t>
    </dgm:pt>
    <dgm:pt modelId="{422AB057-6C14-4B77-A423-0AFC9337E767}" type="pres">
      <dgm:prSet presAssocID="{949908C8-398D-4E25-95FA-CEC47BCB4759}" presName="sibTrans" presStyleCnt="0"/>
      <dgm:spPr/>
    </dgm:pt>
    <dgm:pt modelId="{29FD3B31-7EF6-4366-B68A-A04F3EA3C51F}" type="pres">
      <dgm:prSet presAssocID="{1AFB8D36-8521-4C1D-ACCA-AD433724B086}" presName="node" presStyleLbl="node1" presStyleIdx="2" presStyleCnt="9" custScaleX="110977">
        <dgm:presLayoutVars>
          <dgm:bulletEnabled val="1"/>
        </dgm:presLayoutVars>
      </dgm:prSet>
      <dgm:spPr/>
      <dgm:t>
        <a:bodyPr/>
        <a:lstStyle/>
        <a:p>
          <a:endParaRPr lang="en-US"/>
        </a:p>
      </dgm:t>
    </dgm:pt>
    <dgm:pt modelId="{88CCE1CA-B2C4-457C-8B05-B9ECCB2E39F2}" type="pres">
      <dgm:prSet presAssocID="{6F0AAD60-9150-4BC5-A67B-06E9C1701474}" presName="sibTrans" presStyleCnt="0"/>
      <dgm:spPr/>
    </dgm:pt>
    <dgm:pt modelId="{B66DACC7-A53B-442B-A22D-3ADBAC7ECAD8}" type="pres">
      <dgm:prSet presAssocID="{5E891433-C936-4E82-AA52-BFC5A93FF93D}" presName="node" presStyleLbl="node1" presStyleIdx="3" presStyleCnt="9" custScaleX="110977">
        <dgm:presLayoutVars>
          <dgm:bulletEnabled val="1"/>
        </dgm:presLayoutVars>
      </dgm:prSet>
      <dgm:spPr/>
      <dgm:t>
        <a:bodyPr/>
        <a:lstStyle/>
        <a:p>
          <a:endParaRPr lang="en-US"/>
        </a:p>
      </dgm:t>
    </dgm:pt>
    <dgm:pt modelId="{ABD4C7B5-9860-42DB-AE67-5442D500F19C}" type="pres">
      <dgm:prSet presAssocID="{3ED739CF-E02C-453C-8B08-EEB3E5279795}" presName="sibTrans" presStyleCnt="0"/>
      <dgm:spPr/>
    </dgm:pt>
    <dgm:pt modelId="{E40E1771-EC7B-4383-90A1-DC5FC682F4DC}" type="pres">
      <dgm:prSet presAssocID="{ADA1C6A3-47A4-43DB-B174-B8BABCA6197C}" presName="node" presStyleLbl="node1" presStyleIdx="4" presStyleCnt="9" custScaleX="115416">
        <dgm:presLayoutVars>
          <dgm:bulletEnabled val="1"/>
        </dgm:presLayoutVars>
      </dgm:prSet>
      <dgm:spPr/>
      <dgm:t>
        <a:bodyPr/>
        <a:lstStyle/>
        <a:p>
          <a:endParaRPr lang="en-US"/>
        </a:p>
      </dgm:t>
    </dgm:pt>
    <dgm:pt modelId="{06D1D3AC-6CD9-42C2-AAA9-F35D47016BCB}" type="pres">
      <dgm:prSet presAssocID="{02E71E4F-F551-4212-9B16-1A0BD07E7180}" presName="sibTrans" presStyleCnt="0"/>
      <dgm:spPr/>
    </dgm:pt>
    <dgm:pt modelId="{93BEA85E-76B2-46EE-922C-57407119206F}" type="pres">
      <dgm:prSet presAssocID="{298AE597-80D4-42CF-A50C-1B4171ECC761}" presName="node" presStyleLbl="node1" presStyleIdx="5" presStyleCnt="9" custScaleX="110977">
        <dgm:presLayoutVars>
          <dgm:bulletEnabled val="1"/>
        </dgm:presLayoutVars>
      </dgm:prSet>
      <dgm:spPr/>
      <dgm:t>
        <a:bodyPr/>
        <a:lstStyle/>
        <a:p>
          <a:endParaRPr lang="en-US"/>
        </a:p>
      </dgm:t>
    </dgm:pt>
    <dgm:pt modelId="{6FC475FF-3CF6-4AD9-B1EC-E3D204BDD072}" type="pres">
      <dgm:prSet presAssocID="{D447D72C-6546-41A8-A858-F8FD41449456}" presName="sibTrans" presStyleCnt="0"/>
      <dgm:spPr/>
    </dgm:pt>
    <dgm:pt modelId="{881EDCD1-6F9C-48EF-99BB-29E7040B74B4}" type="pres">
      <dgm:prSet presAssocID="{7EC2DADC-F1F7-4D24-AD8C-267E6CB19C96}" presName="node" presStyleLbl="node1" presStyleIdx="6" presStyleCnt="9" custScaleX="110977">
        <dgm:presLayoutVars>
          <dgm:bulletEnabled val="1"/>
        </dgm:presLayoutVars>
      </dgm:prSet>
      <dgm:spPr/>
      <dgm:t>
        <a:bodyPr/>
        <a:lstStyle/>
        <a:p>
          <a:endParaRPr lang="en-US"/>
        </a:p>
      </dgm:t>
    </dgm:pt>
    <dgm:pt modelId="{8A97A6E6-5D21-422E-9A32-22E2CC2650C0}" type="pres">
      <dgm:prSet presAssocID="{65E9A901-D6FB-49D4-B7A7-698D364171E8}" presName="sibTrans" presStyleCnt="0"/>
      <dgm:spPr/>
    </dgm:pt>
    <dgm:pt modelId="{A18A45CE-6E74-44FA-A8B9-F85170C4222A}" type="pres">
      <dgm:prSet presAssocID="{6F1DB83F-0E16-41DD-9CD3-977F85FF9669}" presName="node" presStyleLbl="node1" presStyleIdx="7" presStyleCnt="9" custScaleX="110977">
        <dgm:presLayoutVars>
          <dgm:bulletEnabled val="1"/>
        </dgm:presLayoutVars>
      </dgm:prSet>
      <dgm:spPr/>
      <dgm:t>
        <a:bodyPr/>
        <a:lstStyle/>
        <a:p>
          <a:endParaRPr lang="en-US"/>
        </a:p>
      </dgm:t>
    </dgm:pt>
    <dgm:pt modelId="{AA254AFB-8C06-4DE9-9B7C-2ABD6A66D887}" type="pres">
      <dgm:prSet presAssocID="{5D569F57-0E81-461B-A66A-72AB0EB1C0AC}" presName="sibTrans" presStyleCnt="0"/>
      <dgm:spPr/>
    </dgm:pt>
    <dgm:pt modelId="{EFE30DDE-7378-4F44-B4D4-472426D41EA3}" type="pres">
      <dgm:prSet presAssocID="{86347B30-4D80-4821-968A-33AD442F57C1}" presName="node" presStyleLbl="node1" presStyleIdx="8" presStyleCnt="9">
        <dgm:presLayoutVars>
          <dgm:bulletEnabled val="1"/>
        </dgm:presLayoutVars>
      </dgm:prSet>
      <dgm:spPr/>
      <dgm:t>
        <a:bodyPr/>
        <a:lstStyle/>
        <a:p>
          <a:endParaRPr lang="en-US"/>
        </a:p>
      </dgm:t>
    </dgm:pt>
  </dgm:ptLst>
  <dgm:cxnLst>
    <dgm:cxn modelId="{FFAB8096-AF24-47EE-83D4-0B475B1EA5B8}" type="presOf" srcId="{21A956A0-4712-4A77-A5C7-985FD69F6643}" destId="{43B2EE96-8602-4D2A-A14D-3625D418E6DA}" srcOrd="0" destOrd="0" presId="urn:microsoft.com/office/officeart/2005/8/layout/default"/>
    <dgm:cxn modelId="{B613AADA-FFD5-47DC-824B-90ED1E702714}" srcId="{9BBA1F21-C654-4EF2-A4C2-B665F11D2E10}" destId="{86347B30-4D80-4821-968A-33AD442F57C1}" srcOrd="8" destOrd="0" parTransId="{517B0A4A-FA36-4533-8048-61190E4DAA42}" sibTransId="{DC92485C-1225-4652-9E0A-26F930A37DDD}"/>
    <dgm:cxn modelId="{AF7C77F9-D0E2-4B1C-95C4-E869EA3CF6F3}" srcId="{9BBA1F21-C654-4EF2-A4C2-B665F11D2E10}" destId="{ADA1C6A3-47A4-43DB-B174-B8BABCA6197C}" srcOrd="4" destOrd="0" parTransId="{39E25779-E4FD-4628-94F8-E6606E0DAA47}" sibTransId="{02E71E4F-F551-4212-9B16-1A0BD07E7180}"/>
    <dgm:cxn modelId="{1AA7A7E6-DC6E-4875-AE91-950813CB8C7F}" srcId="{9BBA1F21-C654-4EF2-A4C2-B665F11D2E10}" destId="{21A956A0-4712-4A77-A5C7-985FD69F6643}" srcOrd="1" destOrd="0" parTransId="{7C2BADE0-B943-4740-8A5F-FDA261582673}" sibTransId="{949908C8-398D-4E25-95FA-CEC47BCB4759}"/>
    <dgm:cxn modelId="{B903589A-A778-437F-BB75-E3A2818E7C8A}" srcId="{9BBA1F21-C654-4EF2-A4C2-B665F11D2E10}" destId="{298AE597-80D4-42CF-A50C-1B4171ECC761}" srcOrd="5" destOrd="0" parTransId="{3FE84C03-B3D6-4CDA-8151-359CD7710EE7}" sibTransId="{D447D72C-6546-41A8-A858-F8FD41449456}"/>
    <dgm:cxn modelId="{9F5D0111-32E0-4793-9479-11AD4D318134}" type="presOf" srcId="{6F1DB83F-0E16-41DD-9CD3-977F85FF9669}" destId="{A18A45CE-6E74-44FA-A8B9-F85170C4222A}" srcOrd="0" destOrd="0" presId="urn:microsoft.com/office/officeart/2005/8/layout/default"/>
    <dgm:cxn modelId="{E20DE886-C1DA-463A-A620-1C70AD4A91A2}" srcId="{9BBA1F21-C654-4EF2-A4C2-B665F11D2E10}" destId="{6F1DB83F-0E16-41DD-9CD3-977F85FF9669}" srcOrd="7" destOrd="0" parTransId="{B95B80CC-A1F3-4498-A9D5-2EE69FCCD870}" sibTransId="{5D569F57-0E81-461B-A66A-72AB0EB1C0AC}"/>
    <dgm:cxn modelId="{0B8608C2-9936-40F5-8EA6-0E302BDAE97D}" type="presOf" srcId="{298AE597-80D4-42CF-A50C-1B4171ECC761}" destId="{93BEA85E-76B2-46EE-922C-57407119206F}" srcOrd="0" destOrd="0" presId="urn:microsoft.com/office/officeart/2005/8/layout/default"/>
    <dgm:cxn modelId="{2594F7E0-E2BF-4C0D-BA9A-71D16D0604C5}" type="presOf" srcId="{9BBA1F21-C654-4EF2-A4C2-B665F11D2E10}" destId="{49EC7B14-CAC8-4CB2-9895-8A90157252E8}" srcOrd="0" destOrd="0" presId="urn:microsoft.com/office/officeart/2005/8/layout/default"/>
    <dgm:cxn modelId="{99ECDB64-FEA6-40E5-AF4D-66880758A2B9}" srcId="{9BBA1F21-C654-4EF2-A4C2-B665F11D2E10}" destId="{7EC2DADC-F1F7-4D24-AD8C-267E6CB19C96}" srcOrd="6" destOrd="0" parTransId="{178248F5-A8F0-4576-BD4B-717ECEE34E47}" sibTransId="{65E9A901-D6FB-49D4-B7A7-698D364171E8}"/>
    <dgm:cxn modelId="{0172F316-0A92-490D-82ED-66B20D56068C}" type="presOf" srcId="{1D46FDEE-58A8-487C-B384-68DF5C59483B}" destId="{B79E48D4-9957-4DA7-95DA-1481D06D3E9A}" srcOrd="0" destOrd="0" presId="urn:microsoft.com/office/officeart/2005/8/layout/default"/>
    <dgm:cxn modelId="{CF1778CA-646C-44AC-BDE7-D53CC0F35D8B}" type="presOf" srcId="{7EC2DADC-F1F7-4D24-AD8C-267E6CB19C96}" destId="{881EDCD1-6F9C-48EF-99BB-29E7040B74B4}" srcOrd="0" destOrd="0" presId="urn:microsoft.com/office/officeart/2005/8/layout/default"/>
    <dgm:cxn modelId="{F6AE5ECC-C806-459C-B1B5-A5E451FEB45F}" srcId="{9BBA1F21-C654-4EF2-A4C2-B665F11D2E10}" destId="{5E891433-C936-4E82-AA52-BFC5A93FF93D}" srcOrd="3" destOrd="0" parTransId="{C881664B-5451-4F3B-B549-8032FF879C73}" sibTransId="{3ED739CF-E02C-453C-8B08-EEB3E5279795}"/>
    <dgm:cxn modelId="{8C099F11-8EE9-4DF7-B8D6-80BAEF71802D}" srcId="{9BBA1F21-C654-4EF2-A4C2-B665F11D2E10}" destId="{1AFB8D36-8521-4C1D-ACCA-AD433724B086}" srcOrd="2" destOrd="0" parTransId="{AD177987-8B94-4A4C-B46B-2E4EAA055F9C}" sibTransId="{6F0AAD60-9150-4BC5-A67B-06E9C1701474}"/>
    <dgm:cxn modelId="{D3581527-62FA-467C-AA09-B0B1D149C8A1}" srcId="{9BBA1F21-C654-4EF2-A4C2-B665F11D2E10}" destId="{1D46FDEE-58A8-487C-B384-68DF5C59483B}" srcOrd="0" destOrd="0" parTransId="{63E98937-07C6-419E-8025-7575AB239529}" sibTransId="{88D57DC9-B2E0-4774-BD74-E3EE7E68DA47}"/>
    <dgm:cxn modelId="{EE410768-4A85-49F3-A0E3-720A772447DA}" type="presOf" srcId="{86347B30-4D80-4821-968A-33AD442F57C1}" destId="{EFE30DDE-7378-4F44-B4D4-472426D41EA3}" srcOrd="0" destOrd="0" presId="urn:microsoft.com/office/officeart/2005/8/layout/default"/>
    <dgm:cxn modelId="{6D1AE2E2-F0F0-424E-B7C1-5550C1C02DD7}" type="presOf" srcId="{1AFB8D36-8521-4C1D-ACCA-AD433724B086}" destId="{29FD3B31-7EF6-4366-B68A-A04F3EA3C51F}" srcOrd="0" destOrd="0" presId="urn:microsoft.com/office/officeart/2005/8/layout/default"/>
    <dgm:cxn modelId="{1636E5C7-8D9B-45E3-92C3-0D72853BF2D8}" type="presOf" srcId="{ADA1C6A3-47A4-43DB-B174-B8BABCA6197C}" destId="{E40E1771-EC7B-4383-90A1-DC5FC682F4DC}" srcOrd="0" destOrd="0" presId="urn:microsoft.com/office/officeart/2005/8/layout/default"/>
    <dgm:cxn modelId="{158FF1CC-04F0-4FD2-89E3-62F1273DF044}" type="presOf" srcId="{5E891433-C936-4E82-AA52-BFC5A93FF93D}" destId="{B66DACC7-A53B-442B-A22D-3ADBAC7ECAD8}" srcOrd="0" destOrd="0" presId="urn:microsoft.com/office/officeart/2005/8/layout/default"/>
    <dgm:cxn modelId="{A9F5C969-45FF-4EA8-87F1-BD441FE31923}" type="presParOf" srcId="{49EC7B14-CAC8-4CB2-9895-8A90157252E8}" destId="{B79E48D4-9957-4DA7-95DA-1481D06D3E9A}" srcOrd="0" destOrd="0" presId="urn:microsoft.com/office/officeart/2005/8/layout/default"/>
    <dgm:cxn modelId="{78B11FB0-03CA-434B-9940-AC399678AB19}" type="presParOf" srcId="{49EC7B14-CAC8-4CB2-9895-8A90157252E8}" destId="{F4862E17-181B-4EF6-AED6-D15629D115D6}" srcOrd="1" destOrd="0" presId="urn:microsoft.com/office/officeart/2005/8/layout/default"/>
    <dgm:cxn modelId="{9FFB2524-4E01-4958-8E3A-9842BC70C0D4}" type="presParOf" srcId="{49EC7B14-CAC8-4CB2-9895-8A90157252E8}" destId="{43B2EE96-8602-4D2A-A14D-3625D418E6DA}" srcOrd="2" destOrd="0" presId="urn:microsoft.com/office/officeart/2005/8/layout/default"/>
    <dgm:cxn modelId="{07AC7F7D-4B32-4300-AF12-95D6996D4AE2}" type="presParOf" srcId="{49EC7B14-CAC8-4CB2-9895-8A90157252E8}" destId="{422AB057-6C14-4B77-A423-0AFC9337E767}" srcOrd="3" destOrd="0" presId="urn:microsoft.com/office/officeart/2005/8/layout/default"/>
    <dgm:cxn modelId="{44E538EC-2E63-45C1-B8E3-10F6AE072B3E}" type="presParOf" srcId="{49EC7B14-CAC8-4CB2-9895-8A90157252E8}" destId="{29FD3B31-7EF6-4366-B68A-A04F3EA3C51F}" srcOrd="4" destOrd="0" presId="urn:microsoft.com/office/officeart/2005/8/layout/default"/>
    <dgm:cxn modelId="{1F89E603-4838-4F4E-8EBB-903D5602EE1E}" type="presParOf" srcId="{49EC7B14-CAC8-4CB2-9895-8A90157252E8}" destId="{88CCE1CA-B2C4-457C-8B05-B9ECCB2E39F2}" srcOrd="5" destOrd="0" presId="urn:microsoft.com/office/officeart/2005/8/layout/default"/>
    <dgm:cxn modelId="{56A7422E-FB77-4759-A85E-F78F55CC5B33}" type="presParOf" srcId="{49EC7B14-CAC8-4CB2-9895-8A90157252E8}" destId="{B66DACC7-A53B-442B-A22D-3ADBAC7ECAD8}" srcOrd="6" destOrd="0" presId="urn:microsoft.com/office/officeart/2005/8/layout/default"/>
    <dgm:cxn modelId="{4AA838C0-614F-4DD3-BA3F-4A1555168393}" type="presParOf" srcId="{49EC7B14-CAC8-4CB2-9895-8A90157252E8}" destId="{ABD4C7B5-9860-42DB-AE67-5442D500F19C}" srcOrd="7" destOrd="0" presId="urn:microsoft.com/office/officeart/2005/8/layout/default"/>
    <dgm:cxn modelId="{B40A17E1-4842-40C3-AF31-AD468B1F0657}" type="presParOf" srcId="{49EC7B14-CAC8-4CB2-9895-8A90157252E8}" destId="{E40E1771-EC7B-4383-90A1-DC5FC682F4DC}" srcOrd="8" destOrd="0" presId="urn:microsoft.com/office/officeart/2005/8/layout/default"/>
    <dgm:cxn modelId="{2088E617-6729-4148-9AF7-06AC69FDD532}" type="presParOf" srcId="{49EC7B14-CAC8-4CB2-9895-8A90157252E8}" destId="{06D1D3AC-6CD9-42C2-AAA9-F35D47016BCB}" srcOrd="9" destOrd="0" presId="urn:microsoft.com/office/officeart/2005/8/layout/default"/>
    <dgm:cxn modelId="{723E75AC-AEBF-4A19-ADD6-0B4D5DC854F9}" type="presParOf" srcId="{49EC7B14-CAC8-4CB2-9895-8A90157252E8}" destId="{93BEA85E-76B2-46EE-922C-57407119206F}" srcOrd="10" destOrd="0" presId="urn:microsoft.com/office/officeart/2005/8/layout/default"/>
    <dgm:cxn modelId="{2C3B594F-71E1-44C6-889D-C9BCB9730B6F}" type="presParOf" srcId="{49EC7B14-CAC8-4CB2-9895-8A90157252E8}" destId="{6FC475FF-3CF6-4AD9-B1EC-E3D204BDD072}" srcOrd="11" destOrd="0" presId="urn:microsoft.com/office/officeart/2005/8/layout/default"/>
    <dgm:cxn modelId="{5D4BC9BC-6807-4877-B5EE-056B79A827DE}" type="presParOf" srcId="{49EC7B14-CAC8-4CB2-9895-8A90157252E8}" destId="{881EDCD1-6F9C-48EF-99BB-29E7040B74B4}" srcOrd="12" destOrd="0" presId="urn:microsoft.com/office/officeart/2005/8/layout/default"/>
    <dgm:cxn modelId="{8D397713-2ADD-4B54-9868-688B052DF039}" type="presParOf" srcId="{49EC7B14-CAC8-4CB2-9895-8A90157252E8}" destId="{8A97A6E6-5D21-422E-9A32-22E2CC2650C0}" srcOrd="13" destOrd="0" presId="urn:microsoft.com/office/officeart/2005/8/layout/default"/>
    <dgm:cxn modelId="{2EDDFDFD-3271-4ACD-A941-2698A6A10748}" type="presParOf" srcId="{49EC7B14-CAC8-4CB2-9895-8A90157252E8}" destId="{A18A45CE-6E74-44FA-A8B9-F85170C4222A}" srcOrd="14" destOrd="0" presId="urn:microsoft.com/office/officeart/2005/8/layout/default"/>
    <dgm:cxn modelId="{25ABC216-6E74-42A1-B91B-109FACDBD0B1}" type="presParOf" srcId="{49EC7B14-CAC8-4CB2-9895-8A90157252E8}" destId="{AA254AFB-8C06-4DE9-9B7C-2ABD6A66D887}" srcOrd="15" destOrd="0" presId="urn:microsoft.com/office/officeart/2005/8/layout/default"/>
    <dgm:cxn modelId="{A38364E6-193F-4CAE-9594-D3EDC7F6FA3F}" type="presParOf" srcId="{49EC7B14-CAC8-4CB2-9895-8A90157252E8}" destId="{EFE30DDE-7378-4F44-B4D4-472426D41EA3}"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ACDAFD1-F56A-46D7-8B1A-94ED68DB044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07AFB65-151B-43C2-9BBC-A8FD5F817B3B}">
      <dgm:prSet phldrT="[Text]"/>
      <dgm:spPr>
        <a:solidFill>
          <a:srgbClr val="881124"/>
        </a:solidFill>
      </dgm:spPr>
      <dgm:t>
        <a:bodyPr/>
        <a:lstStyle/>
        <a:p>
          <a:r>
            <a:rPr lang="en-US" dirty="0" smtClean="0"/>
            <a:t>Communications Campaign</a:t>
          </a:r>
          <a:endParaRPr lang="en-US" dirty="0"/>
        </a:p>
      </dgm:t>
    </dgm:pt>
    <dgm:pt modelId="{B3330A6A-4F9E-44F9-8229-E126DB01D7B5}" type="parTrans" cxnId="{F03BAB78-6A25-4FF2-A209-D0948F2833FB}">
      <dgm:prSet/>
      <dgm:spPr/>
      <dgm:t>
        <a:bodyPr/>
        <a:lstStyle/>
        <a:p>
          <a:endParaRPr lang="en-US"/>
        </a:p>
      </dgm:t>
    </dgm:pt>
    <dgm:pt modelId="{9BE740E5-6607-4971-8EEF-EA6FD18833C3}" type="sibTrans" cxnId="{F03BAB78-6A25-4FF2-A209-D0948F2833FB}">
      <dgm:prSet/>
      <dgm:spPr/>
      <dgm:t>
        <a:bodyPr/>
        <a:lstStyle/>
        <a:p>
          <a:endParaRPr lang="en-US"/>
        </a:p>
      </dgm:t>
    </dgm:pt>
    <dgm:pt modelId="{64F77A2F-E2A5-404F-A0FB-4E7F912271CB}">
      <dgm:prSet phldrT="[Text]"/>
      <dgm:spPr>
        <a:solidFill>
          <a:schemeClr val="tx1">
            <a:lumMod val="50000"/>
            <a:lumOff val="50000"/>
          </a:schemeClr>
        </a:solidFill>
      </dgm:spPr>
      <dgm:t>
        <a:bodyPr/>
        <a:lstStyle/>
        <a:p>
          <a:r>
            <a:rPr lang="en-US" dirty="0" smtClean="0"/>
            <a:t>Presentations to</a:t>
          </a:r>
          <a:endParaRPr lang="en-US" dirty="0"/>
        </a:p>
      </dgm:t>
    </dgm:pt>
    <dgm:pt modelId="{77824811-2F4F-4DF6-9910-B323BEF4670C}" type="parTrans" cxnId="{4C4C04DB-A110-4DC6-9B87-9BCDA535E41F}">
      <dgm:prSet/>
      <dgm:spPr/>
      <dgm:t>
        <a:bodyPr/>
        <a:lstStyle/>
        <a:p>
          <a:endParaRPr lang="en-US"/>
        </a:p>
      </dgm:t>
    </dgm:pt>
    <dgm:pt modelId="{3A608D4C-C013-45E9-A142-7E65C20A43FF}" type="sibTrans" cxnId="{4C4C04DB-A110-4DC6-9B87-9BCDA535E41F}">
      <dgm:prSet/>
      <dgm:spPr/>
      <dgm:t>
        <a:bodyPr/>
        <a:lstStyle/>
        <a:p>
          <a:endParaRPr lang="en-US"/>
        </a:p>
      </dgm:t>
    </dgm:pt>
    <dgm:pt modelId="{331563C0-9883-485D-B1DE-57565A75D963}">
      <dgm:prSet phldrT="[Text]"/>
      <dgm:spPr/>
      <dgm:t>
        <a:bodyPr/>
        <a:lstStyle/>
        <a:p>
          <a:r>
            <a:rPr lang="en-US" dirty="0" smtClean="0"/>
            <a:t>President’s Cabinet</a:t>
          </a:r>
          <a:endParaRPr lang="en-US" dirty="0"/>
        </a:p>
      </dgm:t>
    </dgm:pt>
    <dgm:pt modelId="{D7E0F0B3-84BA-4C39-AB75-0F8D2CDC1284}" type="parTrans" cxnId="{E627751E-0D70-4440-96C7-F4CE3EDA972E}">
      <dgm:prSet/>
      <dgm:spPr/>
      <dgm:t>
        <a:bodyPr/>
        <a:lstStyle/>
        <a:p>
          <a:endParaRPr lang="en-US"/>
        </a:p>
      </dgm:t>
    </dgm:pt>
    <dgm:pt modelId="{183C4A60-DE54-4D95-BB98-128090B0CB16}" type="sibTrans" cxnId="{E627751E-0D70-4440-96C7-F4CE3EDA972E}">
      <dgm:prSet/>
      <dgm:spPr/>
      <dgm:t>
        <a:bodyPr/>
        <a:lstStyle/>
        <a:p>
          <a:endParaRPr lang="en-US"/>
        </a:p>
      </dgm:t>
    </dgm:pt>
    <dgm:pt modelId="{76360936-C3C5-4898-8843-6457D08A8AF8}">
      <dgm:prSet/>
      <dgm:spPr/>
      <dgm:t>
        <a:bodyPr/>
        <a:lstStyle/>
        <a:p>
          <a:r>
            <a:rPr lang="en-US" smtClean="0"/>
            <a:t>Advising Units</a:t>
          </a:r>
          <a:endParaRPr lang="en-US" dirty="0" smtClean="0"/>
        </a:p>
      </dgm:t>
    </dgm:pt>
    <dgm:pt modelId="{B4B6A1E2-C9C7-4F73-9A9E-BCE2089540D3}" type="parTrans" cxnId="{FB15FE7E-99BD-4233-A9F2-5B4AB82BFCA4}">
      <dgm:prSet/>
      <dgm:spPr/>
      <dgm:t>
        <a:bodyPr/>
        <a:lstStyle/>
        <a:p>
          <a:endParaRPr lang="en-US"/>
        </a:p>
      </dgm:t>
    </dgm:pt>
    <dgm:pt modelId="{FE549372-AE8F-480B-910D-2755696EC596}" type="sibTrans" cxnId="{FB15FE7E-99BD-4233-A9F2-5B4AB82BFCA4}">
      <dgm:prSet/>
      <dgm:spPr/>
      <dgm:t>
        <a:bodyPr/>
        <a:lstStyle/>
        <a:p>
          <a:endParaRPr lang="en-US"/>
        </a:p>
      </dgm:t>
    </dgm:pt>
    <dgm:pt modelId="{C5E20E85-5766-425E-ACFE-FD97A31558AC}">
      <dgm:prSet/>
      <dgm:spPr/>
      <dgm:t>
        <a:bodyPr/>
        <a:lstStyle/>
        <a:p>
          <a:r>
            <a:rPr lang="en-US" smtClean="0"/>
            <a:t>University Senate</a:t>
          </a:r>
          <a:endParaRPr lang="en-US" dirty="0" smtClean="0"/>
        </a:p>
      </dgm:t>
    </dgm:pt>
    <dgm:pt modelId="{38EA2776-43B5-4F10-AAB6-38785691C2FB}" type="parTrans" cxnId="{17BC93FB-10AD-49B5-90D2-3A0030E9FD5A}">
      <dgm:prSet/>
      <dgm:spPr/>
      <dgm:t>
        <a:bodyPr/>
        <a:lstStyle/>
        <a:p>
          <a:endParaRPr lang="en-US"/>
        </a:p>
      </dgm:t>
    </dgm:pt>
    <dgm:pt modelId="{CF733632-771D-44FF-A923-83E8C509B112}" type="sibTrans" cxnId="{17BC93FB-10AD-49B5-90D2-3A0030E9FD5A}">
      <dgm:prSet/>
      <dgm:spPr/>
      <dgm:t>
        <a:bodyPr/>
        <a:lstStyle/>
        <a:p>
          <a:endParaRPr lang="en-US"/>
        </a:p>
      </dgm:t>
    </dgm:pt>
    <dgm:pt modelId="{790B4456-16A7-433A-8B80-12DD4A416FEC}">
      <dgm:prSet/>
      <dgm:spPr/>
      <dgm:t>
        <a:bodyPr/>
        <a:lstStyle/>
        <a:p>
          <a:r>
            <a:rPr lang="en-US" smtClean="0"/>
            <a:t>Student Affairs Professionals</a:t>
          </a:r>
          <a:endParaRPr lang="en-US" dirty="0" smtClean="0"/>
        </a:p>
      </dgm:t>
    </dgm:pt>
    <dgm:pt modelId="{BE2FB97D-C33A-4E76-B4F8-41C605BD32B6}" type="parTrans" cxnId="{85C0CA04-0D44-4EB5-9AC1-9FCF82B93D64}">
      <dgm:prSet/>
      <dgm:spPr/>
      <dgm:t>
        <a:bodyPr/>
        <a:lstStyle/>
        <a:p>
          <a:endParaRPr lang="en-US"/>
        </a:p>
      </dgm:t>
    </dgm:pt>
    <dgm:pt modelId="{5B9504F9-72C0-4CFD-BBC0-A3499EDE053D}" type="sibTrans" cxnId="{85C0CA04-0D44-4EB5-9AC1-9FCF82B93D64}">
      <dgm:prSet/>
      <dgm:spPr/>
      <dgm:t>
        <a:bodyPr/>
        <a:lstStyle/>
        <a:p>
          <a:endParaRPr lang="en-US"/>
        </a:p>
      </dgm:t>
    </dgm:pt>
    <dgm:pt modelId="{31519697-93EC-4560-A3B3-3840396133DF}">
      <dgm:prSet/>
      <dgm:spPr/>
      <dgm:t>
        <a:bodyPr/>
        <a:lstStyle/>
        <a:p>
          <a:r>
            <a:rPr lang="en-US" dirty="0" smtClean="0"/>
            <a:t>RA Training</a:t>
          </a:r>
        </a:p>
      </dgm:t>
    </dgm:pt>
    <dgm:pt modelId="{FF6B1808-384F-43E5-98B2-870047D63ECE}" type="parTrans" cxnId="{1EBDC64C-6A31-423D-BE20-A38721BFA0D7}">
      <dgm:prSet/>
      <dgm:spPr/>
      <dgm:t>
        <a:bodyPr/>
        <a:lstStyle/>
        <a:p>
          <a:endParaRPr lang="en-US"/>
        </a:p>
      </dgm:t>
    </dgm:pt>
    <dgm:pt modelId="{BE4200DE-13CD-43E6-95B0-13E67BDA0005}" type="sibTrans" cxnId="{1EBDC64C-6A31-423D-BE20-A38721BFA0D7}">
      <dgm:prSet/>
      <dgm:spPr/>
      <dgm:t>
        <a:bodyPr/>
        <a:lstStyle/>
        <a:p>
          <a:endParaRPr lang="en-US"/>
        </a:p>
      </dgm:t>
    </dgm:pt>
    <dgm:pt modelId="{06CCDCC2-DEF1-4560-A5B6-75DF9D1F322A}">
      <dgm:prSet/>
      <dgm:spPr/>
      <dgm:t>
        <a:bodyPr/>
        <a:lstStyle/>
        <a:p>
          <a:r>
            <a:rPr lang="en-US" dirty="0" smtClean="0"/>
            <a:t>Athletic Leadership Council</a:t>
          </a:r>
        </a:p>
      </dgm:t>
    </dgm:pt>
    <dgm:pt modelId="{98E05BD7-F3F5-4883-978C-1FBEA09E1D4A}" type="parTrans" cxnId="{20985333-A929-47BB-86D4-99BE79A40AF5}">
      <dgm:prSet/>
      <dgm:spPr/>
      <dgm:t>
        <a:bodyPr/>
        <a:lstStyle/>
        <a:p>
          <a:endParaRPr lang="en-US"/>
        </a:p>
      </dgm:t>
    </dgm:pt>
    <dgm:pt modelId="{42472716-8CF7-417C-8FBF-226BC70E6FC4}" type="sibTrans" cxnId="{20985333-A929-47BB-86D4-99BE79A40AF5}">
      <dgm:prSet/>
      <dgm:spPr/>
      <dgm:t>
        <a:bodyPr/>
        <a:lstStyle/>
        <a:p>
          <a:endParaRPr lang="en-US"/>
        </a:p>
      </dgm:t>
    </dgm:pt>
    <dgm:pt modelId="{6B2E6F33-D740-4D1B-9BC8-C18D18B285E6}">
      <dgm:prSet/>
      <dgm:spPr/>
      <dgm:t>
        <a:bodyPr/>
        <a:lstStyle/>
        <a:p>
          <a:r>
            <a:rPr lang="en-US" smtClean="0"/>
            <a:t>Fraternity Council</a:t>
          </a:r>
          <a:endParaRPr lang="en-US" dirty="0" smtClean="0"/>
        </a:p>
      </dgm:t>
    </dgm:pt>
    <dgm:pt modelId="{D86B5B59-EE81-4A61-BE29-C29469ACD9D1}" type="parTrans" cxnId="{60A76CBB-B26B-4570-AE27-6F0A4FCF1967}">
      <dgm:prSet/>
      <dgm:spPr/>
      <dgm:t>
        <a:bodyPr/>
        <a:lstStyle/>
        <a:p>
          <a:endParaRPr lang="en-US"/>
        </a:p>
      </dgm:t>
    </dgm:pt>
    <dgm:pt modelId="{12B51153-3893-426D-B1A9-9AA09841827B}" type="sibTrans" cxnId="{60A76CBB-B26B-4570-AE27-6F0A4FCF1967}">
      <dgm:prSet/>
      <dgm:spPr/>
      <dgm:t>
        <a:bodyPr/>
        <a:lstStyle/>
        <a:p>
          <a:endParaRPr lang="en-US"/>
        </a:p>
      </dgm:t>
    </dgm:pt>
    <dgm:pt modelId="{D77B46CD-12DA-4879-AD67-D5C2628E91EC}" type="pres">
      <dgm:prSet presAssocID="{8ACDAFD1-F56A-46D7-8B1A-94ED68DB044C}" presName="linear" presStyleCnt="0">
        <dgm:presLayoutVars>
          <dgm:animLvl val="lvl"/>
          <dgm:resizeHandles val="exact"/>
        </dgm:presLayoutVars>
      </dgm:prSet>
      <dgm:spPr/>
      <dgm:t>
        <a:bodyPr/>
        <a:lstStyle/>
        <a:p>
          <a:endParaRPr lang="en-US"/>
        </a:p>
      </dgm:t>
    </dgm:pt>
    <dgm:pt modelId="{58438839-5ED5-49C7-B3D5-44A54AE56E0F}" type="pres">
      <dgm:prSet presAssocID="{C07AFB65-151B-43C2-9BBC-A8FD5F817B3B}" presName="parentText" presStyleLbl="node1" presStyleIdx="0" presStyleCnt="2">
        <dgm:presLayoutVars>
          <dgm:chMax val="0"/>
          <dgm:bulletEnabled val="1"/>
        </dgm:presLayoutVars>
      </dgm:prSet>
      <dgm:spPr/>
      <dgm:t>
        <a:bodyPr/>
        <a:lstStyle/>
        <a:p>
          <a:endParaRPr lang="en-US"/>
        </a:p>
      </dgm:t>
    </dgm:pt>
    <dgm:pt modelId="{3D6AA6E2-8BE9-4B15-B92F-83B547ED1649}" type="pres">
      <dgm:prSet presAssocID="{9BE740E5-6607-4971-8EEF-EA6FD18833C3}" presName="spacer" presStyleCnt="0"/>
      <dgm:spPr/>
    </dgm:pt>
    <dgm:pt modelId="{A511A93A-BAD8-4554-8A79-3168A40C2152}" type="pres">
      <dgm:prSet presAssocID="{64F77A2F-E2A5-404F-A0FB-4E7F912271CB}" presName="parentText" presStyleLbl="node1" presStyleIdx="1" presStyleCnt="2">
        <dgm:presLayoutVars>
          <dgm:chMax val="0"/>
          <dgm:bulletEnabled val="1"/>
        </dgm:presLayoutVars>
      </dgm:prSet>
      <dgm:spPr/>
      <dgm:t>
        <a:bodyPr/>
        <a:lstStyle/>
        <a:p>
          <a:endParaRPr lang="en-US"/>
        </a:p>
      </dgm:t>
    </dgm:pt>
    <dgm:pt modelId="{CF64BA7A-9B7E-44C0-90AC-651F24046BF6}" type="pres">
      <dgm:prSet presAssocID="{64F77A2F-E2A5-404F-A0FB-4E7F912271CB}" presName="childText" presStyleLbl="revTx" presStyleIdx="0" presStyleCnt="1">
        <dgm:presLayoutVars>
          <dgm:bulletEnabled val="1"/>
        </dgm:presLayoutVars>
      </dgm:prSet>
      <dgm:spPr/>
      <dgm:t>
        <a:bodyPr/>
        <a:lstStyle/>
        <a:p>
          <a:endParaRPr lang="en-US"/>
        </a:p>
      </dgm:t>
    </dgm:pt>
  </dgm:ptLst>
  <dgm:cxnLst>
    <dgm:cxn modelId="{D199E707-A9BB-4AEE-9B94-1159BB97210F}" type="presOf" srcId="{C5E20E85-5766-425E-ACFE-FD97A31558AC}" destId="{CF64BA7A-9B7E-44C0-90AC-651F24046BF6}" srcOrd="0" destOrd="2" presId="urn:microsoft.com/office/officeart/2005/8/layout/vList2"/>
    <dgm:cxn modelId="{1EBDC64C-6A31-423D-BE20-A38721BFA0D7}" srcId="{64F77A2F-E2A5-404F-A0FB-4E7F912271CB}" destId="{31519697-93EC-4560-A3B3-3840396133DF}" srcOrd="4" destOrd="0" parTransId="{FF6B1808-384F-43E5-98B2-870047D63ECE}" sibTransId="{BE4200DE-13CD-43E6-95B0-13E67BDA0005}"/>
    <dgm:cxn modelId="{20985333-A929-47BB-86D4-99BE79A40AF5}" srcId="{64F77A2F-E2A5-404F-A0FB-4E7F912271CB}" destId="{06CCDCC2-DEF1-4560-A5B6-75DF9D1F322A}" srcOrd="5" destOrd="0" parTransId="{98E05BD7-F3F5-4883-978C-1FBEA09E1D4A}" sibTransId="{42472716-8CF7-417C-8FBF-226BC70E6FC4}"/>
    <dgm:cxn modelId="{49E09F94-0FFF-4FD1-BB8A-C1E522D718DD}" type="presOf" srcId="{64F77A2F-E2A5-404F-A0FB-4E7F912271CB}" destId="{A511A93A-BAD8-4554-8A79-3168A40C2152}" srcOrd="0" destOrd="0" presId="urn:microsoft.com/office/officeart/2005/8/layout/vList2"/>
    <dgm:cxn modelId="{F51276ED-DF71-4472-AAFC-38DD62836342}" type="presOf" srcId="{6B2E6F33-D740-4D1B-9BC8-C18D18B285E6}" destId="{CF64BA7A-9B7E-44C0-90AC-651F24046BF6}" srcOrd="0" destOrd="6" presId="urn:microsoft.com/office/officeart/2005/8/layout/vList2"/>
    <dgm:cxn modelId="{EB4103F4-24AD-4F81-B9AA-4B4BF27977F0}" type="presOf" srcId="{331563C0-9883-485D-B1DE-57565A75D963}" destId="{CF64BA7A-9B7E-44C0-90AC-651F24046BF6}" srcOrd="0" destOrd="0" presId="urn:microsoft.com/office/officeart/2005/8/layout/vList2"/>
    <dgm:cxn modelId="{4C4C04DB-A110-4DC6-9B87-9BCDA535E41F}" srcId="{8ACDAFD1-F56A-46D7-8B1A-94ED68DB044C}" destId="{64F77A2F-E2A5-404F-A0FB-4E7F912271CB}" srcOrd="1" destOrd="0" parTransId="{77824811-2F4F-4DF6-9910-B323BEF4670C}" sibTransId="{3A608D4C-C013-45E9-A142-7E65C20A43FF}"/>
    <dgm:cxn modelId="{F03BAB78-6A25-4FF2-A209-D0948F2833FB}" srcId="{8ACDAFD1-F56A-46D7-8B1A-94ED68DB044C}" destId="{C07AFB65-151B-43C2-9BBC-A8FD5F817B3B}" srcOrd="0" destOrd="0" parTransId="{B3330A6A-4F9E-44F9-8229-E126DB01D7B5}" sibTransId="{9BE740E5-6607-4971-8EEF-EA6FD18833C3}"/>
    <dgm:cxn modelId="{38CA957B-68D3-4E25-A98F-3BA7B8EBC9C2}" type="presOf" srcId="{76360936-C3C5-4898-8843-6457D08A8AF8}" destId="{CF64BA7A-9B7E-44C0-90AC-651F24046BF6}" srcOrd="0" destOrd="1" presId="urn:microsoft.com/office/officeart/2005/8/layout/vList2"/>
    <dgm:cxn modelId="{32FC4D0C-62A4-43D9-9E63-1F9D65980000}" type="presOf" srcId="{31519697-93EC-4560-A3B3-3840396133DF}" destId="{CF64BA7A-9B7E-44C0-90AC-651F24046BF6}" srcOrd="0" destOrd="4" presId="urn:microsoft.com/office/officeart/2005/8/layout/vList2"/>
    <dgm:cxn modelId="{50EB79B2-DEFE-4F3B-B9C6-DD6E5AE3F7BB}" type="presOf" srcId="{C07AFB65-151B-43C2-9BBC-A8FD5F817B3B}" destId="{58438839-5ED5-49C7-B3D5-44A54AE56E0F}" srcOrd="0" destOrd="0" presId="urn:microsoft.com/office/officeart/2005/8/layout/vList2"/>
    <dgm:cxn modelId="{D70A39B0-DF08-45C1-B87C-8B89F8AE8BA3}" type="presOf" srcId="{8ACDAFD1-F56A-46D7-8B1A-94ED68DB044C}" destId="{D77B46CD-12DA-4879-AD67-D5C2628E91EC}" srcOrd="0" destOrd="0" presId="urn:microsoft.com/office/officeart/2005/8/layout/vList2"/>
    <dgm:cxn modelId="{B10235DF-CDBA-46E9-9CB0-B01E7600FC5C}" type="presOf" srcId="{06CCDCC2-DEF1-4560-A5B6-75DF9D1F322A}" destId="{CF64BA7A-9B7E-44C0-90AC-651F24046BF6}" srcOrd="0" destOrd="5" presId="urn:microsoft.com/office/officeart/2005/8/layout/vList2"/>
    <dgm:cxn modelId="{E627751E-0D70-4440-96C7-F4CE3EDA972E}" srcId="{64F77A2F-E2A5-404F-A0FB-4E7F912271CB}" destId="{331563C0-9883-485D-B1DE-57565A75D963}" srcOrd="0" destOrd="0" parTransId="{D7E0F0B3-84BA-4C39-AB75-0F8D2CDC1284}" sibTransId="{183C4A60-DE54-4D95-BB98-128090B0CB16}"/>
    <dgm:cxn modelId="{17BC93FB-10AD-49B5-90D2-3A0030E9FD5A}" srcId="{64F77A2F-E2A5-404F-A0FB-4E7F912271CB}" destId="{C5E20E85-5766-425E-ACFE-FD97A31558AC}" srcOrd="2" destOrd="0" parTransId="{38EA2776-43B5-4F10-AAB6-38785691C2FB}" sibTransId="{CF733632-771D-44FF-A923-83E8C509B112}"/>
    <dgm:cxn modelId="{85C0CA04-0D44-4EB5-9AC1-9FCF82B93D64}" srcId="{64F77A2F-E2A5-404F-A0FB-4E7F912271CB}" destId="{790B4456-16A7-433A-8B80-12DD4A416FEC}" srcOrd="3" destOrd="0" parTransId="{BE2FB97D-C33A-4E76-B4F8-41C605BD32B6}" sibTransId="{5B9504F9-72C0-4CFD-BBC0-A3499EDE053D}"/>
    <dgm:cxn modelId="{FB15FE7E-99BD-4233-A9F2-5B4AB82BFCA4}" srcId="{64F77A2F-E2A5-404F-A0FB-4E7F912271CB}" destId="{76360936-C3C5-4898-8843-6457D08A8AF8}" srcOrd="1" destOrd="0" parTransId="{B4B6A1E2-C9C7-4F73-9A9E-BCE2089540D3}" sibTransId="{FE549372-AE8F-480B-910D-2755696EC596}"/>
    <dgm:cxn modelId="{60A76CBB-B26B-4570-AE27-6F0A4FCF1967}" srcId="{64F77A2F-E2A5-404F-A0FB-4E7F912271CB}" destId="{6B2E6F33-D740-4D1B-9BC8-C18D18B285E6}" srcOrd="6" destOrd="0" parTransId="{D86B5B59-EE81-4A61-BE29-C29469ACD9D1}" sibTransId="{12B51153-3893-426D-B1A9-9AA09841827B}"/>
    <dgm:cxn modelId="{5EFE7BBF-13D0-4697-85D3-F17B30CDBC48}" type="presOf" srcId="{790B4456-16A7-433A-8B80-12DD4A416FEC}" destId="{CF64BA7A-9B7E-44C0-90AC-651F24046BF6}" srcOrd="0" destOrd="3" presId="urn:microsoft.com/office/officeart/2005/8/layout/vList2"/>
    <dgm:cxn modelId="{E319327E-D44C-4291-9D3D-03A7247909EC}" type="presParOf" srcId="{D77B46CD-12DA-4879-AD67-D5C2628E91EC}" destId="{58438839-5ED5-49C7-B3D5-44A54AE56E0F}" srcOrd="0" destOrd="0" presId="urn:microsoft.com/office/officeart/2005/8/layout/vList2"/>
    <dgm:cxn modelId="{3F9D07BD-C24F-44A2-9577-F868B92EC016}" type="presParOf" srcId="{D77B46CD-12DA-4879-AD67-D5C2628E91EC}" destId="{3D6AA6E2-8BE9-4B15-B92F-83B547ED1649}" srcOrd="1" destOrd="0" presId="urn:microsoft.com/office/officeart/2005/8/layout/vList2"/>
    <dgm:cxn modelId="{E4CD58A9-AE9F-403C-A821-EDFD356E6C5B}" type="presParOf" srcId="{D77B46CD-12DA-4879-AD67-D5C2628E91EC}" destId="{A511A93A-BAD8-4554-8A79-3168A40C2152}" srcOrd="2" destOrd="0" presId="urn:microsoft.com/office/officeart/2005/8/layout/vList2"/>
    <dgm:cxn modelId="{677F2D2E-69B2-4D53-95CF-E783A9BB6F5C}" type="presParOf" srcId="{D77B46CD-12DA-4879-AD67-D5C2628E91EC}" destId="{CF64BA7A-9B7E-44C0-90AC-651F24046BF6}"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323F2A-F062-4668-9781-4D6A574F100B}" type="doc">
      <dgm:prSet loTypeId="urn:microsoft.com/office/officeart/2005/8/layout/default" loCatId="list" qsTypeId="urn:microsoft.com/office/officeart/2005/8/quickstyle/simple5" qsCatId="simple" csTypeId="urn:microsoft.com/office/officeart/2005/8/colors/accent0_1" csCatId="mainScheme" phldr="1"/>
      <dgm:spPr/>
      <dgm:t>
        <a:bodyPr/>
        <a:lstStyle/>
        <a:p>
          <a:endParaRPr lang="en-US"/>
        </a:p>
      </dgm:t>
    </dgm:pt>
    <dgm:pt modelId="{22261917-7610-40A6-A492-5F61AA259519}">
      <dgm:prSet phldrT="[Text]" custT="1"/>
      <dgm:spPr/>
      <dgm:t>
        <a:bodyPr/>
        <a:lstStyle/>
        <a:p>
          <a:r>
            <a:rPr lang="en-US" sz="3200" b="1" dirty="0" smtClean="0">
              <a:latin typeface="Arial" panose="020B0604020202020204" pitchFamily="34" charset="0"/>
              <a:cs typeface="Arial" panose="020B0604020202020204" pitchFamily="34" charset="0"/>
            </a:rPr>
            <a:t>26,254</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Fall 2018 headcount</a:t>
          </a:r>
          <a:br>
            <a:rPr lang="en-US" sz="1400" dirty="0" smtClean="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enrollment</a:t>
          </a:r>
          <a:endParaRPr lang="en-US" sz="1400" dirty="0">
            <a:latin typeface="Arial" panose="020B0604020202020204" pitchFamily="34" charset="0"/>
            <a:cs typeface="Arial" panose="020B0604020202020204" pitchFamily="34" charset="0"/>
          </a:endParaRPr>
        </a:p>
      </dgm:t>
    </dgm:pt>
    <dgm:pt modelId="{A78BBDBF-ACD9-4842-96EB-37C917953F73}" type="parTrans" cxnId="{097C1758-6AA0-42B3-81C6-F1C105BDE78E}">
      <dgm:prSet/>
      <dgm:spPr/>
      <dgm:t>
        <a:bodyPr/>
        <a:lstStyle/>
        <a:p>
          <a:endParaRPr lang="en-US">
            <a:latin typeface="Arial" panose="020B0604020202020204" pitchFamily="34" charset="0"/>
            <a:cs typeface="Arial" panose="020B0604020202020204" pitchFamily="34" charset="0"/>
          </a:endParaRPr>
        </a:p>
      </dgm:t>
    </dgm:pt>
    <dgm:pt modelId="{EE5186E9-4B78-41D0-BF26-FCA1687C6BCB}" type="sibTrans" cxnId="{097C1758-6AA0-42B3-81C6-F1C105BDE78E}">
      <dgm:prSet/>
      <dgm:spPr/>
      <dgm:t>
        <a:bodyPr/>
        <a:lstStyle/>
        <a:p>
          <a:endParaRPr lang="en-US">
            <a:latin typeface="Arial" panose="020B0604020202020204" pitchFamily="34" charset="0"/>
            <a:cs typeface="Arial" panose="020B0604020202020204" pitchFamily="34" charset="0"/>
          </a:endParaRPr>
        </a:p>
      </dgm:t>
    </dgm:pt>
    <dgm:pt modelId="{D5D6A421-A15F-49AD-ACE2-1CFFB3B9F9EC}">
      <dgm:prSet phldrT="[Text]" custT="1"/>
      <dgm:spPr/>
      <dgm:t>
        <a:bodyPr/>
        <a:lstStyle/>
        <a:p>
          <a:r>
            <a:rPr lang="en-US" sz="3200" b="1" dirty="0" smtClean="0">
              <a:latin typeface="Arial" panose="020B0604020202020204" pitchFamily="34" charset="0"/>
              <a:cs typeface="Arial" panose="020B0604020202020204" pitchFamily="34" charset="0"/>
            </a:rPr>
            <a:t>1323</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1200" dirty="0" smtClean="0">
              <a:latin typeface="Arial" panose="020B0604020202020204" pitchFamily="34" charset="0"/>
              <a:cs typeface="Arial" panose="020B0604020202020204" pitchFamily="34" charset="0"/>
            </a:rPr>
            <a:t>Avg SAT 2018</a:t>
          </a:r>
          <a:br>
            <a:rPr lang="en-US" sz="1200" dirty="0" smtClean="0">
              <a:latin typeface="Arial" panose="020B0604020202020204" pitchFamily="34" charset="0"/>
              <a:cs typeface="Arial" panose="020B0604020202020204" pitchFamily="34" charset="0"/>
            </a:rPr>
          </a:br>
          <a:r>
            <a:rPr lang="en-US" sz="1200" dirty="0" smtClean="0">
              <a:latin typeface="Arial" panose="020B0604020202020204" pitchFamily="34" charset="0"/>
              <a:cs typeface="Arial" panose="020B0604020202020204" pitchFamily="34" charset="0"/>
            </a:rPr>
            <a:t>Incoming Freshmen</a:t>
          </a:r>
          <a:endParaRPr lang="en-US" sz="1200" dirty="0">
            <a:latin typeface="Arial" panose="020B0604020202020204" pitchFamily="34" charset="0"/>
            <a:cs typeface="Arial" panose="020B0604020202020204" pitchFamily="34" charset="0"/>
          </a:endParaRPr>
        </a:p>
      </dgm:t>
    </dgm:pt>
    <dgm:pt modelId="{876D9B0E-C8EA-4CAA-BC12-A1A2975E8EFF}" type="parTrans" cxnId="{C51019BB-B87E-48BD-AB6C-742D3CE6178B}">
      <dgm:prSet/>
      <dgm:spPr/>
      <dgm:t>
        <a:bodyPr/>
        <a:lstStyle/>
        <a:p>
          <a:endParaRPr lang="en-US">
            <a:latin typeface="Arial" panose="020B0604020202020204" pitchFamily="34" charset="0"/>
            <a:cs typeface="Arial" panose="020B0604020202020204" pitchFamily="34" charset="0"/>
          </a:endParaRPr>
        </a:p>
      </dgm:t>
    </dgm:pt>
    <dgm:pt modelId="{AC5FEFAB-7952-438A-88CA-779E3A8AB653}" type="sibTrans" cxnId="{C51019BB-B87E-48BD-AB6C-742D3CE6178B}">
      <dgm:prSet/>
      <dgm:spPr/>
      <dgm:t>
        <a:bodyPr/>
        <a:lstStyle/>
        <a:p>
          <a:endParaRPr lang="en-US">
            <a:latin typeface="Arial" panose="020B0604020202020204" pitchFamily="34" charset="0"/>
            <a:cs typeface="Arial" panose="020B0604020202020204" pitchFamily="34" charset="0"/>
          </a:endParaRPr>
        </a:p>
      </dgm:t>
    </dgm:pt>
    <dgm:pt modelId="{001DF826-C0C4-4777-B8C3-3229D1216441}">
      <dgm:prSet phldrT="[Text]" custT="1"/>
      <dgm:spPr/>
      <dgm:t>
        <a:bodyPr/>
        <a:lstStyle/>
        <a:p>
          <a:r>
            <a:rPr lang="en-US" sz="3200" b="1" dirty="0" smtClean="0">
              <a:latin typeface="Arial" panose="020B0604020202020204" pitchFamily="34" charset="0"/>
              <a:cs typeface="Arial" panose="020B0604020202020204" pitchFamily="34" charset="0"/>
            </a:rPr>
            <a:t>93.5</a:t>
          </a:r>
          <a:r>
            <a:rPr lang="en-US" sz="1700" dirty="0" smtClean="0">
              <a:latin typeface="Arial" panose="020B0604020202020204" pitchFamily="34" charset="0"/>
              <a:cs typeface="Arial" panose="020B0604020202020204" pitchFamily="34" charset="0"/>
            </a:rPr>
            <a:t/>
          </a:r>
          <a:br>
            <a:rPr lang="en-US" sz="1700" dirty="0" smtClean="0">
              <a:latin typeface="Arial" panose="020B0604020202020204" pitchFamily="34" charset="0"/>
              <a:cs typeface="Arial" panose="020B0604020202020204" pitchFamily="34" charset="0"/>
            </a:rPr>
          </a:br>
          <a:r>
            <a:rPr lang="en-US" sz="1200" dirty="0" smtClean="0">
              <a:latin typeface="Arial" panose="020B0604020202020204" pitchFamily="34" charset="0"/>
              <a:cs typeface="Arial" panose="020B0604020202020204" pitchFamily="34" charset="0"/>
            </a:rPr>
            <a:t>Avg HS GPA 2018 Incoming Freshmen</a:t>
          </a:r>
          <a:endParaRPr lang="en-US" sz="1200" dirty="0">
            <a:latin typeface="Arial" panose="020B0604020202020204" pitchFamily="34" charset="0"/>
            <a:cs typeface="Arial" panose="020B0604020202020204" pitchFamily="34" charset="0"/>
          </a:endParaRPr>
        </a:p>
      </dgm:t>
    </dgm:pt>
    <dgm:pt modelId="{A65AB134-3D75-4EE2-B9D6-E1CF892BAA21}" type="parTrans" cxnId="{C869E8C3-E680-442E-831E-8D63D6D61C64}">
      <dgm:prSet/>
      <dgm:spPr/>
      <dgm:t>
        <a:bodyPr/>
        <a:lstStyle/>
        <a:p>
          <a:endParaRPr lang="en-US">
            <a:latin typeface="Arial" panose="020B0604020202020204" pitchFamily="34" charset="0"/>
            <a:cs typeface="Arial" panose="020B0604020202020204" pitchFamily="34" charset="0"/>
          </a:endParaRPr>
        </a:p>
      </dgm:t>
    </dgm:pt>
    <dgm:pt modelId="{42C69F9F-381E-45C2-9922-C42D0E125099}" type="sibTrans" cxnId="{C869E8C3-E680-442E-831E-8D63D6D61C64}">
      <dgm:prSet/>
      <dgm:spPr/>
      <dgm:t>
        <a:bodyPr/>
        <a:lstStyle/>
        <a:p>
          <a:endParaRPr lang="en-US">
            <a:latin typeface="Arial" panose="020B0604020202020204" pitchFamily="34" charset="0"/>
            <a:cs typeface="Arial" panose="020B0604020202020204" pitchFamily="34" charset="0"/>
          </a:endParaRPr>
        </a:p>
      </dgm:t>
    </dgm:pt>
    <dgm:pt modelId="{CFBA86B3-EABD-4C8E-83CB-B60BD378C66C}">
      <dgm:prSet phldrT="[Text]" custT="1"/>
      <dgm:spPr/>
      <dgm:t>
        <a:bodyPr lIns="0" rIns="0"/>
        <a:lstStyle/>
        <a:p>
          <a:r>
            <a:rPr lang="en-US" sz="2800" b="1" dirty="0" smtClean="0">
              <a:latin typeface="Arial" panose="020B0604020202020204" pitchFamily="34" charset="0"/>
              <a:cs typeface="Arial" panose="020B0604020202020204" pitchFamily="34" charset="0"/>
            </a:rPr>
            <a:t>67%   33%</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Undergrad   Graduate</a:t>
          </a:r>
          <a:endParaRPr lang="en-US" sz="1400" dirty="0">
            <a:latin typeface="Arial" panose="020B0604020202020204" pitchFamily="34" charset="0"/>
            <a:cs typeface="Arial" panose="020B0604020202020204" pitchFamily="34" charset="0"/>
          </a:endParaRPr>
        </a:p>
      </dgm:t>
    </dgm:pt>
    <dgm:pt modelId="{09FA4647-1E28-4AFC-BDFF-592A19EFD551}" type="parTrans" cxnId="{34512769-6922-4092-B9E3-E6193C58D1DF}">
      <dgm:prSet/>
      <dgm:spPr/>
      <dgm:t>
        <a:bodyPr/>
        <a:lstStyle/>
        <a:p>
          <a:endParaRPr lang="en-US">
            <a:latin typeface="Arial" panose="020B0604020202020204" pitchFamily="34" charset="0"/>
            <a:cs typeface="Arial" panose="020B0604020202020204" pitchFamily="34" charset="0"/>
          </a:endParaRPr>
        </a:p>
      </dgm:t>
    </dgm:pt>
    <dgm:pt modelId="{13856FAB-6B58-44C3-B613-114F062FCFBF}" type="sibTrans" cxnId="{34512769-6922-4092-B9E3-E6193C58D1DF}">
      <dgm:prSet/>
      <dgm:spPr/>
      <dgm:t>
        <a:bodyPr/>
        <a:lstStyle/>
        <a:p>
          <a:endParaRPr lang="en-US">
            <a:latin typeface="Arial" panose="020B0604020202020204" pitchFamily="34" charset="0"/>
            <a:cs typeface="Arial" panose="020B0604020202020204" pitchFamily="34" charset="0"/>
          </a:endParaRPr>
        </a:p>
      </dgm:t>
    </dgm:pt>
    <dgm:pt modelId="{DB4C1D1F-0887-40FC-BB3A-D94B37B4E269}">
      <dgm:prSet phldrT="[Text]" custT="1"/>
      <dgm:spPr/>
      <dgm:t>
        <a:bodyPr lIns="0" rIns="0"/>
        <a:lstStyle/>
        <a:p>
          <a:r>
            <a:rPr lang="en-US" sz="2800" b="1" dirty="0" smtClean="0">
              <a:latin typeface="Arial" panose="020B0604020202020204" pitchFamily="34" charset="0"/>
              <a:cs typeface="Arial" panose="020B0604020202020204" pitchFamily="34" charset="0"/>
            </a:rPr>
            <a:t>36%  17%</a:t>
          </a:r>
          <a:br>
            <a:rPr lang="en-US" sz="2800" b="1" dirty="0" smtClean="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White           URM</a:t>
          </a:r>
          <a:endParaRPr lang="en-US" sz="2400" dirty="0">
            <a:latin typeface="Arial" panose="020B0604020202020204" pitchFamily="34" charset="0"/>
            <a:cs typeface="Arial" panose="020B0604020202020204" pitchFamily="34" charset="0"/>
          </a:endParaRPr>
        </a:p>
      </dgm:t>
    </dgm:pt>
    <dgm:pt modelId="{E3068621-FEFA-4378-9AD6-11C8404135CD}" type="parTrans" cxnId="{E44A4D15-7E91-4F2F-A812-B8AA66176812}">
      <dgm:prSet/>
      <dgm:spPr/>
      <dgm:t>
        <a:bodyPr/>
        <a:lstStyle/>
        <a:p>
          <a:endParaRPr lang="en-US">
            <a:latin typeface="Arial" panose="020B0604020202020204" pitchFamily="34" charset="0"/>
            <a:cs typeface="Arial" panose="020B0604020202020204" pitchFamily="34" charset="0"/>
          </a:endParaRPr>
        </a:p>
      </dgm:t>
    </dgm:pt>
    <dgm:pt modelId="{2385CAE2-AB5C-4A16-8C74-06A7F21BE5AE}" type="sibTrans" cxnId="{E44A4D15-7E91-4F2F-A812-B8AA66176812}">
      <dgm:prSet/>
      <dgm:spPr/>
      <dgm:t>
        <a:bodyPr/>
        <a:lstStyle/>
        <a:p>
          <a:endParaRPr lang="en-US">
            <a:latin typeface="Arial" panose="020B0604020202020204" pitchFamily="34" charset="0"/>
            <a:cs typeface="Arial" panose="020B0604020202020204" pitchFamily="34" charset="0"/>
          </a:endParaRPr>
        </a:p>
      </dgm:t>
    </dgm:pt>
    <dgm:pt modelId="{7C0B425D-56F5-444A-8F24-9E2087182684}">
      <dgm:prSet phldrT="[Text]" custT="1"/>
      <dgm:spPr/>
      <dgm:t>
        <a:bodyPr/>
        <a:lstStyle/>
        <a:p>
          <a:r>
            <a:rPr lang="en-US" sz="3200" b="1" dirty="0" smtClean="0">
              <a:latin typeface="Arial" panose="020B0604020202020204" pitchFamily="34" charset="0"/>
              <a:cs typeface="Arial" panose="020B0604020202020204" pitchFamily="34" charset="0"/>
            </a:rPr>
            <a:t>1/3</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Receive Pell Grants</a:t>
          </a:r>
          <a:endParaRPr lang="en-US" sz="1200" dirty="0">
            <a:latin typeface="Arial" panose="020B0604020202020204" pitchFamily="34" charset="0"/>
            <a:cs typeface="Arial" panose="020B0604020202020204" pitchFamily="34" charset="0"/>
          </a:endParaRPr>
        </a:p>
      </dgm:t>
    </dgm:pt>
    <dgm:pt modelId="{77F5C445-6EA2-4537-8CE8-43FE921BFF94}" type="parTrans" cxnId="{8E37D1D3-BB62-4512-A360-949983296770}">
      <dgm:prSet/>
      <dgm:spPr/>
      <dgm:t>
        <a:bodyPr/>
        <a:lstStyle/>
        <a:p>
          <a:endParaRPr lang="en-US"/>
        </a:p>
      </dgm:t>
    </dgm:pt>
    <dgm:pt modelId="{9D3B318F-8052-4D6D-94AC-13E19D6E33E1}" type="sibTrans" cxnId="{8E37D1D3-BB62-4512-A360-949983296770}">
      <dgm:prSet/>
      <dgm:spPr/>
      <dgm:t>
        <a:bodyPr/>
        <a:lstStyle/>
        <a:p>
          <a:endParaRPr lang="en-US"/>
        </a:p>
      </dgm:t>
    </dgm:pt>
    <dgm:pt modelId="{CBB19F6C-3101-4E05-B60D-8078F60AEAB9}">
      <dgm:prSet phldrT="[Text]" custT="1"/>
      <dgm:spPr/>
      <dgm:t>
        <a:bodyPr/>
        <a:lstStyle/>
        <a:p>
          <a:r>
            <a:rPr lang="en-US" sz="3200" b="1" dirty="0" smtClean="0">
              <a:latin typeface="Arial" panose="020B0604020202020204" pitchFamily="34" charset="0"/>
              <a:cs typeface="Arial" panose="020B0604020202020204" pitchFamily="34" charset="0"/>
            </a:rPr>
            <a:t>14,907</a:t>
          </a:r>
          <a:r>
            <a:rPr lang="en-US" sz="1700" dirty="0" smtClean="0">
              <a:latin typeface="Arial" panose="020B0604020202020204" pitchFamily="34" charset="0"/>
              <a:cs typeface="Arial" panose="020B0604020202020204" pitchFamily="34" charset="0"/>
            </a:rPr>
            <a:t/>
          </a:r>
          <a:br>
            <a:rPr lang="en-US" sz="1700" dirty="0" smtClean="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Fall 2018 employees including hospital</a:t>
          </a:r>
          <a:endParaRPr lang="en-US" sz="1700" dirty="0">
            <a:latin typeface="Arial" panose="020B0604020202020204" pitchFamily="34" charset="0"/>
            <a:cs typeface="Arial" panose="020B0604020202020204" pitchFamily="34" charset="0"/>
          </a:endParaRPr>
        </a:p>
      </dgm:t>
    </dgm:pt>
    <dgm:pt modelId="{DB8E6B4E-EC05-48B3-868A-F7B28DEDE3BA}" type="parTrans" cxnId="{7FB9A0E4-B858-4199-BF84-7AB3D3A0AAC4}">
      <dgm:prSet/>
      <dgm:spPr/>
      <dgm:t>
        <a:bodyPr/>
        <a:lstStyle/>
        <a:p>
          <a:endParaRPr lang="en-US"/>
        </a:p>
      </dgm:t>
    </dgm:pt>
    <dgm:pt modelId="{CF4C2257-6CC4-4A92-B21F-D32EEA61B673}" type="sibTrans" cxnId="{7FB9A0E4-B858-4199-BF84-7AB3D3A0AAC4}">
      <dgm:prSet/>
      <dgm:spPr/>
      <dgm:t>
        <a:bodyPr/>
        <a:lstStyle/>
        <a:p>
          <a:endParaRPr lang="en-US"/>
        </a:p>
      </dgm:t>
    </dgm:pt>
    <dgm:pt modelId="{792A319F-6B23-49F5-80D1-42409C16EE2B}">
      <dgm:prSet phldrT="[Text]" custT="1"/>
      <dgm:spPr/>
      <dgm:t>
        <a:bodyPr/>
        <a:lstStyle/>
        <a:p>
          <a:r>
            <a:rPr lang="en-US" sz="3200" b="1" dirty="0" smtClean="0">
              <a:latin typeface="Arial" panose="020B0604020202020204" pitchFamily="34" charset="0"/>
              <a:cs typeface="Arial" panose="020B0604020202020204" pitchFamily="34" charset="0"/>
            </a:rPr>
            <a:t>2,700</a:t>
          </a:r>
          <a:r>
            <a:rPr lang="en-US" sz="1700" dirty="0" smtClean="0">
              <a:latin typeface="Arial" panose="020B0604020202020204" pitchFamily="34" charset="0"/>
              <a:cs typeface="Arial" panose="020B0604020202020204" pitchFamily="34" charset="0"/>
            </a:rPr>
            <a:t/>
          </a:r>
          <a:br>
            <a:rPr lang="en-US" sz="1700" dirty="0" smtClean="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Faculty</a:t>
          </a:r>
          <a:br>
            <a:rPr lang="en-US" sz="1400" dirty="0" smtClean="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full-time &amp; part-time</a:t>
          </a:r>
          <a:endParaRPr lang="en-US" sz="1700" dirty="0">
            <a:latin typeface="Arial" panose="020B0604020202020204" pitchFamily="34" charset="0"/>
            <a:cs typeface="Arial" panose="020B0604020202020204" pitchFamily="34" charset="0"/>
          </a:endParaRPr>
        </a:p>
      </dgm:t>
    </dgm:pt>
    <dgm:pt modelId="{80F18792-F728-4D05-9CD4-3CEC057F8231}" type="parTrans" cxnId="{277A003E-873E-4DA9-8414-54C370E93739}">
      <dgm:prSet/>
      <dgm:spPr/>
      <dgm:t>
        <a:bodyPr/>
        <a:lstStyle/>
        <a:p>
          <a:endParaRPr lang="en-US"/>
        </a:p>
      </dgm:t>
    </dgm:pt>
    <dgm:pt modelId="{B3F5E3E1-11AE-4CA2-A786-747690FEE351}" type="sibTrans" cxnId="{277A003E-873E-4DA9-8414-54C370E93739}">
      <dgm:prSet/>
      <dgm:spPr/>
      <dgm:t>
        <a:bodyPr/>
        <a:lstStyle/>
        <a:p>
          <a:endParaRPr lang="en-US"/>
        </a:p>
      </dgm:t>
    </dgm:pt>
    <dgm:pt modelId="{3C39D733-6F3F-42ED-A8D2-E54AE1C5173A}">
      <dgm:prSet phldrT="[Text]" custT="1"/>
      <dgm:spPr/>
      <dgm:t>
        <a:bodyPr/>
        <a:lstStyle/>
        <a:p>
          <a:r>
            <a:rPr lang="en-US" sz="3200" b="1" dirty="0" smtClean="0">
              <a:latin typeface="Arial" panose="020B0604020202020204" pitchFamily="34" charset="0"/>
              <a:cs typeface="Arial" panose="020B0604020202020204" pitchFamily="34" charset="0"/>
            </a:rPr>
            <a:t>#80</a:t>
          </a:r>
          <a:r>
            <a:rPr lang="en-US" sz="1700" dirty="0" smtClean="0">
              <a:latin typeface="Arial" panose="020B0604020202020204" pitchFamily="34" charset="0"/>
              <a:cs typeface="Arial" panose="020B0604020202020204" pitchFamily="34" charset="0"/>
            </a:rPr>
            <a:t/>
          </a:r>
          <a:br>
            <a:rPr lang="en-US" sz="1700" dirty="0" smtClean="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U.S. News &amp; World Report Rank 2019</a:t>
          </a:r>
        </a:p>
      </dgm:t>
    </dgm:pt>
    <dgm:pt modelId="{38AB54DF-25EA-466F-8E1B-0F89CF0CA7F9}" type="parTrans" cxnId="{33A331EE-76F8-41FC-9A32-A6D4498FCA40}">
      <dgm:prSet/>
      <dgm:spPr/>
      <dgm:t>
        <a:bodyPr/>
        <a:lstStyle/>
        <a:p>
          <a:endParaRPr lang="en-US"/>
        </a:p>
      </dgm:t>
    </dgm:pt>
    <dgm:pt modelId="{1D200413-8637-4844-93A4-CD3E8B4BE890}" type="sibTrans" cxnId="{33A331EE-76F8-41FC-9A32-A6D4498FCA40}">
      <dgm:prSet/>
      <dgm:spPr/>
      <dgm:t>
        <a:bodyPr/>
        <a:lstStyle/>
        <a:p>
          <a:endParaRPr lang="en-US"/>
        </a:p>
      </dgm:t>
    </dgm:pt>
    <dgm:pt modelId="{095A9D4D-6563-4E18-A3A2-3AF34FF9E555}">
      <dgm:prSet phldrT="[Text]" custT="1"/>
      <dgm:spPr/>
      <dgm:t>
        <a:bodyPr lIns="0" rIns="0"/>
        <a:lstStyle/>
        <a:p>
          <a:r>
            <a:rPr lang="en-US" sz="3200" b="1" dirty="0" smtClean="0">
              <a:latin typeface="Arial" panose="020B0604020202020204" pitchFamily="34" charset="0"/>
              <a:cs typeface="Arial" panose="020B0604020202020204" pitchFamily="34" charset="0"/>
            </a:rPr>
            <a:t>2.8 Billion</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USD Annual Budget</a:t>
          </a:r>
          <a:endParaRPr lang="en-US" sz="2200" dirty="0" smtClean="0">
            <a:latin typeface="Arial" panose="020B0604020202020204" pitchFamily="34" charset="0"/>
            <a:cs typeface="Arial" panose="020B0604020202020204" pitchFamily="34" charset="0"/>
          </a:endParaRPr>
        </a:p>
      </dgm:t>
    </dgm:pt>
    <dgm:pt modelId="{84EE8E18-AAF5-42AA-B312-E1AE4940579C}" type="parTrans" cxnId="{656652B7-3F2B-4623-BA47-514B18C615C4}">
      <dgm:prSet/>
      <dgm:spPr/>
      <dgm:t>
        <a:bodyPr/>
        <a:lstStyle/>
        <a:p>
          <a:endParaRPr lang="en-US"/>
        </a:p>
      </dgm:t>
    </dgm:pt>
    <dgm:pt modelId="{1589A3E5-43CF-44F0-B425-44A5129B8EEC}" type="sibTrans" cxnId="{656652B7-3F2B-4623-BA47-514B18C615C4}">
      <dgm:prSet/>
      <dgm:spPr/>
      <dgm:t>
        <a:bodyPr/>
        <a:lstStyle/>
        <a:p>
          <a:endParaRPr lang="en-US"/>
        </a:p>
      </dgm:t>
    </dgm:pt>
    <dgm:pt modelId="{9AAEC8CD-4AE8-47D2-8D42-5113CCFA1192}">
      <dgm:prSet phldrT="[Text]" custT="1"/>
      <dgm:spPr/>
      <dgm:t>
        <a:bodyPr lIns="91440" rIns="91440"/>
        <a:lstStyle/>
        <a:p>
          <a:r>
            <a:rPr lang="en-US" sz="3100" b="1" dirty="0" smtClean="0">
              <a:latin typeface="Arial" panose="020B0604020202020204" pitchFamily="34" charset="0"/>
              <a:cs typeface="Arial" panose="020B0604020202020204" pitchFamily="34" charset="0"/>
            </a:rPr>
            <a:t>59%</a:t>
          </a:r>
          <a:r>
            <a:rPr lang="en-US" sz="3100" dirty="0" smtClean="0">
              <a:latin typeface="Arial" panose="020B0604020202020204" pitchFamily="34" charset="0"/>
              <a:cs typeface="Arial" panose="020B0604020202020204" pitchFamily="34" charset="0"/>
            </a:rPr>
            <a:t/>
          </a:r>
          <a:br>
            <a:rPr lang="en-US" sz="3100" dirty="0" smtClean="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Of degrees awarded in STEM or Health</a:t>
          </a:r>
          <a:endParaRPr lang="en-US" sz="1400" dirty="0">
            <a:latin typeface="Arial" panose="020B0604020202020204" pitchFamily="34" charset="0"/>
            <a:cs typeface="Arial" panose="020B0604020202020204" pitchFamily="34" charset="0"/>
          </a:endParaRPr>
        </a:p>
      </dgm:t>
    </dgm:pt>
    <dgm:pt modelId="{84AC09E7-39BA-4D2C-8474-BAEA2B5B492D}" type="parTrans" cxnId="{C6ECCFDB-6018-41A2-BDEE-4C6ABFFEB2D2}">
      <dgm:prSet/>
      <dgm:spPr/>
      <dgm:t>
        <a:bodyPr/>
        <a:lstStyle/>
        <a:p>
          <a:endParaRPr lang="en-US"/>
        </a:p>
      </dgm:t>
    </dgm:pt>
    <dgm:pt modelId="{79E15FBA-CC30-4BEF-A692-A380A4CAA132}" type="sibTrans" cxnId="{C6ECCFDB-6018-41A2-BDEE-4C6ABFFEB2D2}">
      <dgm:prSet/>
      <dgm:spPr/>
      <dgm:t>
        <a:bodyPr/>
        <a:lstStyle/>
        <a:p>
          <a:endParaRPr lang="en-US"/>
        </a:p>
      </dgm:t>
    </dgm:pt>
    <dgm:pt modelId="{AA02F775-8B8D-485E-A942-A6CB8CEBCC85}">
      <dgm:prSet phldrT="[Text]" custT="1"/>
      <dgm:spPr/>
      <dgm:t>
        <a:bodyPr/>
        <a:lstStyle/>
        <a:p>
          <a:r>
            <a:rPr lang="en-US" sz="3200" b="1" dirty="0" smtClean="0">
              <a:latin typeface="Arial" panose="020B0604020202020204" pitchFamily="34" charset="0"/>
              <a:cs typeface="Arial" panose="020B0604020202020204" pitchFamily="34" charset="0"/>
            </a:rPr>
            <a:t>2001</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Joined AAU</a:t>
          </a:r>
          <a:endParaRPr lang="en-US" sz="1400" dirty="0">
            <a:latin typeface="Arial" panose="020B0604020202020204" pitchFamily="34" charset="0"/>
            <a:cs typeface="Arial" panose="020B0604020202020204" pitchFamily="34" charset="0"/>
          </a:endParaRPr>
        </a:p>
      </dgm:t>
    </dgm:pt>
    <dgm:pt modelId="{3E24C54D-6177-4AE2-ACD7-C8A7171C63CC}" type="parTrans" cxnId="{15AB276E-EAF6-44BC-A579-B4044285B7BA}">
      <dgm:prSet/>
      <dgm:spPr/>
      <dgm:t>
        <a:bodyPr/>
        <a:lstStyle/>
        <a:p>
          <a:endParaRPr lang="en-US"/>
        </a:p>
      </dgm:t>
    </dgm:pt>
    <dgm:pt modelId="{690AA563-2D2E-454B-A279-3F31C24B0EEB}" type="sibTrans" cxnId="{15AB276E-EAF6-44BC-A579-B4044285B7BA}">
      <dgm:prSet/>
      <dgm:spPr/>
      <dgm:t>
        <a:bodyPr/>
        <a:lstStyle/>
        <a:p>
          <a:endParaRPr lang="en-US"/>
        </a:p>
      </dgm:t>
    </dgm:pt>
    <dgm:pt modelId="{C6A2C89D-CC85-49EB-9DDC-803D5996A18E}" type="pres">
      <dgm:prSet presAssocID="{5E323F2A-F062-4668-9781-4D6A574F100B}" presName="diagram" presStyleCnt="0">
        <dgm:presLayoutVars>
          <dgm:dir/>
          <dgm:resizeHandles val="exact"/>
        </dgm:presLayoutVars>
      </dgm:prSet>
      <dgm:spPr/>
      <dgm:t>
        <a:bodyPr/>
        <a:lstStyle/>
        <a:p>
          <a:endParaRPr lang="en-US"/>
        </a:p>
      </dgm:t>
    </dgm:pt>
    <dgm:pt modelId="{E90E6828-F822-4E7A-B648-AE0613EC094B}" type="pres">
      <dgm:prSet presAssocID="{22261917-7610-40A6-A492-5F61AA259519}" presName="node" presStyleLbl="node1" presStyleIdx="0" presStyleCnt="12" custScaleX="107197">
        <dgm:presLayoutVars>
          <dgm:bulletEnabled val="1"/>
        </dgm:presLayoutVars>
      </dgm:prSet>
      <dgm:spPr/>
      <dgm:t>
        <a:bodyPr/>
        <a:lstStyle/>
        <a:p>
          <a:endParaRPr lang="en-US"/>
        </a:p>
      </dgm:t>
    </dgm:pt>
    <dgm:pt modelId="{01CC70C5-D156-4834-9974-A96B0F9B8A8B}" type="pres">
      <dgm:prSet presAssocID="{EE5186E9-4B78-41D0-BF26-FCA1687C6BCB}" presName="sibTrans" presStyleCnt="0"/>
      <dgm:spPr/>
    </dgm:pt>
    <dgm:pt modelId="{9212F73D-3C7D-4527-A675-8ED220DD7AAF}" type="pres">
      <dgm:prSet presAssocID="{D5D6A421-A15F-49AD-ACE2-1CFFB3B9F9EC}" presName="node" presStyleLbl="node1" presStyleIdx="1" presStyleCnt="12">
        <dgm:presLayoutVars>
          <dgm:bulletEnabled val="1"/>
        </dgm:presLayoutVars>
      </dgm:prSet>
      <dgm:spPr/>
      <dgm:t>
        <a:bodyPr/>
        <a:lstStyle/>
        <a:p>
          <a:endParaRPr lang="en-US"/>
        </a:p>
      </dgm:t>
    </dgm:pt>
    <dgm:pt modelId="{1ACA50C7-A3C8-403D-A944-5FA6E7967B96}" type="pres">
      <dgm:prSet presAssocID="{AC5FEFAB-7952-438A-88CA-779E3A8AB653}" presName="sibTrans" presStyleCnt="0"/>
      <dgm:spPr/>
    </dgm:pt>
    <dgm:pt modelId="{3D95C579-C9BD-45A3-A51B-F237C9314958}" type="pres">
      <dgm:prSet presAssocID="{001DF826-C0C4-4777-B8C3-3229D1216441}" presName="node" presStyleLbl="node1" presStyleIdx="2" presStyleCnt="12">
        <dgm:presLayoutVars>
          <dgm:bulletEnabled val="1"/>
        </dgm:presLayoutVars>
      </dgm:prSet>
      <dgm:spPr/>
      <dgm:t>
        <a:bodyPr/>
        <a:lstStyle/>
        <a:p>
          <a:endParaRPr lang="en-US"/>
        </a:p>
      </dgm:t>
    </dgm:pt>
    <dgm:pt modelId="{55A5D39C-C928-4E1B-9912-0BC5703B3FF0}" type="pres">
      <dgm:prSet presAssocID="{42C69F9F-381E-45C2-9922-C42D0E125099}" presName="sibTrans" presStyleCnt="0"/>
      <dgm:spPr/>
    </dgm:pt>
    <dgm:pt modelId="{ED5B9660-61F9-4116-AF59-C8F55E1EDEB6}" type="pres">
      <dgm:prSet presAssocID="{CFBA86B3-EABD-4C8E-83CB-B60BD378C66C}" presName="node" presStyleLbl="node1" presStyleIdx="3" presStyleCnt="12" custScaleX="107197">
        <dgm:presLayoutVars>
          <dgm:bulletEnabled val="1"/>
        </dgm:presLayoutVars>
      </dgm:prSet>
      <dgm:spPr/>
      <dgm:t>
        <a:bodyPr/>
        <a:lstStyle/>
        <a:p>
          <a:endParaRPr lang="en-US"/>
        </a:p>
      </dgm:t>
    </dgm:pt>
    <dgm:pt modelId="{48976111-3251-4F61-A6DA-14BC3CB9B077}" type="pres">
      <dgm:prSet presAssocID="{13856FAB-6B58-44C3-B613-114F062FCFBF}" presName="sibTrans" presStyleCnt="0"/>
      <dgm:spPr/>
    </dgm:pt>
    <dgm:pt modelId="{378639B0-1AF9-43A6-BF03-FA8628447C98}" type="pres">
      <dgm:prSet presAssocID="{7C0B425D-56F5-444A-8F24-9E2087182684}" presName="node" presStyleLbl="node1" presStyleIdx="4" presStyleCnt="12">
        <dgm:presLayoutVars>
          <dgm:bulletEnabled val="1"/>
        </dgm:presLayoutVars>
      </dgm:prSet>
      <dgm:spPr/>
      <dgm:t>
        <a:bodyPr/>
        <a:lstStyle/>
        <a:p>
          <a:endParaRPr lang="en-US"/>
        </a:p>
      </dgm:t>
    </dgm:pt>
    <dgm:pt modelId="{2762D9ED-658C-4889-A4CB-A196D72D6A4E}" type="pres">
      <dgm:prSet presAssocID="{9D3B318F-8052-4D6D-94AC-13E19D6E33E1}" presName="sibTrans" presStyleCnt="0"/>
      <dgm:spPr/>
    </dgm:pt>
    <dgm:pt modelId="{3B68AF9B-57A4-48B7-82D1-B722DAC976A0}" type="pres">
      <dgm:prSet presAssocID="{DB4C1D1F-0887-40FC-BB3A-D94B37B4E269}" presName="node" presStyleLbl="node1" presStyleIdx="5" presStyleCnt="12">
        <dgm:presLayoutVars>
          <dgm:bulletEnabled val="1"/>
        </dgm:presLayoutVars>
      </dgm:prSet>
      <dgm:spPr/>
      <dgm:t>
        <a:bodyPr/>
        <a:lstStyle/>
        <a:p>
          <a:endParaRPr lang="en-US"/>
        </a:p>
      </dgm:t>
    </dgm:pt>
    <dgm:pt modelId="{D4E412A0-829F-47E2-AF46-80D793DC02B3}" type="pres">
      <dgm:prSet presAssocID="{2385CAE2-AB5C-4A16-8C74-06A7F21BE5AE}" presName="sibTrans" presStyleCnt="0"/>
      <dgm:spPr/>
    </dgm:pt>
    <dgm:pt modelId="{3808C335-6C78-43AA-81DD-7537B0361A8C}" type="pres">
      <dgm:prSet presAssocID="{CBB19F6C-3101-4E05-B60D-8078F60AEAB9}" presName="node" presStyleLbl="node1" presStyleIdx="6" presStyleCnt="12" custScaleX="107197">
        <dgm:presLayoutVars>
          <dgm:bulletEnabled val="1"/>
        </dgm:presLayoutVars>
      </dgm:prSet>
      <dgm:spPr/>
      <dgm:t>
        <a:bodyPr/>
        <a:lstStyle/>
        <a:p>
          <a:endParaRPr lang="en-US"/>
        </a:p>
      </dgm:t>
    </dgm:pt>
    <dgm:pt modelId="{289F47DB-5A53-4C69-990D-0682611740BF}" type="pres">
      <dgm:prSet presAssocID="{CF4C2257-6CC4-4A92-B21F-D32EEA61B673}" presName="sibTrans" presStyleCnt="0"/>
      <dgm:spPr/>
    </dgm:pt>
    <dgm:pt modelId="{2C016D34-27E7-434C-ABF6-FCB41424A962}" type="pres">
      <dgm:prSet presAssocID="{792A319F-6B23-49F5-80D1-42409C16EE2B}" presName="node" presStyleLbl="node1" presStyleIdx="7" presStyleCnt="12">
        <dgm:presLayoutVars>
          <dgm:bulletEnabled val="1"/>
        </dgm:presLayoutVars>
      </dgm:prSet>
      <dgm:spPr/>
      <dgm:t>
        <a:bodyPr/>
        <a:lstStyle/>
        <a:p>
          <a:endParaRPr lang="en-US"/>
        </a:p>
      </dgm:t>
    </dgm:pt>
    <dgm:pt modelId="{F8A41261-7AD0-4679-9D97-00919FDC494D}" type="pres">
      <dgm:prSet presAssocID="{B3F5E3E1-11AE-4CA2-A786-747690FEE351}" presName="sibTrans" presStyleCnt="0"/>
      <dgm:spPr/>
    </dgm:pt>
    <dgm:pt modelId="{0988AEF0-A9D6-4698-B4B0-E4F57F22663F}" type="pres">
      <dgm:prSet presAssocID="{3C39D733-6F3F-42ED-A8D2-E54AE1C5173A}" presName="node" presStyleLbl="node1" presStyleIdx="8" presStyleCnt="12">
        <dgm:presLayoutVars>
          <dgm:bulletEnabled val="1"/>
        </dgm:presLayoutVars>
      </dgm:prSet>
      <dgm:spPr/>
      <dgm:t>
        <a:bodyPr/>
        <a:lstStyle/>
        <a:p>
          <a:endParaRPr lang="en-US"/>
        </a:p>
      </dgm:t>
    </dgm:pt>
    <dgm:pt modelId="{951B9E61-A852-44BA-BE85-A97C84459133}" type="pres">
      <dgm:prSet presAssocID="{1D200413-8637-4844-93A4-CD3E8B4BE890}" presName="sibTrans" presStyleCnt="0"/>
      <dgm:spPr/>
    </dgm:pt>
    <dgm:pt modelId="{67779282-8B4A-4F11-834C-E60D2DE25D34}" type="pres">
      <dgm:prSet presAssocID="{095A9D4D-6563-4E18-A3A2-3AF34FF9E555}" presName="node" presStyleLbl="node1" presStyleIdx="9" presStyleCnt="12" custScaleX="107197">
        <dgm:presLayoutVars>
          <dgm:bulletEnabled val="1"/>
        </dgm:presLayoutVars>
      </dgm:prSet>
      <dgm:spPr/>
      <dgm:t>
        <a:bodyPr/>
        <a:lstStyle/>
        <a:p>
          <a:endParaRPr lang="en-US"/>
        </a:p>
      </dgm:t>
    </dgm:pt>
    <dgm:pt modelId="{D595880C-AC5C-4EB8-A0D3-0240024980ED}" type="pres">
      <dgm:prSet presAssocID="{1589A3E5-43CF-44F0-B425-44A5129B8EEC}" presName="sibTrans" presStyleCnt="0"/>
      <dgm:spPr/>
    </dgm:pt>
    <dgm:pt modelId="{C8BDF1E3-16E6-4F62-8DDB-740E695BACAD}" type="pres">
      <dgm:prSet presAssocID="{9AAEC8CD-4AE8-47D2-8D42-5113CCFA1192}" presName="node" presStyleLbl="node1" presStyleIdx="10" presStyleCnt="12">
        <dgm:presLayoutVars>
          <dgm:bulletEnabled val="1"/>
        </dgm:presLayoutVars>
      </dgm:prSet>
      <dgm:spPr/>
      <dgm:t>
        <a:bodyPr/>
        <a:lstStyle/>
        <a:p>
          <a:endParaRPr lang="en-US"/>
        </a:p>
      </dgm:t>
    </dgm:pt>
    <dgm:pt modelId="{85569AB3-0598-454F-9942-0A6D40AE34AC}" type="pres">
      <dgm:prSet presAssocID="{79E15FBA-CC30-4BEF-A692-A380A4CAA132}" presName="sibTrans" presStyleCnt="0"/>
      <dgm:spPr/>
    </dgm:pt>
    <dgm:pt modelId="{ACBCB171-3183-463F-B84C-B4FF059EC1CB}" type="pres">
      <dgm:prSet presAssocID="{AA02F775-8B8D-485E-A942-A6CB8CEBCC85}" presName="node" presStyleLbl="node1" presStyleIdx="11" presStyleCnt="12">
        <dgm:presLayoutVars>
          <dgm:bulletEnabled val="1"/>
        </dgm:presLayoutVars>
      </dgm:prSet>
      <dgm:spPr/>
      <dgm:t>
        <a:bodyPr/>
        <a:lstStyle/>
        <a:p>
          <a:endParaRPr lang="en-US"/>
        </a:p>
      </dgm:t>
    </dgm:pt>
  </dgm:ptLst>
  <dgm:cxnLst>
    <dgm:cxn modelId="{91AF013E-17B8-468F-995C-CF732785900D}" type="presOf" srcId="{AA02F775-8B8D-485E-A942-A6CB8CEBCC85}" destId="{ACBCB171-3183-463F-B84C-B4FF059EC1CB}" srcOrd="0" destOrd="0" presId="urn:microsoft.com/office/officeart/2005/8/layout/default"/>
    <dgm:cxn modelId="{DF0EEA1C-2C8D-4628-B9D2-F199B344B277}" type="presOf" srcId="{22261917-7610-40A6-A492-5F61AA259519}" destId="{E90E6828-F822-4E7A-B648-AE0613EC094B}" srcOrd="0" destOrd="0" presId="urn:microsoft.com/office/officeart/2005/8/layout/default"/>
    <dgm:cxn modelId="{8E37D1D3-BB62-4512-A360-949983296770}" srcId="{5E323F2A-F062-4668-9781-4D6A574F100B}" destId="{7C0B425D-56F5-444A-8F24-9E2087182684}" srcOrd="4" destOrd="0" parTransId="{77F5C445-6EA2-4537-8CE8-43FE921BFF94}" sibTransId="{9D3B318F-8052-4D6D-94AC-13E19D6E33E1}"/>
    <dgm:cxn modelId="{3BEC5EC8-5D8B-4D52-8FE3-B826DD75C3AE}" type="presOf" srcId="{095A9D4D-6563-4E18-A3A2-3AF34FF9E555}" destId="{67779282-8B4A-4F11-834C-E60D2DE25D34}" srcOrd="0" destOrd="0" presId="urn:microsoft.com/office/officeart/2005/8/layout/default"/>
    <dgm:cxn modelId="{A0521856-21B2-44B7-92F6-1834A470140C}" type="presOf" srcId="{CFBA86B3-EABD-4C8E-83CB-B60BD378C66C}" destId="{ED5B9660-61F9-4116-AF59-C8F55E1EDEB6}" srcOrd="0" destOrd="0" presId="urn:microsoft.com/office/officeart/2005/8/layout/default"/>
    <dgm:cxn modelId="{7FB9A0E4-B858-4199-BF84-7AB3D3A0AAC4}" srcId="{5E323F2A-F062-4668-9781-4D6A574F100B}" destId="{CBB19F6C-3101-4E05-B60D-8078F60AEAB9}" srcOrd="6" destOrd="0" parTransId="{DB8E6B4E-EC05-48B3-868A-F7B28DEDE3BA}" sibTransId="{CF4C2257-6CC4-4A92-B21F-D32EEA61B673}"/>
    <dgm:cxn modelId="{656652B7-3F2B-4623-BA47-514B18C615C4}" srcId="{5E323F2A-F062-4668-9781-4D6A574F100B}" destId="{095A9D4D-6563-4E18-A3A2-3AF34FF9E555}" srcOrd="9" destOrd="0" parTransId="{84EE8E18-AAF5-42AA-B312-E1AE4940579C}" sibTransId="{1589A3E5-43CF-44F0-B425-44A5129B8EEC}"/>
    <dgm:cxn modelId="{A4293DB5-2300-41EC-9106-E14D2B20D52E}" type="presOf" srcId="{DB4C1D1F-0887-40FC-BB3A-D94B37B4E269}" destId="{3B68AF9B-57A4-48B7-82D1-B722DAC976A0}" srcOrd="0" destOrd="0" presId="urn:microsoft.com/office/officeart/2005/8/layout/default"/>
    <dgm:cxn modelId="{32EB8A59-DCCF-4AF7-A031-2708B9010924}" type="presOf" srcId="{7C0B425D-56F5-444A-8F24-9E2087182684}" destId="{378639B0-1AF9-43A6-BF03-FA8628447C98}" srcOrd="0" destOrd="0" presId="urn:microsoft.com/office/officeart/2005/8/layout/default"/>
    <dgm:cxn modelId="{5FF6AC35-EA7F-4509-B211-1B6A089DB11D}" type="presOf" srcId="{792A319F-6B23-49F5-80D1-42409C16EE2B}" destId="{2C016D34-27E7-434C-ABF6-FCB41424A962}" srcOrd="0" destOrd="0" presId="urn:microsoft.com/office/officeart/2005/8/layout/default"/>
    <dgm:cxn modelId="{277A003E-873E-4DA9-8414-54C370E93739}" srcId="{5E323F2A-F062-4668-9781-4D6A574F100B}" destId="{792A319F-6B23-49F5-80D1-42409C16EE2B}" srcOrd="7" destOrd="0" parTransId="{80F18792-F728-4D05-9CD4-3CEC057F8231}" sibTransId="{B3F5E3E1-11AE-4CA2-A786-747690FEE351}"/>
    <dgm:cxn modelId="{B1FD34A8-9843-462F-A4C6-71AEEBB4DB52}" type="presOf" srcId="{3C39D733-6F3F-42ED-A8D2-E54AE1C5173A}" destId="{0988AEF0-A9D6-4698-B4B0-E4F57F22663F}" srcOrd="0" destOrd="0" presId="urn:microsoft.com/office/officeart/2005/8/layout/default"/>
    <dgm:cxn modelId="{D430CA52-5A8F-43B5-AC5A-5A6C10F2E7AC}" type="presOf" srcId="{5E323F2A-F062-4668-9781-4D6A574F100B}" destId="{C6A2C89D-CC85-49EB-9DDC-803D5996A18E}" srcOrd="0" destOrd="0" presId="urn:microsoft.com/office/officeart/2005/8/layout/default"/>
    <dgm:cxn modelId="{15AB276E-EAF6-44BC-A579-B4044285B7BA}" srcId="{5E323F2A-F062-4668-9781-4D6A574F100B}" destId="{AA02F775-8B8D-485E-A942-A6CB8CEBCC85}" srcOrd="11" destOrd="0" parTransId="{3E24C54D-6177-4AE2-ACD7-C8A7171C63CC}" sibTransId="{690AA563-2D2E-454B-A279-3F31C24B0EEB}"/>
    <dgm:cxn modelId="{F2E99277-112D-41EB-8FBE-7D09DCBDC271}" type="presOf" srcId="{001DF826-C0C4-4777-B8C3-3229D1216441}" destId="{3D95C579-C9BD-45A3-A51B-F237C9314958}" srcOrd="0" destOrd="0" presId="urn:microsoft.com/office/officeart/2005/8/layout/default"/>
    <dgm:cxn modelId="{E44A4D15-7E91-4F2F-A812-B8AA66176812}" srcId="{5E323F2A-F062-4668-9781-4D6A574F100B}" destId="{DB4C1D1F-0887-40FC-BB3A-D94B37B4E269}" srcOrd="5" destOrd="0" parTransId="{E3068621-FEFA-4378-9AD6-11C8404135CD}" sibTransId="{2385CAE2-AB5C-4A16-8C74-06A7F21BE5AE}"/>
    <dgm:cxn modelId="{C51019BB-B87E-48BD-AB6C-742D3CE6178B}" srcId="{5E323F2A-F062-4668-9781-4D6A574F100B}" destId="{D5D6A421-A15F-49AD-ACE2-1CFFB3B9F9EC}" srcOrd="1" destOrd="0" parTransId="{876D9B0E-C8EA-4CAA-BC12-A1A2975E8EFF}" sibTransId="{AC5FEFAB-7952-438A-88CA-779E3A8AB653}"/>
    <dgm:cxn modelId="{33A331EE-76F8-41FC-9A32-A6D4498FCA40}" srcId="{5E323F2A-F062-4668-9781-4D6A574F100B}" destId="{3C39D733-6F3F-42ED-A8D2-E54AE1C5173A}" srcOrd="8" destOrd="0" parTransId="{38AB54DF-25EA-466F-8E1B-0F89CF0CA7F9}" sibTransId="{1D200413-8637-4844-93A4-CD3E8B4BE890}"/>
    <dgm:cxn modelId="{487A0585-1292-428C-A2D4-E4965D4C6DC8}" type="presOf" srcId="{CBB19F6C-3101-4E05-B60D-8078F60AEAB9}" destId="{3808C335-6C78-43AA-81DD-7537B0361A8C}" srcOrd="0" destOrd="0" presId="urn:microsoft.com/office/officeart/2005/8/layout/default"/>
    <dgm:cxn modelId="{C869E8C3-E680-442E-831E-8D63D6D61C64}" srcId="{5E323F2A-F062-4668-9781-4D6A574F100B}" destId="{001DF826-C0C4-4777-B8C3-3229D1216441}" srcOrd="2" destOrd="0" parTransId="{A65AB134-3D75-4EE2-B9D6-E1CF892BAA21}" sibTransId="{42C69F9F-381E-45C2-9922-C42D0E125099}"/>
    <dgm:cxn modelId="{34512769-6922-4092-B9E3-E6193C58D1DF}" srcId="{5E323F2A-F062-4668-9781-4D6A574F100B}" destId="{CFBA86B3-EABD-4C8E-83CB-B60BD378C66C}" srcOrd="3" destOrd="0" parTransId="{09FA4647-1E28-4AFC-BDFF-592A19EFD551}" sibTransId="{13856FAB-6B58-44C3-B613-114F062FCFBF}"/>
    <dgm:cxn modelId="{097C1758-6AA0-42B3-81C6-F1C105BDE78E}" srcId="{5E323F2A-F062-4668-9781-4D6A574F100B}" destId="{22261917-7610-40A6-A492-5F61AA259519}" srcOrd="0" destOrd="0" parTransId="{A78BBDBF-ACD9-4842-96EB-37C917953F73}" sibTransId="{EE5186E9-4B78-41D0-BF26-FCA1687C6BCB}"/>
    <dgm:cxn modelId="{1D703BE7-6637-4336-A8B5-FDE9B5718A70}" type="presOf" srcId="{D5D6A421-A15F-49AD-ACE2-1CFFB3B9F9EC}" destId="{9212F73D-3C7D-4527-A675-8ED220DD7AAF}" srcOrd="0" destOrd="0" presId="urn:microsoft.com/office/officeart/2005/8/layout/default"/>
    <dgm:cxn modelId="{C6ECCFDB-6018-41A2-BDEE-4C6ABFFEB2D2}" srcId="{5E323F2A-F062-4668-9781-4D6A574F100B}" destId="{9AAEC8CD-4AE8-47D2-8D42-5113CCFA1192}" srcOrd="10" destOrd="0" parTransId="{84AC09E7-39BA-4D2C-8474-BAEA2B5B492D}" sibTransId="{79E15FBA-CC30-4BEF-A692-A380A4CAA132}"/>
    <dgm:cxn modelId="{4FD5DCD9-347C-42DF-AF74-54E715BA7629}" type="presOf" srcId="{9AAEC8CD-4AE8-47D2-8D42-5113CCFA1192}" destId="{C8BDF1E3-16E6-4F62-8DDB-740E695BACAD}" srcOrd="0" destOrd="0" presId="urn:microsoft.com/office/officeart/2005/8/layout/default"/>
    <dgm:cxn modelId="{33554067-4820-4042-AE69-B967ED930C20}" type="presParOf" srcId="{C6A2C89D-CC85-49EB-9DDC-803D5996A18E}" destId="{E90E6828-F822-4E7A-B648-AE0613EC094B}" srcOrd="0" destOrd="0" presId="urn:microsoft.com/office/officeart/2005/8/layout/default"/>
    <dgm:cxn modelId="{9001D2F5-AE7F-453D-BD62-15870412B277}" type="presParOf" srcId="{C6A2C89D-CC85-49EB-9DDC-803D5996A18E}" destId="{01CC70C5-D156-4834-9974-A96B0F9B8A8B}" srcOrd="1" destOrd="0" presId="urn:microsoft.com/office/officeart/2005/8/layout/default"/>
    <dgm:cxn modelId="{0F094820-E5F4-4266-9482-3E0774F46E9C}" type="presParOf" srcId="{C6A2C89D-CC85-49EB-9DDC-803D5996A18E}" destId="{9212F73D-3C7D-4527-A675-8ED220DD7AAF}" srcOrd="2" destOrd="0" presId="urn:microsoft.com/office/officeart/2005/8/layout/default"/>
    <dgm:cxn modelId="{DCB8B30C-93AC-46A9-868A-907A35309173}" type="presParOf" srcId="{C6A2C89D-CC85-49EB-9DDC-803D5996A18E}" destId="{1ACA50C7-A3C8-403D-A944-5FA6E7967B96}" srcOrd="3" destOrd="0" presId="urn:microsoft.com/office/officeart/2005/8/layout/default"/>
    <dgm:cxn modelId="{EE87F3E5-8F7D-41B8-9217-F713B0C87D80}" type="presParOf" srcId="{C6A2C89D-CC85-49EB-9DDC-803D5996A18E}" destId="{3D95C579-C9BD-45A3-A51B-F237C9314958}" srcOrd="4" destOrd="0" presId="urn:microsoft.com/office/officeart/2005/8/layout/default"/>
    <dgm:cxn modelId="{56220804-71EB-4BC4-9235-A9EBD94AE640}" type="presParOf" srcId="{C6A2C89D-CC85-49EB-9DDC-803D5996A18E}" destId="{55A5D39C-C928-4E1B-9912-0BC5703B3FF0}" srcOrd="5" destOrd="0" presId="urn:microsoft.com/office/officeart/2005/8/layout/default"/>
    <dgm:cxn modelId="{778CD9A7-1FED-4648-AFFE-885E3DB20B4B}" type="presParOf" srcId="{C6A2C89D-CC85-49EB-9DDC-803D5996A18E}" destId="{ED5B9660-61F9-4116-AF59-C8F55E1EDEB6}" srcOrd="6" destOrd="0" presId="urn:microsoft.com/office/officeart/2005/8/layout/default"/>
    <dgm:cxn modelId="{BE0A383D-75C6-4024-8C93-E678DE366838}" type="presParOf" srcId="{C6A2C89D-CC85-49EB-9DDC-803D5996A18E}" destId="{48976111-3251-4F61-A6DA-14BC3CB9B077}" srcOrd="7" destOrd="0" presId="urn:microsoft.com/office/officeart/2005/8/layout/default"/>
    <dgm:cxn modelId="{A3E28F31-86FC-47B8-ABF2-F811A0A73F8C}" type="presParOf" srcId="{C6A2C89D-CC85-49EB-9DDC-803D5996A18E}" destId="{378639B0-1AF9-43A6-BF03-FA8628447C98}" srcOrd="8" destOrd="0" presId="urn:microsoft.com/office/officeart/2005/8/layout/default"/>
    <dgm:cxn modelId="{3AB6FF3A-6C23-4DE7-AEB1-8E882B75A220}" type="presParOf" srcId="{C6A2C89D-CC85-49EB-9DDC-803D5996A18E}" destId="{2762D9ED-658C-4889-A4CB-A196D72D6A4E}" srcOrd="9" destOrd="0" presId="urn:microsoft.com/office/officeart/2005/8/layout/default"/>
    <dgm:cxn modelId="{44B04A61-6161-4DFC-AD23-FA3146F239CF}" type="presParOf" srcId="{C6A2C89D-CC85-49EB-9DDC-803D5996A18E}" destId="{3B68AF9B-57A4-48B7-82D1-B722DAC976A0}" srcOrd="10" destOrd="0" presId="urn:microsoft.com/office/officeart/2005/8/layout/default"/>
    <dgm:cxn modelId="{86C64985-D44A-4D75-BD56-5986A06A7D50}" type="presParOf" srcId="{C6A2C89D-CC85-49EB-9DDC-803D5996A18E}" destId="{D4E412A0-829F-47E2-AF46-80D793DC02B3}" srcOrd="11" destOrd="0" presId="urn:microsoft.com/office/officeart/2005/8/layout/default"/>
    <dgm:cxn modelId="{13B7AF52-CEE2-48FB-9B3A-394E7A45ED4C}" type="presParOf" srcId="{C6A2C89D-CC85-49EB-9DDC-803D5996A18E}" destId="{3808C335-6C78-43AA-81DD-7537B0361A8C}" srcOrd="12" destOrd="0" presId="urn:microsoft.com/office/officeart/2005/8/layout/default"/>
    <dgm:cxn modelId="{CF953806-B2F3-4ECE-AD99-00C80D09F994}" type="presParOf" srcId="{C6A2C89D-CC85-49EB-9DDC-803D5996A18E}" destId="{289F47DB-5A53-4C69-990D-0682611740BF}" srcOrd="13" destOrd="0" presId="urn:microsoft.com/office/officeart/2005/8/layout/default"/>
    <dgm:cxn modelId="{8C5F8C6C-3015-492D-ADDE-E43153454587}" type="presParOf" srcId="{C6A2C89D-CC85-49EB-9DDC-803D5996A18E}" destId="{2C016D34-27E7-434C-ABF6-FCB41424A962}" srcOrd="14" destOrd="0" presId="urn:microsoft.com/office/officeart/2005/8/layout/default"/>
    <dgm:cxn modelId="{287DA9E6-D308-4E49-A86F-297C6896F9CF}" type="presParOf" srcId="{C6A2C89D-CC85-49EB-9DDC-803D5996A18E}" destId="{F8A41261-7AD0-4679-9D97-00919FDC494D}" srcOrd="15" destOrd="0" presId="urn:microsoft.com/office/officeart/2005/8/layout/default"/>
    <dgm:cxn modelId="{F0C3D807-F935-4182-8AB9-6F1FD37F38CD}" type="presParOf" srcId="{C6A2C89D-CC85-49EB-9DDC-803D5996A18E}" destId="{0988AEF0-A9D6-4698-B4B0-E4F57F22663F}" srcOrd="16" destOrd="0" presId="urn:microsoft.com/office/officeart/2005/8/layout/default"/>
    <dgm:cxn modelId="{CF84A8E9-628A-4DAE-B6CA-E4ED8DD8C592}" type="presParOf" srcId="{C6A2C89D-CC85-49EB-9DDC-803D5996A18E}" destId="{951B9E61-A852-44BA-BE85-A97C84459133}" srcOrd="17" destOrd="0" presId="urn:microsoft.com/office/officeart/2005/8/layout/default"/>
    <dgm:cxn modelId="{5FC4C83C-96BE-4DB5-9DA0-2E4C54730535}" type="presParOf" srcId="{C6A2C89D-CC85-49EB-9DDC-803D5996A18E}" destId="{67779282-8B4A-4F11-834C-E60D2DE25D34}" srcOrd="18" destOrd="0" presId="urn:microsoft.com/office/officeart/2005/8/layout/default"/>
    <dgm:cxn modelId="{F4D0B792-23F8-43D8-A85E-BF67E5F81BCA}" type="presParOf" srcId="{C6A2C89D-CC85-49EB-9DDC-803D5996A18E}" destId="{D595880C-AC5C-4EB8-A0D3-0240024980ED}" srcOrd="19" destOrd="0" presId="urn:microsoft.com/office/officeart/2005/8/layout/default"/>
    <dgm:cxn modelId="{F5807259-352D-4BBB-BA49-6C602A06EBDC}" type="presParOf" srcId="{C6A2C89D-CC85-49EB-9DDC-803D5996A18E}" destId="{C8BDF1E3-16E6-4F62-8DDB-740E695BACAD}" srcOrd="20" destOrd="0" presId="urn:microsoft.com/office/officeart/2005/8/layout/default"/>
    <dgm:cxn modelId="{B3116696-4E86-46EE-A8EA-E8BF92CEBC3D}" type="presParOf" srcId="{C6A2C89D-CC85-49EB-9DDC-803D5996A18E}" destId="{85569AB3-0598-454F-9942-0A6D40AE34AC}" srcOrd="21" destOrd="0" presId="urn:microsoft.com/office/officeart/2005/8/layout/default"/>
    <dgm:cxn modelId="{FA140ABC-4FD7-4927-807E-DB7B4F34C9BA}" type="presParOf" srcId="{C6A2C89D-CC85-49EB-9DDC-803D5996A18E}" destId="{ACBCB171-3183-463F-B84C-B4FF059EC1CB}"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9D73881-BCE0-49D3-B3DB-955F35BB2CD0}"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6866269C-8E76-4738-8486-D17ECCAFCD1F}">
      <dgm:prSet phldrT="[Text]"/>
      <dgm:spPr/>
      <dgm:t>
        <a:bodyPr/>
        <a:lstStyle/>
        <a:p>
          <a:r>
            <a:rPr lang="en-US" smtClean="0">
              <a:latin typeface="Arial" panose="020B0604020202020204" pitchFamily="34" charset="0"/>
              <a:cs typeface="Arial" panose="020B0604020202020204" pitchFamily="34" charset="0"/>
            </a:rPr>
            <a:t>Working with men to diminish  the impact of negative  thinking and behavior will benefit everyone</a:t>
          </a:r>
          <a:endParaRPr lang="en-US">
            <a:latin typeface="Arial" panose="020B0604020202020204" pitchFamily="34" charset="0"/>
            <a:cs typeface="Arial" panose="020B0604020202020204" pitchFamily="34" charset="0"/>
          </a:endParaRPr>
        </a:p>
      </dgm:t>
    </dgm:pt>
    <dgm:pt modelId="{5C04D351-2974-4FF9-8389-15FB5435327A}" type="parTrans" cxnId="{981DC7FE-FCCF-4DDB-BBCE-F70A42231173}">
      <dgm:prSet/>
      <dgm:spPr/>
      <dgm:t>
        <a:bodyPr/>
        <a:lstStyle/>
        <a:p>
          <a:endParaRPr lang="en-US">
            <a:latin typeface="Arial" panose="020B0604020202020204" pitchFamily="34" charset="0"/>
            <a:cs typeface="Arial" panose="020B0604020202020204" pitchFamily="34" charset="0"/>
          </a:endParaRPr>
        </a:p>
      </dgm:t>
    </dgm:pt>
    <dgm:pt modelId="{BC7533FD-1343-407E-9E09-1DB561428C1E}" type="sibTrans" cxnId="{981DC7FE-FCCF-4DDB-BBCE-F70A42231173}">
      <dgm:prSet/>
      <dgm:spPr/>
      <dgm:t>
        <a:bodyPr/>
        <a:lstStyle/>
        <a:p>
          <a:endParaRPr lang="en-US">
            <a:latin typeface="Arial" panose="020B0604020202020204" pitchFamily="34" charset="0"/>
            <a:cs typeface="Arial" panose="020B0604020202020204" pitchFamily="34" charset="0"/>
          </a:endParaRPr>
        </a:p>
      </dgm:t>
    </dgm:pt>
    <dgm:pt modelId="{90E1D6F0-B8EB-421E-9596-1A5C11722683}">
      <dgm:prSet/>
      <dgm:spPr/>
      <dgm:t>
        <a:bodyPr/>
        <a:lstStyle/>
        <a:p>
          <a:r>
            <a:rPr lang="en-US" smtClean="0">
              <a:latin typeface="Arial" panose="020B0604020202020204" pitchFamily="34" charset="0"/>
              <a:cs typeface="Arial" panose="020B0604020202020204" pitchFamily="34" charset="0"/>
            </a:rPr>
            <a:t>Continue to engage with male students to refine understanding</a:t>
          </a:r>
          <a:endParaRPr lang="en-US" dirty="0" smtClean="0">
            <a:latin typeface="Arial" panose="020B0604020202020204" pitchFamily="34" charset="0"/>
            <a:cs typeface="Arial" panose="020B0604020202020204" pitchFamily="34" charset="0"/>
          </a:endParaRPr>
        </a:p>
      </dgm:t>
    </dgm:pt>
    <dgm:pt modelId="{BC463BCB-53FA-4369-8FE1-338ACB324DA3}" type="parTrans" cxnId="{BB896461-193E-481A-9FD1-722112538F26}">
      <dgm:prSet/>
      <dgm:spPr/>
      <dgm:t>
        <a:bodyPr/>
        <a:lstStyle/>
        <a:p>
          <a:endParaRPr lang="en-US">
            <a:latin typeface="Arial" panose="020B0604020202020204" pitchFamily="34" charset="0"/>
            <a:cs typeface="Arial" panose="020B0604020202020204" pitchFamily="34" charset="0"/>
          </a:endParaRPr>
        </a:p>
      </dgm:t>
    </dgm:pt>
    <dgm:pt modelId="{70180174-73B3-4966-99B4-A674545F22A6}" type="sibTrans" cxnId="{BB896461-193E-481A-9FD1-722112538F26}">
      <dgm:prSet/>
      <dgm:spPr/>
      <dgm:t>
        <a:bodyPr/>
        <a:lstStyle/>
        <a:p>
          <a:endParaRPr lang="en-US">
            <a:latin typeface="Arial" panose="020B0604020202020204" pitchFamily="34" charset="0"/>
            <a:cs typeface="Arial" panose="020B0604020202020204" pitchFamily="34" charset="0"/>
          </a:endParaRPr>
        </a:p>
      </dgm:t>
    </dgm:pt>
    <dgm:pt modelId="{06846B16-A719-4F66-A14F-6397217F76DE}">
      <dgm:prSet/>
      <dgm:spPr/>
      <dgm:t>
        <a:bodyPr/>
        <a:lstStyle/>
        <a:p>
          <a:r>
            <a:rPr lang="en-US" smtClean="0">
              <a:latin typeface="Arial" panose="020B0604020202020204" pitchFamily="34" charset="0"/>
              <a:cs typeface="Arial" panose="020B0604020202020204" pitchFamily="34" charset="0"/>
            </a:rPr>
            <a:t>Engage other Universities</a:t>
          </a:r>
          <a:endParaRPr lang="en-US" dirty="0" smtClean="0">
            <a:latin typeface="Arial" panose="020B0604020202020204" pitchFamily="34" charset="0"/>
            <a:cs typeface="Arial" panose="020B0604020202020204" pitchFamily="34" charset="0"/>
          </a:endParaRPr>
        </a:p>
      </dgm:t>
    </dgm:pt>
    <dgm:pt modelId="{CBF79841-3E2C-4089-B3DF-25082107127B}" type="parTrans" cxnId="{3C63734E-2428-445F-8331-B7E39F05E1BB}">
      <dgm:prSet/>
      <dgm:spPr/>
      <dgm:t>
        <a:bodyPr/>
        <a:lstStyle/>
        <a:p>
          <a:endParaRPr lang="en-US">
            <a:latin typeface="Arial" panose="020B0604020202020204" pitchFamily="34" charset="0"/>
            <a:cs typeface="Arial" panose="020B0604020202020204" pitchFamily="34" charset="0"/>
          </a:endParaRPr>
        </a:p>
      </dgm:t>
    </dgm:pt>
    <dgm:pt modelId="{C2082B89-DACF-4BCE-A5D4-F367E209156F}" type="sibTrans" cxnId="{3C63734E-2428-445F-8331-B7E39F05E1BB}">
      <dgm:prSet/>
      <dgm:spPr/>
      <dgm:t>
        <a:bodyPr/>
        <a:lstStyle/>
        <a:p>
          <a:endParaRPr lang="en-US">
            <a:latin typeface="Arial" panose="020B0604020202020204" pitchFamily="34" charset="0"/>
            <a:cs typeface="Arial" panose="020B0604020202020204" pitchFamily="34" charset="0"/>
          </a:endParaRPr>
        </a:p>
      </dgm:t>
    </dgm:pt>
    <dgm:pt modelId="{85CB00B3-88D1-4D35-BB70-EF9568DBBC11}">
      <dgm:prSet/>
      <dgm:spPr/>
      <dgm:t>
        <a:bodyPr/>
        <a:lstStyle/>
        <a:p>
          <a:r>
            <a:rPr lang="en-US" dirty="0" smtClean="0">
              <a:latin typeface="Arial" panose="020B0604020202020204" pitchFamily="34" charset="0"/>
              <a:cs typeface="Arial" panose="020B0604020202020204" pitchFamily="34" charset="0"/>
            </a:rPr>
            <a:t>SUNY</a:t>
          </a:r>
        </a:p>
      </dgm:t>
    </dgm:pt>
    <dgm:pt modelId="{01F35967-3ED7-49B3-BEEF-9CFC3FFC99D1}" type="parTrans" cxnId="{BE106D73-438F-4440-ABCA-B37435B8F942}">
      <dgm:prSet/>
      <dgm:spPr/>
      <dgm:t>
        <a:bodyPr/>
        <a:lstStyle/>
        <a:p>
          <a:endParaRPr lang="en-US">
            <a:latin typeface="Arial" panose="020B0604020202020204" pitchFamily="34" charset="0"/>
            <a:cs typeface="Arial" panose="020B0604020202020204" pitchFamily="34" charset="0"/>
          </a:endParaRPr>
        </a:p>
      </dgm:t>
    </dgm:pt>
    <dgm:pt modelId="{6D6F68C8-1ABA-4BE0-9B8D-54550B8D2A5D}" type="sibTrans" cxnId="{BE106D73-438F-4440-ABCA-B37435B8F942}">
      <dgm:prSet/>
      <dgm:spPr/>
      <dgm:t>
        <a:bodyPr/>
        <a:lstStyle/>
        <a:p>
          <a:endParaRPr lang="en-US">
            <a:latin typeface="Arial" panose="020B0604020202020204" pitchFamily="34" charset="0"/>
            <a:cs typeface="Arial" panose="020B0604020202020204" pitchFamily="34" charset="0"/>
          </a:endParaRPr>
        </a:p>
      </dgm:t>
    </dgm:pt>
    <dgm:pt modelId="{CEB1EF52-B3D4-4F5C-9078-2343F2FC8BCD}">
      <dgm:prSet/>
      <dgm:spPr/>
      <dgm:t>
        <a:bodyPr/>
        <a:lstStyle/>
        <a:p>
          <a:r>
            <a:rPr lang="en-US" smtClean="0">
              <a:latin typeface="Arial" panose="020B0604020202020204" pitchFamily="34" charset="0"/>
              <a:cs typeface="Arial" panose="020B0604020202020204" pitchFamily="34" charset="0"/>
            </a:rPr>
            <a:t>Corporate Impact Champions</a:t>
          </a:r>
          <a:endParaRPr lang="en-US" dirty="0">
            <a:latin typeface="Arial" panose="020B0604020202020204" pitchFamily="34" charset="0"/>
            <a:cs typeface="Arial" panose="020B0604020202020204" pitchFamily="34" charset="0"/>
          </a:endParaRPr>
        </a:p>
      </dgm:t>
    </dgm:pt>
    <dgm:pt modelId="{A075EDFA-3900-49A1-868E-BD7F7EEDDBD7}" type="parTrans" cxnId="{48B7280A-8AC8-4080-A3F3-EE56C06D5F16}">
      <dgm:prSet/>
      <dgm:spPr/>
      <dgm:t>
        <a:bodyPr/>
        <a:lstStyle/>
        <a:p>
          <a:endParaRPr lang="en-US">
            <a:latin typeface="Arial" panose="020B0604020202020204" pitchFamily="34" charset="0"/>
            <a:cs typeface="Arial" panose="020B0604020202020204" pitchFamily="34" charset="0"/>
          </a:endParaRPr>
        </a:p>
      </dgm:t>
    </dgm:pt>
    <dgm:pt modelId="{9D8D89E0-DC04-4645-A76E-8F124AEB4390}" type="sibTrans" cxnId="{48B7280A-8AC8-4080-A3F3-EE56C06D5F16}">
      <dgm:prSet/>
      <dgm:spPr/>
      <dgm:t>
        <a:bodyPr/>
        <a:lstStyle/>
        <a:p>
          <a:endParaRPr lang="en-US">
            <a:latin typeface="Arial" panose="020B0604020202020204" pitchFamily="34" charset="0"/>
            <a:cs typeface="Arial" panose="020B0604020202020204" pitchFamily="34" charset="0"/>
          </a:endParaRPr>
        </a:p>
      </dgm:t>
    </dgm:pt>
    <dgm:pt modelId="{88E076B0-9AFB-4EAB-9AD2-6859DFAD8E80}">
      <dgm:prSet/>
      <dgm:spPr/>
      <dgm:t>
        <a:bodyPr/>
        <a:lstStyle/>
        <a:p>
          <a:r>
            <a:rPr lang="en-US" dirty="0" smtClean="0">
              <a:latin typeface="Arial" panose="020B0604020202020204" pitchFamily="34" charset="0"/>
              <a:cs typeface="Arial" panose="020B0604020202020204" pitchFamily="34" charset="0"/>
            </a:rPr>
            <a:t>University of South Florida</a:t>
          </a:r>
        </a:p>
      </dgm:t>
    </dgm:pt>
    <dgm:pt modelId="{FEAB5EC9-75F4-4BEC-A1B6-1EE21595F2D1}" type="parTrans" cxnId="{4DF1CB0C-01EE-4D79-89CD-3E8C7AB8C200}">
      <dgm:prSet/>
      <dgm:spPr/>
      <dgm:t>
        <a:bodyPr/>
        <a:lstStyle/>
        <a:p>
          <a:endParaRPr lang="en-US"/>
        </a:p>
      </dgm:t>
    </dgm:pt>
    <dgm:pt modelId="{D92AC85B-5F5C-4916-BAFD-CCB1BDE36A63}" type="sibTrans" cxnId="{4DF1CB0C-01EE-4D79-89CD-3E8C7AB8C200}">
      <dgm:prSet/>
      <dgm:spPr/>
      <dgm:t>
        <a:bodyPr/>
        <a:lstStyle/>
        <a:p>
          <a:endParaRPr lang="en-US"/>
        </a:p>
      </dgm:t>
    </dgm:pt>
    <dgm:pt modelId="{D0C67BC0-BB4D-4A9E-8C02-051B7C2958AB}">
      <dgm:prSet/>
      <dgm:spPr/>
      <dgm:t>
        <a:bodyPr/>
        <a:lstStyle/>
        <a:p>
          <a:r>
            <a:rPr lang="en-US" dirty="0" smtClean="0">
              <a:latin typeface="Arial" panose="020B0604020202020204" pitchFamily="34" charset="0"/>
              <a:cs typeface="Arial" panose="020B0604020202020204" pitchFamily="34" charset="0"/>
            </a:rPr>
            <a:t>APLU (SBU, UMBC, USF, UVM)</a:t>
          </a:r>
        </a:p>
      </dgm:t>
    </dgm:pt>
    <dgm:pt modelId="{0D1EE843-BE56-4E75-A480-4B723FBB2AD3}" type="parTrans" cxnId="{CC64CFC3-010B-4763-935F-5FFF861104E9}">
      <dgm:prSet/>
      <dgm:spPr/>
      <dgm:t>
        <a:bodyPr/>
        <a:lstStyle/>
        <a:p>
          <a:endParaRPr lang="en-US"/>
        </a:p>
      </dgm:t>
    </dgm:pt>
    <dgm:pt modelId="{C5B016D8-3C65-4454-9D4E-F0415BA2C76A}" type="sibTrans" cxnId="{CC64CFC3-010B-4763-935F-5FFF861104E9}">
      <dgm:prSet/>
      <dgm:spPr/>
      <dgm:t>
        <a:bodyPr/>
        <a:lstStyle/>
        <a:p>
          <a:endParaRPr lang="en-US"/>
        </a:p>
      </dgm:t>
    </dgm:pt>
    <dgm:pt modelId="{6AF04884-3BBF-4677-B8CB-A9635ACDE2B8}" type="pres">
      <dgm:prSet presAssocID="{29D73881-BCE0-49D3-B3DB-955F35BB2CD0}" presName="diagram" presStyleCnt="0">
        <dgm:presLayoutVars>
          <dgm:dir/>
          <dgm:resizeHandles val="exact"/>
        </dgm:presLayoutVars>
      </dgm:prSet>
      <dgm:spPr/>
      <dgm:t>
        <a:bodyPr/>
        <a:lstStyle/>
        <a:p>
          <a:endParaRPr lang="en-US"/>
        </a:p>
      </dgm:t>
    </dgm:pt>
    <dgm:pt modelId="{6783174D-EEF3-46C5-861F-F19EF6238A0E}" type="pres">
      <dgm:prSet presAssocID="{6866269C-8E76-4738-8486-D17ECCAFCD1F}" presName="node" presStyleLbl="node1" presStyleIdx="0" presStyleCnt="4" custScaleX="130072">
        <dgm:presLayoutVars>
          <dgm:bulletEnabled val="1"/>
        </dgm:presLayoutVars>
      </dgm:prSet>
      <dgm:spPr/>
      <dgm:t>
        <a:bodyPr/>
        <a:lstStyle/>
        <a:p>
          <a:endParaRPr lang="en-US"/>
        </a:p>
      </dgm:t>
    </dgm:pt>
    <dgm:pt modelId="{CF89D8C7-77A7-4513-B063-0EFCC030E89D}" type="pres">
      <dgm:prSet presAssocID="{BC7533FD-1343-407E-9E09-1DB561428C1E}" presName="sibTrans" presStyleCnt="0"/>
      <dgm:spPr/>
    </dgm:pt>
    <dgm:pt modelId="{B1098B7A-DA18-48CF-B32E-6F484D3623BD}" type="pres">
      <dgm:prSet presAssocID="{90E1D6F0-B8EB-421E-9596-1A5C11722683}" presName="node" presStyleLbl="node1" presStyleIdx="1" presStyleCnt="4" custScaleX="130072">
        <dgm:presLayoutVars>
          <dgm:bulletEnabled val="1"/>
        </dgm:presLayoutVars>
      </dgm:prSet>
      <dgm:spPr/>
      <dgm:t>
        <a:bodyPr/>
        <a:lstStyle/>
        <a:p>
          <a:endParaRPr lang="en-US"/>
        </a:p>
      </dgm:t>
    </dgm:pt>
    <dgm:pt modelId="{20EFD55C-A1ED-4C88-8CE0-EC3BE93156F5}" type="pres">
      <dgm:prSet presAssocID="{70180174-73B3-4966-99B4-A674545F22A6}" presName="sibTrans" presStyleCnt="0"/>
      <dgm:spPr/>
    </dgm:pt>
    <dgm:pt modelId="{18788627-C01E-4DCA-8CF1-C37E7A9BD403}" type="pres">
      <dgm:prSet presAssocID="{06846B16-A719-4F66-A14F-6397217F76DE}" presName="node" presStyleLbl="node1" presStyleIdx="2" presStyleCnt="4" custScaleX="130072">
        <dgm:presLayoutVars>
          <dgm:bulletEnabled val="1"/>
        </dgm:presLayoutVars>
      </dgm:prSet>
      <dgm:spPr/>
      <dgm:t>
        <a:bodyPr/>
        <a:lstStyle/>
        <a:p>
          <a:endParaRPr lang="en-US"/>
        </a:p>
      </dgm:t>
    </dgm:pt>
    <dgm:pt modelId="{0A96DB67-BC63-45F4-9D3C-CCEC2A64D7C4}" type="pres">
      <dgm:prSet presAssocID="{C2082B89-DACF-4BCE-A5D4-F367E209156F}" presName="sibTrans" presStyleCnt="0"/>
      <dgm:spPr/>
    </dgm:pt>
    <dgm:pt modelId="{DA40AC64-7C1C-495A-8DE3-F5CDAFA19F33}" type="pres">
      <dgm:prSet presAssocID="{CEB1EF52-B3D4-4F5C-9078-2343F2FC8BCD}" presName="node" presStyleLbl="node1" presStyleIdx="3" presStyleCnt="4" custScaleX="130072">
        <dgm:presLayoutVars>
          <dgm:bulletEnabled val="1"/>
        </dgm:presLayoutVars>
      </dgm:prSet>
      <dgm:spPr/>
      <dgm:t>
        <a:bodyPr/>
        <a:lstStyle/>
        <a:p>
          <a:endParaRPr lang="en-US"/>
        </a:p>
      </dgm:t>
    </dgm:pt>
  </dgm:ptLst>
  <dgm:cxnLst>
    <dgm:cxn modelId="{48B7280A-8AC8-4080-A3F3-EE56C06D5F16}" srcId="{29D73881-BCE0-49D3-B3DB-955F35BB2CD0}" destId="{CEB1EF52-B3D4-4F5C-9078-2343F2FC8BCD}" srcOrd="3" destOrd="0" parTransId="{A075EDFA-3900-49A1-868E-BD7F7EEDDBD7}" sibTransId="{9D8D89E0-DC04-4645-A76E-8F124AEB4390}"/>
    <dgm:cxn modelId="{981DC7FE-FCCF-4DDB-BBCE-F70A42231173}" srcId="{29D73881-BCE0-49D3-B3DB-955F35BB2CD0}" destId="{6866269C-8E76-4738-8486-D17ECCAFCD1F}" srcOrd="0" destOrd="0" parTransId="{5C04D351-2974-4FF9-8389-15FB5435327A}" sibTransId="{BC7533FD-1343-407E-9E09-1DB561428C1E}"/>
    <dgm:cxn modelId="{686E285A-F633-40ED-B8BE-84E170B60255}" type="presOf" srcId="{06846B16-A719-4F66-A14F-6397217F76DE}" destId="{18788627-C01E-4DCA-8CF1-C37E7A9BD403}" srcOrd="0" destOrd="0" presId="urn:microsoft.com/office/officeart/2005/8/layout/default"/>
    <dgm:cxn modelId="{4F6052A3-704C-4E56-9FD6-BCD5BB1F79E6}" type="presOf" srcId="{D0C67BC0-BB4D-4A9E-8C02-051B7C2958AB}" destId="{18788627-C01E-4DCA-8CF1-C37E7A9BD403}" srcOrd="0" destOrd="3" presId="urn:microsoft.com/office/officeart/2005/8/layout/default"/>
    <dgm:cxn modelId="{6AF1A662-9AFE-40BF-9C67-1281354C6118}" type="presOf" srcId="{CEB1EF52-B3D4-4F5C-9078-2343F2FC8BCD}" destId="{DA40AC64-7C1C-495A-8DE3-F5CDAFA19F33}" srcOrd="0" destOrd="0" presId="urn:microsoft.com/office/officeart/2005/8/layout/default"/>
    <dgm:cxn modelId="{CC64CFC3-010B-4763-935F-5FFF861104E9}" srcId="{06846B16-A719-4F66-A14F-6397217F76DE}" destId="{D0C67BC0-BB4D-4A9E-8C02-051B7C2958AB}" srcOrd="2" destOrd="0" parTransId="{0D1EE843-BE56-4E75-A480-4B723FBB2AD3}" sibTransId="{C5B016D8-3C65-4454-9D4E-F0415BA2C76A}"/>
    <dgm:cxn modelId="{6614D73E-0E6E-4237-9906-7D29D88E3C1F}" type="presOf" srcId="{88E076B0-9AFB-4EAB-9AD2-6859DFAD8E80}" destId="{18788627-C01E-4DCA-8CF1-C37E7A9BD403}" srcOrd="0" destOrd="2" presId="urn:microsoft.com/office/officeart/2005/8/layout/default"/>
    <dgm:cxn modelId="{0F5DFB39-720B-4D29-BD50-544050E80676}" type="presOf" srcId="{90E1D6F0-B8EB-421E-9596-1A5C11722683}" destId="{B1098B7A-DA18-48CF-B32E-6F484D3623BD}" srcOrd="0" destOrd="0" presId="urn:microsoft.com/office/officeart/2005/8/layout/default"/>
    <dgm:cxn modelId="{3C63734E-2428-445F-8331-B7E39F05E1BB}" srcId="{29D73881-BCE0-49D3-B3DB-955F35BB2CD0}" destId="{06846B16-A719-4F66-A14F-6397217F76DE}" srcOrd="2" destOrd="0" parTransId="{CBF79841-3E2C-4089-B3DF-25082107127B}" sibTransId="{C2082B89-DACF-4BCE-A5D4-F367E209156F}"/>
    <dgm:cxn modelId="{BB896461-193E-481A-9FD1-722112538F26}" srcId="{29D73881-BCE0-49D3-B3DB-955F35BB2CD0}" destId="{90E1D6F0-B8EB-421E-9596-1A5C11722683}" srcOrd="1" destOrd="0" parTransId="{BC463BCB-53FA-4369-8FE1-338ACB324DA3}" sibTransId="{70180174-73B3-4966-99B4-A674545F22A6}"/>
    <dgm:cxn modelId="{9793BBCD-1505-4A33-AA3F-5D4B7810CE64}" type="presOf" srcId="{85CB00B3-88D1-4D35-BB70-EF9568DBBC11}" destId="{18788627-C01E-4DCA-8CF1-C37E7A9BD403}" srcOrd="0" destOrd="1" presId="urn:microsoft.com/office/officeart/2005/8/layout/default"/>
    <dgm:cxn modelId="{52A9A174-F363-4A62-9C00-B83C0402098B}" type="presOf" srcId="{29D73881-BCE0-49D3-B3DB-955F35BB2CD0}" destId="{6AF04884-3BBF-4677-B8CB-A9635ACDE2B8}" srcOrd="0" destOrd="0" presId="urn:microsoft.com/office/officeart/2005/8/layout/default"/>
    <dgm:cxn modelId="{BE106D73-438F-4440-ABCA-B37435B8F942}" srcId="{06846B16-A719-4F66-A14F-6397217F76DE}" destId="{85CB00B3-88D1-4D35-BB70-EF9568DBBC11}" srcOrd="0" destOrd="0" parTransId="{01F35967-3ED7-49B3-BEEF-9CFC3FFC99D1}" sibTransId="{6D6F68C8-1ABA-4BE0-9B8D-54550B8D2A5D}"/>
    <dgm:cxn modelId="{B80E2615-FC60-4B62-A8B8-C448D9F3BB71}" type="presOf" srcId="{6866269C-8E76-4738-8486-D17ECCAFCD1F}" destId="{6783174D-EEF3-46C5-861F-F19EF6238A0E}" srcOrd="0" destOrd="0" presId="urn:microsoft.com/office/officeart/2005/8/layout/default"/>
    <dgm:cxn modelId="{4DF1CB0C-01EE-4D79-89CD-3E8C7AB8C200}" srcId="{06846B16-A719-4F66-A14F-6397217F76DE}" destId="{88E076B0-9AFB-4EAB-9AD2-6859DFAD8E80}" srcOrd="1" destOrd="0" parTransId="{FEAB5EC9-75F4-4BEC-A1B6-1EE21595F2D1}" sibTransId="{D92AC85B-5F5C-4916-BAFD-CCB1BDE36A63}"/>
    <dgm:cxn modelId="{CDC8E278-C23F-4F53-8F46-B544538318B1}" type="presParOf" srcId="{6AF04884-3BBF-4677-B8CB-A9635ACDE2B8}" destId="{6783174D-EEF3-46C5-861F-F19EF6238A0E}" srcOrd="0" destOrd="0" presId="urn:microsoft.com/office/officeart/2005/8/layout/default"/>
    <dgm:cxn modelId="{57F73045-A68D-4D69-BEDE-A332EB02FE28}" type="presParOf" srcId="{6AF04884-3BBF-4677-B8CB-A9635ACDE2B8}" destId="{CF89D8C7-77A7-4513-B063-0EFCC030E89D}" srcOrd="1" destOrd="0" presId="urn:microsoft.com/office/officeart/2005/8/layout/default"/>
    <dgm:cxn modelId="{BE12EB92-F15C-4CC6-AAC3-0FB2E33E1FC0}" type="presParOf" srcId="{6AF04884-3BBF-4677-B8CB-A9635ACDE2B8}" destId="{B1098B7A-DA18-48CF-B32E-6F484D3623BD}" srcOrd="2" destOrd="0" presId="urn:microsoft.com/office/officeart/2005/8/layout/default"/>
    <dgm:cxn modelId="{224BE65C-859F-4AE8-8B91-5981028AE3D2}" type="presParOf" srcId="{6AF04884-3BBF-4677-B8CB-A9635ACDE2B8}" destId="{20EFD55C-A1ED-4C88-8CE0-EC3BE93156F5}" srcOrd="3" destOrd="0" presId="urn:microsoft.com/office/officeart/2005/8/layout/default"/>
    <dgm:cxn modelId="{B306FA5D-7D2A-4A90-BB21-A6F01C69594A}" type="presParOf" srcId="{6AF04884-3BBF-4677-B8CB-A9635ACDE2B8}" destId="{18788627-C01E-4DCA-8CF1-C37E7A9BD403}" srcOrd="4" destOrd="0" presId="urn:microsoft.com/office/officeart/2005/8/layout/default"/>
    <dgm:cxn modelId="{7A416E22-0E71-4916-9CE0-BDD9B322B909}" type="presParOf" srcId="{6AF04884-3BBF-4677-B8CB-A9635ACDE2B8}" destId="{0A96DB67-BC63-45F4-9D3C-CCEC2A64D7C4}" srcOrd="5" destOrd="0" presId="urn:microsoft.com/office/officeart/2005/8/layout/default"/>
    <dgm:cxn modelId="{9CBCEFC9-373C-4CCD-B079-EB7C4995A342}" type="presParOf" srcId="{6AF04884-3BBF-4677-B8CB-A9635ACDE2B8}" destId="{DA40AC64-7C1C-495A-8DE3-F5CDAFA19F33}"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165AF84-7537-4E8B-9308-297656F57525}"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DFC4BBBA-A0CE-487C-AE47-2C257B68D72C}">
      <dgm:prSet phldrT="[Text]" custT="1"/>
      <dgm:spPr>
        <a:solidFill>
          <a:srgbClr val="881124"/>
        </a:solidFill>
      </dgm:spPr>
      <dgm:t>
        <a:bodyPr lIns="182880" rIns="182880"/>
        <a:lstStyle/>
        <a:p>
          <a:r>
            <a:rPr lang="en-US" sz="3200" b="1" dirty="0" smtClean="0">
              <a:latin typeface="Arial" panose="020B0604020202020204" pitchFamily="34" charset="0"/>
              <a:cs typeface="Arial" panose="020B0604020202020204" pitchFamily="34" charset="0"/>
            </a:rPr>
            <a:t>Achievements</a:t>
          </a:r>
          <a:endParaRPr lang="en-US" sz="3200" b="1" dirty="0">
            <a:latin typeface="Arial" panose="020B0604020202020204" pitchFamily="34" charset="0"/>
            <a:cs typeface="Arial" panose="020B0604020202020204" pitchFamily="34" charset="0"/>
          </a:endParaRPr>
        </a:p>
      </dgm:t>
    </dgm:pt>
    <dgm:pt modelId="{511CF30B-DC0A-4E1C-9453-2364FFB27B13}" type="parTrans" cxnId="{96570AE3-5101-4477-B38F-F551405D072F}">
      <dgm:prSet/>
      <dgm:spPr/>
      <dgm:t>
        <a:bodyPr/>
        <a:lstStyle/>
        <a:p>
          <a:endParaRPr lang="en-US" sz="1600">
            <a:latin typeface="Arial" panose="020B0604020202020204" pitchFamily="34" charset="0"/>
            <a:cs typeface="Arial" panose="020B0604020202020204" pitchFamily="34" charset="0"/>
          </a:endParaRPr>
        </a:p>
      </dgm:t>
    </dgm:pt>
    <dgm:pt modelId="{B2DB9DF7-3C0C-462B-A00B-58F155AFC141}" type="sibTrans" cxnId="{96570AE3-5101-4477-B38F-F551405D072F}">
      <dgm:prSet/>
      <dgm:spPr/>
      <dgm:t>
        <a:bodyPr/>
        <a:lstStyle/>
        <a:p>
          <a:endParaRPr lang="en-US" sz="1600">
            <a:latin typeface="Arial" panose="020B0604020202020204" pitchFamily="34" charset="0"/>
            <a:cs typeface="Arial" panose="020B0604020202020204" pitchFamily="34" charset="0"/>
          </a:endParaRPr>
        </a:p>
      </dgm:t>
    </dgm:pt>
    <dgm:pt modelId="{C6EA1DFD-0809-4DC8-A56A-9AEC00D41803}">
      <dgm:prSet phldrT="[Text]" custT="1"/>
      <dgm:spPr/>
      <dgm:t>
        <a:bodyPr/>
        <a:lstStyle/>
        <a:p>
          <a:r>
            <a:rPr lang="en-US" sz="2000" dirty="0" smtClean="0">
              <a:latin typeface="Arial" panose="020B0604020202020204" pitchFamily="34" charset="0"/>
              <a:cs typeface="Arial" panose="020B0604020202020204" pitchFamily="34" charset="0"/>
            </a:rPr>
            <a:t>15 point increase in 5 years</a:t>
          </a:r>
          <a:br>
            <a:rPr lang="en-US" sz="2000" dirty="0" smtClean="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dgm:t>
    </dgm:pt>
    <dgm:pt modelId="{7FD9FE15-D377-436E-80A9-6198A8F98EC0}" type="parTrans" cxnId="{0CBC555A-E1D9-49B0-9088-444F44E764CA}">
      <dgm:prSet/>
      <dgm:spPr/>
      <dgm:t>
        <a:bodyPr/>
        <a:lstStyle/>
        <a:p>
          <a:endParaRPr lang="en-US" sz="1600">
            <a:latin typeface="Arial" panose="020B0604020202020204" pitchFamily="34" charset="0"/>
            <a:cs typeface="Arial" panose="020B0604020202020204" pitchFamily="34" charset="0"/>
          </a:endParaRPr>
        </a:p>
      </dgm:t>
    </dgm:pt>
    <dgm:pt modelId="{242BC294-E0B1-4C3F-95EB-2AF4980E8A8F}" type="sibTrans" cxnId="{0CBC555A-E1D9-49B0-9088-444F44E764CA}">
      <dgm:prSet/>
      <dgm:spPr/>
      <dgm:t>
        <a:bodyPr/>
        <a:lstStyle/>
        <a:p>
          <a:endParaRPr lang="en-US" sz="1600">
            <a:latin typeface="Arial" panose="020B0604020202020204" pitchFamily="34" charset="0"/>
            <a:cs typeface="Arial" panose="020B0604020202020204" pitchFamily="34" charset="0"/>
          </a:endParaRPr>
        </a:p>
      </dgm:t>
    </dgm:pt>
    <dgm:pt modelId="{5F476AF4-3C66-474A-891E-06D41E6B5129}">
      <dgm:prSet phldrT="[Text]" custT="1"/>
      <dgm:spPr/>
      <dgm:t>
        <a:bodyPr/>
        <a:lstStyle/>
        <a:p>
          <a:r>
            <a:rPr lang="en-US" sz="2000" dirty="0" smtClean="0">
              <a:latin typeface="Arial" panose="020B0604020202020204" pitchFamily="34" charset="0"/>
              <a:cs typeface="Arial" panose="020B0604020202020204" pitchFamily="34" charset="0"/>
            </a:rPr>
            <a:t>Improvement is in top 3 pct of 4yr institutions</a:t>
          </a:r>
          <a:br>
            <a:rPr lang="en-US" sz="2000" dirty="0" smtClean="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dgm:t>
    </dgm:pt>
    <dgm:pt modelId="{69A938EA-BD30-4B86-9472-4BA925B42B57}" type="parTrans" cxnId="{A0B91BA2-695C-462C-BCB8-A3A88A40D518}">
      <dgm:prSet/>
      <dgm:spPr/>
      <dgm:t>
        <a:bodyPr/>
        <a:lstStyle/>
        <a:p>
          <a:endParaRPr lang="en-US" sz="1600">
            <a:latin typeface="Arial" panose="020B0604020202020204" pitchFamily="34" charset="0"/>
            <a:cs typeface="Arial" panose="020B0604020202020204" pitchFamily="34" charset="0"/>
          </a:endParaRPr>
        </a:p>
      </dgm:t>
    </dgm:pt>
    <dgm:pt modelId="{9EA2F8E2-3ACE-440A-A846-C90B49281911}" type="sibTrans" cxnId="{A0B91BA2-695C-462C-BCB8-A3A88A40D518}">
      <dgm:prSet/>
      <dgm:spPr/>
      <dgm:t>
        <a:bodyPr/>
        <a:lstStyle/>
        <a:p>
          <a:endParaRPr lang="en-US" sz="1600">
            <a:latin typeface="Arial" panose="020B0604020202020204" pitchFamily="34" charset="0"/>
            <a:cs typeface="Arial" panose="020B0604020202020204" pitchFamily="34" charset="0"/>
          </a:endParaRPr>
        </a:p>
      </dgm:t>
    </dgm:pt>
    <dgm:pt modelId="{18BC36DC-B735-4D4F-92E8-0F03C7EC0C9E}">
      <dgm:prSet phldrT="[Text]" custT="1"/>
      <dgm:spPr/>
      <dgm:t>
        <a:bodyPr/>
        <a:lstStyle/>
        <a:p>
          <a:r>
            <a:rPr lang="en-US" sz="3200" b="1" dirty="0" smtClean="0">
              <a:latin typeface="Arial" panose="020B0604020202020204" pitchFamily="34" charset="0"/>
              <a:cs typeface="Arial" panose="020B0604020202020204" pitchFamily="34" charset="0"/>
            </a:rPr>
            <a:t>Full-Court Press</a:t>
          </a:r>
          <a:endParaRPr lang="en-US" sz="3200" b="1" dirty="0">
            <a:latin typeface="Arial" panose="020B0604020202020204" pitchFamily="34" charset="0"/>
            <a:cs typeface="Arial" panose="020B0604020202020204" pitchFamily="34" charset="0"/>
          </a:endParaRPr>
        </a:p>
      </dgm:t>
    </dgm:pt>
    <dgm:pt modelId="{31AA61BA-D7CC-4087-A7DD-92B04EE35E42}" type="parTrans" cxnId="{76D6CACA-52C3-4A93-AE6D-3A3A00BE2D9C}">
      <dgm:prSet/>
      <dgm:spPr/>
      <dgm:t>
        <a:bodyPr/>
        <a:lstStyle/>
        <a:p>
          <a:endParaRPr lang="en-US" sz="1600">
            <a:latin typeface="Arial" panose="020B0604020202020204" pitchFamily="34" charset="0"/>
            <a:cs typeface="Arial" panose="020B0604020202020204" pitchFamily="34" charset="0"/>
          </a:endParaRPr>
        </a:p>
      </dgm:t>
    </dgm:pt>
    <dgm:pt modelId="{EA9D3850-4AB1-4EC6-B3A1-7BDFC741C6EA}" type="sibTrans" cxnId="{76D6CACA-52C3-4A93-AE6D-3A3A00BE2D9C}">
      <dgm:prSet/>
      <dgm:spPr/>
      <dgm:t>
        <a:bodyPr/>
        <a:lstStyle/>
        <a:p>
          <a:endParaRPr lang="en-US" sz="1600">
            <a:latin typeface="Arial" panose="020B0604020202020204" pitchFamily="34" charset="0"/>
            <a:cs typeface="Arial" panose="020B0604020202020204" pitchFamily="34" charset="0"/>
          </a:endParaRPr>
        </a:p>
      </dgm:t>
    </dgm:pt>
    <dgm:pt modelId="{BEF1CDA3-D821-4243-AE4D-F5B14B29CF7C}">
      <dgm:prSet phldrT="[Text]" custT="1"/>
      <dgm:spPr/>
      <dgm:t>
        <a:bodyPr/>
        <a:lstStyle/>
        <a:p>
          <a:r>
            <a:rPr lang="en-US" sz="2000" dirty="0" smtClean="0">
              <a:latin typeface="Arial" panose="020B0604020202020204" pitchFamily="34" charset="0"/>
              <a:cs typeface="Arial" panose="020B0604020202020204" pitchFamily="34" charset="0"/>
            </a:rPr>
            <a:t>Senior leadership commitment</a:t>
          </a:r>
          <a:br>
            <a:rPr lang="en-US" sz="2000" dirty="0" smtClean="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dgm:t>
    </dgm:pt>
    <dgm:pt modelId="{9F37331F-2CD2-4626-AB0B-B23EF6EC597F}" type="parTrans" cxnId="{28749CD4-A3DF-44DC-AE3A-B6E945AA3475}">
      <dgm:prSet/>
      <dgm:spPr/>
      <dgm:t>
        <a:bodyPr/>
        <a:lstStyle/>
        <a:p>
          <a:endParaRPr lang="en-US" sz="1600">
            <a:latin typeface="Arial" panose="020B0604020202020204" pitchFamily="34" charset="0"/>
            <a:cs typeface="Arial" panose="020B0604020202020204" pitchFamily="34" charset="0"/>
          </a:endParaRPr>
        </a:p>
      </dgm:t>
    </dgm:pt>
    <dgm:pt modelId="{7F87C664-0ADD-465E-969B-AF9A65D87EB2}" type="sibTrans" cxnId="{28749CD4-A3DF-44DC-AE3A-B6E945AA3475}">
      <dgm:prSet/>
      <dgm:spPr/>
      <dgm:t>
        <a:bodyPr/>
        <a:lstStyle/>
        <a:p>
          <a:endParaRPr lang="en-US" sz="1600">
            <a:latin typeface="Arial" panose="020B0604020202020204" pitchFamily="34" charset="0"/>
            <a:cs typeface="Arial" panose="020B0604020202020204" pitchFamily="34" charset="0"/>
          </a:endParaRPr>
        </a:p>
      </dgm:t>
    </dgm:pt>
    <dgm:pt modelId="{C06F8812-BB26-4B23-91B5-78859DB04D5D}">
      <dgm:prSet phldrT="[Text]" custT="1"/>
      <dgm:spPr/>
      <dgm:t>
        <a:bodyPr/>
        <a:lstStyle/>
        <a:p>
          <a:r>
            <a:rPr lang="en-US" sz="2000" dirty="0" smtClean="0">
              <a:latin typeface="Arial" panose="020B0604020202020204" pitchFamily="34" charset="0"/>
              <a:cs typeface="Arial" panose="020B0604020202020204" pitchFamily="34" charset="0"/>
            </a:rPr>
            <a:t>Most equity gaps closed</a:t>
          </a:r>
          <a:endParaRPr lang="en-US" sz="2000" dirty="0">
            <a:latin typeface="Arial" panose="020B0604020202020204" pitchFamily="34" charset="0"/>
            <a:cs typeface="Arial" panose="020B0604020202020204" pitchFamily="34" charset="0"/>
          </a:endParaRPr>
        </a:p>
      </dgm:t>
    </dgm:pt>
    <dgm:pt modelId="{C3CC25D7-96BC-46C5-8742-6EA1B87C83E0}" type="parTrans" cxnId="{EB0B5CD3-4E05-41FC-B2F0-70FE85A69312}">
      <dgm:prSet/>
      <dgm:spPr/>
      <dgm:t>
        <a:bodyPr/>
        <a:lstStyle/>
        <a:p>
          <a:endParaRPr lang="en-US" sz="1600"/>
        </a:p>
      </dgm:t>
    </dgm:pt>
    <dgm:pt modelId="{68C8A72D-1864-4311-957C-38C8332C961B}" type="sibTrans" cxnId="{EB0B5CD3-4E05-41FC-B2F0-70FE85A69312}">
      <dgm:prSet/>
      <dgm:spPr/>
      <dgm:t>
        <a:bodyPr/>
        <a:lstStyle/>
        <a:p>
          <a:endParaRPr lang="en-US" sz="1600"/>
        </a:p>
      </dgm:t>
    </dgm:pt>
    <dgm:pt modelId="{53B9A1BC-55D5-4B76-B4C1-523955896583}">
      <dgm:prSet phldrT="[Text]" custT="1"/>
      <dgm:spPr/>
      <dgm:t>
        <a:bodyPr/>
        <a:lstStyle/>
        <a:p>
          <a:r>
            <a:rPr lang="en-US" sz="2000" dirty="0" smtClean="0">
              <a:latin typeface="Arial" panose="020B0604020202020204" pitchFamily="34" charset="0"/>
              <a:cs typeface="Arial" panose="020B0604020202020204" pitchFamily="34" charset="0"/>
            </a:rPr>
            <a:t>Implemented any initiative we could identify</a:t>
          </a:r>
          <a:endParaRPr lang="en-US" sz="2000" dirty="0">
            <a:latin typeface="Arial" panose="020B0604020202020204" pitchFamily="34" charset="0"/>
            <a:cs typeface="Arial" panose="020B0604020202020204" pitchFamily="34" charset="0"/>
          </a:endParaRPr>
        </a:p>
      </dgm:t>
    </dgm:pt>
    <dgm:pt modelId="{A1D876E4-0D7D-4C38-8811-E58B37DF3FD6}" type="parTrans" cxnId="{2AC87E71-2479-4446-B4CB-43BD753AFE4A}">
      <dgm:prSet/>
      <dgm:spPr/>
      <dgm:t>
        <a:bodyPr/>
        <a:lstStyle/>
        <a:p>
          <a:endParaRPr lang="en-US"/>
        </a:p>
      </dgm:t>
    </dgm:pt>
    <dgm:pt modelId="{99C51561-C163-4E7C-B26C-52E9C6305F67}" type="sibTrans" cxnId="{2AC87E71-2479-4446-B4CB-43BD753AFE4A}">
      <dgm:prSet/>
      <dgm:spPr/>
      <dgm:t>
        <a:bodyPr/>
        <a:lstStyle/>
        <a:p>
          <a:endParaRPr lang="en-US"/>
        </a:p>
      </dgm:t>
    </dgm:pt>
    <dgm:pt modelId="{079FBAB2-28E3-4027-B31D-C842FC260F11}">
      <dgm:prSet phldrT="[Text]" custT="1"/>
      <dgm:spPr/>
      <dgm:t>
        <a:bodyPr/>
        <a:lstStyle/>
        <a:p>
          <a:endParaRPr lang="en-US" sz="2000" dirty="0">
            <a:latin typeface="Arial" panose="020B0604020202020204" pitchFamily="34" charset="0"/>
            <a:cs typeface="Arial" panose="020B0604020202020204" pitchFamily="34" charset="0"/>
          </a:endParaRPr>
        </a:p>
      </dgm:t>
    </dgm:pt>
    <dgm:pt modelId="{824100EF-B8EF-4279-8C4A-BB95705BD867}" type="parTrans" cxnId="{42BD6F54-9764-45A5-97E0-EF2C6B7D22AA}">
      <dgm:prSet/>
      <dgm:spPr/>
      <dgm:t>
        <a:bodyPr/>
        <a:lstStyle/>
        <a:p>
          <a:endParaRPr lang="en-US"/>
        </a:p>
      </dgm:t>
    </dgm:pt>
    <dgm:pt modelId="{49F2DC1E-0DD7-4712-BC41-95165392B6FB}" type="sibTrans" cxnId="{42BD6F54-9764-45A5-97E0-EF2C6B7D22AA}">
      <dgm:prSet/>
      <dgm:spPr/>
      <dgm:t>
        <a:bodyPr/>
        <a:lstStyle/>
        <a:p>
          <a:endParaRPr lang="en-US"/>
        </a:p>
      </dgm:t>
    </dgm:pt>
    <dgm:pt modelId="{F3399288-DE41-4258-B6AF-2E85DBA21426}">
      <dgm:prSet phldrT="[Text]" custT="1"/>
      <dgm:spPr/>
      <dgm:t>
        <a:bodyPr/>
        <a:lstStyle/>
        <a:p>
          <a:r>
            <a:rPr lang="en-US" sz="3200" b="1" dirty="0" smtClean="0">
              <a:latin typeface="Arial" panose="020B0604020202020204" pitchFamily="34" charset="0"/>
              <a:cs typeface="Arial" panose="020B0604020202020204" pitchFamily="34" charset="0"/>
            </a:rPr>
            <a:t>Lessons learned</a:t>
          </a:r>
          <a:endParaRPr lang="en-US" sz="3200" b="1" dirty="0">
            <a:latin typeface="Arial" panose="020B0604020202020204" pitchFamily="34" charset="0"/>
            <a:cs typeface="Arial" panose="020B0604020202020204" pitchFamily="34" charset="0"/>
          </a:endParaRPr>
        </a:p>
      </dgm:t>
    </dgm:pt>
    <dgm:pt modelId="{BE4A1AA1-6D1D-47A8-B22C-E94550EC5AE6}" type="parTrans" cxnId="{AA972188-D352-4BE7-80A1-987F8FDEB7C1}">
      <dgm:prSet/>
      <dgm:spPr/>
      <dgm:t>
        <a:bodyPr/>
        <a:lstStyle/>
        <a:p>
          <a:endParaRPr lang="en-US"/>
        </a:p>
      </dgm:t>
    </dgm:pt>
    <dgm:pt modelId="{54DA1907-9F17-42E2-9B9F-2182D480D2F2}" type="sibTrans" cxnId="{AA972188-D352-4BE7-80A1-987F8FDEB7C1}">
      <dgm:prSet/>
      <dgm:spPr/>
      <dgm:t>
        <a:bodyPr/>
        <a:lstStyle/>
        <a:p>
          <a:endParaRPr lang="en-US"/>
        </a:p>
      </dgm:t>
    </dgm:pt>
    <dgm:pt modelId="{EFC90B9B-0F1E-4297-9C0E-5B15A863377E}">
      <dgm:prSet phldrT="[Text]" custT="1"/>
      <dgm:spPr/>
      <dgm:t>
        <a:bodyPr/>
        <a:lstStyle/>
        <a:p>
          <a:r>
            <a:rPr lang="en-US" sz="2000" b="0" dirty="0" smtClean="0">
              <a:latin typeface="Arial" panose="020B0604020202020204" pitchFamily="34" charset="0"/>
              <a:cs typeface="Arial" panose="020B0604020202020204" pitchFamily="34" charset="0"/>
            </a:rPr>
            <a:t>Change requires sustained effort</a:t>
          </a:r>
          <a:br>
            <a:rPr lang="en-US" sz="2000" b="0" dirty="0" smtClean="0">
              <a:latin typeface="Arial" panose="020B0604020202020204" pitchFamily="34" charset="0"/>
              <a:cs typeface="Arial" panose="020B0604020202020204" pitchFamily="34" charset="0"/>
            </a:rPr>
          </a:br>
          <a:endParaRPr lang="en-US" sz="2000" b="0" dirty="0">
            <a:latin typeface="Arial" panose="020B0604020202020204" pitchFamily="34" charset="0"/>
            <a:cs typeface="Arial" panose="020B0604020202020204" pitchFamily="34" charset="0"/>
          </a:endParaRPr>
        </a:p>
      </dgm:t>
    </dgm:pt>
    <dgm:pt modelId="{202A6506-252D-4D43-9B76-98F7A9A09676}" type="parTrans" cxnId="{8B3ED5A0-461F-49D2-8193-B1FE3DB61BC8}">
      <dgm:prSet/>
      <dgm:spPr/>
      <dgm:t>
        <a:bodyPr/>
        <a:lstStyle/>
        <a:p>
          <a:endParaRPr lang="en-US"/>
        </a:p>
      </dgm:t>
    </dgm:pt>
    <dgm:pt modelId="{FA6B4EFA-C79A-4E5E-A41D-E3FF347DC115}" type="sibTrans" cxnId="{8B3ED5A0-461F-49D2-8193-B1FE3DB61BC8}">
      <dgm:prSet/>
      <dgm:spPr/>
      <dgm:t>
        <a:bodyPr/>
        <a:lstStyle/>
        <a:p>
          <a:endParaRPr lang="en-US"/>
        </a:p>
      </dgm:t>
    </dgm:pt>
    <dgm:pt modelId="{417B432E-2361-4B48-AA60-D17FF85C1B5C}">
      <dgm:prSet phldrT="[Text]" custT="1"/>
      <dgm:spPr/>
      <dgm:t>
        <a:bodyPr/>
        <a:lstStyle/>
        <a:p>
          <a:r>
            <a:rPr lang="en-US" sz="2000" dirty="0" smtClean="0">
              <a:latin typeface="Arial" panose="020B0604020202020204" pitchFamily="34" charset="0"/>
              <a:cs typeface="Arial" panose="020B0604020202020204" pitchFamily="34" charset="0"/>
            </a:rPr>
            <a:t>Annual investment of hundreds of thousands of dollars</a:t>
          </a:r>
          <a:endParaRPr lang="en-US" sz="2000" dirty="0">
            <a:latin typeface="Arial" panose="020B0604020202020204" pitchFamily="34" charset="0"/>
            <a:cs typeface="Arial" panose="020B0604020202020204" pitchFamily="34" charset="0"/>
          </a:endParaRPr>
        </a:p>
      </dgm:t>
    </dgm:pt>
    <dgm:pt modelId="{2F75BBFE-53FE-4AD1-921D-0EF23D12D525}" type="parTrans" cxnId="{7557A20B-B38D-4C16-A2ED-EB55E3A57E2B}">
      <dgm:prSet/>
      <dgm:spPr/>
      <dgm:t>
        <a:bodyPr/>
        <a:lstStyle/>
        <a:p>
          <a:endParaRPr lang="en-US"/>
        </a:p>
      </dgm:t>
    </dgm:pt>
    <dgm:pt modelId="{61639498-B202-4129-BD81-27AEBB629352}" type="sibTrans" cxnId="{7557A20B-B38D-4C16-A2ED-EB55E3A57E2B}">
      <dgm:prSet/>
      <dgm:spPr/>
      <dgm:t>
        <a:bodyPr/>
        <a:lstStyle/>
        <a:p>
          <a:endParaRPr lang="en-US"/>
        </a:p>
      </dgm:t>
    </dgm:pt>
    <dgm:pt modelId="{F9DACF7E-64F9-4F75-A49F-C70E00C23678}">
      <dgm:prSet phldrT="[Text]" custT="1"/>
      <dgm:spPr/>
      <dgm:t>
        <a:bodyPr/>
        <a:lstStyle/>
        <a:p>
          <a:endParaRPr lang="en-US" sz="2000" dirty="0">
            <a:latin typeface="Arial" panose="020B0604020202020204" pitchFamily="34" charset="0"/>
            <a:cs typeface="Arial" panose="020B0604020202020204" pitchFamily="34" charset="0"/>
          </a:endParaRPr>
        </a:p>
      </dgm:t>
    </dgm:pt>
    <dgm:pt modelId="{7B8734DB-496E-48D9-9827-47C00929D865}" type="parTrans" cxnId="{D17FB14C-84D6-4101-A818-4C2C9A491D59}">
      <dgm:prSet/>
      <dgm:spPr/>
      <dgm:t>
        <a:bodyPr/>
        <a:lstStyle/>
        <a:p>
          <a:endParaRPr lang="en-US"/>
        </a:p>
      </dgm:t>
    </dgm:pt>
    <dgm:pt modelId="{1185B702-A25E-4740-B2CA-E2E21B6DF7BD}" type="sibTrans" cxnId="{D17FB14C-84D6-4101-A818-4C2C9A491D59}">
      <dgm:prSet/>
      <dgm:spPr/>
      <dgm:t>
        <a:bodyPr/>
        <a:lstStyle/>
        <a:p>
          <a:endParaRPr lang="en-US"/>
        </a:p>
      </dgm:t>
    </dgm:pt>
    <dgm:pt modelId="{CD6B6672-6179-40FB-B5A2-D2CBC3931450}">
      <dgm:prSet phldrT="[Text]" custT="1"/>
      <dgm:spPr/>
      <dgm:t>
        <a:bodyPr/>
        <a:lstStyle/>
        <a:p>
          <a:r>
            <a:rPr lang="en-US" sz="2000" b="0" dirty="0" smtClean="0">
              <a:latin typeface="Arial" panose="020B0604020202020204" pitchFamily="34" charset="0"/>
              <a:cs typeface="Arial" panose="020B0604020202020204" pitchFamily="34" charset="0"/>
            </a:rPr>
            <a:t>No magic bullets</a:t>
          </a:r>
          <a:br>
            <a:rPr lang="en-US" sz="2000" b="0" dirty="0" smtClean="0">
              <a:latin typeface="Arial" panose="020B0604020202020204" pitchFamily="34" charset="0"/>
              <a:cs typeface="Arial" panose="020B0604020202020204" pitchFamily="34" charset="0"/>
            </a:rPr>
          </a:br>
          <a:endParaRPr lang="en-US" sz="2000" b="0" dirty="0">
            <a:latin typeface="Arial" panose="020B0604020202020204" pitchFamily="34" charset="0"/>
            <a:cs typeface="Arial" panose="020B0604020202020204" pitchFamily="34" charset="0"/>
          </a:endParaRPr>
        </a:p>
      </dgm:t>
    </dgm:pt>
    <dgm:pt modelId="{E817DD40-2C8E-4AF8-851E-F2D3172DC996}" type="parTrans" cxnId="{E760529E-885D-4CD9-90B9-B98435E0514C}">
      <dgm:prSet/>
      <dgm:spPr/>
      <dgm:t>
        <a:bodyPr/>
        <a:lstStyle/>
        <a:p>
          <a:endParaRPr lang="en-US"/>
        </a:p>
      </dgm:t>
    </dgm:pt>
    <dgm:pt modelId="{AD5E372B-3B07-42F0-ABC0-85C83261CAAE}" type="sibTrans" cxnId="{E760529E-885D-4CD9-90B9-B98435E0514C}">
      <dgm:prSet/>
      <dgm:spPr/>
      <dgm:t>
        <a:bodyPr/>
        <a:lstStyle/>
        <a:p>
          <a:endParaRPr lang="en-US"/>
        </a:p>
      </dgm:t>
    </dgm:pt>
    <dgm:pt modelId="{EAB1F864-B1A9-4F6F-902E-7DB49FA655B3}">
      <dgm:prSet phldrT="[Text]" custT="1"/>
      <dgm:spPr/>
      <dgm:t>
        <a:bodyPr/>
        <a:lstStyle/>
        <a:p>
          <a:r>
            <a:rPr lang="en-US" sz="2000" b="0" dirty="0" smtClean="0">
              <a:latin typeface="Arial" panose="020B0604020202020204" pitchFamily="34" charset="0"/>
              <a:cs typeface="Arial" panose="020B0604020202020204" pitchFamily="34" charset="0"/>
            </a:rPr>
            <a:t>Telling the story of “One Thousand and One Initiatives” presents challenges</a:t>
          </a:r>
          <a:endParaRPr lang="en-US" sz="2000" b="0" dirty="0">
            <a:latin typeface="Arial" panose="020B0604020202020204" pitchFamily="34" charset="0"/>
            <a:cs typeface="Arial" panose="020B0604020202020204" pitchFamily="34" charset="0"/>
          </a:endParaRPr>
        </a:p>
      </dgm:t>
    </dgm:pt>
    <dgm:pt modelId="{9B30FE18-1D31-4918-91B1-29CD653B6BE7}" type="parTrans" cxnId="{A34BF0D8-6D29-44DE-957C-DA216032018E}">
      <dgm:prSet/>
      <dgm:spPr/>
    </dgm:pt>
    <dgm:pt modelId="{75A29C9B-8959-475B-8A65-D82A40290EFB}" type="sibTrans" cxnId="{A34BF0D8-6D29-44DE-957C-DA216032018E}">
      <dgm:prSet/>
      <dgm:spPr/>
    </dgm:pt>
    <dgm:pt modelId="{27088ED2-2359-4E65-856B-8ABE8F5006B6}" type="pres">
      <dgm:prSet presAssocID="{F165AF84-7537-4E8B-9308-297656F57525}" presName="Name0" presStyleCnt="0">
        <dgm:presLayoutVars>
          <dgm:dir/>
          <dgm:animLvl val="lvl"/>
          <dgm:resizeHandles val="exact"/>
        </dgm:presLayoutVars>
      </dgm:prSet>
      <dgm:spPr/>
      <dgm:t>
        <a:bodyPr/>
        <a:lstStyle/>
        <a:p>
          <a:endParaRPr lang="en-US"/>
        </a:p>
      </dgm:t>
    </dgm:pt>
    <dgm:pt modelId="{74C808FC-8E97-4DC3-BCEC-689B1C34C69C}" type="pres">
      <dgm:prSet presAssocID="{DFC4BBBA-A0CE-487C-AE47-2C257B68D72C}" presName="composite" presStyleCnt="0"/>
      <dgm:spPr/>
      <dgm:t>
        <a:bodyPr/>
        <a:lstStyle/>
        <a:p>
          <a:endParaRPr lang="en-US"/>
        </a:p>
      </dgm:t>
    </dgm:pt>
    <dgm:pt modelId="{00A7D197-D8A2-438E-BB8E-C6AA48F149EB}" type="pres">
      <dgm:prSet presAssocID="{DFC4BBBA-A0CE-487C-AE47-2C257B68D72C}" presName="parTx" presStyleLbl="alignNode1" presStyleIdx="0" presStyleCnt="3" custScaleY="101690">
        <dgm:presLayoutVars>
          <dgm:chMax val="0"/>
          <dgm:chPref val="0"/>
          <dgm:bulletEnabled val="1"/>
        </dgm:presLayoutVars>
      </dgm:prSet>
      <dgm:spPr/>
      <dgm:t>
        <a:bodyPr/>
        <a:lstStyle/>
        <a:p>
          <a:endParaRPr lang="en-US"/>
        </a:p>
      </dgm:t>
    </dgm:pt>
    <dgm:pt modelId="{3B67B985-1CA6-4ED6-9D4C-CF3A7C801D1A}" type="pres">
      <dgm:prSet presAssocID="{DFC4BBBA-A0CE-487C-AE47-2C257B68D72C}" presName="desTx" presStyleLbl="alignAccFollowNode1" presStyleIdx="0" presStyleCnt="3">
        <dgm:presLayoutVars>
          <dgm:bulletEnabled val="1"/>
        </dgm:presLayoutVars>
      </dgm:prSet>
      <dgm:spPr/>
      <dgm:t>
        <a:bodyPr/>
        <a:lstStyle/>
        <a:p>
          <a:endParaRPr lang="en-US"/>
        </a:p>
      </dgm:t>
    </dgm:pt>
    <dgm:pt modelId="{3538583B-C7C4-4301-9212-169AA8A1C18E}" type="pres">
      <dgm:prSet presAssocID="{B2DB9DF7-3C0C-462B-A00B-58F155AFC141}" presName="space" presStyleCnt="0"/>
      <dgm:spPr/>
      <dgm:t>
        <a:bodyPr/>
        <a:lstStyle/>
        <a:p>
          <a:endParaRPr lang="en-US"/>
        </a:p>
      </dgm:t>
    </dgm:pt>
    <dgm:pt modelId="{F756FF00-1891-41C4-87E5-168023DD6D30}" type="pres">
      <dgm:prSet presAssocID="{18BC36DC-B735-4D4F-92E8-0F03C7EC0C9E}" presName="composite" presStyleCnt="0"/>
      <dgm:spPr/>
      <dgm:t>
        <a:bodyPr/>
        <a:lstStyle/>
        <a:p>
          <a:endParaRPr lang="en-US"/>
        </a:p>
      </dgm:t>
    </dgm:pt>
    <dgm:pt modelId="{68DA7E4D-DDDC-4C47-BC30-E6492CB99E17}" type="pres">
      <dgm:prSet presAssocID="{18BC36DC-B735-4D4F-92E8-0F03C7EC0C9E}" presName="parTx" presStyleLbl="alignNode1" presStyleIdx="1" presStyleCnt="3" custScaleX="108207" custScaleY="98338">
        <dgm:presLayoutVars>
          <dgm:chMax val="0"/>
          <dgm:chPref val="0"/>
          <dgm:bulletEnabled val="1"/>
        </dgm:presLayoutVars>
      </dgm:prSet>
      <dgm:spPr/>
      <dgm:t>
        <a:bodyPr/>
        <a:lstStyle/>
        <a:p>
          <a:endParaRPr lang="en-US"/>
        </a:p>
      </dgm:t>
    </dgm:pt>
    <dgm:pt modelId="{6ABD9683-AFDA-4033-B820-92A5B682FF19}" type="pres">
      <dgm:prSet presAssocID="{18BC36DC-B735-4D4F-92E8-0F03C7EC0C9E}" presName="desTx" presStyleLbl="alignAccFollowNode1" presStyleIdx="1" presStyleCnt="3" custScaleX="108302">
        <dgm:presLayoutVars>
          <dgm:bulletEnabled val="1"/>
        </dgm:presLayoutVars>
      </dgm:prSet>
      <dgm:spPr/>
      <dgm:t>
        <a:bodyPr/>
        <a:lstStyle/>
        <a:p>
          <a:endParaRPr lang="en-US"/>
        </a:p>
      </dgm:t>
    </dgm:pt>
    <dgm:pt modelId="{027CC64A-0BB0-462D-8AE1-C92803E01589}" type="pres">
      <dgm:prSet presAssocID="{EA9D3850-4AB1-4EC6-B3A1-7BDFC741C6EA}" presName="space" presStyleCnt="0"/>
      <dgm:spPr/>
    </dgm:pt>
    <dgm:pt modelId="{C4FED049-976E-4A18-8ADC-F0191422D0CE}" type="pres">
      <dgm:prSet presAssocID="{F3399288-DE41-4258-B6AF-2E85DBA21426}" presName="composite" presStyleCnt="0"/>
      <dgm:spPr/>
    </dgm:pt>
    <dgm:pt modelId="{C6EE2BB4-48D4-4C9A-97BD-4F8588D9775C}" type="pres">
      <dgm:prSet presAssocID="{F3399288-DE41-4258-B6AF-2E85DBA21426}" presName="parTx" presStyleLbl="alignNode1" presStyleIdx="2" presStyleCnt="3" custScaleY="100000">
        <dgm:presLayoutVars>
          <dgm:chMax val="0"/>
          <dgm:chPref val="0"/>
          <dgm:bulletEnabled val="1"/>
        </dgm:presLayoutVars>
      </dgm:prSet>
      <dgm:spPr/>
      <dgm:t>
        <a:bodyPr/>
        <a:lstStyle/>
        <a:p>
          <a:endParaRPr lang="en-US"/>
        </a:p>
      </dgm:t>
    </dgm:pt>
    <dgm:pt modelId="{F7CF5F07-D99B-46A1-9F90-F43D10A1D045}" type="pres">
      <dgm:prSet presAssocID="{F3399288-DE41-4258-B6AF-2E85DBA21426}" presName="desTx" presStyleLbl="alignAccFollowNode1" presStyleIdx="2" presStyleCnt="3">
        <dgm:presLayoutVars>
          <dgm:bulletEnabled val="1"/>
        </dgm:presLayoutVars>
      </dgm:prSet>
      <dgm:spPr/>
      <dgm:t>
        <a:bodyPr/>
        <a:lstStyle/>
        <a:p>
          <a:endParaRPr lang="en-US"/>
        </a:p>
      </dgm:t>
    </dgm:pt>
  </dgm:ptLst>
  <dgm:cxnLst>
    <dgm:cxn modelId="{96570AE3-5101-4477-B38F-F551405D072F}" srcId="{F165AF84-7537-4E8B-9308-297656F57525}" destId="{DFC4BBBA-A0CE-487C-AE47-2C257B68D72C}" srcOrd="0" destOrd="0" parTransId="{511CF30B-DC0A-4E1C-9453-2364FFB27B13}" sibTransId="{B2DB9DF7-3C0C-462B-A00B-58F155AFC141}"/>
    <dgm:cxn modelId="{28749CD4-A3DF-44DC-AE3A-B6E945AA3475}" srcId="{18BC36DC-B735-4D4F-92E8-0F03C7EC0C9E}" destId="{BEF1CDA3-D821-4243-AE4D-F5B14B29CF7C}" srcOrd="0" destOrd="0" parTransId="{9F37331F-2CD2-4626-AB0B-B23EF6EC597F}" sibTransId="{7F87C664-0ADD-465E-969B-AF9A65D87EB2}"/>
    <dgm:cxn modelId="{7557A20B-B38D-4C16-A2ED-EB55E3A57E2B}" srcId="{18BC36DC-B735-4D4F-92E8-0F03C7EC0C9E}" destId="{417B432E-2361-4B48-AA60-D17FF85C1B5C}" srcOrd="1" destOrd="0" parTransId="{2F75BBFE-53FE-4AD1-921D-0EF23D12D525}" sibTransId="{61639498-B202-4129-BD81-27AEBB629352}"/>
    <dgm:cxn modelId="{BCFEA85F-8ECF-42AA-A0E8-91A011A7A300}" type="presOf" srcId="{5F476AF4-3C66-474A-891E-06D41E6B5129}" destId="{3B67B985-1CA6-4ED6-9D4C-CF3A7C801D1A}" srcOrd="0" destOrd="1" presId="urn:microsoft.com/office/officeart/2005/8/layout/hList1"/>
    <dgm:cxn modelId="{AA972188-D352-4BE7-80A1-987F8FDEB7C1}" srcId="{F165AF84-7537-4E8B-9308-297656F57525}" destId="{F3399288-DE41-4258-B6AF-2E85DBA21426}" srcOrd="2" destOrd="0" parTransId="{BE4A1AA1-6D1D-47A8-B22C-E94550EC5AE6}" sibTransId="{54DA1907-9F17-42E2-9B9F-2182D480D2F2}"/>
    <dgm:cxn modelId="{08557809-2B27-4C6D-9865-AA04CF5E62D7}" type="presOf" srcId="{18BC36DC-B735-4D4F-92E8-0F03C7EC0C9E}" destId="{68DA7E4D-DDDC-4C47-BC30-E6492CB99E17}" srcOrd="0" destOrd="0" presId="urn:microsoft.com/office/officeart/2005/8/layout/hList1"/>
    <dgm:cxn modelId="{42BD6F54-9764-45A5-97E0-EF2C6B7D22AA}" srcId="{18BC36DC-B735-4D4F-92E8-0F03C7EC0C9E}" destId="{079FBAB2-28E3-4027-B31D-C842FC260F11}" srcOrd="4" destOrd="0" parTransId="{824100EF-B8EF-4279-8C4A-BB95705BD867}" sibTransId="{49F2DC1E-0DD7-4712-BC41-95165392B6FB}"/>
    <dgm:cxn modelId="{9D95E606-D273-4CF2-997E-A76726081D06}" type="presOf" srcId="{C06F8812-BB26-4B23-91B5-78859DB04D5D}" destId="{3B67B985-1CA6-4ED6-9D4C-CF3A7C801D1A}" srcOrd="0" destOrd="2" presId="urn:microsoft.com/office/officeart/2005/8/layout/hList1"/>
    <dgm:cxn modelId="{2FE844EA-F1C2-4431-9194-03C725E1364F}" type="presOf" srcId="{DFC4BBBA-A0CE-487C-AE47-2C257B68D72C}" destId="{00A7D197-D8A2-438E-BB8E-C6AA48F149EB}" srcOrd="0" destOrd="0" presId="urn:microsoft.com/office/officeart/2005/8/layout/hList1"/>
    <dgm:cxn modelId="{A81E09DA-498B-4126-9FF9-7840691BFF3E}" type="presOf" srcId="{BEF1CDA3-D821-4243-AE4D-F5B14B29CF7C}" destId="{6ABD9683-AFDA-4033-B820-92A5B682FF19}" srcOrd="0" destOrd="0" presId="urn:microsoft.com/office/officeart/2005/8/layout/hList1"/>
    <dgm:cxn modelId="{76D6CACA-52C3-4A93-AE6D-3A3A00BE2D9C}" srcId="{F165AF84-7537-4E8B-9308-297656F57525}" destId="{18BC36DC-B735-4D4F-92E8-0F03C7EC0C9E}" srcOrd="1" destOrd="0" parTransId="{31AA61BA-D7CC-4087-A7DD-92B04EE35E42}" sibTransId="{EA9D3850-4AB1-4EC6-B3A1-7BDFC741C6EA}"/>
    <dgm:cxn modelId="{6C1CBCC1-7825-4952-BAA6-64D0599E9629}" type="presOf" srcId="{CD6B6672-6179-40FB-B5A2-D2CBC3931450}" destId="{F7CF5F07-D99B-46A1-9F90-F43D10A1D045}" srcOrd="0" destOrd="1" presId="urn:microsoft.com/office/officeart/2005/8/layout/hList1"/>
    <dgm:cxn modelId="{60B94689-8011-4B9B-8A5E-0B157D3F1AD4}" type="presOf" srcId="{F165AF84-7537-4E8B-9308-297656F57525}" destId="{27088ED2-2359-4E65-856B-8ABE8F5006B6}" srcOrd="0" destOrd="0" presId="urn:microsoft.com/office/officeart/2005/8/layout/hList1"/>
    <dgm:cxn modelId="{07DA400D-3978-435D-891F-262E0DE8EFA7}" type="presOf" srcId="{417B432E-2361-4B48-AA60-D17FF85C1B5C}" destId="{6ABD9683-AFDA-4033-B820-92A5B682FF19}" srcOrd="0" destOrd="1" presId="urn:microsoft.com/office/officeart/2005/8/layout/hList1"/>
    <dgm:cxn modelId="{628A8600-9E7B-4DA4-AFBB-CD3223CE7B47}" type="presOf" srcId="{079FBAB2-28E3-4027-B31D-C842FC260F11}" destId="{6ABD9683-AFDA-4033-B820-92A5B682FF19}" srcOrd="0" destOrd="4" presId="urn:microsoft.com/office/officeart/2005/8/layout/hList1"/>
    <dgm:cxn modelId="{0CBC555A-E1D9-49B0-9088-444F44E764CA}" srcId="{DFC4BBBA-A0CE-487C-AE47-2C257B68D72C}" destId="{C6EA1DFD-0809-4DC8-A56A-9AEC00D41803}" srcOrd="0" destOrd="0" parTransId="{7FD9FE15-D377-436E-80A9-6198A8F98EC0}" sibTransId="{242BC294-E0B1-4C3F-95EB-2AF4980E8A8F}"/>
    <dgm:cxn modelId="{D17FB14C-84D6-4101-A818-4C2C9A491D59}" srcId="{18BC36DC-B735-4D4F-92E8-0F03C7EC0C9E}" destId="{F9DACF7E-64F9-4F75-A49F-C70E00C23678}" srcOrd="2" destOrd="0" parTransId="{7B8734DB-496E-48D9-9827-47C00929D865}" sibTransId="{1185B702-A25E-4740-B2CA-E2E21B6DF7BD}"/>
    <dgm:cxn modelId="{5AF344A3-52A5-44E4-82E9-63265C380756}" type="presOf" srcId="{EAB1F864-B1A9-4F6F-902E-7DB49FA655B3}" destId="{F7CF5F07-D99B-46A1-9F90-F43D10A1D045}" srcOrd="0" destOrd="2" presId="urn:microsoft.com/office/officeart/2005/8/layout/hList1"/>
    <dgm:cxn modelId="{A34BF0D8-6D29-44DE-957C-DA216032018E}" srcId="{F3399288-DE41-4258-B6AF-2E85DBA21426}" destId="{EAB1F864-B1A9-4F6F-902E-7DB49FA655B3}" srcOrd="2" destOrd="0" parTransId="{9B30FE18-1D31-4918-91B1-29CD653B6BE7}" sibTransId="{75A29C9B-8959-475B-8A65-D82A40290EFB}"/>
    <dgm:cxn modelId="{2AC87E71-2479-4446-B4CB-43BD753AFE4A}" srcId="{18BC36DC-B735-4D4F-92E8-0F03C7EC0C9E}" destId="{53B9A1BC-55D5-4B76-B4C1-523955896583}" srcOrd="3" destOrd="0" parTransId="{A1D876E4-0D7D-4C38-8811-E58B37DF3FD6}" sibTransId="{99C51561-C163-4E7C-B26C-52E9C6305F67}"/>
    <dgm:cxn modelId="{C1B541A0-A239-45BF-B31D-53AE72756C0D}" type="presOf" srcId="{F3399288-DE41-4258-B6AF-2E85DBA21426}" destId="{C6EE2BB4-48D4-4C9A-97BD-4F8588D9775C}" srcOrd="0" destOrd="0" presId="urn:microsoft.com/office/officeart/2005/8/layout/hList1"/>
    <dgm:cxn modelId="{BC66C997-C77C-477E-8E43-EED77144F320}" type="presOf" srcId="{C6EA1DFD-0809-4DC8-A56A-9AEC00D41803}" destId="{3B67B985-1CA6-4ED6-9D4C-CF3A7C801D1A}" srcOrd="0" destOrd="0" presId="urn:microsoft.com/office/officeart/2005/8/layout/hList1"/>
    <dgm:cxn modelId="{ED31CB1E-47AE-45EE-BEC6-F2162ABB7583}" type="presOf" srcId="{EFC90B9B-0F1E-4297-9C0E-5B15A863377E}" destId="{F7CF5F07-D99B-46A1-9F90-F43D10A1D045}" srcOrd="0" destOrd="0" presId="urn:microsoft.com/office/officeart/2005/8/layout/hList1"/>
    <dgm:cxn modelId="{8B3ED5A0-461F-49D2-8193-B1FE3DB61BC8}" srcId="{F3399288-DE41-4258-B6AF-2E85DBA21426}" destId="{EFC90B9B-0F1E-4297-9C0E-5B15A863377E}" srcOrd="0" destOrd="0" parTransId="{202A6506-252D-4D43-9B76-98F7A9A09676}" sibTransId="{FA6B4EFA-C79A-4E5E-A41D-E3FF347DC115}"/>
    <dgm:cxn modelId="{CD6AB56A-5250-41A0-BC25-58D55C70770E}" type="presOf" srcId="{F9DACF7E-64F9-4F75-A49F-C70E00C23678}" destId="{6ABD9683-AFDA-4033-B820-92A5B682FF19}" srcOrd="0" destOrd="2" presId="urn:microsoft.com/office/officeart/2005/8/layout/hList1"/>
    <dgm:cxn modelId="{E760529E-885D-4CD9-90B9-B98435E0514C}" srcId="{F3399288-DE41-4258-B6AF-2E85DBA21426}" destId="{CD6B6672-6179-40FB-B5A2-D2CBC3931450}" srcOrd="1" destOrd="0" parTransId="{E817DD40-2C8E-4AF8-851E-F2D3172DC996}" sibTransId="{AD5E372B-3B07-42F0-ABC0-85C83261CAAE}"/>
    <dgm:cxn modelId="{D62CAA98-1808-4D07-9B58-941C4A601AD2}" type="presOf" srcId="{53B9A1BC-55D5-4B76-B4C1-523955896583}" destId="{6ABD9683-AFDA-4033-B820-92A5B682FF19}" srcOrd="0" destOrd="3" presId="urn:microsoft.com/office/officeart/2005/8/layout/hList1"/>
    <dgm:cxn modelId="{EB0B5CD3-4E05-41FC-B2F0-70FE85A69312}" srcId="{DFC4BBBA-A0CE-487C-AE47-2C257B68D72C}" destId="{C06F8812-BB26-4B23-91B5-78859DB04D5D}" srcOrd="2" destOrd="0" parTransId="{C3CC25D7-96BC-46C5-8742-6EA1B87C83E0}" sibTransId="{68C8A72D-1864-4311-957C-38C8332C961B}"/>
    <dgm:cxn modelId="{A0B91BA2-695C-462C-BCB8-A3A88A40D518}" srcId="{DFC4BBBA-A0CE-487C-AE47-2C257B68D72C}" destId="{5F476AF4-3C66-474A-891E-06D41E6B5129}" srcOrd="1" destOrd="0" parTransId="{69A938EA-BD30-4B86-9472-4BA925B42B57}" sibTransId="{9EA2F8E2-3ACE-440A-A846-C90B49281911}"/>
    <dgm:cxn modelId="{42A6288E-D908-4D24-A00E-C0EC03B25355}" type="presParOf" srcId="{27088ED2-2359-4E65-856B-8ABE8F5006B6}" destId="{74C808FC-8E97-4DC3-BCEC-689B1C34C69C}" srcOrd="0" destOrd="0" presId="urn:microsoft.com/office/officeart/2005/8/layout/hList1"/>
    <dgm:cxn modelId="{2C77ECAB-73B3-47E3-A124-3FDDF4B60E7C}" type="presParOf" srcId="{74C808FC-8E97-4DC3-BCEC-689B1C34C69C}" destId="{00A7D197-D8A2-438E-BB8E-C6AA48F149EB}" srcOrd="0" destOrd="0" presId="urn:microsoft.com/office/officeart/2005/8/layout/hList1"/>
    <dgm:cxn modelId="{2C358BD5-2FC3-49DB-8336-6371BFA6ED53}" type="presParOf" srcId="{74C808FC-8E97-4DC3-BCEC-689B1C34C69C}" destId="{3B67B985-1CA6-4ED6-9D4C-CF3A7C801D1A}" srcOrd="1" destOrd="0" presId="urn:microsoft.com/office/officeart/2005/8/layout/hList1"/>
    <dgm:cxn modelId="{1C75C67F-9480-422B-8156-82F6A8561FA9}" type="presParOf" srcId="{27088ED2-2359-4E65-856B-8ABE8F5006B6}" destId="{3538583B-C7C4-4301-9212-169AA8A1C18E}" srcOrd="1" destOrd="0" presId="urn:microsoft.com/office/officeart/2005/8/layout/hList1"/>
    <dgm:cxn modelId="{46340D22-0800-44E1-B255-8B2BED4DCA44}" type="presParOf" srcId="{27088ED2-2359-4E65-856B-8ABE8F5006B6}" destId="{F756FF00-1891-41C4-87E5-168023DD6D30}" srcOrd="2" destOrd="0" presId="urn:microsoft.com/office/officeart/2005/8/layout/hList1"/>
    <dgm:cxn modelId="{C5A9DA89-22E2-4D6E-A29E-7CAF7AA0FBB4}" type="presParOf" srcId="{F756FF00-1891-41C4-87E5-168023DD6D30}" destId="{68DA7E4D-DDDC-4C47-BC30-E6492CB99E17}" srcOrd="0" destOrd="0" presId="urn:microsoft.com/office/officeart/2005/8/layout/hList1"/>
    <dgm:cxn modelId="{75822836-4E5F-48F5-B63E-DB6693C1153F}" type="presParOf" srcId="{F756FF00-1891-41C4-87E5-168023DD6D30}" destId="{6ABD9683-AFDA-4033-B820-92A5B682FF19}" srcOrd="1" destOrd="0" presId="urn:microsoft.com/office/officeart/2005/8/layout/hList1"/>
    <dgm:cxn modelId="{909408FC-8E19-40C9-A041-66F0F5EFA3C5}" type="presParOf" srcId="{27088ED2-2359-4E65-856B-8ABE8F5006B6}" destId="{027CC64A-0BB0-462D-8AE1-C92803E01589}" srcOrd="3" destOrd="0" presId="urn:microsoft.com/office/officeart/2005/8/layout/hList1"/>
    <dgm:cxn modelId="{A5A7746A-6FDE-443D-AF5E-2B162D7B9CD4}" type="presParOf" srcId="{27088ED2-2359-4E65-856B-8ABE8F5006B6}" destId="{C4FED049-976E-4A18-8ADC-F0191422D0CE}" srcOrd="4" destOrd="0" presId="urn:microsoft.com/office/officeart/2005/8/layout/hList1"/>
    <dgm:cxn modelId="{815D8EA0-7821-4C59-9E8E-59C845E2FDE9}" type="presParOf" srcId="{C4FED049-976E-4A18-8ADC-F0191422D0CE}" destId="{C6EE2BB4-48D4-4C9A-97BD-4F8588D9775C}" srcOrd="0" destOrd="0" presId="urn:microsoft.com/office/officeart/2005/8/layout/hList1"/>
    <dgm:cxn modelId="{80CA17E5-5D02-40CF-B9F8-D1D8CAAEAE39}" type="presParOf" srcId="{C4FED049-976E-4A18-8ADC-F0191422D0CE}" destId="{F7CF5F07-D99B-46A1-9F90-F43D10A1D04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7BC441-B4E2-42B7-ABCD-F48EEADFE64F}"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BFFCDDEB-E091-4234-ACDA-D0B6BA51568C}">
      <dgm:prSet phldrT="[Text]"/>
      <dgm:spPr/>
      <dgm:t>
        <a:bodyPr/>
        <a:lstStyle/>
        <a:p>
          <a:r>
            <a:rPr lang="en-US" dirty="0" smtClean="0">
              <a:latin typeface="Arial" panose="020B0604020202020204" pitchFamily="34" charset="0"/>
              <a:cs typeface="Arial" panose="020B0604020202020204" pitchFamily="34" charset="0"/>
            </a:rPr>
            <a:t>Research question</a:t>
          </a:r>
          <a:endParaRPr lang="en-US" dirty="0">
            <a:latin typeface="Arial" panose="020B0604020202020204" pitchFamily="34" charset="0"/>
            <a:cs typeface="Arial" panose="020B0604020202020204" pitchFamily="34" charset="0"/>
          </a:endParaRPr>
        </a:p>
      </dgm:t>
    </dgm:pt>
    <dgm:pt modelId="{AEDE2600-213E-4C0F-860A-269197924CBB}" type="parTrans" cxnId="{A077785B-9785-4B98-9450-CD08C14AB70A}">
      <dgm:prSet/>
      <dgm:spPr/>
      <dgm:t>
        <a:bodyPr/>
        <a:lstStyle/>
        <a:p>
          <a:endParaRPr lang="en-US">
            <a:latin typeface="Arial" panose="020B0604020202020204" pitchFamily="34" charset="0"/>
            <a:cs typeface="Arial" panose="020B0604020202020204" pitchFamily="34" charset="0"/>
          </a:endParaRPr>
        </a:p>
      </dgm:t>
    </dgm:pt>
    <dgm:pt modelId="{9A8F1FA0-7E82-4995-BD3D-F3D32CBA112B}" type="sibTrans" cxnId="{A077785B-9785-4B98-9450-CD08C14AB70A}">
      <dgm:prSet/>
      <dgm:spPr/>
      <dgm:t>
        <a:bodyPr/>
        <a:lstStyle/>
        <a:p>
          <a:endParaRPr lang="en-US">
            <a:latin typeface="Arial" panose="020B0604020202020204" pitchFamily="34" charset="0"/>
            <a:cs typeface="Arial" panose="020B0604020202020204" pitchFamily="34" charset="0"/>
          </a:endParaRPr>
        </a:p>
      </dgm:t>
    </dgm:pt>
    <dgm:pt modelId="{9D5FA411-4477-458A-84D2-1725DDF82C5B}">
      <dgm:prSet phldrT="[Text]"/>
      <dgm:spPr/>
      <dgm:t>
        <a:bodyPr/>
        <a:lstStyle/>
        <a:p>
          <a:r>
            <a:rPr lang="en-US" dirty="0" smtClean="0">
              <a:latin typeface="Arial" panose="020B0604020202020204" pitchFamily="34" charset="0"/>
              <a:cs typeface="Arial" panose="020B0604020202020204" pitchFamily="34" charset="0"/>
            </a:rPr>
            <a:t>What role do colleges play in intergenerational income mobility?</a:t>
          </a:r>
          <a:endParaRPr lang="en-US" dirty="0">
            <a:latin typeface="Arial" panose="020B0604020202020204" pitchFamily="34" charset="0"/>
            <a:cs typeface="Arial" panose="020B0604020202020204" pitchFamily="34" charset="0"/>
          </a:endParaRPr>
        </a:p>
      </dgm:t>
    </dgm:pt>
    <dgm:pt modelId="{DBA8E0F5-A6D4-4FF9-9FB4-586CFCF8FDB2}" type="parTrans" cxnId="{6D4938F1-5269-409C-B24F-6731F04D27C4}">
      <dgm:prSet/>
      <dgm:spPr/>
      <dgm:t>
        <a:bodyPr/>
        <a:lstStyle/>
        <a:p>
          <a:endParaRPr lang="en-US">
            <a:latin typeface="Arial" panose="020B0604020202020204" pitchFamily="34" charset="0"/>
            <a:cs typeface="Arial" panose="020B0604020202020204" pitchFamily="34" charset="0"/>
          </a:endParaRPr>
        </a:p>
      </dgm:t>
    </dgm:pt>
    <dgm:pt modelId="{05D40C2A-9472-4E11-A2DC-BEC133B4C73F}" type="sibTrans" cxnId="{6D4938F1-5269-409C-B24F-6731F04D27C4}">
      <dgm:prSet/>
      <dgm:spPr/>
      <dgm:t>
        <a:bodyPr/>
        <a:lstStyle/>
        <a:p>
          <a:endParaRPr lang="en-US">
            <a:latin typeface="Arial" panose="020B0604020202020204" pitchFamily="34" charset="0"/>
            <a:cs typeface="Arial" panose="020B0604020202020204" pitchFamily="34" charset="0"/>
          </a:endParaRPr>
        </a:p>
      </dgm:t>
    </dgm:pt>
    <dgm:pt modelId="{D3DBDCD0-4087-4554-A0DB-183237A341E7}">
      <dgm:prSet phldrT="[Text]"/>
      <dgm:spPr/>
      <dgm:t>
        <a:bodyPr/>
        <a:lstStyle/>
        <a:p>
          <a:r>
            <a:rPr lang="en-US" dirty="0" smtClean="0">
              <a:latin typeface="Arial" panose="020B0604020202020204" pitchFamily="34" charset="0"/>
              <a:cs typeface="Arial" panose="020B0604020202020204" pitchFamily="34" charset="0"/>
            </a:rPr>
            <a:t>Primary Sample</a:t>
          </a:r>
          <a:endParaRPr lang="en-US" dirty="0">
            <a:latin typeface="Arial" panose="020B0604020202020204" pitchFamily="34" charset="0"/>
            <a:cs typeface="Arial" panose="020B0604020202020204" pitchFamily="34" charset="0"/>
          </a:endParaRPr>
        </a:p>
      </dgm:t>
    </dgm:pt>
    <dgm:pt modelId="{2E39DEE9-6734-4FAC-BFE4-2585994BF006}" type="parTrans" cxnId="{83571DFA-7B91-4113-8571-B82C21BD63A6}">
      <dgm:prSet/>
      <dgm:spPr/>
      <dgm:t>
        <a:bodyPr/>
        <a:lstStyle/>
        <a:p>
          <a:endParaRPr lang="en-US">
            <a:latin typeface="Arial" panose="020B0604020202020204" pitchFamily="34" charset="0"/>
            <a:cs typeface="Arial" panose="020B0604020202020204" pitchFamily="34" charset="0"/>
          </a:endParaRPr>
        </a:p>
      </dgm:t>
    </dgm:pt>
    <dgm:pt modelId="{AA030362-AE5A-4244-96CE-C297E932AFEE}" type="sibTrans" cxnId="{83571DFA-7B91-4113-8571-B82C21BD63A6}">
      <dgm:prSet/>
      <dgm:spPr/>
      <dgm:t>
        <a:bodyPr/>
        <a:lstStyle/>
        <a:p>
          <a:endParaRPr lang="en-US">
            <a:latin typeface="Arial" panose="020B0604020202020204" pitchFamily="34" charset="0"/>
            <a:cs typeface="Arial" panose="020B0604020202020204" pitchFamily="34" charset="0"/>
          </a:endParaRPr>
        </a:p>
      </dgm:t>
    </dgm:pt>
    <dgm:pt modelId="{3202417A-B172-4C07-8889-2E672802BD8A}">
      <dgm:prSet phldrT="[Text]"/>
      <dgm:spPr/>
      <dgm:t>
        <a:bodyPr/>
        <a:lstStyle/>
        <a:p>
          <a:r>
            <a:rPr lang="en-US" dirty="0" smtClean="0">
              <a:latin typeface="Arial" panose="020B0604020202020204" pitchFamily="34" charset="0"/>
              <a:cs typeface="Arial" panose="020B0604020202020204" pitchFamily="34" charset="0"/>
            </a:rPr>
            <a:t>11 million children born 1980-82 claimed as dependents by tax filers in the U.S.</a:t>
          </a:r>
          <a:endParaRPr lang="en-US" dirty="0">
            <a:latin typeface="Arial" panose="020B0604020202020204" pitchFamily="34" charset="0"/>
            <a:cs typeface="Arial" panose="020B0604020202020204" pitchFamily="34" charset="0"/>
          </a:endParaRPr>
        </a:p>
      </dgm:t>
    </dgm:pt>
    <dgm:pt modelId="{0BD14761-5AEB-4D42-A856-57678F1AC3BE}" type="parTrans" cxnId="{38653098-1562-4081-B8F5-8B765A4C72C4}">
      <dgm:prSet/>
      <dgm:spPr/>
      <dgm:t>
        <a:bodyPr/>
        <a:lstStyle/>
        <a:p>
          <a:endParaRPr lang="en-US">
            <a:latin typeface="Arial" panose="020B0604020202020204" pitchFamily="34" charset="0"/>
            <a:cs typeface="Arial" panose="020B0604020202020204" pitchFamily="34" charset="0"/>
          </a:endParaRPr>
        </a:p>
      </dgm:t>
    </dgm:pt>
    <dgm:pt modelId="{9BD515D9-2038-4B35-8C8B-F6A725E2A7A5}" type="sibTrans" cxnId="{38653098-1562-4081-B8F5-8B765A4C72C4}">
      <dgm:prSet/>
      <dgm:spPr/>
      <dgm:t>
        <a:bodyPr/>
        <a:lstStyle/>
        <a:p>
          <a:endParaRPr lang="en-US">
            <a:latin typeface="Arial" panose="020B0604020202020204" pitchFamily="34" charset="0"/>
            <a:cs typeface="Arial" panose="020B0604020202020204" pitchFamily="34" charset="0"/>
          </a:endParaRPr>
        </a:p>
      </dgm:t>
    </dgm:pt>
    <dgm:pt modelId="{7A7D6318-CF14-4288-A8EA-0EDAEBBCFB18}">
      <dgm:prSet phldrT="[Text]"/>
      <dgm:spPr/>
      <dgm:t>
        <a:bodyPr/>
        <a:lstStyle/>
        <a:p>
          <a:r>
            <a:rPr lang="en-US" dirty="0" smtClean="0">
              <a:latin typeface="Arial" panose="020B0604020202020204" pitchFamily="34" charset="0"/>
              <a:cs typeface="Arial" panose="020B0604020202020204" pitchFamily="34" charset="0"/>
            </a:rPr>
            <a:t>Data source</a:t>
          </a:r>
          <a:endParaRPr lang="en-US" dirty="0">
            <a:latin typeface="Arial" panose="020B0604020202020204" pitchFamily="34" charset="0"/>
            <a:cs typeface="Arial" panose="020B0604020202020204" pitchFamily="34" charset="0"/>
          </a:endParaRPr>
        </a:p>
      </dgm:t>
    </dgm:pt>
    <dgm:pt modelId="{73EF430C-6453-49B6-BB0D-75FBB5DCD3E3}" type="parTrans" cxnId="{51EEEF76-58A2-4265-8FCB-B69E07F62C8A}">
      <dgm:prSet/>
      <dgm:spPr/>
      <dgm:t>
        <a:bodyPr/>
        <a:lstStyle/>
        <a:p>
          <a:endParaRPr lang="en-US">
            <a:latin typeface="Arial" panose="020B0604020202020204" pitchFamily="34" charset="0"/>
            <a:cs typeface="Arial" panose="020B0604020202020204" pitchFamily="34" charset="0"/>
          </a:endParaRPr>
        </a:p>
      </dgm:t>
    </dgm:pt>
    <dgm:pt modelId="{BEBA74CC-51B8-4F01-999C-3F0B199B7B5D}" type="sibTrans" cxnId="{51EEEF76-58A2-4265-8FCB-B69E07F62C8A}">
      <dgm:prSet/>
      <dgm:spPr/>
      <dgm:t>
        <a:bodyPr/>
        <a:lstStyle/>
        <a:p>
          <a:endParaRPr lang="en-US">
            <a:latin typeface="Arial" panose="020B0604020202020204" pitchFamily="34" charset="0"/>
            <a:cs typeface="Arial" panose="020B0604020202020204" pitchFamily="34" charset="0"/>
          </a:endParaRPr>
        </a:p>
      </dgm:t>
    </dgm:pt>
    <dgm:pt modelId="{9EC1762A-4C9B-44DC-A348-18DFD0AB367D}">
      <dgm:prSet phldrT="[Text]"/>
      <dgm:spPr/>
      <dgm:t>
        <a:bodyPr/>
        <a:lstStyle/>
        <a:p>
          <a:r>
            <a:rPr lang="en-US" dirty="0" smtClean="0">
              <a:latin typeface="Arial" panose="020B0604020202020204" pitchFamily="34" charset="0"/>
              <a:cs typeface="Arial" panose="020B0604020202020204" pitchFamily="34" charset="0"/>
            </a:rPr>
            <a:t>Focus on change in percentile ranks</a:t>
          </a:r>
          <a:endParaRPr lang="en-US" dirty="0">
            <a:latin typeface="Arial" panose="020B0604020202020204" pitchFamily="34" charset="0"/>
            <a:cs typeface="Arial" panose="020B0604020202020204" pitchFamily="34" charset="0"/>
          </a:endParaRPr>
        </a:p>
      </dgm:t>
    </dgm:pt>
    <dgm:pt modelId="{7F79597D-FFA2-4854-B264-154DD4199C61}" type="parTrans" cxnId="{EB4270CC-4890-4569-80FC-AC8CADAC17CC}">
      <dgm:prSet/>
      <dgm:spPr/>
      <dgm:t>
        <a:bodyPr/>
        <a:lstStyle/>
        <a:p>
          <a:endParaRPr lang="en-US">
            <a:latin typeface="Arial" panose="020B0604020202020204" pitchFamily="34" charset="0"/>
            <a:cs typeface="Arial" panose="020B0604020202020204" pitchFamily="34" charset="0"/>
          </a:endParaRPr>
        </a:p>
      </dgm:t>
    </dgm:pt>
    <dgm:pt modelId="{F1C1C1CA-BD75-403D-AC62-33DAF044CE95}" type="sibTrans" cxnId="{EB4270CC-4890-4569-80FC-AC8CADAC17CC}">
      <dgm:prSet/>
      <dgm:spPr/>
      <dgm:t>
        <a:bodyPr/>
        <a:lstStyle/>
        <a:p>
          <a:endParaRPr lang="en-US">
            <a:latin typeface="Arial" panose="020B0604020202020204" pitchFamily="34" charset="0"/>
            <a:cs typeface="Arial" panose="020B0604020202020204" pitchFamily="34" charset="0"/>
          </a:endParaRPr>
        </a:p>
      </dgm:t>
    </dgm:pt>
    <dgm:pt modelId="{D0658571-219C-405A-945C-B5DDFFE098B7}">
      <dgm:prSet phldrT="[Text]"/>
      <dgm:spPr/>
      <dgm:t>
        <a:bodyPr/>
        <a:lstStyle/>
        <a:p>
          <a:r>
            <a:rPr lang="en-US" dirty="0" smtClean="0">
              <a:latin typeface="Arial" panose="020B0604020202020204" pitchFamily="34" charset="0"/>
              <a:cs typeface="Arial" panose="020B0604020202020204" pitchFamily="34" charset="0"/>
            </a:rPr>
            <a:t>De-identified data from 1996-2014 income tax returns</a:t>
          </a:r>
          <a:endParaRPr lang="en-US" dirty="0">
            <a:latin typeface="Arial" panose="020B0604020202020204" pitchFamily="34" charset="0"/>
            <a:cs typeface="Arial" panose="020B0604020202020204" pitchFamily="34" charset="0"/>
          </a:endParaRPr>
        </a:p>
      </dgm:t>
    </dgm:pt>
    <dgm:pt modelId="{9CCE6FB4-3EED-4A36-B548-1EAB628668AF}" type="parTrans" cxnId="{F97E1765-9C71-44BF-A165-0EA367934858}">
      <dgm:prSet/>
      <dgm:spPr/>
      <dgm:t>
        <a:bodyPr/>
        <a:lstStyle/>
        <a:p>
          <a:endParaRPr lang="en-US">
            <a:latin typeface="Arial" panose="020B0604020202020204" pitchFamily="34" charset="0"/>
            <a:cs typeface="Arial" panose="020B0604020202020204" pitchFamily="34" charset="0"/>
          </a:endParaRPr>
        </a:p>
      </dgm:t>
    </dgm:pt>
    <dgm:pt modelId="{ED57C6EF-52D4-4F0A-982C-9796A5654A07}" type="sibTrans" cxnId="{F97E1765-9C71-44BF-A165-0EA367934858}">
      <dgm:prSet/>
      <dgm:spPr/>
      <dgm:t>
        <a:bodyPr/>
        <a:lstStyle/>
        <a:p>
          <a:endParaRPr lang="en-US">
            <a:latin typeface="Arial" panose="020B0604020202020204" pitchFamily="34" charset="0"/>
            <a:cs typeface="Arial" panose="020B0604020202020204" pitchFamily="34" charset="0"/>
          </a:endParaRPr>
        </a:p>
      </dgm:t>
    </dgm:pt>
    <dgm:pt modelId="{4FD92B16-AFD7-47A9-BC39-F61B7E4DA23A}">
      <dgm:prSet phldrT="[Text]"/>
      <dgm:spPr/>
      <dgm:t>
        <a:bodyPr/>
        <a:lstStyle/>
        <a:p>
          <a:r>
            <a:rPr lang="en-US" dirty="0" smtClean="0">
              <a:latin typeface="Arial" panose="020B0604020202020204" pitchFamily="34" charset="0"/>
              <a:cs typeface="Arial" panose="020B0604020202020204" pitchFamily="34" charset="0"/>
            </a:rPr>
            <a:t>What proportion of students from bottom fifth of parental income distribution reach the top fifth of graduate income distribution? </a:t>
          </a:r>
          <a:endParaRPr lang="en-US" dirty="0">
            <a:latin typeface="Arial" panose="020B0604020202020204" pitchFamily="34" charset="0"/>
            <a:cs typeface="Arial" panose="020B0604020202020204" pitchFamily="34" charset="0"/>
          </a:endParaRPr>
        </a:p>
      </dgm:t>
    </dgm:pt>
    <dgm:pt modelId="{3A48F751-12E2-409A-91ED-B262519E253A}" type="parTrans" cxnId="{06C4D3F3-F1F3-4F43-89B0-10A20DDF2031}">
      <dgm:prSet/>
      <dgm:spPr/>
      <dgm:t>
        <a:bodyPr/>
        <a:lstStyle/>
        <a:p>
          <a:endParaRPr lang="en-US">
            <a:latin typeface="Arial" panose="020B0604020202020204" pitchFamily="34" charset="0"/>
            <a:cs typeface="Arial" panose="020B0604020202020204" pitchFamily="34" charset="0"/>
          </a:endParaRPr>
        </a:p>
      </dgm:t>
    </dgm:pt>
    <dgm:pt modelId="{99A341E2-5A6E-442B-99A6-643BB9F48941}" type="sibTrans" cxnId="{06C4D3F3-F1F3-4F43-89B0-10A20DDF2031}">
      <dgm:prSet/>
      <dgm:spPr/>
      <dgm:t>
        <a:bodyPr/>
        <a:lstStyle/>
        <a:p>
          <a:endParaRPr lang="en-US">
            <a:latin typeface="Arial" panose="020B0604020202020204" pitchFamily="34" charset="0"/>
            <a:cs typeface="Arial" panose="020B0604020202020204" pitchFamily="34" charset="0"/>
          </a:endParaRPr>
        </a:p>
      </dgm:t>
    </dgm:pt>
    <dgm:pt modelId="{165A7986-691F-4FB2-BD2B-AF35C9EFD5CC}">
      <dgm:prSet phldrT="[Text]"/>
      <dgm:spPr/>
      <dgm:t>
        <a:bodyPr/>
        <a:lstStyle/>
        <a:p>
          <a:r>
            <a:rPr lang="en-US" dirty="0" smtClean="0">
              <a:latin typeface="Arial" panose="020B0604020202020204" pitchFamily="34" charset="0"/>
              <a:cs typeface="Arial" panose="020B0604020202020204" pitchFamily="34" charset="0"/>
            </a:rPr>
            <a:t>Attendance data reported by institutions to IRS on Form 1098-T</a:t>
          </a:r>
          <a:endParaRPr lang="en-US" dirty="0">
            <a:latin typeface="Arial" panose="020B0604020202020204" pitchFamily="34" charset="0"/>
            <a:cs typeface="Arial" panose="020B0604020202020204" pitchFamily="34" charset="0"/>
          </a:endParaRPr>
        </a:p>
      </dgm:t>
    </dgm:pt>
    <dgm:pt modelId="{0459D5FC-6D5C-44DE-B9BB-CED8EB280AD2}" type="parTrans" cxnId="{00D70E0D-8086-4C37-91BF-D5DCD6EB2FE9}">
      <dgm:prSet/>
      <dgm:spPr/>
      <dgm:t>
        <a:bodyPr/>
        <a:lstStyle/>
        <a:p>
          <a:endParaRPr lang="en-US"/>
        </a:p>
      </dgm:t>
    </dgm:pt>
    <dgm:pt modelId="{49D766B3-DFB4-40E8-A95B-2159993E3767}" type="sibTrans" cxnId="{00D70E0D-8086-4C37-91BF-D5DCD6EB2FE9}">
      <dgm:prSet/>
      <dgm:spPr/>
      <dgm:t>
        <a:bodyPr/>
        <a:lstStyle/>
        <a:p>
          <a:endParaRPr lang="en-US"/>
        </a:p>
      </dgm:t>
    </dgm:pt>
    <dgm:pt modelId="{B32D1A27-027E-43DD-8718-3136720E1347}" type="pres">
      <dgm:prSet presAssocID="{7F7BC441-B4E2-42B7-ABCD-F48EEADFE64F}" presName="linear" presStyleCnt="0">
        <dgm:presLayoutVars>
          <dgm:animLvl val="lvl"/>
          <dgm:resizeHandles val="exact"/>
        </dgm:presLayoutVars>
      </dgm:prSet>
      <dgm:spPr/>
      <dgm:t>
        <a:bodyPr/>
        <a:lstStyle/>
        <a:p>
          <a:endParaRPr lang="en-US"/>
        </a:p>
      </dgm:t>
    </dgm:pt>
    <dgm:pt modelId="{3FDBDC95-830C-4C20-8BC6-606B8AF117C4}" type="pres">
      <dgm:prSet presAssocID="{BFFCDDEB-E091-4234-ACDA-D0B6BA51568C}" presName="parentText" presStyleLbl="node1" presStyleIdx="0" presStyleCnt="4">
        <dgm:presLayoutVars>
          <dgm:chMax val="0"/>
          <dgm:bulletEnabled val="1"/>
        </dgm:presLayoutVars>
      </dgm:prSet>
      <dgm:spPr/>
      <dgm:t>
        <a:bodyPr/>
        <a:lstStyle/>
        <a:p>
          <a:endParaRPr lang="en-US"/>
        </a:p>
      </dgm:t>
    </dgm:pt>
    <dgm:pt modelId="{A054BC1A-D1D7-4CF7-A2D2-6DBE6BD6CA44}" type="pres">
      <dgm:prSet presAssocID="{BFFCDDEB-E091-4234-ACDA-D0B6BA51568C}" presName="childText" presStyleLbl="revTx" presStyleIdx="0" presStyleCnt="4">
        <dgm:presLayoutVars>
          <dgm:bulletEnabled val="1"/>
        </dgm:presLayoutVars>
      </dgm:prSet>
      <dgm:spPr/>
      <dgm:t>
        <a:bodyPr/>
        <a:lstStyle/>
        <a:p>
          <a:endParaRPr lang="en-US"/>
        </a:p>
      </dgm:t>
    </dgm:pt>
    <dgm:pt modelId="{DEEC5AD2-9378-40CC-A614-10129D0E8C1A}" type="pres">
      <dgm:prSet presAssocID="{D3DBDCD0-4087-4554-A0DB-183237A341E7}" presName="parentText" presStyleLbl="node1" presStyleIdx="1" presStyleCnt="4">
        <dgm:presLayoutVars>
          <dgm:chMax val="0"/>
          <dgm:bulletEnabled val="1"/>
        </dgm:presLayoutVars>
      </dgm:prSet>
      <dgm:spPr/>
      <dgm:t>
        <a:bodyPr/>
        <a:lstStyle/>
        <a:p>
          <a:endParaRPr lang="en-US"/>
        </a:p>
      </dgm:t>
    </dgm:pt>
    <dgm:pt modelId="{8C662A04-5E94-4E43-8953-44209784F33E}" type="pres">
      <dgm:prSet presAssocID="{D3DBDCD0-4087-4554-A0DB-183237A341E7}" presName="childText" presStyleLbl="revTx" presStyleIdx="1" presStyleCnt="4">
        <dgm:presLayoutVars>
          <dgm:bulletEnabled val="1"/>
        </dgm:presLayoutVars>
      </dgm:prSet>
      <dgm:spPr/>
      <dgm:t>
        <a:bodyPr/>
        <a:lstStyle/>
        <a:p>
          <a:endParaRPr lang="en-US"/>
        </a:p>
      </dgm:t>
    </dgm:pt>
    <dgm:pt modelId="{74243534-C96A-4E1E-94A0-A285ACE9F840}" type="pres">
      <dgm:prSet presAssocID="{7A7D6318-CF14-4288-A8EA-0EDAEBBCFB18}" presName="parentText" presStyleLbl="node1" presStyleIdx="2" presStyleCnt="4">
        <dgm:presLayoutVars>
          <dgm:chMax val="0"/>
          <dgm:bulletEnabled val="1"/>
        </dgm:presLayoutVars>
      </dgm:prSet>
      <dgm:spPr/>
      <dgm:t>
        <a:bodyPr/>
        <a:lstStyle/>
        <a:p>
          <a:endParaRPr lang="en-US"/>
        </a:p>
      </dgm:t>
    </dgm:pt>
    <dgm:pt modelId="{D6594F83-00F9-4B1F-B62A-8AFF1DD86605}" type="pres">
      <dgm:prSet presAssocID="{7A7D6318-CF14-4288-A8EA-0EDAEBBCFB18}" presName="childText" presStyleLbl="revTx" presStyleIdx="2" presStyleCnt="4">
        <dgm:presLayoutVars>
          <dgm:bulletEnabled val="1"/>
        </dgm:presLayoutVars>
      </dgm:prSet>
      <dgm:spPr/>
      <dgm:t>
        <a:bodyPr/>
        <a:lstStyle/>
        <a:p>
          <a:endParaRPr lang="en-US"/>
        </a:p>
      </dgm:t>
    </dgm:pt>
    <dgm:pt modelId="{2F1946D2-E25F-4667-B692-0D9F9D630F4B}" type="pres">
      <dgm:prSet presAssocID="{9EC1762A-4C9B-44DC-A348-18DFD0AB367D}" presName="parentText" presStyleLbl="node1" presStyleIdx="3" presStyleCnt="4">
        <dgm:presLayoutVars>
          <dgm:chMax val="0"/>
          <dgm:bulletEnabled val="1"/>
        </dgm:presLayoutVars>
      </dgm:prSet>
      <dgm:spPr/>
      <dgm:t>
        <a:bodyPr/>
        <a:lstStyle/>
        <a:p>
          <a:endParaRPr lang="en-US"/>
        </a:p>
      </dgm:t>
    </dgm:pt>
    <dgm:pt modelId="{FA8A44DF-DFAB-4E50-89C9-F6DB2020F7BF}" type="pres">
      <dgm:prSet presAssocID="{9EC1762A-4C9B-44DC-A348-18DFD0AB367D}" presName="childText" presStyleLbl="revTx" presStyleIdx="3" presStyleCnt="4">
        <dgm:presLayoutVars>
          <dgm:bulletEnabled val="1"/>
        </dgm:presLayoutVars>
      </dgm:prSet>
      <dgm:spPr/>
      <dgm:t>
        <a:bodyPr/>
        <a:lstStyle/>
        <a:p>
          <a:endParaRPr lang="en-US"/>
        </a:p>
      </dgm:t>
    </dgm:pt>
  </dgm:ptLst>
  <dgm:cxnLst>
    <dgm:cxn modelId="{83571DFA-7B91-4113-8571-B82C21BD63A6}" srcId="{7F7BC441-B4E2-42B7-ABCD-F48EEADFE64F}" destId="{D3DBDCD0-4087-4554-A0DB-183237A341E7}" srcOrd="1" destOrd="0" parTransId="{2E39DEE9-6734-4FAC-BFE4-2585994BF006}" sibTransId="{AA030362-AE5A-4244-96CE-C297E932AFEE}"/>
    <dgm:cxn modelId="{B7D7A1F7-BFB1-4BE2-A8E8-00F38223DBAB}" type="presOf" srcId="{7A7D6318-CF14-4288-A8EA-0EDAEBBCFB18}" destId="{74243534-C96A-4E1E-94A0-A285ACE9F840}" srcOrd="0" destOrd="0" presId="urn:microsoft.com/office/officeart/2005/8/layout/vList2"/>
    <dgm:cxn modelId="{E5D1BA82-C639-4F1D-A1D8-3A28AB989EB7}" type="presOf" srcId="{9EC1762A-4C9B-44DC-A348-18DFD0AB367D}" destId="{2F1946D2-E25F-4667-B692-0D9F9D630F4B}" srcOrd="0" destOrd="0" presId="urn:microsoft.com/office/officeart/2005/8/layout/vList2"/>
    <dgm:cxn modelId="{9A95A3C5-620A-4A39-B59D-BFB538F9FEB6}" type="presOf" srcId="{D3DBDCD0-4087-4554-A0DB-183237A341E7}" destId="{DEEC5AD2-9378-40CC-A614-10129D0E8C1A}" srcOrd="0" destOrd="0" presId="urn:microsoft.com/office/officeart/2005/8/layout/vList2"/>
    <dgm:cxn modelId="{38653098-1562-4081-B8F5-8B765A4C72C4}" srcId="{D3DBDCD0-4087-4554-A0DB-183237A341E7}" destId="{3202417A-B172-4C07-8889-2E672802BD8A}" srcOrd="0" destOrd="0" parTransId="{0BD14761-5AEB-4D42-A856-57678F1AC3BE}" sibTransId="{9BD515D9-2038-4B35-8C8B-F6A725E2A7A5}"/>
    <dgm:cxn modelId="{6564B182-CBAE-4331-8E3C-7637A34060D2}" type="presOf" srcId="{3202417A-B172-4C07-8889-2E672802BD8A}" destId="{8C662A04-5E94-4E43-8953-44209784F33E}" srcOrd="0" destOrd="0" presId="urn:microsoft.com/office/officeart/2005/8/layout/vList2"/>
    <dgm:cxn modelId="{978B0BAF-9492-4E10-9118-F85E34E94FA1}" type="presOf" srcId="{9D5FA411-4477-458A-84D2-1725DDF82C5B}" destId="{A054BC1A-D1D7-4CF7-A2D2-6DBE6BD6CA44}" srcOrd="0" destOrd="0" presId="urn:microsoft.com/office/officeart/2005/8/layout/vList2"/>
    <dgm:cxn modelId="{08E3E699-0D78-431C-9EE7-E9EE24A82420}" type="presOf" srcId="{4FD92B16-AFD7-47A9-BC39-F61B7E4DA23A}" destId="{FA8A44DF-DFAB-4E50-89C9-F6DB2020F7BF}" srcOrd="0" destOrd="0" presId="urn:microsoft.com/office/officeart/2005/8/layout/vList2"/>
    <dgm:cxn modelId="{6D4938F1-5269-409C-B24F-6731F04D27C4}" srcId="{BFFCDDEB-E091-4234-ACDA-D0B6BA51568C}" destId="{9D5FA411-4477-458A-84D2-1725DDF82C5B}" srcOrd="0" destOrd="0" parTransId="{DBA8E0F5-A6D4-4FF9-9FB4-586CFCF8FDB2}" sibTransId="{05D40C2A-9472-4E11-A2DC-BEC133B4C73F}"/>
    <dgm:cxn modelId="{8DCF2230-5859-4BF7-AD29-521D41BB5492}" type="presOf" srcId="{D0658571-219C-405A-945C-B5DDFFE098B7}" destId="{D6594F83-00F9-4B1F-B62A-8AFF1DD86605}" srcOrd="0" destOrd="0" presId="urn:microsoft.com/office/officeart/2005/8/layout/vList2"/>
    <dgm:cxn modelId="{38224686-DF7F-405E-9352-5937AF67F198}" type="presOf" srcId="{BFFCDDEB-E091-4234-ACDA-D0B6BA51568C}" destId="{3FDBDC95-830C-4C20-8BC6-606B8AF117C4}" srcOrd="0" destOrd="0" presId="urn:microsoft.com/office/officeart/2005/8/layout/vList2"/>
    <dgm:cxn modelId="{F939A83F-01C0-4BFB-AE6F-3EB7D476EB9F}" type="presOf" srcId="{165A7986-691F-4FB2-BD2B-AF35C9EFD5CC}" destId="{D6594F83-00F9-4B1F-B62A-8AFF1DD86605}" srcOrd="0" destOrd="1" presId="urn:microsoft.com/office/officeart/2005/8/layout/vList2"/>
    <dgm:cxn modelId="{00D70E0D-8086-4C37-91BF-D5DCD6EB2FE9}" srcId="{7A7D6318-CF14-4288-A8EA-0EDAEBBCFB18}" destId="{165A7986-691F-4FB2-BD2B-AF35C9EFD5CC}" srcOrd="1" destOrd="0" parTransId="{0459D5FC-6D5C-44DE-B9BB-CED8EB280AD2}" sibTransId="{49D766B3-DFB4-40E8-A95B-2159993E3767}"/>
    <dgm:cxn modelId="{F97E1765-9C71-44BF-A165-0EA367934858}" srcId="{7A7D6318-CF14-4288-A8EA-0EDAEBBCFB18}" destId="{D0658571-219C-405A-945C-B5DDFFE098B7}" srcOrd="0" destOrd="0" parTransId="{9CCE6FB4-3EED-4A36-B548-1EAB628668AF}" sibTransId="{ED57C6EF-52D4-4F0A-982C-9796A5654A07}"/>
    <dgm:cxn modelId="{51EEEF76-58A2-4265-8FCB-B69E07F62C8A}" srcId="{7F7BC441-B4E2-42B7-ABCD-F48EEADFE64F}" destId="{7A7D6318-CF14-4288-A8EA-0EDAEBBCFB18}" srcOrd="2" destOrd="0" parTransId="{73EF430C-6453-49B6-BB0D-75FBB5DCD3E3}" sibTransId="{BEBA74CC-51B8-4F01-999C-3F0B199B7B5D}"/>
    <dgm:cxn modelId="{A077785B-9785-4B98-9450-CD08C14AB70A}" srcId="{7F7BC441-B4E2-42B7-ABCD-F48EEADFE64F}" destId="{BFFCDDEB-E091-4234-ACDA-D0B6BA51568C}" srcOrd="0" destOrd="0" parTransId="{AEDE2600-213E-4C0F-860A-269197924CBB}" sibTransId="{9A8F1FA0-7E82-4995-BD3D-F3D32CBA112B}"/>
    <dgm:cxn modelId="{EB4270CC-4890-4569-80FC-AC8CADAC17CC}" srcId="{7F7BC441-B4E2-42B7-ABCD-F48EEADFE64F}" destId="{9EC1762A-4C9B-44DC-A348-18DFD0AB367D}" srcOrd="3" destOrd="0" parTransId="{7F79597D-FFA2-4854-B264-154DD4199C61}" sibTransId="{F1C1C1CA-BD75-403D-AC62-33DAF044CE95}"/>
    <dgm:cxn modelId="{06C4D3F3-F1F3-4F43-89B0-10A20DDF2031}" srcId="{9EC1762A-4C9B-44DC-A348-18DFD0AB367D}" destId="{4FD92B16-AFD7-47A9-BC39-F61B7E4DA23A}" srcOrd="0" destOrd="0" parTransId="{3A48F751-12E2-409A-91ED-B262519E253A}" sibTransId="{99A341E2-5A6E-442B-99A6-643BB9F48941}"/>
    <dgm:cxn modelId="{D64CDDAB-F3AB-4900-BFBF-66437ACFB88F}" type="presOf" srcId="{7F7BC441-B4E2-42B7-ABCD-F48EEADFE64F}" destId="{B32D1A27-027E-43DD-8718-3136720E1347}" srcOrd="0" destOrd="0" presId="urn:microsoft.com/office/officeart/2005/8/layout/vList2"/>
    <dgm:cxn modelId="{10BC6234-E6FB-41CB-AD1F-6DC503994366}" type="presParOf" srcId="{B32D1A27-027E-43DD-8718-3136720E1347}" destId="{3FDBDC95-830C-4C20-8BC6-606B8AF117C4}" srcOrd="0" destOrd="0" presId="urn:microsoft.com/office/officeart/2005/8/layout/vList2"/>
    <dgm:cxn modelId="{AAA1BC36-142F-4C2E-9689-0C9230DF7999}" type="presParOf" srcId="{B32D1A27-027E-43DD-8718-3136720E1347}" destId="{A054BC1A-D1D7-4CF7-A2D2-6DBE6BD6CA44}" srcOrd="1" destOrd="0" presId="urn:microsoft.com/office/officeart/2005/8/layout/vList2"/>
    <dgm:cxn modelId="{FD63A183-658F-4979-BA32-A038624306AD}" type="presParOf" srcId="{B32D1A27-027E-43DD-8718-3136720E1347}" destId="{DEEC5AD2-9378-40CC-A614-10129D0E8C1A}" srcOrd="2" destOrd="0" presId="urn:microsoft.com/office/officeart/2005/8/layout/vList2"/>
    <dgm:cxn modelId="{96773681-9E9D-4092-894F-DEDEF9446E80}" type="presParOf" srcId="{B32D1A27-027E-43DD-8718-3136720E1347}" destId="{8C662A04-5E94-4E43-8953-44209784F33E}" srcOrd="3" destOrd="0" presId="urn:microsoft.com/office/officeart/2005/8/layout/vList2"/>
    <dgm:cxn modelId="{71F5185D-9F9B-4380-B885-77D63EB46B2D}" type="presParOf" srcId="{B32D1A27-027E-43DD-8718-3136720E1347}" destId="{74243534-C96A-4E1E-94A0-A285ACE9F840}" srcOrd="4" destOrd="0" presId="urn:microsoft.com/office/officeart/2005/8/layout/vList2"/>
    <dgm:cxn modelId="{3B660A3F-6C94-49A5-8883-38C4880F796C}" type="presParOf" srcId="{B32D1A27-027E-43DD-8718-3136720E1347}" destId="{D6594F83-00F9-4B1F-B62A-8AFF1DD86605}" srcOrd="5" destOrd="0" presId="urn:microsoft.com/office/officeart/2005/8/layout/vList2"/>
    <dgm:cxn modelId="{CCA5E49D-1B11-4715-A0C8-D2804AACF276}" type="presParOf" srcId="{B32D1A27-027E-43DD-8718-3136720E1347}" destId="{2F1946D2-E25F-4667-B692-0D9F9D630F4B}" srcOrd="6" destOrd="0" presId="urn:microsoft.com/office/officeart/2005/8/layout/vList2"/>
    <dgm:cxn modelId="{E62EB40D-2AB4-4405-8F60-D80C6FC3998A}" type="presParOf" srcId="{B32D1A27-027E-43DD-8718-3136720E1347}" destId="{FA8A44DF-DFAB-4E50-89C9-F6DB2020F7BF}"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E3CD0F-2066-41CF-A9B7-9FA5542FAAFE}" type="doc">
      <dgm:prSet loTypeId="urn:microsoft.com/office/officeart/2005/8/layout/lProcess2" loCatId="list" qsTypeId="urn:microsoft.com/office/officeart/2005/8/quickstyle/simple1" qsCatId="simple" csTypeId="urn:microsoft.com/office/officeart/2005/8/colors/colorful3" csCatId="colorful" phldr="1"/>
      <dgm:spPr/>
      <dgm:t>
        <a:bodyPr/>
        <a:lstStyle/>
        <a:p>
          <a:endParaRPr lang="en-US"/>
        </a:p>
      </dgm:t>
    </dgm:pt>
    <dgm:pt modelId="{73B20BDD-EA66-4176-90BC-94B6DD0976EF}">
      <dgm:prSet phldrT="[Text]"/>
      <dgm:spPr/>
      <dgm:t>
        <a:bodyPr/>
        <a:lstStyle/>
        <a:p>
          <a:r>
            <a:rPr lang="en-US" dirty="0" smtClean="0">
              <a:latin typeface="Arial" panose="020B0604020202020204" pitchFamily="34" charset="0"/>
              <a:cs typeface="Arial" panose="020B0604020202020204" pitchFamily="34" charset="0"/>
            </a:rPr>
            <a:t>Differences by Sector</a:t>
          </a:r>
          <a:endParaRPr lang="en-US" dirty="0">
            <a:latin typeface="Arial" panose="020B0604020202020204" pitchFamily="34" charset="0"/>
            <a:cs typeface="Arial" panose="020B0604020202020204" pitchFamily="34" charset="0"/>
          </a:endParaRPr>
        </a:p>
      </dgm:t>
    </dgm:pt>
    <dgm:pt modelId="{37E0C335-4572-4734-A061-398BB0F57423}" type="parTrans" cxnId="{5A9E90BC-3DBD-44F9-944A-1CA5FD740AC7}">
      <dgm:prSet/>
      <dgm:spPr/>
      <dgm:t>
        <a:bodyPr/>
        <a:lstStyle/>
        <a:p>
          <a:endParaRPr lang="en-US">
            <a:latin typeface="Arial" panose="020B0604020202020204" pitchFamily="34" charset="0"/>
            <a:cs typeface="Arial" panose="020B0604020202020204" pitchFamily="34" charset="0"/>
          </a:endParaRPr>
        </a:p>
      </dgm:t>
    </dgm:pt>
    <dgm:pt modelId="{9D3259C8-D57F-49A6-A50A-CC5B50E6629E}" type="sibTrans" cxnId="{5A9E90BC-3DBD-44F9-944A-1CA5FD740AC7}">
      <dgm:prSet/>
      <dgm:spPr/>
      <dgm:t>
        <a:bodyPr/>
        <a:lstStyle/>
        <a:p>
          <a:endParaRPr lang="en-US">
            <a:latin typeface="Arial" panose="020B0604020202020204" pitchFamily="34" charset="0"/>
            <a:cs typeface="Arial" panose="020B0604020202020204" pitchFamily="34" charset="0"/>
          </a:endParaRPr>
        </a:p>
      </dgm:t>
    </dgm:pt>
    <dgm:pt modelId="{7EB77C60-36CC-42C1-B0C8-6BEFCB41E9AB}">
      <dgm:prSet/>
      <dgm:spPr/>
      <dgm:t>
        <a:bodyPr/>
        <a:lstStyle/>
        <a:p>
          <a:r>
            <a:rPr lang="en-US" dirty="0" smtClean="0">
              <a:latin typeface="Arial" panose="020B0604020202020204" pitchFamily="34" charset="0"/>
              <a:cs typeface="Arial" panose="020B0604020202020204" pitchFamily="34" charset="0"/>
            </a:rPr>
            <a:t>Elite institutions provided low-income students with most access to top 1%</a:t>
          </a:r>
          <a:endParaRPr lang="en-US" dirty="0">
            <a:latin typeface="Arial" panose="020B0604020202020204" pitchFamily="34" charset="0"/>
            <a:cs typeface="Arial" panose="020B0604020202020204" pitchFamily="34" charset="0"/>
          </a:endParaRPr>
        </a:p>
      </dgm:t>
    </dgm:pt>
    <dgm:pt modelId="{D3C3ABC2-466C-44D3-B3DE-26F0636AFEE5}" type="parTrans" cxnId="{0FD0215D-9769-48A4-81FF-731F3784B5FB}">
      <dgm:prSet/>
      <dgm:spPr/>
      <dgm:t>
        <a:bodyPr/>
        <a:lstStyle/>
        <a:p>
          <a:endParaRPr lang="en-US">
            <a:latin typeface="Arial" panose="020B0604020202020204" pitchFamily="34" charset="0"/>
            <a:cs typeface="Arial" panose="020B0604020202020204" pitchFamily="34" charset="0"/>
          </a:endParaRPr>
        </a:p>
      </dgm:t>
    </dgm:pt>
    <dgm:pt modelId="{E2F84569-D13E-457B-842E-FE394AE7972E}" type="sibTrans" cxnId="{0FD0215D-9769-48A4-81FF-731F3784B5FB}">
      <dgm:prSet/>
      <dgm:spPr/>
      <dgm:t>
        <a:bodyPr/>
        <a:lstStyle/>
        <a:p>
          <a:endParaRPr lang="en-US">
            <a:latin typeface="Arial" panose="020B0604020202020204" pitchFamily="34" charset="0"/>
            <a:cs typeface="Arial" panose="020B0604020202020204" pitchFamily="34" charset="0"/>
          </a:endParaRPr>
        </a:p>
      </dgm:t>
    </dgm:pt>
    <dgm:pt modelId="{D891E37A-0CF5-44AB-9F9C-372601B55683}">
      <dgm:prSet/>
      <dgm:spPr/>
      <dgm:t>
        <a:bodyPr/>
        <a:lstStyle/>
        <a:p>
          <a:r>
            <a:rPr lang="en-US" dirty="0" smtClean="0">
              <a:latin typeface="Arial" panose="020B0604020202020204" pitchFamily="34" charset="0"/>
              <a:cs typeface="Arial" panose="020B0604020202020204" pitchFamily="34" charset="0"/>
            </a:rPr>
            <a:t>Comprehensives and community colleges provided most access to top 20%</a:t>
          </a:r>
          <a:endParaRPr lang="en-US" dirty="0">
            <a:latin typeface="Arial" panose="020B0604020202020204" pitchFamily="34" charset="0"/>
            <a:cs typeface="Arial" panose="020B0604020202020204" pitchFamily="34" charset="0"/>
          </a:endParaRPr>
        </a:p>
      </dgm:t>
    </dgm:pt>
    <dgm:pt modelId="{A2A9F783-F8D0-4F77-8C23-A5C3D484E6E0}" type="parTrans" cxnId="{01D67955-5799-4051-949C-637855704BAB}">
      <dgm:prSet/>
      <dgm:spPr/>
      <dgm:t>
        <a:bodyPr/>
        <a:lstStyle/>
        <a:p>
          <a:endParaRPr lang="en-US">
            <a:latin typeface="Arial" panose="020B0604020202020204" pitchFamily="34" charset="0"/>
            <a:cs typeface="Arial" panose="020B0604020202020204" pitchFamily="34" charset="0"/>
          </a:endParaRPr>
        </a:p>
      </dgm:t>
    </dgm:pt>
    <dgm:pt modelId="{50A6AF18-9AF0-4126-8AD7-07A57A17FE96}" type="sibTrans" cxnId="{01D67955-5799-4051-949C-637855704BAB}">
      <dgm:prSet/>
      <dgm:spPr/>
      <dgm:t>
        <a:bodyPr/>
        <a:lstStyle/>
        <a:p>
          <a:endParaRPr lang="en-US">
            <a:latin typeface="Arial" panose="020B0604020202020204" pitchFamily="34" charset="0"/>
            <a:cs typeface="Arial" panose="020B0604020202020204" pitchFamily="34" charset="0"/>
          </a:endParaRPr>
        </a:p>
      </dgm:t>
    </dgm:pt>
    <dgm:pt modelId="{BB2C7783-F5F8-4286-A2D8-D112F82CB72C}">
      <dgm:prSet/>
      <dgm:spPr/>
      <dgm:t>
        <a:bodyPr/>
        <a:lstStyle/>
        <a:p>
          <a:r>
            <a:rPr lang="en-US" dirty="0" smtClean="0">
              <a:latin typeface="Arial" panose="020B0604020202020204" pitchFamily="34" charset="0"/>
              <a:cs typeface="Arial" panose="020B0604020202020204" pitchFamily="34" charset="0"/>
            </a:rPr>
            <a:t>[Stony Brook is an exception]</a:t>
          </a:r>
          <a:endParaRPr lang="en-US" dirty="0">
            <a:latin typeface="Arial" panose="020B0604020202020204" pitchFamily="34" charset="0"/>
            <a:cs typeface="Arial" panose="020B0604020202020204" pitchFamily="34" charset="0"/>
          </a:endParaRPr>
        </a:p>
      </dgm:t>
    </dgm:pt>
    <dgm:pt modelId="{C000E3A9-471C-4486-BA5B-D483E8956406}" type="parTrans" cxnId="{95319C57-79B6-425C-8969-AF920B10F051}">
      <dgm:prSet/>
      <dgm:spPr/>
      <dgm:t>
        <a:bodyPr/>
        <a:lstStyle/>
        <a:p>
          <a:endParaRPr lang="en-US">
            <a:latin typeface="Arial" panose="020B0604020202020204" pitchFamily="34" charset="0"/>
            <a:cs typeface="Arial" panose="020B0604020202020204" pitchFamily="34" charset="0"/>
          </a:endParaRPr>
        </a:p>
      </dgm:t>
    </dgm:pt>
    <dgm:pt modelId="{24D860C9-AE2E-4ADA-995E-BE746B70253E}" type="sibTrans" cxnId="{95319C57-79B6-425C-8969-AF920B10F051}">
      <dgm:prSet/>
      <dgm:spPr/>
      <dgm:t>
        <a:bodyPr/>
        <a:lstStyle/>
        <a:p>
          <a:endParaRPr lang="en-US">
            <a:latin typeface="Arial" panose="020B0604020202020204" pitchFamily="34" charset="0"/>
            <a:cs typeface="Arial" panose="020B0604020202020204" pitchFamily="34" charset="0"/>
          </a:endParaRPr>
        </a:p>
      </dgm:t>
    </dgm:pt>
    <dgm:pt modelId="{1670817A-BA30-4536-BA01-390EAE507751}">
      <dgm:prSet/>
      <dgm:spPr/>
      <dgm:t>
        <a:bodyPr/>
        <a:lstStyle/>
        <a:p>
          <a:r>
            <a:rPr lang="en-US" dirty="0" smtClean="0">
              <a:latin typeface="Arial" panose="020B0604020202020204" pitchFamily="34" charset="0"/>
              <a:cs typeface="Arial" panose="020B0604020202020204" pitchFamily="34" charset="0"/>
            </a:rPr>
            <a:t>“Overplacement” Not a Concern</a:t>
          </a:r>
          <a:endParaRPr lang="en-US" dirty="0">
            <a:latin typeface="Arial" panose="020B0604020202020204" pitchFamily="34" charset="0"/>
            <a:cs typeface="Arial" panose="020B0604020202020204" pitchFamily="34" charset="0"/>
          </a:endParaRPr>
        </a:p>
      </dgm:t>
    </dgm:pt>
    <dgm:pt modelId="{C2BE64F3-89DD-48CB-9A67-51A0835D3B37}" type="parTrans" cxnId="{F412C3D3-9E7F-43D3-8F9E-6E721BBB02A0}">
      <dgm:prSet/>
      <dgm:spPr/>
      <dgm:t>
        <a:bodyPr/>
        <a:lstStyle/>
        <a:p>
          <a:endParaRPr lang="en-US">
            <a:latin typeface="Arial" panose="020B0604020202020204" pitchFamily="34" charset="0"/>
            <a:cs typeface="Arial" panose="020B0604020202020204" pitchFamily="34" charset="0"/>
          </a:endParaRPr>
        </a:p>
      </dgm:t>
    </dgm:pt>
    <dgm:pt modelId="{1251F11A-006D-4127-93EC-5E28226E8CD2}" type="sibTrans" cxnId="{F412C3D3-9E7F-43D3-8F9E-6E721BBB02A0}">
      <dgm:prSet/>
      <dgm:spPr/>
      <dgm:t>
        <a:bodyPr/>
        <a:lstStyle/>
        <a:p>
          <a:endParaRPr lang="en-US">
            <a:latin typeface="Arial" panose="020B0604020202020204" pitchFamily="34" charset="0"/>
            <a:cs typeface="Arial" panose="020B0604020202020204" pitchFamily="34" charset="0"/>
          </a:endParaRPr>
        </a:p>
      </dgm:t>
    </dgm:pt>
    <dgm:pt modelId="{D909DB5B-50CE-4E56-94BE-38D8844C763E}">
      <dgm:prSet/>
      <dgm:spPr/>
      <dgm:t>
        <a:bodyPr/>
        <a:lstStyle/>
        <a:p>
          <a:r>
            <a:rPr lang="en-US" dirty="0" smtClean="0">
              <a:latin typeface="Arial" panose="020B0604020202020204" pitchFamily="34" charset="0"/>
              <a:cs typeface="Arial" panose="020B0604020202020204" pitchFamily="34" charset="0"/>
            </a:rPr>
            <a:t>Low-income students exhibited similar outcomes to peers at selective institutions</a:t>
          </a:r>
          <a:endParaRPr lang="en-US" dirty="0">
            <a:latin typeface="Arial" panose="020B0604020202020204" pitchFamily="34" charset="0"/>
            <a:cs typeface="Arial" panose="020B0604020202020204" pitchFamily="34" charset="0"/>
          </a:endParaRPr>
        </a:p>
      </dgm:t>
    </dgm:pt>
    <dgm:pt modelId="{CC486610-08E8-4273-BCF4-369BD37FE313}" type="parTrans" cxnId="{69FFECBC-5F11-46FA-AC07-516E204D1531}">
      <dgm:prSet/>
      <dgm:spPr/>
      <dgm:t>
        <a:bodyPr/>
        <a:lstStyle/>
        <a:p>
          <a:endParaRPr lang="en-US">
            <a:latin typeface="Arial" panose="020B0604020202020204" pitchFamily="34" charset="0"/>
            <a:cs typeface="Arial" panose="020B0604020202020204" pitchFamily="34" charset="0"/>
          </a:endParaRPr>
        </a:p>
      </dgm:t>
    </dgm:pt>
    <dgm:pt modelId="{9EBB15DB-8DD2-4B28-ABA4-B32DD941E05D}" type="sibTrans" cxnId="{69FFECBC-5F11-46FA-AC07-516E204D1531}">
      <dgm:prSet/>
      <dgm:spPr/>
      <dgm:t>
        <a:bodyPr/>
        <a:lstStyle/>
        <a:p>
          <a:endParaRPr lang="en-US">
            <a:latin typeface="Arial" panose="020B0604020202020204" pitchFamily="34" charset="0"/>
            <a:cs typeface="Arial" panose="020B0604020202020204" pitchFamily="34" charset="0"/>
          </a:endParaRPr>
        </a:p>
      </dgm:t>
    </dgm:pt>
    <dgm:pt modelId="{C5C5ABCD-70FE-471D-A034-DE5E5FAFCEE5}">
      <dgm:prSet/>
      <dgm:spPr/>
      <dgm:t>
        <a:bodyPr/>
        <a:lstStyle/>
        <a:p>
          <a:r>
            <a:rPr lang="en-US" dirty="0" smtClean="0">
              <a:latin typeface="Arial" panose="020B0604020202020204" pitchFamily="34" charset="0"/>
              <a:cs typeface="Arial" panose="020B0604020202020204" pitchFamily="34" charset="0"/>
            </a:rPr>
            <a:t>Solutions to mobility may reside in comprehensive sector</a:t>
          </a:r>
          <a:endParaRPr lang="en-US" dirty="0">
            <a:latin typeface="Arial" panose="020B0604020202020204" pitchFamily="34" charset="0"/>
            <a:cs typeface="Arial" panose="020B0604020202020204" pitchFamily="34" charset="0"/>
          </a:endParaRPr>
        </a:p>
      </dgm:t>
    </dgm:pt>
    <dgm:pt modelId="{DB90D3FF-749C-4FD0-ACE6-131C00B3EF02}" type="parTrans" cxnId="{447C1720-31EB-4D88-B79A-A64E7744B7D7}">
      <dgm:prSet/>
      <dgm:spPr/>
      <dgm:t>
        <a:bodyPr/>
        <a:lstStyle/>
        <a:p>
          <a:endParaRPr lang="en-US">
            <a:latin typeface="Arial" panose="020B0604020202020204" pitchFamily="34" charset="0"/>
            <a:cs typeface="Arial" panose="020B0604020202020204" pitchFamily="34" charset="0"/>
          </a:endParaRPr>
        </a:p>
      </dgm:t>
    </dgm:pt>
    <dgm:pt modelId="{6ECBF68B-1D30-43D5-8104-8B31F9E03B36}" type="sibTrans" cxnId="{447C1720-31EB-4D88-B79A-A64E7744B7D7}">
      <dgm:prSet/>
      <dgm:spPr/>
      <dgm:t>
        <a:bodyPr/>
        <a:lstStyle/>
        <a:p>
          <a:endParaRPr lang="en-US">
            <a:latin typeface="Arial" panose="020B0604020202020204" pitchFamily="34" charset="0"/>
            <a:cs typeface="Arial" panose="020B0604020202020204" pitchFamily="34" charset="0"/>
          </a:endParaRPr>
        </a:p>
      </dgm:t>
    </dgm:pt>
    <dgm:pt modelId="{BBE529C4-E40F-4FC8-8BEF-5B62D2C34BFE}">
      <dgm:prSet/>
      <dgm:spPr/>
      <dgm:t>
        <a:bodyPr/>
        <a:lstStyle/>
        <a:p>
          <a:r>
            <a:rPr lang="en-US" dirty="0" smtClean="0">
              <a:latin typeface="Arial" panose="020B0604020202020204" pitchFamily="34" charset="0"/>
              <a:cs typeface="Arial" panose="020B0604020202020204" pitchFamily="34" charset="0"/>
            </a:rPr>
            <a:t>Because Cal State and CUNY exhibit high mobility rates look there for answers</a:t>
          </a:r>
          <a:endParaRPr lang="en-US" dirty="0">
            <a:latin typeface="Arial" panose="020B0604020202020204" pitchFamily="34" charset="0"/>
            <a:cs typeface="Arial" panose="020B0604020202020204" pitchFamily="34" charset="0"/>
          </a:endParaRPr>
        </a:p>
      </dgm:t>
    </dgm:pt>
    <dgm:pt modelId="{89FA8C0F-2C94-4A46-A215-69A7E2DC7691}" type="parTrans" cxnId="{045DAF8E-172B-46D9-B6B2-4A50BF9D03D1}">
      <dgm:prSet/>
      <dgm:spPr/>
      <dgm:t>
        <a:bodyPr/>
        <a:lstStyle/>
        <a:p>
          <a:endParaRPr lang="en-US">
            <a:latin typeface="Arial" panose="020B0604020202020204" pitchFamily="34" charset="0"/>
            <a:cs typeface="Arial" panose="020B0604020202020204" pitchFamily="34" charset="0"/>
          </a:endParaRPr>
        </a:p>
      </dgm:t>
    </dgm:pt>
    <dgm:pt modelId="{71CB1887-B8F7-4631-AC8A-C5116C5BBB87}" type="sibTrans" cxnId="{045DAF8E-172B-46D9-B6B2-4A50BF9D03D1}">
      <dgm:prSet/>
      <dgm:spPr/>
      <dgm:t>
        <a:bodyPr/>
        <a:lstStyle/>
        <a:p>
          <a:endParaRPr lang="en-US">
            <a:latin typeface="Arial" panose="020B0604020202020204" pitchFamily="34" charset="0"/>
            <a:cs typeface="Arial" panose="020B0604020202020204" pitchFamily="34" charset="0"/>
          </a:endParaRPr>
        </a:p>
      </dgm:t>
    </dgm:pt>
    <dgm:pt modelId="{9CCCD5A6-64A2-41B7-B7DE-B86F3563926E}">
      <dgm:prSet/>
      <dgm:spPr/>
      <dgm:t>
        <a:bodyPr/>
        <a:lstStyle/>
        <a:p>
          <a:r>
            <a:rPr lang="en-US" dirty="0" smtClean="0">
              <a:latin typeface="Arial" panose="020B0604020202020204" pitchFamily="34" charset="0"/>
              <a:cs typeface="Arial" panose="020B0604020202020204" pitchFamily="34" charset="0"/>
            </a:rPr>
            <a:t>[I will complicate this in a moment]</a:t>
          </a:r>
          <a:endParaRPr lang="en-US" dirty="0">
            <a:latin typeface="Arial" panose="020B0604020202020204" pitchFamily="34" charset="0"/>
            <a:cs typeface="Arial" panose="020B0604020202020204" pitchFamily="34" charset="0"/>
          </a:endParaRPr>
        </a:p>
      </dgm:t>
    </dgm:pt>
    <dgm:pt modelId="{943C5157-E83A-47B8-9826-59759C25EBD6}" type="parTrans" cxnId="{24817B02-6833-4868-A15F-C8D2E4C61FA3}">
      <dgm:prSet/>
      <dgm:spPr/>
      <dgm:t>
        <a:bodyPr/>
        <a:lstStyle/>
        <a:p>
          <a:endParaRPr lang="en-US">
            <a:latin typeface="Arial" panose="020B0604020202020204" pitchFamily="34" charset="0"/>
            <a:cs typeface="Arial" panose="020B0604020202020204" pitchFamily="34" charset="0"/>
          </a:endParaRPr>
        </a:p>
      </dgm:t>
    </dgm:pt>
    <dgm:pt modelId="{FE450411-08F0-4FD0-9703-EF1A6DEFE293}" type="sibTrans" cxnId="{24817B02-6833-4868-A15F-C8D2E4C61FA3}">
      <dgm:prSet/>
      <dgm:spPr/>
      <dgm:t>
        <a:bodyPr/>
        <a:lstStyle/>
        <a:p>
          <a:endParaRPr lang="en-US">
            <a:latin typeface="Arial" panose="020B0604020202020204" pitchFamily="34" charset="0"/>
            <a:cs typeface="Arial" panose="020B0604020202020204" pitchFamily="34" charset="0"/>
          </a:endParaRPr>
        </a:p>
      </dgm:t>
    </dgm:pt>
    <dgm:pt modelId="{FB00CED2-3E1F-4164-8C9D-6836A09773A0}">
      <dgm:prSet/>
      <dgm:spPr/>
      <dgm:t>
        <a:bodyPr/>
        <a:lstStyle/>
        <a:p>
          <a:r>
            <a:rPr lang="en-US" dirty="0" smtClean="0">
              <a:latin typeface="Arial" panose="020B0604020202020204" pitchFamily="34" charset="0"/>
              <a:cs typeface="Arial" panose="020B0604020202020204" pitchFamily="34" charset="0"/>
            </a:rPr>
            <a:t>Access declining at high mobility institutions</a:t>
          </a:r>
          <a:endParaRPr lang="en-US" dirty="0">
            <a:latin typeface="Arial" panose="020B0604020202020204" pitchFamily="34" charset="0"/>
            <a:cs typeface="Arial" panose="020B0604020202020204" pitchFamily="34" charset="0"/>
          </a:endParaRPr>
        </a:p>
      </dgm:t>
    </dgm:pt>
    <dgm:pt modelId="{4AC2C656-6262-4924-BB80-0DDC905ED67A}" type="parTrans" cxnId="{72ABD39D-83D1-46CE-BCF4-FAFC29FEE043}">
      <dgm:prSet/>
      <dgm:spPr/>
      <dgm:t>
        <a:bodyPr/>
        <a:lstStyle/>
        <a:p>
          <a:endParaRPr lang="en-US">
            <a:latin typeface="Arial" panose="020B0604020202020204" pitchFamily="34" charset="0"/>
            <a:cs typeface="Arial" panose="020B0604020202020204" pitchFamily="34" charset="0"/>
          </a:endParaRPr>
        </a:p>
      </dgm:t>
    </dgm:pt>
    <dgm:pt modelId="{55FDA5BD-1100-4292-AB40-1905CF9BC9FD}" type="sibTrans" cxnId="{72ABD39D-83D1-46CE-BCF4-FAFC29FEE043}">
      <dgm:prSet/>
      <dgm:spPr/>
      <dgm:t>
        <a:bodyPr/>
        <a:lstStyle/>
        <a:p>
          <a:endParaRPr lang="en-US">
            <a:latin typeface="Arial" panose="020B0604020202020204" pitchFamily="34" charset="0"/>
            <a:cs typeface="Arial" panose="020B0604020202020204" pitchFamily="34" charset="0"/>
          </a:endParaRPr>
        </a:p>
      </dgm:t>
    </dgm:pt>
    <dgm:pt modelId="{90804193-3276-4455-87D3-5AE83471EF77}">
      <dgm:prSet/>
      <dgm:spPr/>
      <dgm:t>
        <a:bodyPr/>
        <a:lstStyle/>
        <a:p>
          <a:r>
            <a:rPr lang="en-US" dirty="0" smtClean="0">
              <a:latin typeface="Arial" panose="020B0604020202020204" pitchFamily="34" charset="0"/>
              <a:cs typeface="Arial" panose="020B0604020202020204" pitchFamily="34" charset="0"/>
            </a:rPr>
            <a:t>When they got in</a:t>
          </a:r>
          <a:endParaRPr lang="en-US" dirty="0">
            <a:latin typeface="Arial" panose="020B0604020202020204" pitchFamily="34" charset="0"/>
            <a:cs typeface="Arial" panose="020B0604020202020204" pitchFamily="34" charset="0"/>
          </a:endParaRPr>
        </a:p>
      </dgm:t>
    </dgm:pt>
    <dgm:pt modelId="{8D3A6391-FDE8-4B26-B8C3-C13F7AFD97CC}" type="parTrans" cxnId="{A752B943-2263-4B50-A8ED-B646B087BE84}">
      <dgm:prSet/>
      <dgm:spPr/>
      <dgm:t>
        <a:bodyPr/>
        <a:lstStyle/>
        <a:p>
          <a:endParaRPr lang="en-US">
            <a:latin typeface="Arial" panose="020B0604020202020204" pitchFamily="34" charset="0"/>
            <a:cs typeface="Arial" panose="020B0604020202020204" pitchFamily="34" charset="0"/>
          </a:endParaRPr>
        </a:p>
      </dgm:t>
    </dgm:pt>
    <dgm:pt modelId="{2C0CBE88-CE40-47F1-B98E-8CDBA5225D29}" type="sibTrans" cxnId="{A752B943-2263-4B50-A8ED-B646B087BE84}">
      <dgm:prSet/>
      <dgm:spPr/>
      <dgm:t>
        <a:bodyPr/>
        <a:lstStyle/>
        <a:p>
          <a:endParaRPr lang="en-US">
            <a:latin typeface="Arial" panose="020B0604020202020204" pitchFamily="34" charset="0"/>
            <a:cs typeface="Arial" panose="020B0604020202020204" pitchFamily="34" charset="0"/>
          </a:endParaRPr>
        </a:p>
      </dgm:t>
    </dgm:pt>
    <dgm:pt modelId="{B15216BE-C36E-4A2C-B3C2-B982FA199B20}">
      <dgm:prSet/>
      <dgm:spPr/>
      <dgm:t>
        <a:bodyPr/>
        <a:lstStyle/>
        <a:p>
          <a:r>
            <a:rPr lang="en-US" dirty="0" smtClean="0">
              <a:latin typeface="Arial" panose="020B0604020202020204" pitchFamily="34" charset="0"/>
              <a:cs typeface="Arial" panose="020B0604020202020204" pitchFamily="34" charset="0"/>
            </a:rPr>
            <a:t>Calls for some reconsideration of aid policies, state support</a:t>
          </a:r>
          <a:endParaRPr lang="en-US" dirty="0">
            <a:latin typeface="Arial" panose="020B0604020202020204" pitchFamily="34" charset="0"/>
            <a:cs typeface="Arial" panose="020B0604020202020204" pitchFamily="34" charset="0"/>
          </a:endParaRPr>
        </a:p>
      </dgm:t>
    </dgm:pt>
    <dgm:pt modelId="{64947AF1-7E97-45F6-A2FE-5789F75B5AC1}" type="parTrans" cxnId="{FB6C2636-66CE-4092-A428-669548185CC8}">
      <dgm:prSet/>
      <dgm:spPr/>
      <dgm:t>
        <a:bodyPr/>
        <a:lstStyle/>
        <a:p>
          <a:endParaRPr lang="en-US">
            <a:latin typeface="Arial" panose="020B0604020202020204" pitchFamily="34" charset="0"/>
            <a:cs typeface="Arial" panose="020B0604020202020204" pitchFamily="34" charset="0"/>
          </a:endParaRPr>
        </a:p>
      </dgm:t>
    </dgm:pt>
    <dgm:pt modelId="{C46744D6-E908-4712-9140-1FC2A35410A4}" type="sibTrans" cxnId="{FB6C2636-66CE-4092-A428-669548185CC8}">
      <dgm:prSet/>
      <dgm:spPr/>
      <dgm:t>
        <a:bodyPr/>
        <a:lstStyle/>
        <a:p>
          <a:endParaRPr lang="en-US">
            <a:latin typeface="Arial" panose="020B0604020202020204" pitchFamily="34" charset="0"/>
            <a:cs typeface="Arial" panose="020B0604020202020204" pitchFamily="34" charset="0"/>
          </a:endParaRPr>
        </a:p>
      </dgm:t>
    </dgm:pt>
    <dgm:pt modelId="{BD5E3174-2ABF-4435-8E8C-44AB45820D21}">
      <dgm:prSet/>
      <dgm:spPr/>
      <dgm:t>
        <a:bodyPr/>
        <a:lstStyle/>
        <a:p>
          <a:r>
            <a:rPr lang="en-US" dirty="0" smtClean="0">
              <a:latin typeface="Arial" panose="020B0604020202020204" pitchFamily="34" charset="0"/>
              <a:cs typeface="Arial" panose="020B0604020202020204" pitchFamily="34" charset="0"/>
            </a:rPr>
            <a:t>New America follow-up</a:t>
          </a:r>
          <a:endParaRPr lang="en-US" dirty="0">
            <a:latin typeface="Arial" panose="020B0604020202020204" pitchFamily="34" charset="0"/>
            <a:cs typeface="Arial" panose="020B0604020202020204" pitchFamily="34" charset="0"/>
          </a:endParaRPr>
        </a:p>
      </dgm:t>
    </dgm:pt>
    <dgm:pt modelId="{4F9AA396-926E-4C57-8FF2-85C3D4FF1310}" type="parTrans" cxnId="{80E9FEBE-25F7-4CE6-AB8C-89234653EB1B}">
      <dgm:prSet/>
      <dgm:spPr/>
      <dgm:t>
        <a:bodyPr/>
        <a:lstStyle/>
        <a:p>
          <a:endParaRPr lang="en-US">
            <a:latin typeface="Arial" panose="020B0604020202020204" pitchFamily="34" charset="0"/>
            <a:cs typeface="Arial" panose="020B0604020202020204" pitchFamily="34" charset="0"/>
          </a:endParaRPr>
        </a:p>
      </dgm:t>
    </dgm:pt>
    <dgm:pt modelId="{ED9C0018-676D-426D-BB26-F37008F4481C}" type="sibTrans" cxnId="{80E9FEBE-25F7-4CE6-AB8C-89234653EB1B}">
      <dgm:prSet/>
      <dgm:spPr/>
      <dgm:t>
        <a:bodyPr/>
        <a:lstStyle/>
        <a:p>
          <a:endParaRPr lang="en-US">
            <a:latin typeface="Arial" panose="020B0604020202020204" pitchFamily="34" charset="0"/>
            <a:cs typeface="Arial" panose="020B0604020202020204" pitchFamily="34" charset="0"/>
          </a:endParaRPr>
        </a:p>
      </dgm:t>
    </dgm:pt>
    <dgm:pt modelId="{9EF895E5-72C6-43DE-9324-C53C70DC6940}" type="pres">
      <dgm:prSet presAssocID="{40E3CD0F-2066-41CF-A9B7-9FA5542FAAFE}" presName="theList" presStyleCnt="0">
        <dgm:presLayoutVars>
          <dgm:dir/>
          <dgm:animLvl val="lvl"/>
          <dgm:resizeHandles val="exact"/>
        </dgm:presLayoutVars>
      </dgm:prSet>
      <dgm:spPr/>
      <dgm:t>
        <a:bodyPr/>
        <a:lstStyle/>
        <a:p>
          <a:endParaRPr lang="en-US"/>
        </a:p>
      </dgm:t>
    </dgm:pt>
    <dgm:pt modelId="{E716FBF4-F4B0-4DCD-8BF3-1BCCBE8F8B8D}" type="pres">
      <dgm:prSet presAssocID="{73B20BDD-EA66-4176-90BC-94B6DD0976EF}" presName="compNode" presStyleCnt="0"/>
      <dgm:spPr/>
    </dgm:pt>
    <dgm:pt modelId="{ECB5DD34-9E2A-4393-8402-3F24E71524CC}" type="pres">
      <dgm:prSet presAssocID="{73B20BDD-EA66-4176-90BC-94B6DD0976EF}" presName="aNode" presStyleLbl="bgShp" presStyleIdx="0" presStyleCnt="4"/>
      <dgm:spPr/>
      <dgm:t>
        <a:bodyPr/>
        <a:lstStyle/>
        <a:p>
          <a:endParaRPr lang="en-US"/>
        </a:p>
      </dgm:t>
    </dgm:pt>
    <dgm:pt modelId="{29CFAC02-1C81-43C4-B59F-FC351D019CD6}" type="pres">
      <dgm:prSet presAssocID="{73B20BDD-EA66-4176-90BC-94B6DD0976EF}" presName="textNode" presStyleLbl="bgShp" presStyleIdx="0" presStyleCnt="4"/>
      <dgm:spPr/>
      <dgm:t>
        <a:bodyPr/>
        <a:lstStyle/>
        <a:p>
          <a:endParaRPr lang="en-US"/>
        </a:p>
      </dgm:t>
    </dgm:pt>
    <dgm:pt modelId="{309C53D0-3E77-42DB-99BB-9DD9B62898CE}" type="pres">
      <dgm:prSet presAssocID="{73B20BDD-EA66-4176-90BC-94B6DD0976EF}" presName="compChildNode" presStyleCnt="0"/>
      <dgm:spPr/>
    </dgm:pt>
    <dgm:pt modelId="{2C8504E4-D217-4AD6-959A-8907DE962728}" type="pres">
      <dgm:prSet presAssocID="{73B20BDD-EA66-4176-90BC-94B6DD0976EF}" presName="theInnerList" presStyleCnt="0"/>
      <dgm:spPr/>
    </dgm:pt>
    <dgm:pt modelId="{D70A171A-52C6-4B2D-B970-3AF0AACFC5E7}" type="pres">
      <dgm:prSet presAssocID="{7EB77C60-36CC-42C1-B0C8-6BEFCB41E9AB}" presName="childNode" presStyleLbl="node1" presStyleIdx="0" presStyleCnt="9">
        <dgm:presLayoutVars>
          <dgm:bulletEnabled val="1"/>
        </dgm:presLayoutVars>
      </dgm:prSet>
      <dgm:spPr/>
      <dgm:t>
        <a:bodyPr/>
        <a:lstStyle/>
        <a:p>
          <a:endParaRPr lang="en-US"/>
        </a:p>
      </dgm:t>
    </dgm:pt>
    <dgm:pt modelId="{9EB7588D-4621-4CA2-A451-CC722D22A138}" type="pres">
      <dgm:prSet presAssocID="{7EB77C60-36CC-42C1-B0C8-6BEFCB41E9AB}" presName="aSpace2" presStyleCnt="0"/>
      <dgm:spPr/>
    </dgm:pt>
    <dgm:pt modelId="{2ADD1A88-FE3B-453E-89A2-FD13D15F7EDD}" type="pres">
      <dgm:prSet presAssocID="{D891E37A-0CF5-44AB-9F9C-372601B55683}" presName="childNode" presStyleLbl="node1" presStyleIdx="1" presStyleCnt="9">
        <dgm:presLayoutVars>
          <dgm:bulletEnabled val="1"/>
        </dgm:presLayoutVars>
      </dgm:prSet>
      <dgm:spPr/>
      <dgm:t>
        <a:bodyPr/>
        <a:lstStyle/>
        <a:p>
          <a:endParaRPr lang="en-US"/>
        </a:p>
      </dgm:t>
    </dgm:pt>
    <dgm:pt modelId="{6697266F-56EF-4D25-9888-53B103505F78}" type="pres">
      <dgm:prSet presAssocID="{D891E37A-0CF5-44AB-9F9C-372601B55683}" presName="aSpace2" presStyleCnt="0"/>
      <dgm:spPr/>
    </dgm:pt>
    <dgm:pt modelId="{563D8D2C-305E-4501-9A0C-C1B40BCF6891}" type="pres">
      <dgm:prSet presAssocID="{BB2C7783-F5F8-4286-A2D8-D112F82CB72C}" presName="childNode" presStyleLbl="node1" presStyleIdx="2" presStyleCnt="9">
        <dgm:presLayoutVars>
          <dgm:bulletEnabled val="1"/>
        </dgm:presLayoutVars>
      </dgm:prSet>
      <dgm:spPr/>
      <dgm:t>
        <a:bodyPr/>
        <a:lstStyle/>
        <a:p>
          <a:endParaRPr lang="en-US"/>
        </a:p>
      </dgm:t>
    </dgm:pt>
    <dgm:pt modelId="{839A0430-130C-4BCE-9484-79313A30629E}" type="pres">
      <dgm:prSet presAssocID="{73B20BDD-EA66-4176-90BC-94B6DD0976EF}" presName="aSpace" presStyleCnt="0"/>
      <dgm:spPr/>
    </dgm:pt>
    <dgm:pt modelId="{805127F2-B5C5-4E4D-B6BC-ECFF1F7DB294}" type="pres">
      <dgm:prSet presAssocID="{1670817A-BA30-4536-BA01-390EAE507751}" presName="compNode" presStyleCnt="0"/>
      <dgm:spPr/>
    </dgm:pt>
    <dgm:pt modelId="{DAA43D23-3AEB-4C34-A785-9AF47179303E}" type="pres">
      <dgm:prSet presAssocID="{1670817A-BA30-4536-BA01-390EAE507751}" presName="aNode" presStyleLbl="bgShp" presStyleIdx="1" presStyleCnt="4"/>
      <dgm:spPr/>
      <dgm:t>
        <a:bodyPr/>
        <a:lstStyle/>
        <a:p>
          <a:endParaRPr lang="en-US"/>
        </a:p>
      </dgm:t>
    </dgm:pt>
    <dgm:pt modelId="{A07E10C9-ECBE-4D71-8F8C-79515FE4D764}" type="pres">
      <dgm:prSet presAssocID="{1670817A-BA30-4536-BA01-390EAE507751}" presName="textNode" presStyleLbl="bgShp" presStyleIdx="1" presStyleCnt="4"/>
      <dgm:spPr/>
      <dgm:t>
        <a:bodyPr/>
        <a:lstStyle/>
        <a:p>
          <a:endParaRPr lang="en-US"/>
        </a:p>
      </dgm:t>
    </dgm:pt>
    <dgm:pt modelId="{88E69F0C-6AE0-4AC4-8751-D85363569A0E}" type="pres">
      <dgm:prSet presAssocID="{1670817A-BA30-4536-BA01-390EAE507751}" presName="compChildNode" presStyleCnt="0"/>
      <dgm:spPr/>
    </dgm:pt>
    <dgm:pt modelId="{F1F9330A-B6B6-4D8D-9D04-26EA13D1464B}" type="pres">
      <dgm:prSet presAssocID="{1670817A-BA30-4536-BA01-390EAE507751}" presName="theInnerList" presStyleCnt="0"/>
      <dgm:spPr/>
    </dgm:pt>
    <dgm:pt modelId="{28177DBD-E6EE-4998-A362-26EEC4B803AC}" type="pres">
      <dgm:prSet presAssocID="{D909DB5B-50CE-4E56-94BE-38D8844C763E}" presName="childNode" presStyleLbl="node1" presStyleIdx="3" presStyleCnt="9">
        <dgm:presLayoutVars>
          <dgm:bulletEnabled val="1"/>
        </dgm:presLayoutVars>
      </dgm:prSet>
      <dgm:spPr/>
      <dgm:t>
        <a:bodyPr/>
        <a:lstStyle/>
        <a:p>
          <a:endParaRPr lang="en-US"/>
        </a:p>
      </dgm:t>
    </dgm:pt>
    <dgm:pt modelId="{2413FB01-81F9-490D-8093-936A1F7BBFD8}" type="pres">
      <dgm:prSet presAssocID="{D909DB5B-50CE-4E56-94BE-38D8844C763E}" presName="aSpace2" presStyleCnt="0"/>
      <dgm:spPr/>
    </dgm:pt>
    <dgm:pt modelId="{CF6F5F27-88C1-4B54-8D44-A87A355C2B2A}" type="pres">
      <dgm:prSet presAssocID="{90804193-3276-4455-87D3-5AE83471EF77}" presName="childNode" presStyleLbl="node1" presStyleIdx="4" presStyleCnt="9">
        <dgm:presLayoutVars>
          <dgm:bulletEnabled val="1"/>
        </dgm:presLayoutVars>
      </dgm:prSet>
      <dgm:spPr/>
      <dgm:t>
        <a:bodyPr/>
        <a:lstStyle/>
        <a:p>
          <a:endParaRPr lang="en-US"/>
        </a:p>
      </dgm:t>
    </dgm:pt>
    <dgm:pt modelId="{4C22FB9E-10B4-48E5-AB82-791B85F67984}" type="pres">
      <dgm:prSet presAssocID="{1670817A-BA30-4536-BA01-390EAE507751}" presName="aSpace" presStyleCnt="0"/>
      <dgm:spPr/>
    </dgm:pt>
    <dgm:pt modelId="{F98F5D57-7331-419A-AE83-0F775C7E7F91}" type="pres">
      <dgm:prSet presAssocID="{C5C5ABCD-70FE-471D-A034-DE5E5FAFCEE5}" presName="compNode" presStyleCnt="0"/>
      <dgm:spPr/>
    </dgm:pt>
    <dgm:pt modelId="{65B8BD12-F298-4880-AA7B-5FD4CEA8A17F}" type="pres">
      <dgm:prSet presAssocID="{C5C5ABCD-70FE-471D-A034-DE5E5FAFCEE5}" presName="aNode" presStyleLbl="bgShp" presStyleIdx="2" presStyleCnt="4"/>
      <dgm:spPr/>
      <dgm:t>
        <a:bodyPr/>
        <a:lstStyle/>
        <a:p>
          <a:endParaRPr lang="en-US"/>
        </a:p>
      </dgm:t>
    </dgm:pt>
    <dgm:pt modelId="{DFB5B55E-4558-464A-ABC2-7BEA4A613E68}" type="pres">
      <dgm:prSet presAssocID="{C5C5ABCD-70FE-471D-A034-DE5E5FAFCEE5}" presName="textNode" presStyleLbl="bgShp" presStyleIdx="2" presStyleCnt="4"/>
      <dgm:spPr/>
      <dgm:t>
        <a:bodyPr/>
        <a:lstStyle/>
        <a:p>
          <a:endParaRPr lang="en-US"/>
        </a:p>
      </dgm:t>
    </dgm:pt>
    <dgm:pt modelId="{56AEC969-87A2-4955-8A6F-C2995F03B6CB}" type="pres">
      <dgm:prSet presAssocID="{C5C5ABCD-70FE-471D-A034-DE5E5FAFCEE5}" presName="compChildNode" presStyleCnt="0"/>
      <dgm:spPr/>
    </dgm:pt>
    <dgm:pt modelId="{1CFB98AE-D3F3-4902-9460-A4BE1E5014B6}" type="pres">
      <dgm:prSet presAssocID="{C5C5ABCD-70FE-471D-A034-DE5E5FAFCEE5}" presName="theInnerList" presStyleCnt="0"/>
      <dgm:spPr/>
    </dgm:pt>
    <dgm:pt modelId="{6C48FFE8-E461-4159-852B-FE8EE354DBDC}" type="pres">
      <dgm:prSet presAssocID="{BBE529C4-E40F-4FC8-8BEF-5B62D2C34BFE}" presName="childNode" presStyleLbl="node1" presStyleIdx="5" presStyleCnt="9">
        <dgm:presLayoutVars>
          <dgm:bulletEnabled val="1"/>
        </dgm:presLayoutVars>
      </dgm:prSet>
      <dgm:spPr/>
      <dgm:t>
        <a:bodyPr/>
        <a:lstStyle/>
        <a:p>
          <a:endParaRPr lang="en-US"/>
        </a:p>
      </dgm:t>
    </dgm:pt>
    <dgm:pt modelId="{E3C9EA81-358C-41DD-B683-B0775F032FA2}" type="pres">
      <dgm:prSet presAssocID="{BBE529C4-E40F-4FC8-8BEF-5B62D2C34BFE}" presName="aSpace2" presStyleCnt="0"/>
      <dgm:spPr/>
    </dgm:pt>
    <dgm:pt modelId="{49FDE0DB-08C6-43A7-BB08-0B30F5E4FB55}" type="pres">
      <dgm:prSet presAssocID="{9CCCD5A6-64A2-41B7-B7DE-B86F3563926E}" presName="childNode" presStyleLbl="node1" presStyleIdx="6" presStyleCnt="9">
        <dgm:presLayoutVars>
          <dgm:bulletEnabled val="1"/>
        </dgm:presLayoutVars>
      </dgm:prSet>
      <dgm:spPr/>
      <dgm:t>
        <a:bodyPr/>
        <a:lstStyle/>
        <a:p>
          <a:endParaRPr lang="en-US"/>
        </a:p>
      </dgm:t>
    </dgm:pt>
    <dgm:pt modelId="{3F56CD1D-8659-4EB9-A3A5-C64F3406B757}" type="pres">
      <dgm:prSet presAssocID="{C5C5ABCD-70FE-471D-A034-DE5E5FAFCEE5}" presName="aSpace" presStyleCnt="0"/>
      <dgm:spPr/>
    </dgm:pt>
    <dgm:pt modelId="{2CC416DD-5E67-4DF8-B983-5DEC98E17DAA}" type="pres">
      <dgm:prSet presAssocID="{FB00CED2-3E1F-4164-8C9D-6836A09773A0}" presName="compNode" presStyleCnt="0"/>
      <dgm:spPr/>
    </dgm:pt>
    <dgm:pt modelId="{561ED9D1-6217-43F7-9A53-27D133053373}" type="pres">
      <dgm:prSet presAssocID="{FB00CED2-3E1F-4164-8C9D-6836A09773A0}" presName="aNode" presStyleLbl="bgShp" presStyleIdx="3" presStyleCnt="4"/>
      <dgm:spPr/>
      <dgm:t>
        <a:bodyPr/>
        <a:lstStyle/>
        <a:p>
          <a:endParaRPr lang="en-US"/>
        </a:p>
      </dgm:t>
    </dgm:pt>
    <dgm:pt modelId="{39EE1554-5960-40E3-9850-298DF176EE5C}" type="pres">
      <dgm:prSet presAssocID="{FB00CED2-3E1F-4164-8C9D-6836A09773A0}" presName="textNode" presStyleLbl="bgShp" presStyleIdx="3" presStyleCnt="4"/>
      <dgm:spPr/>
      <dgm:t>
        <a:bodyPr/>
        <a:lstStyle/>
        <a:p>
          <a:endParaRPr lang="en-US"/>
        </a:p>
      </dgm:t>
    </dgm:pt>
    <dgm:pt modelId="{051ABE23-4AFB-400E-A507-681AD75C3350}" type="pres">
      <dgm:prSet presAssocID="{FB00CED2-3E1F-4164-8C9D-6836A09773A0}" presName="compChildNode" presStyleCnt="0"/>
      <dgm:spPr/>
    </dgm:pt>
    <dgm:pt modelId="{72230351-7647-4743-8D3F-313302A7929C}" type="pres">
      <dgm:prSet presAssocID="{FB00CED2-3E1F-4164-8C9D-6836A09773A0}" presName="theInnerList" presStyleCnt="0"/>
      <dgm:spPr/>
    </dgm:pt>
    <dgm:pt modelId="{9FAE2A0F-ADD4-49BD-98C9-445DCBDF2AAF}" type="pres">
      <dgm:prSet presAssocID="{B15216BE-C36E-4A2C-B3C2-B982FA199B20}" presName="childNode" presStyleLbl="node1" presStyleIdx="7" presStyleCnt="9">
        <dgm:presLayoutVars>
          <dgm:bulletEnabled val="1"/>
        </dgm:presLayoutVars>
      </dgm:prSet>
      <dgm:spPr/>
      <dgm:t>
        <a:bodyPr/>
        <a:lstStyle/>
        <a:p>
          <a:endParaRPr lang="en-US"/>
        </a:p>
      </dgm:t>
    </dgm:pt>
    <dgm:pt modelId="{A6F762CC-4CD0-40DE-83EE-4D194823A31B}" type="pres">
      <dgm:prSet presAssocID="{B15216BE-C36E-4A2C-B3C2-B982FA199B20}" presName="aSpace2" presStyleCnt="0"/>
      <dgm:spPr/>
    </dgm:pt>
    <dgm:pt modelId="{6DA640A7-E6F8-403F-B49F-7686BA4FED5A}" type="pres">
      <dgm:prSet presAssocID="{BD5E3174-2ABF-4435-8E8C-44AB45820D21}" presName="childNode" presStyleLbl="node1" presStyleIdx="8" presStyleCnt="9">
        <dgm:presLayoutVars>
          <dgm:bulletEnabled val="1"/>
        </dgm:presLayoutVars>
      </dgm:prSet>
      <dgm:spPr/>
      <dgm:t>
        <a:bodyPr/>
        <a:lstStyle/>
        <a:p>
          <a:endParaRPr lang="en-US"/>
        </a:p>
      </dgm:t>
    </dgm:pt>
  </dgm:ptLst>
  <dgm:cxnLst>
    <dgm:cxn modelId="{EEAC3559-16F8-41C9-9B25-0F1A08DCCEE0}" type="presOf" srcId="{73B20BDD-EA66-4176-90BC-94B6DD0976EF}" destId="{ECB5DD34-9E2A-4393-8402-3F24E71524CC}" srcOrd="0" destOrd="0" presId="urn:microsoft.com/office/officeart/2005/8/layout/lProcess2"/>
    <dgm:cxn modelId="{5A9E90BC-3DBD-44F9-944A-1CA5FD740AC7}" srcId="{40E3CD0F-2066-41CF-A9B7-9FA5542FAAFE}" destId="{73B20BDD-EA66-4176-90BC-94B6DD0976EF}" srcOrd="0" destOrd="0" parTransId="{37E0C335-4572-4734-A061-398BB0F57423}" sibTransId="{9D3259C8-D57F-49A6-A50A-CC5B50E6629E}"/>
    <dgm:cxn modelId="{69FFECBC-5F11-46FA-AC07-516E204D1531}" srcId="{1670817A-BA30-4536-BA01-390EAE507751}" destId="{D909DB5B-50CE-4E56-94BE-38D8844C763E}" srcOrd="0" destOrd="0" parTransId="{CC486610-08E8-4273-BCF4-369BD37FE313}" sibTransId="{9EBB15DB-8DD2-4B28-ABA4-B32DD941E05D}"/>
    <dgm:cxn modelId="{F412C3D3-9E7F-43D3-8F9E-6E721BBB02A0}" srcId="{40E3CD0F-2066-41CF-A9B7-9FA5542FAAFE}" destId="{1670817A-BA30-4536-BA01-390EAE507751}" srcOrd="1" destOrd="0" parTransId="{C2BE64F3-89DD-48CB-9A67-51A0835D3B37}" sibTransId="{1251F11A-006D-4127-93EC-5E28226E8CD2}"/>
    <dgm:cxn modelId="{447C1720-31EB-4D88-B79A-A64E7744B7D7}" srcId="{40E3CD0F-2066-41CF-A9B7-9FA5542FAAFE}" destId="{C5C5ABCD-70FE-471D-A034-DE5E5FAFCEE5}" srcOrd="2" destOrd="0" parTransId="{DB90D3FF-749C-4FD0-ACE6-131C00B3EF02}" sibTransId="{6ECBF68B-1D30-43D5-8104-8B31F9E03B36}"/>
    <dgm:cxn modelId="{045DAF8E-172B-46D9-B6B2-4A50BF9D03D1}" srcId="{C5C5ABCD-70FE-471D-A034-DE5E5FAFCEE5}" destId="{BBE529C4-E40F-4FC8-8BEF-5B62D2C34BFE}" srcOrd="0" destOrd="0" parTransId="{89FA8C0F-2C94-4A46-A215-69A7E2DC7691}" sibTransId="{71CB1887-B8F7-4631-AC8A-C5116C5BBB87}"/>
    <dgm:cxn modelId="{A3981ACB-7C88-490C-9CBD-A1F6D0E90465}" type="presOf" srcId="{1670817A-BA30-4536-BA01-390EAE507751}" destId="{DAA43D23-3AEB-4C34-A785-9AF47179303E}" srcOrd="0" destOrd="0" presId="urn:microsoft.com/office/officeart/2005/8/layout/lProcess2"/>
    <dgm:cxn modelId="{228A90AC-0CE5-4150-9114-1F24D921C58A}" type="presOf" srcId="{73B20BDD-EA66-4176-90BC-94B6DD0976EF}" destId="{29CFAC02-1C81-43C4-B59F-FC351D019CD6}" srcOrd="1" destOrd="0" presId="urn:microsoft.com/office/officeart/2005/8/layout/lProcess2"/>
    <dgm:cxn modelId="{0E12540D-B12B-44CE-A929-E88BEF342BB9}" type="presOf" srcId="{FB00CED2-3E1F-4164-8C9D-6836A09773A0}" destId="{561ED9D1-6217-43F7-9A53-27D133053373}" srcOrd="0" destOrd="0" presId="urn:microsoft.com/office/officeart/2005/8/layout/lProcess2"/>
    <dgm:cxn modelId="{D01D5C65-B86E-438D-B42D-C858E797CB18}" type="presOf" srcId="{9CCCD5A6-64A2-41B7-B7DE-B86F3563926E}" destId="{49FDE0DB-08C6-43A7-BB08-0B30F5E4FB55}" srcOrd="0" destOrd="0" presId="urn:microsoft.com/office/officeart/2005/8/layout/lProcess2"/>
    <dgm:cxn modelId="{0E9C7401-16A2-4133-8721-50C76B78C033}" type="presOf" srcId="{FB00CED2-3E1F-4164-8C9D-6836A09773A0}" destId="{39EE1554-5960-40E3-9850-298DF176EE5C}" srcOrd="1" destOrd="0" presId="urn:microsoft.com/office/officeart/2005/8/layout/lProcess2"/>
    <dgm:cxn modelId="{DC9193F5-9FE7-4213-BC2B-9ACF8B5C034A}" type="presOf" srcId="{C5C5ABCD-70FE-471D-A034-DE5E5FAFCEE5}" destId="{DFB5B55E-4558-464A-ABC2-7BEA4A613E68}" srcOrd="1" destOrd="0" presId="urn:microsoft.com/office/officeart/2005/8/layout/lProcess2"/>
    <dgm:cxn modelId="{01D67955-5799-4051-949C-637855704BAB}" srcId="{73B20BDD-EA66-4176-90BC-94B6DD0976EF}" destId="{D891E37A-0CF5-44AB-9F9C-372601B55683}" srcOrd="1" destOrd="0" parTransId="{A2A9F783-F8D0-4F77-8C23-A5C3D484E6E0}" sibTransId="{50A6AF18-9AF0-4126-8AD7-07A57A17FE96}"/>
    <dgm:cxn modelId="{B7486A2B-719F-4D8B-AAA4-6CE088202884}" type="presOf" srcId="{D909DB5B-50CE-4E56-94BE-38D8844C763E}" destId="{28177DBD-E6EE-4998-A362-26EEC4B803AC}" srcOrd="0" destOrd="0" presId="urn:microsoft.com/office/officeart/2005/8/layout/lProcess2"/>
    <dgm:cxn modelId="{0FD0215D-9769-48A4-81FF-731F3784B5FB}" srcId="{73B20BDD-EA66-4176-90BC-94B6DD0976EF}" destId="{7EB77C60-36CC-42C1-B0C8-6BEFCB41E9AB}" srcOrd="0" destOrd="0" parTransId="{D3C3ABC2-466C-44D3-B3DE-26F0636AFEE5}" sibTransId="{E2F84569-D13E-457B-842E-FE394AE7972E}"/>
    <dgm:cxn modelId="{72ABD39D-83D1-46CE-BCF4-FAFC29FEE043}" srcId="{40E3CD0F-2066-41CF-A9B7-9FA5542FAAFE}" destId="{FB00CED2-3E1F-4164-8C9D-6836A09773A0}" srcOrd="3" destOrd="0" parTransId="{4AC2C656-6262-4924-BB80-0DDC905ED67A}" sibTransId="{55FDA5BD-1100-4292-AB40-1905CF9BC9FD}"/>
    <dgm:cxn modelId="{24817B02-6833-4868-A15F-C8D2E4C61FA3}" srcId="{C5C5ABCD-70FE-471D-A034-DE5E5FAFCEE5}" destId="{9CCCD5A6-64A2-41B7-B7DE-B86F3563926E}" srcOrd="1" destOrd="0" parTransId="{943C5157-E83A-47B8-9826-59759C25EBD6}" sibTransId="{FE450411-08F0-4FD0-9703-EF1A6DEFE293}"/>
    <dgm:cxn modelId="{FB6C2636-66CE-4092-A428-669548185CC8}" srcId="{FB00CED2-3E1F-4164-8C9D-6836A09773A0}" destId="{B15216BE-C36E-4A2C-B3C2-B982FA199B20}" srcOrd="0" destOrd="0" parTransId="{64947AF1-7E97-45F6-A2FE-5789F75B5AC1}" sibTransId="{C46744D6-E908-4712-9140-1FC2A35410A4}"/>
    <dgm:cxn modelId="{94B8FF15-B2EF-4966-8ADE-8246B765CD42}" type="presOf" srcId="{BD5E3174-2ABF-4435-8E8C-44AB45820D21}" destId="{6DA640A7-E6F8-403F-B49F-7686BA4FED5A}" srcOrd="0" destOrd="0" presId="urn:microsoft.com/office/officeart/2005/8/layout/lProcess2"/>
    <dgm:cxn modelId="{6E2FBEB4-4D71-480B-853F-3A5B86B995BC}" type="presOf" srcId="{BBE529C4-E40F-4FC8-8BEF-5B62D2C34BFE}" destId="{6C48FFE8-E461-4159-852B-FE8EE354DBDC}" srcOrd="0" destOrd="0" presId="urn:microsoft.com/office/officeart/2005/8/layout/lProcess2"/>
    <dgm:cxn modelId="{B0B60C35-86E6-47CD-85CE-A533EA65A95D}" type="presOf" srcId="{90804193-3276-4455-87D3-5AE83471EF77}" destId="{CF6F5F27-88C1-4B54-8D44-A87A355C2B2A}" srcOrd="0" destOrd="0" presId="urn:microsoft.com/office/officeart/2005/8/layout/lProcess2"/>
    <dgm:cxn modelId="{95319C57-79B6-425C-8969-AF920B10F051}" srcId="{73B20BDD-EA66-4176-90BC-94B6DD0976EF}" destId="{BB2C7783-F5F8-4286-A2D8-D112F82CB72C}" srcOrd="2" destOrd="0" parTransId="{C000E3A9-471C-4486-BA5B-D483E8956406}" sibTransId="{24D860C9-AE2E-4ADA-995E-BE746B70253E}"/>
    <dgm:cxn modelId="{815DD555-0CD2-47CE-8E56-C315789A9C4D}" type="presOf" srcId="{1670817A-BA30-4536-BA01-390EAE507751}" destId="{A07E10C9-ECBE-4D71-8F8C-79515FE4D764}" srcOrd="1" destOrd="0" presId="urn:microsoft.com/office/officeart/2005/8/layout/lProcess2"/>
    <dgm:cxn modelId="{0296E89A-533C-4186-9291-B2771129E8CF}" type="presOf" srcId="{C5C5ABCD-70FE-471D-A034-DE5E5FAFCEE5}" destId="{65B8BD12-F298-4880-AA7B-5FD4CEA8A17F}" srcOrd="0" destOrd="0" presId="urn:microsoft.com/office/officeart/2005/8/layout/lProcess2"/>
    <dgm:cxn modelId="{88696BA8-2F5C-4686-941B-75122EEBD7B4}" type="presOf" srcId="{D891E37A-0CF5-44AB-9F9C-372601B55683}" destId="{2ADD1A88-FE3B-453E-89A2-FD13D15F7EDD}" srcOrd="0" destOrd="0" presId="urn:microsoft.com/office/officeart/2005/8/layout/lProcess2"/>
    <dgm:cxn modelId="{ED105A45-7554-4FA3-9B27-2F14AC348D44}" type="presOf" srcId="{7EB77C60-36CC-42C1-B0C8-6BEFCB41E9AB}" destId="{D70A171A-52C6-4B2D-B970-3AF0AACFC5E7}" srcOrd="0" destOrd="0" presId="urn:microsoft.com/office/officeart/2005/8/layout/lProcess2"/>
    <dgm:cxn modelId="{A752B943-2263-4B50-A8ED-B646B087BE84}" srcId="{1670817A-BA30-4536-BA01-390EAE507751}" destId="{90804193-3276-4455-87D3-5AE83471EF77}" srcOrd="1" destOrd="0" parTransId="{8D3A6391-FDE8-4B26-B8C3-C13F7AFD97CC}" sibTransId="{2C0CBE88-CE40-47F1-B98E-8CDBA5225D29}"/>
    <dgm:cxn modelId="{4292DF7C-8B46-454D-B21D-9DC097A3A287}" type="presOf" srcId="{40E3CD0F-2066-41CF-A9B7-9FA5542FAAFE}" destId="{9EF895E5-72C6-43DE-9324-C53C70DC6940}" srcOrd="0" destOrd="0" presId="urn:microsoft.com/office/officeart/2005/8/layout/lProcess2"/>
    <dgm:cxn modelId="{80E9FEBE-25F7-4CE6-AB8C-89234653EB1B}" srcId="{FB00CED2-3E1F-4164-8C9D-6836A09773A0}" destId="{BD5E3174-2ABF-4435-8E8C-44AB45820D21}" srcOrd="1" destOrd="0" parTransId="{4F9AA396-926E-4C57-8FF2-85C3D4FF1310}" sibTransId="{ED9C0018-676D-426D-BB26-F37008F4481C}"/>
    <dgm:cxn modelId="{3C13CB9A-4BAB-4AF0-8F6F-C256F53463CC}" type="presOf" srcId="{B15216BE-C36E-4A2C-B3C2-B982FA199B20}" destId="{9FAE2A0F-ADD4-49BD-98C9-445DCBDF2AAF}" srcOrd="0" destOrd="0" presId="urn:microsoft.com/office/officeart/2005/8/layout/lProcess2"/>
    <dgm:cxn modelId="{EB5B840F-9AB2-4099-840E-BF2BF4E77806}" type="presOf" srcId="{BB2C7783-F5F8-4286-A2D8-D112F82CB72C}" destId="{563D8D2C-305E-4501-9A0C-C1B40BCF6891}" srcOrd="0" destOrd="0" presId="urn:microsoft.com/office/officeart/2005/8/layout/lProcess2"/>
    <dgm:cxn modelId="{A6CFE0C8-0B3D-4877-AC12-6767933FC653}" type="presParOf" srcId="{9EF895E5-72C6-43DE-9324-C53C70DC6940}" destId="{E716FBF4-F4B0-4DCD-8BF3-1BCCBE8F8B8D}" srcOrd="0" destOrd="0" presId="urn:microsoft.com/office/officeart/2005/8/layout/lProcess2"/>
    <dgm:cxn modelId="{9AC7A605-15A0-44EF-9B53-9F7A9AEE83AF}" type="presParOf" srcId="{E716FBF4-F4B0-4DCD-8BF3-1BCCBE8F8B8D}" destId="{ECB5DD34-9E2A-4393-8402-3F24E71524CC}" srcOrd="0" destOrd="0" presId="urn:microsoft.com/office/officeart/2005/8/layout/lProcess2"/>
    <dgm:cxn modelId="{7852463F-9C07-4852-9E4E-E52825B286DE}" type="presParOf" srcId="{E716FBF4-F4B0-4DCD-8BF3-1BCCBE8F8B8D}" destId="{29CFAC02-1C81-43C4-B59F-FC351D019CD6}" srcOrd="1" destOrd="0" presId="urn:microsoft.com/office/officeart/2005/8/layout/lProcess2"/>
    <dgm:cxn modelId="{B010D0D8-773E-47A8-B6B9-944C3145255A}" type="presParOf" srcId="{E716FBF4-F4B0-4DCD-8BF3-1BCCBE8F8B8D}" destId="{309C53D0-3E77-42DB-99BB-9DD9B62898CE}" srcOrd="2" destOrd="0" presId="urn:microsoft.com/office/officeart/2005/8/layout/lProcess2"/>
    <dgm:cxn modelId="{D940CB92-8060-4B55-A208-3ACCE985CCCE}" type="presParOf" srcId="{309C53D0-3E77-42DB-99BB-9DD9B62898CE}" destId="{2C8504E4-D217-4AD6-959A-8907DE962728}" srcOrd="0" destOrd="0" presId="urn:microsoft.com/office/officeart/2005/8/layout/lProcess2"/>
    <dgm:cxn modelId="{266A4688-FC8A-4746-94D0-785DA648AC2E}" type="presParOf" srcId="{2C8504E4-D217-4AD6-959A-8907DE962728}" destId="{D70A171A-52C6-4B2D-B970-3AF0AACFC5E7}" srcOrd="0" destOrd="0" presId="urn:microsoft.com/office/officeart/2005/8/layout/lProcess2"/>
    <dgm:cxn modelId="{00710649-C380-45B6-9E03-EDFAB865C8B9}" type="presParOf" srcId="{2C8504E4-D217-4AD6-959A-8907DE962728}" destId="{9EB7588D-4621-4CA2-A451-CC722D22A138}" srcOrd="1" destOrd="0" presId="urn:microsoft.com/office/officeart/2005/8/layout/lProcess2"/>
    <dgm:cxn modelId="{5E9E1DB6-944E-4E16-AE87-60EE306AB684}" type="presParOf" srcId="{2C8504E4-D217-4AD6-959A-8907DE962728}" destId="{2ADD1A88-FE3B-453E-89A2-FD13D15F7EDD}" srcOrd="2" destOrd="0" presId="urn:microsoft.com/office/officeart/2005/8/layout/lProcess2"/>
    <dgm:cxn modelId="{84BA7299-A5DF-44E7-AD7D-692852A2D1CE}" type="presParOf" srcId="{2C8504E4-D217-4AD6-959A-8907DE962728}" destId="{6697266F-56EF-4D25-9888-53B103505F78}" srcOrd="3" destOrd="0" presId="urn:microsoft.com/office/officeart/2005/8/layout/lProcess2"/>
    <dgm:cxn modelId="{AF1680C2-88A8-489E-829C-8A378CF43A20}" type="presParOf" srcId="{2C8504E4-D217-4AD6-959A-8907DE962728}" destId="{563D8D2C-305E-4501-9A0C-C1B40BCF6891}" srcOrd="4" destOrd="0" presId="urn:microsoft.com/office/officeart/2005/8/layout/lProcess2"/>
    <dgm:cxn modelId="{4C9416F1-00A4-48DA-9372-BAFC4D89A4DD}" type="presParOf" srcId="{9EF895E5-72C6-43DE-9324-C53C70DC6940}" destId="{839A0430-130C-4BCE-9484-79313A30629E}" srcOrd="1" destOrd="0" presId="urn:microsoft.com/office/officeart/2005/8/layout/lProcess2"/>
    <dgm:cxn modelId="{B13DBB81-B60E-4FDF-8EE1-9AF0B0A67904}" type="presParOf" srcId="{9EF895E5-72C6-43DE-9324-C53C70DC6940}" destId="{805127F2-B5C5-4E4D-B6BC-ECFF1F7DB294}" srcOrd="2" destOrd="0" presId="urn:microsoft.com/office/officeart/2005/8/layout/lProcess2"/>
    <dgm:cxn modelId="{045FF1B9-1CBA-44ED-8977-11646FB1DE97}" type="presParOf" srcId="{805127F2-B5C5-4E4D-B6BC-ECFF1F7DB294}" destId="{DAA43D23-3AEB-4C34-A785-9AF47179303E}" srcOrd="0" destOrd="0" presId="urn:microsoft.com/office/officeart/2005/8/layout/lProcess2"/>
    <dgm:cxn modelId="{F3EE7D1C-994E-4C74-9C77-6408E9515761}" type="presParOf" srcId="{805127F2-B5C5-4E4D-B6BC-ECFF1F7DB294}" destId="{A07E10C9-ECBE-4D71-8F8C-79515FE4D764}" srcOrd="1" destOrd="0" presId="urn:microsoft.com/office/officeart/2005/8/layout/lProcess2"/>
    <dgm:cxn modelId="{3F8BE18C-30FB-49F0-8E7A-F2111B86BCF8}" type="presParOf" srcId="{805127F2-B5C5-4E4D-B6BC-ECFF1F7DB294}" destId="{88E69F0C-6AE0-4AC4-8751-D85363569A0E}" srcOrd="2" destOrd="0" presId="urn:microsoft.com/office/officeart/2005/8/layout/lProcess2"/>
    <dgm:cxn modelId="{0D724D3D-5CAE-4720-A735-20607935F5AF}" type="presParOf" srcId="{88E69F0C-6AE0-4AC4-8751-D85363569A0E}" destId="{F1F9330A-B6B6-4D8D-9D04-26EA13D1464B}" srcOrd="0" destOrd="0" presId="urn:microsoft.com/office/officeart/2005/8/layout/lProcess2"/>
    <dgm:cxn modelId="{88D023B8-D2F2-4B0D-AB81-F514C76A1195}" type="presParOf" srcId="{F1F9330A-B6B6-4D8D-9D04-26EA13D1464B}" destId="{28177DBD-E6EE-4998-A362-26EEC4B803AC}" srcOrd="0" destOrd="0" presId="urn:microsoft.com/office/officeart/2005/8/layout/lProcess2"/>
    <dgm:cxn modelId="{F8688205-D06D-45A9-86EB-DA6088CED94C}" type="presParOf" srcId="{F1F9330A-B6B6-4D8D-9D04-26EA13D1464B}" destId="{2413FB01-81F9-490D-8093-936A1F7BBFD8}" srcOrd="1" destOrd="0" presId="urn:microsoft.com/office/officeart/2005/8/layout/lProcess2"/>
    <dgm:cxn modelId="{FE87058B-7046-4BB6-9D90-13E39C653F4C}" type="presParOf" srcId="{F1F9330A-B6B6-4D8D-9D04-26EA13D1464B}" destId="{CF6F5F27-88C1-4B54-8D44-A87A355C2B2A}" srcOrd="2" destOrd="0" presId="urn:microsoft.com/office/officeart/2005/8/layout/lProcess2"/>
    <dgm:cxn modelId="{A71B77DA-E416-46E4-A685-97A51043DABD}" type="presParOf" srcId="{9EF895E5-72C6-43DE-9324-C53C70DC6940}" destId="{4C22FB9E-10B4-48E5-AB82-791B85F67984}" srcOrd="3" destOrd="0" presId="urn:microsoft.com/office/officeart/2005/8/layout/lProcess2"/>
    <dgm:cxn modelId="{7492267F-4180-43ED-AD01-347BF1D4022C}" type="presParOf" srcId="{9EF895E5-72C6-43DE-9324-C53C70DC6940}" destId="{F98F5D57-7331-419A-AE83-0F775C7E7F91}" srcOrd="4" destOrd="0" presId="urn:microsoft.com/office/officeart/2005/8/layout/lProcess2"/>
    <dgm:cxn modelId="{A99DE898-CE85-4B5A-A2C6-33AF36398408}" type="presParOf" srcId="{F98F5D57-7331-419A-AE83-0F775C7E7F91}" destId="{65B8BD12-F298-4880-AA7B-5FD4CEA8A17F}" srcOrd="0" destOrd="0" presId="urn:microsoft.com/office/officeart/2005/8/layout/lProcess2"/>
    <dgm:cxn modelId="{0C7392CC-EF41-4287-BD78-74BCDD22B14B}" type="presParOf" srcId="{F98F5D57-7331-419A-AE83-0F775C7E7F91}" destId="{DFB5B55E-4558-464A-ABC2-7BEA4A613E68}" srcOrd="1" destOrd="0" presId="urn:microsoft.com/office/officeart/2005/8/layout/lProcess2"/>
    <dgm:cxn modelId="{F260E431-D88A-49AD-9C76-8087787E944F}" type="presParOf" srcId="{F98F5D57-7331-419A-AE83-0F775C7E7F91}" destId="{56AEC969-87A2-4955-8A6F-C2995F03B6CB}" srcOrd="2" destOrd="0" presId="urn:microsoft.com/office/officeart/2005/8/layout/lProcess2"/>
    <dgm:cxn modelId="{DB218D7B-58BC-46D3-AD1B-58E076E9DCB6}" type="presParOf" srcId="{56AEC969-87A2-4955-8A6F-C2995F03B6CB}" destId="{1CFB98AE-D3F3-4902-9460-A4BE1E5014B6}" srcOrd="0" destOrd="0" presId="urn:microsoft.com/office/officeart/2005/8/layout/lProcess2"/>
    <dgm:cxn modelId="{DAB8BA75-86A9-4000-9553-9E12EFE7D4AA}" type="presParOf" srcId="{1CFB98AE-D3F3-4902-9460-A4BE1E5014B6}" destId="{6C48FFE8-E461-4159-852B-FE8EE354DBDC}" srcOrd="0" destOrd="0" presId="urn:microsoft.com/office/officeart/2005/8/layout/lProcess2"/>
    <dgm:cxn modelId="{F267E39F-494E-47CC-898B-B22AAFCEDA99}" type="presParOf" srcId="{1CFB98AE-D3F3-4902-9460-A4BE1E5014B6}" destId="{E3C9EA81-358C-41DD-B683-B0775F032FA2}" srcOrd="1" destOrd="0" presId="urn:microsoft.com/office/officeart/2005/8/layout/lProcess2"/>
    <dgm:cxn modelId="{A4E8F309-8D9E-4065-B759-C9B484FBC271}" type="presParOf" srcId="{1CFB98AE-D3F3-4902-9460-A4BE1E5014B6}" destId="{49FDE0DB-08C6-43A7-BB08-0B30F5E4FB55}" srcOrd="2" destOrd="0" presId="urn:microsoft.com/office/officeart/2005/8/layout/lProcess2"/>
    <dgm:cxn modelId="{603B03BD-AD9C-4A91-80AB-424528E28FCE}" type="presParOf" srcId="{9EF895E5-72C6-43DE-9324-C53C70DC6940}" destId="{3F56CD1D-8659-4EB9-A3A5-C64F3406B757}" srcOrd="5" destOrd="0" presId="urn:microsoft.com/office/officeart/2005/8/layout/lProcess2"/>
    <dgm:cxn modelId="{5C16F444-424E-4467-B2EC-E3A7195918BC}" type="presParOf" srcId="{9EF895E5-72C6-43DE-9324-C53C70DC6940}" destId="{2CC416DD-5E67-4DF8-B983-5DEC98E17DAA}" srcOrd="6" destOrd="0" presId="urn:microsoft.com/office/officeart/2005/8/layout/lProcess2"/>
    <dgm:cxn modelId="{F67C2AEA-FC6E-4464-BE90-453CA5110DD2}" type="presParOf" srcId="{2CC416DD-5E67-4DF8-B983-5DEC98E17DAA}" destId="{561ED9D1-6217-43F7-9A53-27D133053373}" srcOrd="0" destOrd="0" presId="urn:microsoft.com/office/officeart/2005/8/layout/lProcess2"/>
    <dgm:cxn modelId="{9AB590AD-37FB-49CC-96D7-64CB00764BE4}" type="presParOf" srcId="{2CC416DD-5E67-4DF8-B983-5DEC98E17DAA}" destId="{39EE1554-5960-40E3-9850-298DF176EE5C}" srcOrd="1" destOrd="0" presId="urn:microsoft.com/office/officeart/2005/8/layout/lProcess2"/>
    <dgm:cxn modelId="{0EF80B62-2F5B-4D29-8DC0-DD9BB0831906}" type="presParOf" srcId="{2CC416DD-5E67-4DF8-B983-5DEC98E17DAA}" destId="{051ABE23-4AFB-400E-A507-681AD75C3350}" srcOrd="2" destOrd="0" presId="urn:microsoft.com/office/officeart/2005/8/layout/lProcess2"/>
    <dgm:cxn modelId="{D7BF2E06-D644-4EE8-B6C8-0B181858DED5}" type="presParOf" srcId="{051ABE23-4AFB-400E-A507-681AD75C3350}" destId="{72230351-7647-4743-8D3F-313302A7929C}" srcOrd="0" destOrd="0" presId="urn:microsoft.com/office/officeart/2005/8/layout/lProcess2"/>
    <dgm:cxn modelId="{6876AE49-A8E9-4D6C-8639-E29E5DE4D530}" type="presParOf" srcId="{72230351-7647-4743-8D3F-313302A7929C}" destId="{9FAE2A0F-ADD4-49BD-98C9-445DCBDF2AAF}" srcOrd="0" destOrd="0" presId="urn:microsoft.com/office/officeart/2005/8/layout/lProcess2"/>
    <dgm:cxn modelId="{B4F8509C-F585-498D-8D5B-CEFF80ADFE21}" type="presParOf" srcId="{72230351-7647-4743-8D3F-313302A7929C}" destId="{A6F762CC-4CD0-40DE-83EE-4D194823A31B}" srcOrd="1" destOrd="0" presId="urn:microsoft.com/office/officeart/2005/8/layout/lProcess2"/>
    <dgm:cxn modelId="{9DD2424C-4F20-43B1-AC8F-4F8256253E34}" type="presParOf" srcId="{72230351-7647-4743-8D3F-313302A7929C}" destId="{6DA640A7-E6F8-403F-B49F-7686BA4FED5A}"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35D8D1C-AA0D-4B6A-BD70-A13F2FDFE45B}"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119E663B-AF46-4543-86E3-868DA2A197E1}">
      <dgm:prSet phldrT="[Text]"/>
      <dgm:spPr>
        <a:solidFill>
          <a:schemeClr val="tx1"/>
        </a:solidFill>
      </dgm:spPr>
      <dgm:t>
        <a:bodyPr/>
        <a:lstStyle/>
        <a:p>
          <a:r>
            <a:rPr lang="en-US" b="1" dirty="0" smtClean="0"/>
            <a:t>Value Proposition</a:t>
          </a:r>
          <a:endParaRPr lang="en-US" b="1" dirty="0"/>
        </a:p>
      </dgm:t>
    </dgm:pt>
    <dgm:pt modelId="{0A2E7C13-45EE-48C3-AD61-ECA100EE7DD2}" type="parTrans" cxnId="{2DC4A62D-EFAC-45DB-ABDE-BB8E2269FCF7}">
      <dgm:prSet/>
      <dgm:spPr/>
      <dgm:t>
        <a:bodyPr/>
        <a:lstStyle/>
        <a:p>
          <a:endParaRPr lang="en-US" b="1"/>
        </a:p>
      </dgm:t>
    </dgm:pt>
    <dgm:pt modelId="{AAEA0ABB-BCD6-4015-BF51-F6831EE21B7D}" type="sibTrans" cxnId="{2DC4A62D-EFAC-45DB-ABDE-BB8E2269FCF7}">
      <dgm:prSet/>
      <dgm:spPr/>
      <dgm:t>
        <a:bodyPr/>
        <a:lstStyle/>
        <a:p>
          <a:endParaRPr lang="en-US" b="1"/>
        </a:p>
      </dgm:t>
    </dgm:pt>
    <dgm:pt modelId="{8590644D-09DF-4B5F-95A9-263C8D947E2C}">
      <dgm:prSet phldrT="[Text]"/>
      <dgm:spPr>
        <a:solidFill>
          <a:schemeClr val="tx1"/>
        </a:solidFill>
      </dgm:spPr>
      <dgm:t>
        <a:bodyPr/>
        <a:lstStyle/>
        <a:p>
          <a:r>
            <a:rPr lang="en-US" b="1" dirty="0" smtClean="0"/>
            <a:t>Geography</a:t>
          </a:r>
          <a:endParaRPr lang="en-US" b="1" dirty="0"/>
        </a:p>
      </dgm:t>
    </dgm:pt>
    <dgm:pt modelId="{D75F46D7-349F-4DEB-BF32-6970B4245656}" type="parTrans" cxnId="{0887ACA1-E696-477C-9FBF-5CB0684295E1}">
      <dgm:prSet/>
      <dgm:spPr/>
      <dgm:t>
        <a:bodyPr/>
        <a:lstStyle/>
        <a:p>
          <a:endParaRPr lang="en-US" b="1"/>
        </a:p>
      </dgm:t>
    </dgm:pt>
    <dgm:pt modelId="{51C507A1-83C1-4D6E-9EC5-8BD570483077}" type="sibTrans" cxnId="{0887ACA1-E696-477C-9FBF-5CB0684295E1}">
      <dgm:prSet/>
      <dgm:spPr/>
      <dgm:t>
        <a:bodyPr/>
        <a:lstStyle/>
        <a:p>
          <a:endParaRPr lang="en-US" b="1"/>
        </a:p>
      </dgm:t>
    </dgm:pt>
    <dgm:pt modelId="{E178D1C1-8D84-4A41-9AE4-D95BF23A32A2}">
      <dgm:prSet phldrT="[Text]"/>
      <dgm:spPr>
        <a:solidFill>
          <a:schemeClr val="tx1"/>
        </a:solidFill>
      </dgm:spPr>
      <dgm:t>
        <a:bodyPr/>
        <a:lstStyle/>
        <a:p>
          <a:r>
            <a:rPr lang="en-US" b="1" dirty="0" smtClean="0"/>
            <a:t>Programs &amp; Strategy</a:t>
          </a:r>
          <a:endParaRPr lang="en-US" b="1" dirty="0"/>
        </a:p>
      </dgm:t>
    </dgm:pt>
    <dgm:pt modelId="{C755C392-8EBD-4D8B-8B22-E171F7CA24CD}" type="parTrans" cxnId="{F4BD303D-9CD7-46C5-A59B-65836DFAFDE7}">
      <dgm:prSet/>
      <dgm:spPr/>
      <dgm:t>
        <a:bodyPr/>
        <a:lstStyle/>
        <a:p>
          <a:endParaRPr lang="en-US" b="1"/>
        </a:p>
      </dgm:t>
    </dgm:pt>
    <dgm:pt modelId="{0CD9745B-17C7-4F1A-B9F9-8ACAC26D2E23}" type="sibTrans" cxnId="{F4BD303D-9CD7-46C5-A59B-65836DFAFDE7}">
      <dgm:prSet/>
      <dgm:spPr/>
      <dgm:t>
        <a:bodyPr/>
        <a:lstStyle/>
        <a:p>
          <a:endParaRPr lang="en-US" b="1"/>
        </a:p>
      </dgm:t>
    </dgm:pt>
    <dgm:pt modelId="{4F5E6C9B-7DCB-4EB4-A3C2-1E8584A05C2A}" type="pres">
      <dgm:prSet presAssocID="{C35D8D1C-AA0D-4B6A-BD70-A13F2FDFE45B}" presName="linear" presStyleCnt="0">
        <dgm:presLayoutVars>
          <dgm:animLvl val="lvl"/>
          <dgm:resizeHandles val="exact"/>
        </dgm:presLayoutVars>
      </dgm:prSet>
      <dgm:spPr/>
      <dgm:t>
        <a:bodyPr/>
        <a:lstStyle/>
        <a:p>
          <a:endParaRPr lang="en-US"/>
        </a:p>
      </dgm:t>
    </dgm:pt>
    <dgm:pt modelId="{6B1A893D-C3F0-4238-9B0A-FA8970110856}" type="pres">
      <dgm:prSet presAssocID="{119E663B-AF46-4543-86E3-868DA2A197E1}" presName="parentText" presStyleLbl="node1" presStyleIdx="0" presStyleCnt="3">
        <dgm:presLayoutVars>
          <dgm:chMax val="0"/>
          <dgm:bulletEnabled val="1"/>
        </dgm:presLayoutVars>
      </dgm:prSet>
      <dgm:spPr/>
      <dgm:t>
        <a:bodyPr/>
        <a:lstStyle/>
        <a:p>
          <a:endParaRPr lang="en-US"/>
        </a:p>
      </dgm:t>
    </dgm:pt>
    <dgm:pt modelId="{8E469D4D-318F-48D5-8861-C92E438FDC13}" type="pres">
      <dgm:prSet presAssocID="{AAEA0ABB-BCD6-4015-BF51-F6831EE21B7D}" presName="spacer" presStyleCnt="0"/>
      <dgm:spPr/>
    </dgm:pt>
    <dgm:pt modelId="{DFCD1705-547C-469E-9711-366F100EA42F}" type="pres">
      <dgm:prSet presAssocID="{8590644D-09DF-4B5F-95A9-263C8D947E2C}" presName="parentText" presStyleLbl="node1" presStyleIdx="1" presStyleCnt="3">
        <dgm:presLayoutVars>
          <dgm:chMax val="0"/>
          <dgm:bulletEnabled val="1"/>
        </dgm:presLayoutVars>
      </dgm:prSet>
      <dgm:spPr/>
      <dgm:t>
        <a:bodyPr/>
        <a:lstStyle/>
        <a:p>
          <a:endParaRPr lang="en-US"/>
        </a:p>
      </dgm:t>
    </dgm:pt>
    <dgm:pt modelId="{92EF944C-6B47-439F-86AF-805A392F89B7}" type="pres">
      <dgm:prSet presAssocID="{51C507A1-83C1-4D6E-9EC5-8BD570483077}" presName="spacer" presStyleCnt="0"/>
      <dgm:spPr/>
    </dgm:pt>
    <dgm:pt modelId="{76A5141B-45CF-4FCA-A161-C21071E034B8}" type="pres">
      <dgm:prSet presAssocID="{E178D1C1-8D84-4A41-9AE4-D95BF23A32A2}" presName="parentText" presStyleLbl="node1" presStyleIdx="2" presStyleCnt="3">
        <dgm:presLayoutVars>
          <dgm:chMax val="0"/>
          <dgm:bulletEnabled val="1"/>
        </dgm:presLayoutVars>
      </dgm:prSet>
      <dgm:spPr/>
      <dgm:t>
        <a:bodyPr/>
        <a:lstStyle/>
        <a:p>
          <a:endParaRPr lang="en-US"/>
        </a:p>
      </dgm:t>
    </dgm:pt>
  </dgm:ptLst>
  <dgm:cxnLst>
    <dgm:cxn modelId="{F4BD303D-9CD7-46C5-A59B-65836DFAFDE7}" srcId="{C35D8D1C-AA0D-4B6A-BD70-A13F2FDFE45B}" destId="{E178D1C1-8D84-4A41-9AE4-D95BF23A32A2}" srcOrd="2" destOrd="0" parTransId="{C755C392-8EBD-4D8B-8B22-E171F7CA24CD}" sibTransId="{0CD9745B-17C7-4F1A-B9F9-8ACAC26D2E23}"/>
    <dgm:cxn modelId="{07A947A7-C8F1-4E87-A816-6977E000BC4F}" type="presOf" srcId="{C35D8D1C-AA0D-4B6A-BD70-A13F2FDFE45B}" destId="{4F5E6C9B-7DCB-4EB4-A3C2-1E8584A05C2A}" srcOrd="0" destOrd="0" presId="urn:microsoft.com/office/officeart/2005/8/layout/vList2"/>
    <dgm:cxn modelId="{DBFA7D59-9B4C-4DBD-9C61-D862008CB044}" type="presOf" srcId="{8590644D-09DF-4B5F-95A9-263C8D947E2C}" destId="{DFCD1705-547C-469E-9711-366F100EA42F}" srcOrd="0" destOrd="0" presId="urn:microsoft.com/office/officeart/2005/8/layout/vList2"/>
    <dgm:cxn modelId="{FB4EC761-1AF9-4240-AB2A-66D6BE8EA6FC}" type="presOf" srcId="{119E663B-AF46-4543-86E3-868DA2A197E1}" destId="{6B1A893D-C3F0-4238-9B0A-FA8970110856}" srcOrd="0" destOrd="0" presId="urn:microsoft.com/office/officeart/2005/8/layout/vList2"/>
    <dgm:cxn modelId="{76C07557-3E32-439A-9621-A148148D2F64}" type="presOf" srcId="{E178D1C1-8D84-4A41-9AE4-D95BF23A32A2}" destId="{76A5141B-45CF-4FCA-A161-C21071E034B8}" srcOrd="0" destOrd="0" presId="urn:microsoft.com/office/officeart/2005/8/layout/vList2"/>
    <dgm:cxn modelId="{0887ACA1-E696-477C-9FBF-5CB0684295E1}" srcId="{C35D8D1C-AA0D-4B6A-BD70-A13F2FDFE45B}" destId="{8590644D-09DF-4B5F-95A9-263C8D947E2C}" srcOrd="1" destOrd="0" parTransId="{D75F46D7-349F-4DEB-BF32-6970B4245656}" sibTransId="{51C507A1-83C1-4D6E-9EC5-8BD570483077}"/>
    <dgm:cxn modelId="{2DC4A62D-EFAC-45DB-ABDE-BB8E2269FCF7}" srcId="{C35D8D1C-AA0D-4B6A-BD70-A13F2FDFE45B}" destId="{119E663B-AF46-4543-86E3-868DA2A197E1}" srcOrd="0" destOrd="0" parTransId="{0A2E7C13-45EE-48C3-AD61-ECA100EE7DD2}" sibTransId="{AAEA0ABB-BCD6-4015-BF51-F6831EE21B7D}"/>
    <dgm:cxn modelId="{02A9AE59-7072-4512-B6DC-2C79386D9F9D}" type="presParOf" srcId="{4F5E6C9B-7DCB-4EB4-A3C2-1E8584A05C2A}" destId="{6B1A893D-C3F0-4238-9B0A-FA8970110856}" srcOrd="0" destOrd="0" presId="urn:microsoft.com/office/officeart/2005/8/layout/vList2"/>
    <dgm:cxn modelId="{75F0CED3-B45A-451F-9922-F5A610BE3AE9}" type="presParOf" srcId="{4F5E6C9B-7DCB-4EB4-A3C2-1E8584A05C2A}" destId="{8E469D4D-318F-48D5-8861-C92E438FDC13}" srcOrd="1" destOrd="0" presId="urn:microsoft.com/office/officeart/2005/8/layout/vList2"/>
    <dgm:cxn modelId="{DFB71725-64DD-43F7-A3A8-4DA0E31BD1B8}" type="presParOf" srcId="{4F5E6C9B-7DCB-4EB4-A3C2-1E8584A05C2A}" destId="{DFCD1705-547C-469E-9711-366F100EA42F}" srcOrd="2" destOrd="0" presId="urn:microsoft.com/office/officeart/2005/8/layout/vList2"/>
    <dgm:cxn modelId="{01AC0DCA-4460-41DA-B79E-965E0F218CD6}" type="presParOf" srcId="{4F5E6C9B-7DCB-4EB4-A3C2-1E8584A05C2A}" destId="{92EF944C-6B47-439F-86AF-805A392F89B7}" srcOrd="3" destOrd="0" presId="urn:microsoft.com/office/officeart/2005/8/layout/vList2"/>
    <dgm:cxn modelId="{9DB4C914-C215-4B34-9ECA-997FBD7EB0C6}" type="presParOf" srcId="{4F5E6C9B-7DCB-4EB4-A3C2-1E8584A05C2A}" destId="{76A5141B-45CF-4FCA-A161-C21071E034B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471E8B3-ADFF-45AF-B5C8-9F2494715A60}" type="doc">
      <dgm:prSet loTypeId="urn:microsoft.com/office/officeart/2005/8/layout/vList4" loCatId="list" qsTypeId="urn:microsoft.com/office/officeart/2005/8/quickstyle/simple1" qsCatId="simple" csTypeId="urn:microsoft.com/office/officeart/2005/8/colors/colorful3" csCatId="colorful" phldr="1"/>
      <dgm:spPr/>
      <dgm:t>
        <a:bodyPr/>
        <a:lstStyle/>
        <a:p>
          <a:endParaRPr lang="en-US"/>
        </a:p>
      </dgm:t>
    </dgm:pt>
    <dgm:pt modelId="{4B916520-5051-4AB1-BBE7-50A09D0FBCD0}">
      <dgm:prSet/>
      <dgm:spPr>
        <a:solidFill>
          <a:srgbClr val="881124"/>
        </a:solidFill>
      </dgm:spPr>
      <dgm:t>
        <a:bodyPr/>
        <a:lstStyle/>
        <a:p>
          <a:r>
            <a:rPr lang="en-US" dirty="0" smtClean="0"/>
            <a:t>President Stanley participated in the White House Conference in January 2014 and announced that we would achieve a 60% 4-year graduation rate by 2020</a:t>
          </a:r>
        </a:p>
      </dgm:t>
    </dgm:pt>
    <dgm:pt modelId="{5BACAD28-809B-46B5-8567-0D22B991B29A}" type="parTrans" cxnId="{C442271C-E442-4977-97C3-B500E4C3A4FF}">
      <dgm:prSet/>
      <dgm:spPr/>
      <dgm:t>
        <a:bodyPr/>
        <a:lstStyle/>
        <a:p>
          <a:endParaRPr lang="en-US"/>
        </a:p>
      </dgm:t>
    </dgm:pt>
    <dgm:pt modelId="{EC01E14E-F188-4F6C-8D33-94A73FBFA48B}" type="sibTrans" cxnId="{C442271C-E442-4977-97C3-B500E4C3A4FF}">
      <dgm:prSet/>
      <dgm:spPr/>
      <dgm:t>
        <a:bodyPr/>
        <a:lstStyle/>
        <a:p>
          <a:endParaRPr lang="en-US"/>
        </a:p>
      </dgm:t>
    </dgm:pt>
    <dgm:pt modelId="{61D493BA-B5DE-4399-B234-38E41D9013FB}">
      <dgm:prSet/>
      <dgm:spPr>
        <a:solidFill>
          <a:schemeClr val="accent3"/>
        </a:solidFill>
      </dgm:spPr>
      <dgm:t>
        <a:bodyPr/>
        <a:lstStyle/>
        <a:p>
          <a:r>
            <a:rPr lang="en-US" smtClean="0"/>
            <a:t>While we embraced the challenge – we understood it would be a stretch goal!</a:t>
          </a:r>
          <a:endParaRPr lang="en-US" dirty="0"/>
        </a:p>
      </dgm:t>
    </dgm:pt>
    <dgm:pt modelId="{22C24E9B-01D5-43EC-8D35-A0A09C317B74}" type="parTrans" cxnId="{C244742D-6B53-4FFF-B8D7-2E4CB0F38847}">
      <dgm:prSet/>
      <dgm:spPr/>
      <dgm:t>
        <a:bodyPr/>
        <a:lstStyle/>
        <a:p>
          <a:endParaRPr lang="en-US"/>
        </a:p>
      </dgm:t>
    </dgm:pt>
    <dgm:pt modelId="{B5A0EAF9-2928-44CD-B0C0-E4825DE9AF87}" type="sibTrans" cxnId="{C244742D-6B53-4FFF-B8D7-2E4CB0F38847}">
      <dgm:prSet/>
      <dgm:spPr/>
      <dgm:t>
        <a:bodyPr/>
        <a:lstStyle/>
        <a:p>
          <a:endParaRPr lang="en-US"/>
        </a:p>
      </dgm:t>
    </dgm:pt>
    <dgm:pt modelId="{DB9D8E85-D39B-4E7A-8817-01DDBA22C757}" type="pres">
      <dgm:prSet presAssocID="{C471E8B3-ADFF-45AF-B5C8-9F2494715A60}" presName="linear" presStyleCnt="0">
        <dgm:presLayoutVars>
          <dgm:dir/>
          <dgm:resizeHandles val="exact"/>
        </dgm:presLayoutVars>
      </dgm:prSet>
      <dgm:spPr/>
      <dgm:t>
        <a:bodyPr/>
        <a:lstStyle/>
        <a:p>
          <a:endParaRPr lang="en-US"/>
        </a:p>
      </dgm:t>
    </dgm:pt>
    <dgm:pt modelId="{5220A29A-56D6-4F91-992B-26F4F073C718}" type="pres">
      <dgm:prSet presAssocID="{4B916520-5051-4AB1-BBE7-50A09D0FBCD0}" presName="comp" presStyleCnt="0"/>
      <dgm:spPr/>
    </dgm:pt>
    <dgm:pt modelId="{6D801C13-93F9-4660-B108-779B05FCBD17}" type="pres">
      <dgm:prSet presAssocID="{4B916520-5051-4AB1-BBE7-50A09D0FBCD0}" presName="box" presStyleLbl="node1" presStyleIdx="0" presStyleCnt="2"/>
      <dgm:spPr/>
      <dgm:t>
        <a:bodyPr/>
        <a:lstStyle/>
        <a:p>
          <a:endParaRPr lang="en-US"/>
        </a:p>
      </dgm:t>
    </dgm:pt>
    <dgm:pt modelId="{48C6796A-042C-4B9C-BEDB-36804489FDCA}" type="pres">
      <dgm:prSet presAssocID="{4B916520-5051-4AB1-BBE7-50A09D0FBCD0}" presName="img"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dgm:spPr>
    </dgm:pt>
    <dgm:pt modelId="{95A0372F-D949-4679-8C2F-B3BF29BC9ADF}" type="pres">
      <dgm:prSet presAssocID="{4B916520-5051-4AB1-BBE7-50A09D0FBCD0}" presName="text" presStyleLbl="node1" presStyleIdx="0" presStyleCnt="2">
        <dgm:presLayoutVars>
          <dgm:bulletEnabled val="1"/>
        </dgm:presLayoutVars>
      </dgm:prSet>
      <dgm:spPr/>
      <dgm:t>
        <a:bodyPr/>
        <a:lstStyle/>
        <a:p>
          <a:endParaRPr lang="en-US"/>
        </a:p>
      </dgm:t>
    </dgm:pt>
    <dgm:pt modelId="{FF07F631-30E4-4C48-8535-2249FAE9D420}" type="pres">
      <dgm:prSet presAssocID="{EC01E14E-F188-4F6C-8D33-94A73FBFA48B}" presName="spacer" presStyleCnt="0"/>
      <dgm:spPr/>
    </dgm:pt>
    <dgm:pt modelId="{A694FE53-7A10-4E6C-908B-EA9A9E3DDC8C}" type="pres">
      <dgm:prSet presAssocID="{61D493BA-B5DE-4399-B234-38E41D9013FB}" presName="comp" presStyleCnt="0"/>
      <dgm:spPr/>
    </dgm:pt>
    <dgm:pt modelId="{A0AED7A7-1102-42AF-BC59-C7C4EC841034}" type="pres">
      <dgm:prSet presAssocID="{61D493BA-B5DE-4399-B234-38E41D9013FB}" presName="box" presStyleLbl="node1" presStyleIdx="1" presStyleCnt="2"/>
      <dgm:spPr/>
      <dgm:t>
        <a:bodyPr/>
        <a:lstStyle/>
        <a:p>
          <a:endParaRPr lang="en-US"/>
        </a:p>
      </dgm:t>
    </dgm:pt>
    <dgm:pt modelId="{F5585E29-F0DC-4131-AF79-3B7EC3DBDD9C}" type="pres">
      <dgm:prSet presAssocID="{61D493BA-B5DE-4399-B234-38E41D9013FB}" presName="img"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t="-11000" b="-11000"/>
          </a:stretch>
        </a:blipFill>
      </dgm:spPr>
    </dgm:pt>
    <dgm:pt modelId="{5C93D664-273D-49B3-9D19-DE5D3591ED7B}" type="pres">
      <dgm:prSet presAssocID="{61D493BA-B5DE-4399-B234-38E41D9013FB}" presName="text" presStyleLbl="node1" presStyleIdx="1" presStyleCnt="2">
        <dgm:presLayoutVars>
          <dgm:bulletEnabled val="1"/>
        </dgm:presLayoutVars>
      </dgm:prSet>
      <dgm:spPr/>
      <dgm:t>
        <a:bodyPr/>
        <a:lstStyle/>
        <a:p>
          <a:endParaRPr lang="en-US"/>
        </a:p>
      </dgm:t>
    </dgm:pt>
  </dgm:ptLst>
  <dgm:cxnLst>
    <dgm:cxn modelId="{4BCA0313-3977-4CAB-9802-4D508B39FF5A}" type="presOf" srcId="{61D493BA-B5DE-4399-B234-38E41D9013FB}" destId="{5C93D664-273D-49B3-9D19-DE5D3591ED7B}" srcOrd="1" destOrd="0" presId="urn:microsoft.com/office/officeart/2005/8/layout/vList4"/>
    <dgm:cxn modelId="{C442271C-E442-4977-97C3-B500E4C3A4FF}" srcId="{C471E8B3-ADFF-45AF-B5C8-9F2494715A60}" destId="{4B916520-5051-4AB1-BBE7-50A09D0FBCD0}" srcOrd="0" destOrd="0" parTransId="{5BACAD28-809B-46B5-8567-0D22B991B29A}" sibTransId="{EC01E14E-F188-4F6C-8D33-94A73FBFA48B}"/>
    <dgm:cxn modelId="{D2DC4B8A-480C-4C34-BD0E-2B50C2F63F76}" type="presOf" srcId="{4B916520-5051-4AB1-BBE7-50A09D0FBCD0}" destId="{6D801C13-93F9-4660-B108-779B05FCBD17}" srcOrd="0" destOrd="0" presId="urn:microsoft.com/office/officeart/2005/8/layout/vList4"/>
    <dgm:cxn modelId="{0210D44E-6AD2-4DEC-A114-8EAE863B6B75}" type="presOf" srcId="{4B916520-5051-4AB1-BBE7-50A09D0FBCD0}" destId="{95A0372F-D949-4679-8C2F-B3BF29BC9ADF}" srcOrd="1" destOrd="0" presId="urn:microsoft.com/office/officeart/2005/8/layout/vList4"/>
    <dgm:cxn modelId="{9AD56357-A988-4144-A1C7-4554D8A91071}" type="presOf" srcId="{C471E8B3-ADFF-45AF-B5C8-9F2494715A60}" destId="{DB9D8E85-D39B-4E7A-8817-01DDBA22C757}" srcOrd="0" destOrd="0" presId="urn:microsoft.com/office/officeart/2005/8/layout/vList4"/>
    <dgm:cxn modelId="{59982AC4-0DBC-43FF-A8A4-7198B5D41F4B}" type="presOf" srcId="{61D493BA-B5DE-4399-B234-38E41D9013FB}" destId="{A0AED7A7-1102-42AF-BC59-C7C4EC841034}" srcOrd="0" destOrd="0" presId="urn:microsoft.com/office/officeart/2005/8/layout/vList4"/>
    <dgm:cxn modelId="{C244742D-6B53-4FFF-B8D7-2E4CB0F38847}" srcId="{C471E8B3-ADFF-45AF-B5C8-9F2494715A60}" destId="{61D493BA-B5DE-4399-B234-38E41D9013FB}" srcOrd="1" destOrd="0" parTransId="{22C24E9B-01D5-43EC-8D35-A0A09C317B74}" sibTransId="{B5A0EAF9-2928-44CD-B0C0-E4825DE9AF87}"/>
    <dgm:cxn modelId="{6F3E3C7D-A570-4AEB-861C-3F2C38545487}" type="presParOf" srcId="{DB9D8E85-D39B-4E7A-8817-01DDBA22C757}" destId="{5220A29A-56D6-4F91-992B-26F4F073C718}" srcOrd="0" destOrd="0" presId="urn:microsoft.com/office/officeart/2005/8/layout/vList4"/>
    <dgm:cxn modelId="{616D84D8-7977-43EC-BE84-6BD37D25F7D1}" type="presParOf" srcId="{5220A29A-56D6-4F91-992B-26F4F073C718}" destId="{6D801C13-93F9-4660-B108-779B05FCBD17}" srcOrd="0" destOrd="0" presId="urn:microsoft.com/office/officeart/2005/8/layout/vList4"/>
    <dgm:cxn modelId="{92EECFCD-0C4D-447A-B0C3-3B3E7910081E}" type="presParOf" srcId="{5220A29A-56D6-4F91-992B-26F4F073C718}" destId="{48C6796A-042C-4B9C-BEDB-36804489FDCA}" srcOrd="1" destOrd="0" presId="urn:microsoft.com/office/officeart/2005/8/layout/vList4"/>
    <dgm:cxn modelId="{9E5E0C05-781B-4110-A5BF-CE66EAC027A2}" type="presParOf" srcId="{5220A29A-56D6-4F91-992B-26F4F073C718}" destId="{95A0372F-D949-4679-8C2F-B3BF29BC9ADF}" srcOrd="2" destOrd="0" presId="urn:microsoft.com/office/officeart/2005/8/layout/vList4"/>
    <dgm:cxn modelId="{A68E97C8-26CF-4446-AB45-B25F006B72F0}" type="presParOf" srcId="{DB9D8E85-D39B-4E7A-8817-01DDBA22C757}" destId="{FF07F631-30E4-4C48-8535-2249FAE9D420}" srcOrd="1" destOrd="0" presId="urn:microsoft.com/office/officeart/2005/8/layout/vList4"/>
    <dgm:cxn modelId="{96BFAB5B-836B-4FDA-A17C-E22178E41906}" type="presParOf" srcId="{DB9D8E85-D39B-4E7A-8817-01DDBA22C757}" destId="{A694FE53-7A10-4E6C-908B-EA9A9E3DDC8C}" srcOrd="2" destOrd="0" presId="urn:microsoft.com/office/officeart/2005/8/layout/vList4"/>
    <dgm:cxn modelId="{223BDAAF-6235-4D91-B4E6-33781C733EB0}" type="presParOf" srcId="{A694FE53-7A10-4E6C-908B-EA9A9E3DDC8C}" destId="{A0AED7A7-1102-42AF-BC59-C7C4EC841034}" srcOrd="0" destOrd="0" presId="urn:microsoft.com/office/officeart/2005/8/layout/vList4"/>
    <dgm:cxn modelId="{79F331A4-CC7F-4157-ADA0-7C6F3B5422E6}" type="presParOf" srcId="{A694FE53-7A10-4E6C-908B-EA9A9E3DDC8C}" destId="{F5585E29-F0DC-4131-AF79-3B7EC3DBDD9C}" srcOrd="1" destOrd="0" presId="urn:microsoft.com/office/officeart/2005/8/layout/vList4"/>
    <dgm:cxn modelId="{6BA9FD05-A0AE-4F84-944D-B258DF59E832}" type="presParOf" srcId="{A694FE53-7A10-4E6C-908B-EA9A9E3DDC8C}" destId="{5C93D664-273D-49B3-9D19-DE5D3591ED7B}"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1D379CE-DD82-4DD6-A892-ACA1F1D368DF}"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C5CE12C6-EA66-44BC-B768-88F4DB6BD161}">
      <dgm:prSet phldrT="[Text]"/>
      <dgm:spPr>
        <a:solidFill>
          <a:schemeClr val="tx1"/>
        </a:solidFill>
      </dgm:spPr>
      <dgm:t>
        <a:bodyPr/>
        <a:lstStyle/>
        <a:p>
          <a:r>
            <a:rPr lang="en-US" b="1" dirty="0" smtClean="0">
              <a:latin typeface="Arial" panose="020B0604020202020204" pitchFamily="34" charset="0"/>
              <a:cs typeface="Arial" panose="020B0604020202020204" pitchFamily="34" charset="0"/>
            </a:rPr>
            <a:t>Academic </a:t>
          </a:r>
          <a:r>
            <a:rPr lang="en-US" b="1" dirty="0">
              <a:latin typeface="Arial" panose="020B0604020202020204" pitchFamily="34" charset="0"/>
              <a:cs typeface="Arial" panose="020B0604020202020204" pitchFamily="34" charset="0"/>
            </a:rPr>
            <a:t>success </a:t>
          </a:r>
          <a:r>
            <a:rPr lang="en-US" b="1" dirty="0">
              <a:solidFill>
                <a:schemeClr val="bg1"/>
              </a:solidFill>
              <a:latin typeface="Arial" panose="020B0604020202020204" pitchFamily="34" charset="0"/>
              <a:cs typeface="Arial" panose="020B0604020202020204" pitchFamily="34" charset="0"/>
            </a:rPr>
            <a:t>team</a:t>
          </a:r>
          <a:endParaRPr lang="en-US" b="1" dirty="0">
            <a:solidFill>
              <a:schemeClr val="bg1"/>
            </a:solidFill>
          </a:endParaRPr>
        </a:p>
      </dgm:t>
    </dgm:pt>
    <dgm:pt modelId="{0FC7C793-E443-4251-B05B-A88F69492BE8}" type="parTrans" cxnId="{F7FAAFAF-F66F-49F1-889F-57F25231CB06}">
      <dgm:prSet/>
      <dgm:spPr/>
      <dgm:t>
        <a:bodyPr/>
        <a:lstStyle/>
        <a:p>
          <a:endParaRPr lang="en-US"/>
        </a:p>
      </dgm:t>
    </dgm:pt>
    <dgm:pt modelId="{6B5780D3-66E6-400C-BDC8-FDC030B6F634}" type="sibTrans" cxnId="{F7FAAFAF-F66F-49F1-889F-57F25231CB06}">
      <dgm:prSet/>
      <dgm:spPr/>
      <dgm:t>
        <a:bodyPr/>
        <a:lstStyle/>
        <a:p>
          <a:endParaRPr lang="en-US"/>
        </a:p>
      </dgm:t>
    </dgm:pt>
    <dgm:pt modelId="{6B9BC4B6-5F33-42CA-A5D3-CF9BEE6D2C6F}">
      <dgm:prSet custT="1"/>
      <dgm:spPr>
        <a:solidFill>
          <a:schemeClr val="tx1"/>
        </a:solidFill>
      </dgm:spPr>
      <dgm:t>
        <a:bodyPr/>
        <a:lstStyle/>
        <a:p>
          <a:r>
            <a:rPr lang="en-US" sz="2900" b="1" dirty="0" smtClean="0">
              <a:latin typeface="Arial" panose="020B0604020202020204" pitchFamily="34" charset="0"/>
              <a:cs typeface="Arial" panose="020B0604020202020204" pitchFamily="34" charset="0"/>
            </a:rPr>
            <a:t>Inst. Research</a:t>
          </a:r>
          <a:br>
            <a:rPr lang="en-US" sz="2900" b="1" dirty="0" smtClean="0">
              <a:latin typeface="Arial" panose="020B0604020202020204" pitchFamily="34" charset="0"/>
              <a:cs typeface="Arial" panose="020B0604020202020204" pitchFamily="34" charset="0"/>
            </a:rPr>
          </a:br>
          <a:r>
            <a:rPr lang="en-US" sz="2000" b="0" dirty="0" smtClean="0">
              <a:latin typeface="Arial" panose="020B0604020202020204" pitchFamily="34" charset="0"/>
              <a:cs typeface="Arial" panose="020B0604020202020204" pitchFamily="34" charset="0"/>
            </a:rPr>
            <a:t>- Expansion</a:t>
          </a:r>
          <a:br>
            <a:rPr lang="en-US" sz="2000" b="0" dirty="0" smtClean="0">
              <a:latin typeface="Arial" panose="020B0604020202020204" pitchFamily="34" charset="0"/>
              <a:cs typeface="Arial" panose="020B0604020202020204" pitchFamily="34" charset="0"/>
            </a:rPr>
          </a:br>
          <a:r>
            <a:rPr lang="en-US" sz="2000" b="0" dirty="0" smtClean="0">
              <a:latin typeface="Arial" panose="020B0604020202020204" pitchFamily="34" charset="0"/>
              <a:cs typeface="Arial" panose="020B0604020202020204" pitchFamily="34" charset="0"/>
            </a:rPr>
            <a:t>- New mission</a:t>
          </a:r>
          <a:endParaRPr lang="en-US" sz="2000" dirty="0">
            <a:latin typeface="Arial" panose="020B0604020202020204" pitchFamily="34" charset="0"/>
            <a:cs typeface="Arial" panose="020B0604020202020204" pitchFamily="34" charset="0"/>
          </a:endParaRPr>
        </a:p>
      </dgm:t>
    </dgm:pt>
    <dgm:pt modelId="{0E1E89FA-1C34-443E-A3F5-48B89CE2C283}" type="parTrans" cxnId="{40E800E7-B91B-47B2-993C-7D45B5DDEC6B}">
      <dgm:prSet/>
      <dgm:spPr/>
      <dgm:t>
        <a:bodyPr/>
        <a:lstStyle/>
        <a:p>
          <a:endParaRPr lang="en-US"/>
        </a:p>
      </dgm:t>
    </dgm:pt>
    <dgm:pt modelId="{5775AA6D-9442-4E1B-A41A-F00AB563EED7}" type="sibTrans" cxnId="{40E800E7-B91B-47B2-993C-7D45B5DDEC6B}">
      <dgm:prSet/>
      <dgm:spPr/>
      <dgm:t>
        <a:bodyPr/>
        <a:lstStyle/>
        <a:p>
          <a:endParaRPr lang="en-US"/>
        </a:p>
      </dgm:t>
    </dgm:pt>
    <dgm:pt modelId="{5C778A93-8BCD-4720-88BE-3EA4EE607406}">
      <dgm:prSet custT="1"/>
      <dgm:spPr>
        <a:solidFill>
          <a:schemeClr val="tx1"/>
        </a:solidFill>
      </dgm:spPr>
      <dgm:t>
        <a:bodyPr/>
        <a:lstStyle/>
        <a:p>
          <a:r>
            <a:rPr lang="en-US" sz="2900" b="1" dirty="0" smtClean="0">
              <a:latin typeface="Arial" panose="020B0604020202020204" pitchFamily="34" charset="0"/>
              <a:cs typeface="Arial" panose="020B0604020202020204" pitchFamily="34" charset="0"/>
            </a:rPr>
            <a:t>Analytics</a:t>
          </a:r>
          <a:r>
            <a:rPr lang="en-US" sz="2900" dirty="0" smtClean="0">
              <a:latin typeface="Arial" panose="020B0604020202020204" pitchFamily="34" charset="0"/>
              <a:cs typeface="Arial" panose="020B0604020202020204" pitchFamily="34" charset="0"/>
            </a:rPr>
            <a:t/>
          </a:r>
          <a:br>
            <a:rPr lang="en-US" sz="29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In-house</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-3</a:t>
          </a:r>
          <a:r>
            <a:rPr lang="en-US" sz="2000" baseline="30000" dirty="0" smtClean="0">
              <a:latin typeface="Arial" panose="020B0604020202020204" pitchFamily="34" charset="0"/>
              <a:cs typeface="Arial" panose="020B0604020202020204" pitchFamily="34" charset="0"/>
            </a:rPr>
            <a:t>rd</a:t>
          </a:r>
          <a:r>
            <a:rPr lang="en-US" sz="2000" dirty="0" smtClean="0">
              <a:latin typeface="Arial" panose="020B0604020202020204" pitchFamily="34" charset="0"/>
              <a:cs typeface="Arial" panose="020B0604020202020204" pitchFamily="34" charset="0"/>
            </a:rPr>
            <a:t>-party</a:t>
          </a:r>
          <a:endParaRPr lang="en-US" sz="2000" dirty="0">
            <a:latin typeface="Arial" panose="020B0604020202020204" pitchFamily="34" charset="0"/>
            <a:cs typeface="Arial" panose="020B0604020202020204" pitchFamily="34" charset="0"/>
          </a:endParaRPr>
        </a:p>
      </dgm:t>
    </dgm:pt>
    <dgm:pt modelId="{6CF87255-F966-42EF-B188-9F94BF8E9499}" type="parTrans" cxnId="{CB7D90B5-963E-45B9-854E-D9696803D34D}">
      <dgm:prSet/>
      <dgm:spPr/>
      <dgm:t>
        <a:bodyPr/>
        <a:lstStyle/>
        <a:p>
          <a:endParaRPr lang="en-US"/>
        </a:p>
      </dgm:t>
    </dgm:pt>
    <dgm:pt modelId="{53FEB17B-2E53-4DDA-8B94-CAC777AE847B}" type="sibTrans" cxnId="{CB7D90B5-963E-45B9-854E-D9696803D34D}">
      <dgm:prSet/>
      <dgm:spPr/>
      <dgm:t>
        <a:bodyPr/>
        <a:lstStyle/>
        <a:p>
          <a:endParaRPr lang="en-US"/>
        </a:p>
      </dgm:t>
    </dgm:pt>
    <dgm:pt modelId="{D33AB2E1-FE4E-4800-A7F3-66F49162DA20}">
      <dgm:prSet/>
      <dgm:spPr>
        <a:solidFill>
          <a:schemeClr val="tx1"/>
        </a:solidFill>
      </dgm:spPr>
      <dgm:t>
        <a:bodyPr/>
        <a:lstStyle/>
        <a:p>
          <a:r>
            <a:rPr lang="en-US" b="1" dirty="0" smtClean="0">
              <a:latin typeface="Arial" panose="020B0604020202020204" pitchFamily="34" charset="0"/>
              <a:cs typeface="Arial" panose="020B0604020202020204" pitchFamily="34" charset="0"/>
            </a:rPr>
            <a:t>Academic Success Center</a:t>
          </a:r>
          <a:endParaRPr lang="en-US" b="1" dirty="0">
            <a:latin typeface="Arial" panose="020B0604020202020204" pitchFamily="34" charset="0"/>
            <a:cs typeface="Arial" panose="020B0604020202020204" pitchFamily="34" charset="0"/>
          </a:endParaRPr>
        </a:p>
      </dgm:t>
    </dgm:pt>
    <dgm:pt modelId="{155A3A48-AB5E-44D0-A1A6-A5A1BAB66C51}" type="parTrans" cxnId="{7B664C29-F39B-48FB-9FBF-2A644F149C41}">
      <dgm:prSet/>
      <dgm:spPr/>
      <dgm:t>
        <a:bodyPr/>
        <a:lstStyle/>
        <a:p>
          <a:endParaRPr lang="en-US"/>
        </a:p>
      </dgm:t>
    </dgm:pt>
    <dgm:pt modelId="{886B4F24-59AD-47F6-818F-1C8F0E6959FD}" type="sibTrans" cxnId="{7B664C29-F39B-48FB-9FBF-2A644F149C41}">
      <dgm:prSet/>
      <dgm:spPr/>
      <dgm:t>
        <a:bodyPr/>
        <a:lstStyle/>
        <a:p>
          <a:endParaRPr lang="en-US"/>
        </a:p>
      </dgm:t>
    </dgm:pt>
    <dgm:pt modelId="{FB2E751E-E7A4-4620-8D67-B30EB86F4995}">
      <dgm:prSet custT="1"/>
      <dgm:spPr>
        <a:solidFill>
          <a:schemeClr val="tx1"/>
        </a:solidFill>
      </dgm:spPr>
      <dgm:t>
        <a:bodyPr/>
        <a:lstStyle/>
        <a:p>
          <a:r>
            <a:rPr lang="en-US" sz="2900" b="1" dirty="0">
              <a:latin typeface="Arial" panose="020B0604020202020204" pitchFamily="34" charset="0"/>
              <a:cs typeface="Arial" panose="020B0604020202020204" pitchFamily="34" charset="0"/>
            </a:rPr>
            <a:t>Policy </a:t>
          </a:r>
          <a:r>
            <a:rPr lang="en-US" sz="2900" b="1" dirty="0" smtClean="0">
              <a:latin typeface="Arial" panose="020B0604020202020204" pitchFamily="34" charset="0"/>
              <a:cs typeface="Arial" panose="020B0604020202020204" pitchFamily="34" charset="0"/>
            </a:rPr>
            <a:t>reform</a:t>
          </a:r>
          <a:r>
            <a:rPr lang="en-US" sz="2900" dirty="0" smtClean="0">
              <a:latin typeface="Arial" panose="020B0604020202020204" pitchFamily="34" charset="0"/>
              <a:cs typeface="Arial" panose="020B0604020202020204" pitchFamily="34" charset="0"/>
            </a:rPr>
            <a:t/>
          </a:r>
          <a:br>
            <a:rPr lang="en-US" sz="29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Class retake</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Registration expectations</a:t>
          </a:r>
          <a:endParaRPr lang="en-US" sz="2900" dirty="0" smtClean="0">
            <a:latin typeface="Arial" panose="020B0604020202020204" pitchFamily="34" charset="0"/>
            <a:cs typeface="Arial" panose="020B0604020202020204" pitchFamily="34" charset="0"/>
          </a:endParaRPr>
        </a:p>
      </dgm:t>
    </dgm:pt>
    <dgm:pt modelId="{28B58EC5-187C-460F-A7DB-0253468DB136}" type="parTrans" cxnId="{24590DEA-AFB4-499A-B913-CDD1647CCA33}">
      <dgm:prSet/>
      <dgm:spPr/>
      <dgm:t>
        <a:bodyPr/>
        <a:lstStyle/>
        <a:p>
          <a:endParaRPr lang="en-US"/>
        </a:p>
      </dgm:t>
    </dgm:pt>
    <dgm:pt modelId="{980AD7CC-CC33-47E9-BFA8-E48B06B73F6C}" type="sibTrans" cxnId="{24590DEA-AFB4-499A-B913-CDD1647CCA33}">
      <dgm:prSet/>
      <dgm:spPr/>
      <dgm:t>
        <a:bodyPr/>
        <a:lstStyle/>
        <a:p>
          <a:endParaRPr lang="en-US"/>
        </a:p>
      </dgm:t>
    </dgm:pt>
    <dgm:pt modelId="{3A11340A-45E0-4FC4-BD58-1E8B5B225A9C}">
      <dgm:prSet custT="1"/>
      <dgm:spPr>
        <a:solidFill>
          <a:schemeClr val="tx1"/>
        </a:solidFill>
      </dgm:spPr>
      <dgm:t>
        <a:bodyPr/>
        <a:lstStyle/>
        <a:p>
          <a:r>
            <a:rPr lang="en-US" sz="2900" b="1" dirty="0" smtClean="0">
              <a:latin typeface="Arial" panose="020B0604020202020204" pitchFamily="34" charset="0"/>
              <a:cs typeface="Arial" panose="020B0604020202020204" pitchFamily="34" charset="0"/>
            </a:rPr>
            <a:t>Finish in Four</a:t>
          </a:r>
          <a:br>
            <a:rPr lang="en-US" sz="2900" b="1"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Mini grants</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Student-facing app</a:t>
          </a:r>
        </a:p>
      </dgm:t>
    </dgm:pt>
    <dgm:pt modelId="{9327006F-97D7-4DE2-8817-52FA59AD944D}" type="parTrans" cxnId="{7D6190FB-520F-4C82-A640-F57912F36A32}">
      <dgm:prSet/>
      <dgm:spPr/>
      <dgm:t>
        <a:bodyPr/>
        <a:lstStyle/>
        <a:p>
          <a:endParaRPr lang="en-US"/>
        </a:p>
      </dgm:t>
    </dgm:pt>
    <dgm:pt modelId="{E3C8B415-19F0-41E6-A7C7-2ED043B59205}" type="sibTrans" cxnId="{7D6190FB-520F-4C82-A640-F57912F36A32}">
      <dgm:prSet/>
      <dgm:spPr/>
      <dgm:t>
        <a:bodyPr/>
        <a:lstStyle/>
        <a:p>
          <a:endParaRPr lang="en-US"/>
        </a:p>
      </dgm:t>
    </dgm:pt>
    <dgm:pt modelId="{1684864C-D0F6-4C57-AEB9-50CEEF5E23E8}">
      <dgm:prSet custT="1"/>
      <dgm:spPr>
        <a:solidFill>
          <a:schemeClr val="tx1"/>
        </a:solidFill>
      </dgm:spPr>
      <dgm:t>
        <a:bodyPr/>
        <a:lstStyle/>
        <a:p>
          <a:r>
            <a:rPr lang="en-US" sz="2900" b="1" dirty="0" smtClean="0">
              <a:latin typeface="Arial" panose="020B0604020202020204" pitchFamily="34" charset="0"/>
              <a:cs typeface="Arial" panose="020B0604020202020204" pitchFamily="34" charset="0"/>
            </a:rPr>
            <a:t>Segmentation</a:t>
          </a:r>
          <a:r>
            <a:rPr lang="en-US" sz="2900" dirty="0" smtClean="0">
              <a:latin typeface="Arial" panose="020B0604020202020204" pitchFamily="34" charset="0"/>
              <a:cs typeface="Arial" panose="020B0604020202020204" pitchFamily="34" charset="0"/>
            </a:rPr>
            <a:t/>
          </a:r>
          <a:br>
            <a:rPr lang="en-US" sz="29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Men</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GPA 2.0-2.5</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Behind in </a:t>
          </a:r>
          <a:r>
            <a:rPr lang="en-US" sz="2000" dirty="0" err="1" smtClean="0">
              <a:latin typeface="Arial" panose="020B0604020202020204" pitchFamily="34" charset="0"/>
              <a:cs typeface="Arial" panose="020B0604020202020204" pitchFamily="34" charset="0"/>
            </a:rPr>
            <a:t>credts</a:t>
          </a:r>
          <a:endParaRPr lang="en-US" sz="2000" dirty="0">
            <a:latin typeface="Arial" panose="020B0604020202020204" pitchFamily="34" charset="0"/>
            <a:cs typeface="Arial" panose="020B0604020202020204" pitchFamily="34" charset="0"/>
          </a:endParaRPr>
        </a:p>
      </dgm:t>
    </dgm:pt>
    <dgm:pt modelId="{73474CF5-8B22-4EA2-BBEB-6E0A857B657A}" type="parTrans" cxnId="{42DFA2EA-D55A-4771-9FFA-CD4324217445}">
      <dgm:prSet/>
      <dgm:spPr/>
      <dgm:t>
        <a:bodyPr/>
        <a:lstStyle/>
        <a:p>
          <a:endParaRPr lang="en-US"/>
        </a:p>
      </dgm:t>
    </dgm:pt>
    <dgm:pt modelId="{324180CC-EBF1-4BDA-B287-0D9FCCD1EC8C}" type="sibTrans" cxnId="{42DFA2EA-D55A-4771-9FFA-CD4324217445}">
      <dgm:prSet/>
      <dgm:spPr/>
      <dgm:t>
        <a:bodyPr/>
        <a:lstStyle/>
        <a:p>
          <a:endParaRPr lang="en-US"/>
        </a:p>
      </dgm:t>
    </dgm:pt>
    <dgm:pt modelId="{232DA940-C93F-4EEE-8C79-40513AF66539}">
      <dgm:prSet custT="1"/>
      <dgm:spPr>
        <a:solidFill>
          <a:schemeClr val="tx1"/>
        </a:solidFill>
      </dgm:spPr>
      <dgm:t>
        <a:bodyPr/>
        <a:lstStyle/>
        <a:p>
          <a:r>
            <a:rPr lang="en-US" sz="2900" b="1" dirty="0" smtClean="0">
              <a:latin typeface="Arial" panose="020B0604020202020204" pitchFamily="34" charset="0"/>
              <a:cs typeface="Arial" panose="020B0604020202020204" pitchFamily="34" charset="0"/>
            </a:rPr>
            <a:t>Advising</a:t>
          </a:r>
          <a:r>
            <a:rPr lang="en-US" sz="2900" dirty="0" smtClean="0">
              <a:latin typeface="Arial" panose="020B0604020202020204" pitchFamily="34" charset="0"/>
              <a:cs typeface="Arial" panose="020B0604020202020204" pitchFamily="34" charset="0"/>
            </a:rPr>
            <a:t/>
          </a:r>
          <a:br>
            <a:rPr lang="en-US" sz="29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Expansion</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Focus on 3</a:t>
          </a:r>
          <a:r>
            <a:rPr lang="en-US" sz="2000" baseline="30000" dirty="0" smtClean="0">
              <a:latin typeface="Arial" panose="020B0604020202020204" pitchFamily="34" charset="0"/>
              <a:cs typeface="Arial" panose="020B0604020202020204" pitchFamily="34" charset="0"/>
            </a:rPr>
            <a:t>rd</a:t>
          </a:r>
          <a:r>
            <a:rPr lang="en-US" sz="2000" dirty="0" smtClean="0">
              <a:latin typeface="Arial" panose="020B0604020202020204" pitchFamily="34" charset="0"/>
              <a:cs typeface="Arial" panose="020B0604020202020204" pitchFamily="34" charset="0"/>
            </a:rPr>
            <a:t> &amp; 4</a:t>
          </a:r>
          <a:r>
            <a:rPr lang="en-US" sz="2000" baseline="30000" dirty="0" smtClean="0">
              <a:latin typeface="Arial" panose="020B0604020202020204" pitchFamily="34" charset="0"/>
              <a:cs typeface="Arial" panose="020B0604020202020204" pitchFamily="34" charset="0"/>
            </a:rPr>
            <a:t>th</a:t>
          </a:r>
          <a:r>
            <a:rPr lang="en-US" sz="2000" dirty="0" smtClean="0">
              <a:latin typeface="Arial" panose="020B0604020202020204" pitchFamily="34" charset="0"/>
              <a:cs typeface="Arial" panose="020B0604020202020204" pitchFamily="34" charset="0"/>
            </a:rPr>
            <a:t> yrs.</a:t>
          </a:r>
          <a:endParaRPr lang="en-US" sz="2000" dirty="0">
            <a:latin typeface="Arial" panose="020B0604020202020204" pitchFamily="34" charset="0"/>
            <a:cs typeface="Arial" panose="020B0604020202020204" pitchFamily="34" charset="0"/>
          </a:endParaRPr>
        </a:p>
      </dgm:t>
    </dgm:pt>
    <dgm:pt modelId="{9CC8C7CE-3F57-4879-B45C-B94092330E84}" type="parTrans" cxnId="{A51C4FD2-BD41-4CD3-8906-A61EC9A9A3DF}">
      <dgm:prSet/>
      <dgm:spPr/>
      <dgm:t>
        <a:bodyPr/>
        <a:lstStyle/>
        <a:p>
          <a:endParaRPr lang="en-US"/>
        </a:p>
      </dgm:t>
    </dgm:pt>
    <dgm:pt modelId="{BC7046CD-8AEF-437E-BD53-2BC5F9C47290}" type="sibTrans" cxnId="{A51C4FD2-BD41-4CD3-8906-A61EC9A9A3DF}">
      <dgm:prSet/>
      <dgm:spPr/>
      <dgm:t>
        <a:bodyPr/>
        <a:lstStyle/>
        <a:p>
          <a:endParaRPr lang="en-US"/>
        </a:p>
      </dgm:t>
    </dgm:pt>
    <dgm:pt modelId="{B220C0FF-600F-4276-9902-416B46CBD24C}">
      <dgm:prSet custT="1"/>
      <dgm:spPr>
        <a:solidFill>
          <a:schemeClr val="tx1"/>
        </a:solidFill>
      </dgm:spPr>
      <dgm:t>
        <a:bodyPr/>
        <a:lstStyle/>
        <a:p>
          <a:r>
            <a:rPr lang="en-US" sz="2900" b="1" dirty="0" smtClean="0">
              <a:latin typeface="Arial" panose="020B0604020202020204" pitchFamily="34" charset="0"/>
              <a:cs typeface="Arial" panose="020B0604020202020204" pitchFamily="34" charset="0"/>
            </a:rPr>
            <a:t>Courses</a:t>
          </a:r>
          <a:br>
            <a:rPr lang="en-US" sz="2900" b="1" dirty="0" smtClean="0">
              <a:latin typeface="Arial" panose="020B0604020202020204" pitchFamily="34" charset="0"/>
              <a:cs typeface="Arial" panose="020B0604020202020204" pitchFamily="34" charset="0"/>
            </a:rPr>
          </a:br>
          <a:r>
            <a:rPr lang="en-US" sz="2000" b="0" dirty="0" smtClean="0">
              <a:latin typeface="Arial" panose="020B0604020202020204" pitchFamily="34" charset="0"/>
              <a:cs typeface="Arial" panose="020B0604020202020204" pitchFamily="34" charset="0"/>
            </a:rPr>
            <a:t>- Class availability</a:t>
          </a:r>
          <a:br>
            <a:rPr lang="en-US" sz="2000" b="0" dirty="0" smtClean="0">
              <a:latin typeface="Arial" panose="020B0604020202020204" pitchFamily="34" charset="0"/>
              <a:cs typeface="Arial" panose="020B0604020202020204" pitchFamily="34" charset="0"/>
            </a:rPr>
          </a:br>
          <a:r>
            <a:rPr lang="en-US" sz="2000" b="0" dirty="0" smtClean="0">
              <a:latin typeface="Arial" panose="020B0604020202020204" pitchFamily="34" charset="0"/>
              <a:cs typeface="Arial" panose="020B0604020202020204" pitchFamily="34" charset="0"/>
            </a:rPr>
            <a:t>- High DFW classes</a:t>
          </a:r>
          <a:endParaRPr lang="en-US" sz="2000" b="0" dirty="0">
            <a:latin typeface="Arial" panose="020B0604020202020204" pitchFamily="34" charset="0"/>
            <a:cs typeface="Arial" panose="020B0604020202020204" pitchFamily="34" charset="0"/>
          </a:endParaRPr>
        </a:p>
      </dgm:t>
    </dgm:pt>
    <dgm:pt modelId="{9D530D0D-09FE-4E75-9E5E-613229D05F9A}" type="parTrans" cxnId="{B648A4C9-399A-4E15-81C1-024777000432}">
      <dgm:prSet/>
      <dgm:spPr/>
      <dgm:t>
        <a:bodyPr/>
        <a:lstStyle/>
        <a:p>
          <a:endParaRPr lang="en-US"/>
        </a:p>
      </dgm:t>
    </dgm:pt>
    <dgm:pt modelId="{2271FA86-4A65-4D6B-9293-9C73E7EFA70C}" type="sibTrans" cxnId="{B648A4C9-399A-4E15-81C1-024777000432}">
      <dgm:prSet/>
      <dgm:spPr/>
      <dgm:t>
        <a:bodyPr/>
        <a:lstStyle/>
        <a:p>
          <a:endParaRPr lang="en-US"/>
        </a:p>
      </dgm:t>
    </dgm:pt>
    <dgm:pt modelId="{C63F71DA-854F-4E8E-9E44-9E8634782E55}" type="pres">
      <dgm:prSet presAssocID="{C1D379CE-DD82-4DD6-A892-ACA1F1D368DF}" presName="diagram" presStyleCnt="0">
        <dgm:presLayoutVars>
          <dgm:dir/>
          <dgm:resizeHandles val="exact"/>
        </dgm:presLayoutVars>
      </dgm:prSet>
      <dgm:spPr/>
      <dgm:t>
        <a:bodyPr/>
        <a:lstStyle/>
        <a:p>
          <a:endParaRPr lang="en-US"/>
        </a:p>
      </dgm:t>
    </dgm:pt>
    <dgm:pt modelId="{BE6574BC-5F8E-48EE-ADE5-1555CE27D3F0}" type="pres">
      <dgm:prSet presAssocID="{C5CE12C6-EA66-44BC-B768-88F4DB6BD161}" presName="node" presStyleLbl="node1" presStyleIdx="0" presStyleCnt="9" custScaleX="125205">
        <dgm:presLayoutVars>
          <dgm:bulletEnabled val="1"/>
        </dgm:presLayoutVars>
      </dgm:prSet>
      <dgm:spPr/>
      <dgm:t>
        <a:bodyPr/>
        <a:lstStyle/>
        <a:p>
          <a:endParaRPr lang="en-US"/>
        </a:p>
      </dgm:t>
    </dgm:pt>
    <dgm:pt modelId="{B420E35F-83DF-4901-BF44-7E7131F7109B}" type="pres">
      <dgm:prSet presAssocID="{6B5780D3-66E6-400C-BDC8-FDC030B6F634}" presName="sibTrans" presStyleCnt="0"/>
      <dgm:spPr/>
    </dgm:pt>
    <dgm:pt modelId="{D153FBCE-4696-47F3-A92F-7404E97A36B3}" type="pres">
      <dgm:prSet presAssocID="{6B9BC4B6-5F33-42CA-A5D3-CF9BEE6D2C6F}" presName="node" presStyleLbl="node1" presStyleIdx="1" presStyleCnt="9" custScaleX="125205">
        <dgm:presLayoutVars>
          <dgm:bulletEnabled val="1"/>
        </dgm:presLayoutVars>
      </dgm:prSet>
      <dgm:spPr/>
      <dgm:t>
        <a:bodyPr/>
        <a:lstStyle/>
        <a:p>
          <a:endParaRPr lang="en-US"/>
        </a:p>
      </dgm:t>
    </dgm:pt>
    <dgm:pt modelId="{D885B406-CEDA-441F-A05E-7ED0BD0776CE}" type="pres">
      <dgm:prSet presAssocID="{5775AA6D-9442-4E1B-A41A-F00AB563EED7}" presName="sibTrans" presStyleCnt="0"/>
      <dgm:spPr/>
    </dgm:pt>
    <dgm:pt modelId="{CBB1CA01-0642-4EEB-8CB9-1C809DF6E210}" type="pres">
      <dgm:prSet presAssocID="{5C778A93-8BCD-4720-88BE-3EA4EE607406}" presName="node" presStyleLbl="node1" presStyleIdx="2" presStyleCnt="9" custScaleX="125205">
        <dgm:presLayoutVars>
          <dgm:bulletEnabled val="1"/>
        </dgm:presLayoutVars>
      </dgm:prSet>
      <dgm:spPr/>
      <dgm:t>
        <a:bodyPr/>
        <a:lstStyle/>
        <a:p>
          <a:endParaRPr lang="en-US"/>
        </a:p>
      </dgm:t>
    </dgm:pt>
    <dgm:pt modelId="{9CDA2980-F690-4954-A028-1DA500934B2F}" type="pres">
      <dgm:prSet presAssocID="{53FEB17B-2E53-4DDA-8B94-CAC777AE847B}" presName="sibTrans" presStyleCnt="0"/>
      <dgm:spPr/>
    </dgm:pt>
    <dgm:pt modelId="{249A7032-F629-4B74-9182-80A86D202070}" type="pres">
      <dgm:prSet presAssocID="{D33AB2E1-FE4E-4800-A7F3-66F49162DA20}" presName="node" presStyleLbl="node1" presStyleIdx="3" presStyleCnt="9" custScaleX="125205">
        <dgm:presLayoutVars>
          <dgm:bulletEnabled val="1"/>
        </dgm:presLayoutVars>
      </dgm:prSet>
      <dgm:spPr/>
      <dgm:t>
        <a:bodyPr/>
        <a:lstStyle/>
        <a:p>
          <a:endParaRPr lang="en-US"/>
        </a:p>
      </dgm:t>
    </dgm:pt>
    <dgm:pt modelId="{94246508-0303-462D-B9A8-307522661F88}" type="pres">
      <dgm:prSet presAssocID="{886B4F24-59AD-47F6-818F-1C8F0E6959FD}" presName="sibTrans" presStyleCnt="0"/>
      <dgm:spPr/>
    </dgm:pt>
    <dgm:pt modelId="{7191E684-499B-4A4A-A116-E7462075B74A}" type="pres">
      <dgm:prSet presAssocID="{FB2E751E-E7A4-4620-8D67-B30EB86F4995}" presName="node" presStyleLbl="node1" presStyleIdx="4" presStyleCnt="9" custScaleX="125205">
        <dgm:presLayoutVars>
          <dgm:bulletEnabled val="1"/>
        </dgm:presLayoutVars>
      </dgm:prSet>
      <dgm:spPr/>
      <dgm:t>
        <a:bodyPr/>
        <a:lstStyle/>
        <a:p>
          <a:endParaRPr lang="en-US"/>
        </a:p>
      </dgm:t>
    </dgm:pt>
    <dgm:pt modelId="{AB4FF2BD-0258-44E5-AED1-110BDFCC9AAA}" type="pres">
      <dgm:prSet presAssocID="{980AD7CC-CC33-47E9-BFA8-E48B06B73F6C}" presName="sibTrans" presStyleCnt="0"/>
      <dgm:spPr/>
    </dgm:pt>
    <dgm:pt modelId="{B5A57BE2-9404-4E84-81F8-2E0B11216BD9}" type="pres">
      <dgm:prSet presAssocID="{3A11340A-45E0-4FC4-BD58-1E8B5B225A9C}" presName="node" presStyleLbl="node1" presStyleIdx="5" presStyleCnt="9" custScaleX="125205">
        <dgm:presLayoutVars>
          <dgm:bulletEnabled val="1"/>
        </dgm:presLayoutVars>
      </dgm:prSet>
      <dgm:spPr/>
      <dgm:t>
        <a:bodyPr/>
        <a:lstStyle/>
        <a:p>
          <a:endParaRPr lang="en-US"/>
        </a:p>
      </dgm:t>
    </dgm:pt>
    <dgm:pt modelId="{B07A90AA-8C06-42FF-8182-E887D94F4833}" type="pres">
      <dgm:prSet presAssocID="{E3C8B415-19F0-41E6-A7C7-2ED043B59205}" presName="sibTrans" presStyleCnt="0"/>
      <dgm:spPr/>
    </dgm:pt>
    <dgm:pt modelId="{A71665B3-A441-48C3-A100-325838B3A798}" type="pres">
      <dgm:prSet presAssocID="{1684864C-D0F6-4C57-AEB9-50CEEF5E23E8}" presName="node" presStyleLbl="node1" presStyleIdx="6" presStyleCnt="9" custScaleX="125205" custLinFactNeighborX="-1498" custLinFactNeighborY="19">
        <dgm:presLayoutVars>
          <dgm:bulletEnabled val="1"/>
        </dgm:presLayoutVars>
      </dgm:prSet>
      <dgm:spPr/>
      <dgm:t>
        <a:bodyPr/>
        <a:lstStyle/>
        <a:p>
          <a:endParaRPr lang="en-US"/>
        </a:p>
      </dgm:t>
    </dgm:pt>
    <dgm:pt modelId="{390520E5-4788-4D9B-B49F-FD0E7B94AD27}" type="pres">
      <dgm:prSet presAssocID="{324180CC-EBF1-4BDA-B287-0D9FCCD1EC8C}" presName="sibTrans" presStyleCnt="0"/>
      <dgm:spPr/>
    </dgm:pt>
    <dgm:pt modelId="{23009A91-4EEC-4235-8603-E4ACA15D0271}" type="pres">
      <dgm:prSet presAssocID="{232DA940-C93F-4EEE-8C79-40513AF66539}" presName="node" presStyleLbl="node1" presStyleIdx="7" presStyleCnt="9" custScaleX="125205">
        <dgm:presLayoutVars>
          <dgm:bulletEnabled val="1"/>
        </dgm:presLayoutVars>
      </dgm:prSet>
      <dgm:spPr/>
      <dgm:t>
        <a:bodyPr/>
        <a:lstStyle/>
        <a:p>
          <a:endParaRPr lang="en-US"/>
        </a:p>
      </dgm:t>
    </dgm:pt>
    <dgm:pt modelId="{12F2607C-8093-43FA-82B1-6BE28B8700B3}" type="pres">
      <dgm:prSet presAssocID="{BC7046CD-8AEF-437E-BD53-2BC5F9C47290}" presName="sibTrans" presStyleCnt="0"/>
      <dgm:spPr/>
    </dgm:pt>
    <dgm:pt modelId="{E35FF798-7F6B-4467-9C39-FB280032AABE}" type="pres">
      <dgm:prSet presAssocID="{B220C0FF-600F-4276-9902-416B46CBD24C}" presName="node" presStyleLbl="node1" presStyleIdx="8" presStyleCnt="9" custScaleX="125205">
        <dgm:presLayoutVars>
          <dgm:bulletEnabled val="1"/>
        </dgm:presLayoutVars>
      </dgm:prSet>
      <dgm:spPr/>
      <dgm:t>
        <a:bodyPr/>
        <a:lstStyle/>
        <a:p>
          <a:endParaRPr lang="en-US"/>
        </a:p>
      </dgm:t>
    </dgm:pt>
  </dgm:ptLst>
  <dgm:cxnLst>
    <dgm:cxn modelId="{7B664C29-F39B-48FB-9FBF-2A644F149C41}" srcId="{C1D379CE-DD82-4DD6-A892-ACA1F1D368DF}" destId="{D33AB2E1-FE4E-4800-A7F3-66F49162DA20}" srcOrd="3" destOrd="0" parTransId="{155A3A48-AB5E-44D0-A1A6-A5A1BAB66C51}" sibTransId="{886B4F24-59AD-47F6-818F-1C8F0E6959FD}"/>
    <dgm:cxn modelId="{40E800E7-B91B-47B2-993C-7D45B5DDEC6B}" srcId="{C1D379CE-DD82-4DD6-A892-ACA1F1D368DF}" destId="{6B9BC4B6-5F33-42CA-A5D3-CF9BEE6D2C6F}" srcOrd="1" destOrd="0" parTransId="{0E1E89FA-1C34-443E-A3F5-48B89CE2C283}" sibTransId="{5775AA6D-9442-4E1B-A41A-F00AB563EED7}"/>
    <dgm:cxn modelId="{A51C4FD2-BD41-4CD3-8906-A61EC9A9A3DF}" srcId="{C1D379CE-DD82-4DD6-A892-ACA1F1D368DF}" destId="{232DA940-C93F-4EEE-8C79-40513AF66539}" srcOrd="7" destOrd="0" parTransId="{9CC8C7CE-3F57-4879-B45C-B94092330E84}" sibTransId="{BC7046CD-8AEF-437E-BD53-2BC5F9C47290}"/>
    <dgm:cxn modelId="{AFFFA9FB-06FE-2B4E-AC9E-634E1470C589}" type="presOf" srcId="{1684864C-D0F6-4C57-AEB9-50CEEF5E23E8}" destId="{A71665B3-A441-48C3-A100-325838B3A798}" srcOrd="0" destOrd="0" presId="urn:microsoft.com/office/officeart/2005/8/layout/default"/>
    <dgm:cxn modelId="{95613840-BA3A-F942-B6B5-09499AF603F5}" type="presOf" srcId="{FB2E751E-E7A4-4620-8D67-B30EB86F4995}" destId="{7191E684-499B-4A4A-A116-E7462075B74A}" srcOrd="0" destOrd="0" presId="urn:microsoft.com/office/officeart/2005/8/layout/default"/>
    <dgm:cxn modelId="{F7FAAFAF-F66F-49F1-889F-57F25231CB06}" srcId="{C1D379CE-DD82-4DD6-A892-ACA1F1D368DF}" destId="{C5CE12C6-EA66-44BC-B768-88F4DB6BD161}" srcOrd="0" destOrd="0" parTransId="{0FC7C793-E443-4251-B05B-A88F69492BE8}" sibTransId="{6B5780D3-66E6-400C-BDC8-FDC030B6F634}"/>
    <dgm:cxn modelId="{CB7D90B5-963E-45B9-854E-D9696803D34D}" srcId="{C1D379CE-DD82-4DD6-A892-ACA1F1D368DF}" destId="{5C778A93-8BCD-4720-88BE-3EA4EE607406}" srcOrd="2" destOrd="0" parTransId="{6CF87255-F966-42EF-B188-9F94BF8E9499}" sibTransId="{53FEB17B-2E53-4DDA-8B94-CAC777AE847B}"/>
    <dgm:cxn modelId="{42DFA2EA-D55A-4771-9FFA-CD4324217445}" srcId="{C1D379CE-DD82-4DD6-A892-ACA1F1D368DF}" destId="{1684864C-D0F6-4C57-AEB9-50CEEF5E23E8}" srcOrd="6" destOrd="0" parTransId="{73474CF5-8B22-4EA2-BBEB-6E0A857B657A}" sibTransId="{324180CC-EBF1-4BDA-B287-0D9FCCD1EC8C}"/>
    <dgm:cxn modelId="{D81084B6-6BE3-CF44-92B0-D8039AC0F6A0}" type="presOf" srcId="{B220C0FF-600F-4276-9902-416B46CBD24C}" destId="{E35FF798-7F6B-4467-9C39-FB280032AABE}" srcOrd="0" destOrd="0" presId="urn:microsoft.com/office/officeart/2005/8/layout/default"/>
    <dgm:cxn modelId="{24590DEA-AFB4-499A-B913-CDD1647CCA33}" srcId="{C1D379CE-DD82-4DD6-A892-ACA1F1D368DF}" destId="{FB2E751E-E7A4-4620-8D67-B30EB86F4995}" srcOrd="4" destOrd="0" parTransId="{28B58EC5-187C-460F-A7DB-0253468DB136}" sibTransId="{980AD7CC-CC33-47E9-BFA8-E48B06B73F6C}"/>
    <dgm:cxn modelId="{E687D9A2-8D1D-B24B-BDE9-E82AFEE4313D}" type="presOf" srcId="{232DA940-C93F-4EEE-8C79-40513AF66539}" destId="{23009A91-4EEC-4235-8603-E4ACA15D0271}" srcOrd="0" destOrd="0" presId="urn:microsoft.com/office/officeart/2005/8/layout/default"/>
    <dgm:cxn modelId="{A6A74D96-BE25-BB43-8967-94D84941BAC9}" type="presOf" srcId="{6B9BC4B6-5F33-42CA-A5D3-CF9BEE6D2C6F}" destId="{D153FBCE-4696-47F3-A92F-7404E97A36B3}" srcOrd="0" destOrd="0" presId="urn:microsoft.com/office/officeart/2005/8/layout/default"/>
    <dgm:cxn modelId="{0B763286-E7F1-7C47-B7B7-D7998DFFF68E}" type="presOf" srcId="{D33AB2E1-FE4E-4800-A7F3-66F49162DA20}" destId="{249A7032-F629-4B74-9182-80A86D202070}" srcOrd="0" destOrd="0" presId="urn:microsoft.com/office/officeart/2005/8/layout/default"/>
    <dgm:cxn modelId="{24CD0F2D-2712-EA45-B7B5-D5993E06BA3E}" type="presOf" srcId="{C1D379CE-DD82-4DD6-A892-ACA1F1D368DF}" destId="{C63F71DA-854F-4E8E-9E44-9E8634782E55}" srcOrd="0" destOrd="0" presId="urn:microsoft.com/office/officeart/2005/8/layout/default"/>
    <dgm:cxn modelId="{AE976BDA-EAF9-7047-9D0C-B2B7663DF470}" type="presOf" srcId="{C5CE12C6-EA66-44BC-B768-88F4DB6BD161}" destId="{BE6574BC-5F8E-48EE-ADE5-1555CE27D3F0}" srcOrd="0" destOrd="0" presId="urn:microsoft.com/office/officeart/2005/8/layout/default"/>
    <dgm:cxn modelId="{B648A4C9-399A-4E15-81C1-024777000432}" srcId="{C1D379CE-DD82-4DD6-A892-ACA1F1D368DF}" destId="{B220C0FF-600F-4276-9902-416B46CBD24C}" srcOrd="8" destOrd="0" parTransId="{9D530D0D-09FE-4E75-9E5E-613229D05F9A}" sibTransId="{2271FA86-4A65-4D6B-9293-9C73E7EFA70C}"/>
    <dgm:cxn modelId="{7D6190FB-520F-4C82-A640-F57912F36A32}" srcId="{C1D379CE-DD82-4DD6-A892-ACA1F1D368DF}" destId="{3A11340A-45E0-4FC4-BD58-1E8B5B225A9C}" srcOrd="5" destOrd="0" parTransId="{9327006F-97D7-4DE2-8817-52FA59AD944D}" sibTransId="{E3C8B415-19F0-41E6-A7C7-2ED043B59205}"/>
    <dgm:cxn modelId="{0EF5C8D8-58FA-0F4C-9F11-EFA731BBD92B}" type="presOf" srcId="{5C778A93-8BCD-4720-88BE-3EA4EE607406}" destId="{CBB1CA01-0642-4EEB-8CB9-1C809DF6E210}" srcOrd="0" destOrd="0" presId="urn:microsoft.com/office/officeart/2005/8/layout/default"/>
    <dgm:cxn modelId="{DE97B8F8-FF39-8942-B618-B0B05FA668D0}" type="presOf" srcId="{3A11340A-45E0-4FC4-BD58-1E8B5B225A9C}" destId="{B5A57BE2-9404-4E84-81F8-2E0B11216BD9}" srcOrd="0" destOrd="0" presId="urn:microsoft.com/office/officeart/2005/8/layout/default"/>
    <dgm:cxn modelId="{1B48DBFC-A297-F841-BB50-E8A61296302A}" type="presParOf" srcId="{C63F71DA-854F-4E8E-9E44-9E8634782E55}" destId="{BE6574BC-5F8E-48EE-ADE5-1555CE27D3F0}" srcOrd="0" destOrd="0" presId="urn:microsoft.com/office/officeart/2005/8/layout/default"/>
    <dgm:cxn modelId="{8A46251B-4831-FC4F-AE1B-D50D85B2C835}" type="presParOf" srcId="{C63F71DA-854F-4E8E-9E44-9E8634782E55}" destId="{B420E35F-83DF-4901-BF44-7E7131F7109B}" srcOrd="1" destOrd="0" presId="urn:microsoft.com/office/officeart/2005/8/layout/default"/>
    <dgm:cxn modelId="{C77C331D-D032-9B4C-95AF-B845DBA6B64D}" type="presParOf" srcId="{C63F71DA-854F-4E8E-9E44-9E8634782E55}" destId="{D153FBCE-4696-47F3-A92F-7404E97A36B3}" srcOrd="2" destOrd="0" presId="urn:microsoft.com/office/officeart/2005/8/layout/default"/>
    <dgm:cxn modelId="{57D3BCFD-4920-F948-829B-4EDAE96DEC86}" type="presParOf" srcId="{C63F71DA-854F-4E8E-9E44-9E8634782E55}" destId="{D885B406-CEDA-441F-A05E-7ED0BD0776CE}" srcOrd="3" destOrd="0" presId="urn:microsoft.com/office/officeart/2005/8/layout/default"/>
    <dgm:cxn modelId="{B9F617D2-2860-F448-975B-C343BC229E7A}" type="presParOf" srcId="{C63F71DA-854F-4E8E-9E44-9E8634782E55}" destId="{CBB1CA01-0642-4EEB-8CB9-1C809DF6E210}" srcOrd="4" destOrd="0" presId="urn:microsoft.com/office/officeart/2005/8/layout/default"/>
    <dgm:cxn modelId="{11FB7DDB-2046-9F47-A440-B33D7ACEFE8A}" type="presParOf" srcId="{C63F71DA-854F-4E8E-9E44-9E8634782E55}" destId="{9CDA2980-F690-4954-A028-1DA500934B2F}" srcOrd="5" destOrd="0" presId="urn:microsoft.com/office/officeart/2005/8/layout/default"/>
    <dgm:cxn modelId="{8A7770B5-0C18-3748-8964-923EC4E6F723}" type="presParOf" srcId="{C63F71DA-854F-4E8E-9E44-9E8634782E55}" destId="{249A7032-F629-4B74-9182-80A86D202070}" srcOrd="6" destOrd="0" presId="urn:microsoft.com/office/officeart/2005/8/layout/default"/>
    <dgm:cxn modelId="{30A1EC14-AFF9-764B-A465-5F853B4FD1A0}" type="presParOf" srcId="{C63F71DA-854F-4E8E-9E44-9E8634782E55}" destId="{94246508-0303-462D-B9A8-307522661F88}" srcOrd="7" destOrd="0" presId="urn:microsoft.com/office/officeart/2005/8/layout/default"/>
    <dgm:cxn modelId="{7C9AC371-7236-2C4A-BFE4-12EB9F55197F}" type="presParOf" srcId="{C63F71DA-854F-4E8E-9E44-9E8634782E55}" destId="{7191E684-499B-4A4A-A116-E7462075B74A}" srcOrd="8" destOrd="0" presId="urn:microsoft.com/office/officeart/2005/8/layout/default"/>
    <dgm:cxn modelId="{EF5C2A7D-0F8E-B848-8788-23EE57A2F3E9}" type="presParOf" srcId="{C63F71DA-854F-4E8E-9E44-9E8634782E55}" destId="{AB4FF2BD-0258-44E5-AED1-110BDFCC9AAA}" srcOrd="9" destOrd="0" presId="urn:microsoft.com/office/officeart/2005/8/layout/default"/>
    <dgm:cxn modelId="{C14593FD-2FF6-6142-884A-45547B217E98}" type="presParOf" srcId="{C63F71DA-854F-4E8E-9E44-9E8634782E55}" destId="{B5A57BE2-9404-4E84-81F8-2E0B11216BD9}" srcOrd="10" destOrd="0" presId="urn:microsoft.com/office/officeart/2005/8/layout/default"/>
    <dgm:cxn modelId="{7F6EE290-E289-8D4F-8768-0999B396ACAB}" type="presParOf" srcId="{C63F71DA-854F-4E8E-9E44-9E8634782E55}" destId="{B07A90AA-8C06-42FF-8182-E887D94F4833}" srcOrd="11" destOrd="0" presId="urn:microsoft.com/office/officeart/2005/8/layout/default"/>
    <dgm:cxn modelId="{B5547A60-ECA6-4A4A-AE08-54AD29E432A4}" type="presParOf" srcId="{C63F71DA-854F-4E8E-9E44-9E8634782E55}" destId="{A71665B3-A441-48C3-A100-325838B3A798}" srcOrd="12" destOrd="0" presId="urn:microsoft.com/office/officeart/2005/8/layout/default"/>
    <dgm:cxn modelId="{253ADAD6-7B5C-0647-9BF8-485D9EFF587A}" type="presParOf" srcId="{C63F71DA-854F-4E8E-9E44-9E8634782E55}" destId="{390520E5-4788-4D9B-B49F-FD0E7B94AD27}" srcOrd="13" destOrd="0" presId="urn:microsoft.com/office/officeart/2005/8/layout/default"/>
    <dgm:cxn modelId="{CA8784AA-45CC-6C4A-B327-71B309C908DC}" type="presParOf" srcId="{C63F71DA-854F-4E8E-9E44-9E8634782E55}" destId="{23009A91-4EEC-4235-8603-E4ACA15D0271}" srcOrd="14" destOrd="0" presId="urn:microsoft.com/office/officeart/2005/8/layout/default"/>
    <dgm:cxn modelId="{CA9B3439-049F-0F44-B054-073483D128A5}" type="presParOf" srcId="{C63F71DA-854F-4E8E-9E44-9E8634782E55}" destId="{12F2607C-8093-43FA-82B1-6BE28B8700B3}" srcOrd="15" destOrd="0" presId="urn:microsoft.com/office/officeart/2005/8/layout/default"/>
    <dgm:cxn modelId="{D5250D9F-AEA9-D740-AA7F-4F4ADB82B300}" type="presParOf" srcId="{C63F71DA-854F-4E8E-9E44-9E8634782E55}" destId="{E35FF798-7F6B-4467-9C39-FB280032AABE}"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B4465FE-0735-4D93-8F22-DA3D314DAE8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123DED9-6323-4235-AD2B-DB03440555B5}">
      <dgm:prSet phldrT="[Text]" custT="1"/>
      <dgm:spPr>
        <a:solidFill>
          <a:schemeClr val="tx1"/>
        </a:solidFill>
      </dgm:spPr>
      <dgm:t>
        <a:bodyPr/>
        <a:lstStyle/>
        <a:p>
          <a:r>
            <a:rPr lang="en-US" sz="2700" dirty="0" smtClean="0">
              <a:latin typeface="Arial" panose="020B0604020202020204" pitchFamily="34" charset="0"/>
              <a:cs typeface="Arial" panose="020B0604020202020204" pitchFamily="34" charset="0"/>
            </a:rPr>
            <a:t>Goals</a:t>
          </a:r>
          <a:endParaRPr lang="en-US" sz="2700" dirty="0">
            <a:latin typeface="Arial" panose="020B0604020202020204" pitchFamily="34" charset="0"/>
            <a:cs typeface="Arial" panose="020B0604020202020204" pitchFamily="34" charset="0"/>
          </a:endParaRPr>
        </a:p>
      </dgm:t>
    </dgm:pt>
    <dgm:pt modelId="{210ABD70-526E-42BC-83BA-7E7A1700D3BF}" type="parTrans" cxnId="{097903F9-3D18-4DDE-9434-EE0DC8B91E2D}">
      <dgm:prSet/>
      <dgm:spPr/>
      <dgm:t>
        <a:bodyPr/>
        <a:lstStyle/>
        <a:p>
          <a:endParaRPr lang="en-US">
            <a:latin typeface="Arial" panose="020B0604020202020204" pitchFamily="34" charset="0"/>
            <a:cs typeface="Arial" panose="020B0604020202020204" pitchFamily="34" charset="0"/>
          </a:endParaRPr>
        </a:p>
      </dgm:t>
    </dgm:pt>
    <dgm:pt modelId="{F3ACA799-90EA-48C9-9954-89967F3BA2E5}" type="sibTrans" cxnId="{097903F9-3D18-4DDE-9434-EE0DC8B91E2D}">
      <dgm:prSet/>
      <dgm:spPr/>
      <dgm:t>
        <a:bodyPr/>
        <a:lstStyle/>
        <a:p>
          <a:endParaRPr lang="en-US">
            <a:latin typeface="Arial" panose="020B0604020202020204" pitchFamily="34" charset="0"/>
            <a:cs typeface="Arial" panose="020B0604020202020204" pitchFamily="34" charset="0"/>
          </a:endParaRPr>
        </a:p>
      </dgm:t>
    </dgm:pt>
    <dgm:pt modelId="{C450FCF4-E96D-4AC7-AC11-261C1C1B6A38}">
      <dgm:prSet phldrT="[Text]" custT="1"/>
      <dgm:spPr/>
      <dgm:t>
        <a:bodyPr/>
        <a:lstStyle/>
        <a:p>
          <a:r>
            <a:rPr lang="en-US" sz="2000" dirty="0" smtClean="0">
              <a:latin typeface="Arial" panose="020B0604020202020204" pitchFamily="34" charset="0"/>
              <a:cs typeface="Arial" panose="020B0604020202020204" pitchFamily="34" charset="0"/>
            </a:rPr>
            <a:t>Improve student outcomes</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Retention</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- 4-Year graduation rate</a:t>
          </a:r>
          <a:endParaRPr lang="en-US" sz="2000" dirty="0">
            <a:latin typeface="Arial" panose="020B0604020202020204" pitchFamily="34" charset="0"/>
            <a:cs typeface="Arial" panose="020B0604020202020204" pitchFamily="34" charset="0"/>
          </a:endParaRPr>
        </a:p>
      </dgm:t>
    </dgm:pt>
    <dgm:pt modelId="{9B8193D7-AF75-4B47-9F24-E34128379027}" type="parTrans" cxnId="{42BAB2D3-C910-43C2-908C-CEBA33BA0940}">
      <dgm:prSet/>
      <dgm:spPr/>
      <dgm:t>
        <a:bodyPr/>
        <a:lstStyle/>
        <a:p>
          <a:endParaRPr lang="en-US">
            <a:latin typeface="Arial" panose="020B0604020202020204" pitchFamily="34" charset="0"/>
            <a:cs typeface="Arial" panose="020B0604020202020204" pitchFamily="34" charset="0"/>
          </a:endParaRPr>
        </a:p>
      </dgm:t>
    </dgm:pt>
    <dgm:pt modelId="{85EDB993-2007-47B4-9722-1944DDE734DB}" type="sibTrans" cxnId="{42BAB2D3-C910-43C2-908C-CEBA33BA0940}">
      <dgm:prSet/>
      <dgm:spPr/>
      <dgm:t>
        <a:bodyPr/>
        <a:lstStyle/>
        <a:p>
          <a:endParaRPr lang="en-US">
            <a:latin typeface="Arial" panose="020B0604020202020204" pitchFamily="34" charset="0"/>
            <a:cs typeface="Arial" panose="020B0604020202020204" pitchFamily="34" charset="0"/>
          </a:endParaRPr>
        </a:p>
      </dgm:t>
    </dgm:pt>
    <dgm:pt modelId="{FCC4AD22-905D-4813-9B7F-A7606AC58D2D}">
      <dgm:prSet phldrT="[Text]" custT="1"/>
      <dgm:spPr>
        <a:solidFill>
          <a:srgbClr val="FFC000"/>
        </a:solidFill>
      </dgm:spPr>
      <dgm:t>
        <a:bodyPr/>
        <a:lstStyle/>
        <a:p>
          <a:r>
            <a:rPr lang="en-US" sz="2700" dirty="0" smtClean="0">
              <a:solidFill>
                <a:schemeClr val="tx1"/>
              </a:solidFill>
              <a:latin typeface="Arial" panose="020B0604020202020204" pitchFamily="34" charset="0"/>
              <a:cs typeface="Arial" panose="020B0604020202020204" pitchFamily="34" charset="0"/>
            </a:rPr>
            <a:t>Values and approach</a:t>
          </a:r>
          <a:endParaRPr lang="en-US" sz="2700" dirty="0">
            <a:solidFill>
              <a:schemeClr val="tx1"/>
            </a:solidFill>
            <a:latin typeface="Arial" panose="020B0604020202020204" pitchFamily="34" charset="0"/>
            <a:cs typeface="Arial" panose="020B0604020202020204" pitchFamily="34" charset="0"/>
          </a:endParaRPr>
        </a:p>
      </dgm:t>
    </dgm:pt>
    <dgm:pt modelId="{9C5FE7FA-84A6-4CFA-BC09-7C3D8C02D2F5}" type="parTrans" cxnId="{CCF28D12-08B4-4E2D-8379-9211D936B6F0}">
      <dgm:prSet/>
      <dgm:spPr/>
      <dgm:t>
        <a:bodyPr/>
        <a:lstStyle/>
        <a:p>
          <a:endParaRPr lang="en-US">
            <a:latin typeface="Arial" panose="020B0604020202020204" pitchFamily="34" charset="0"/>
            <a:cs typeface="Arial" panose="020B0604020202020204" pitchFamily="34" charset="0"/>
          </a:endParaRPr>
        </a:p>
      </dgm:t>
    </dgm:pt>
    <dgm:pt modelId="{DC33BB0D-6A6D-4AA7-A582-8B86EFE62228}" type="sibTrans" cxnId="{CCF28D12-08B4-4E2D-8379-9211D936B6F0}">
      <dgm:prSet/>
      <dgm:spPr/>
      <dgm:t>
        <a:bodyPr/>
        <a:lstStyle/>
        <a:p>
          <a:endParaRPr lang="en-US">
            <a:latin typeface="Arial" panose="020B0604020202020204" pitchFamily="34" charset="0"/>
            <a:cs typeface="Arial" panose="020B0604020202020204" pitchFamily="34" charset="0"/>
          </a:endParaRPr>
        </a:p>
      </dgm:t>
    </dgm:pt>
    <dgm:pt modelId="{0F9371DB-0C37-4B18-8F1A-CAA5EF9FDB6D}">
      <dgm:prSet phldrT="[Text]" custT="1"/>
      <dgm:spPr/>
      <dgm:t>
        <a:bodyPr/>
        <a:lstStyle/>
        <a:p>
          <a:r>
            <a:rPr lang="en-US" sz="2000" dirty="0" smtClean="0">
              <a:latin typeface="Arial" panose="020B0604020202020204" pitchFamily="34" charset="0"/>
              <a:cs typeface="Arial" panose="020B0604020202020204" pitchFamily="34" charset="0"/>
            </a:rPr>
            <a:t>Student-centric</a:t>
          </a:r>
          <a:endParaRPr lang="en-US" sz="2000" dirty="0">
            <a:latin typeface="Arial" panose="020B0604020202020204" pitchFamily="34" charset="0"/>
            <a:cs typeface="Arial" panose="020B0604020202020204" pitchFamily="34" charset="0"/>
          </a:endParaRPr>
        </a:p>
      </dgm:t>
    </dgm:pt>
    <dgm:pt modelId="{EF5ADCF2-965B-4A43-A13C-7A517FA51F81}" type="parTrans" cxnId="{99AE0AC1-C543-462A-A12F-26B8B094BA0C}">
      <dgm:prSet/>
      <dgm:spPr/>
      <dgm:t>
        <a:bodyPr/>
        <a:lstStyle/>
        <a:p>
          <a:endParaRPr lang="en-US">
            <a:latin typeface="Arial" panose="020B0604020202020204" pitchFamily="34" charset="0"/>
            <a:cs typeface="Arial" panose="020B0604020202020204" pitchFamily="34" charset="0"/>
          </a:endParaRPr>
        </a:p>
      </dgm:t>
    </dgm:pt>
    <dgm:pt modelId="{FDE4F09A-A54E-4C54-BE7B-1875B76B9C0A}" type="sibTrans" cxnId="{99AE0AC1-C543-462A-A12F-26B8B094BA0C}">
      <dgm:prSet/>
      <dgm:spPr/>
      <dgm:t>
        <a:bodyPr/>
        <a:lstStyle/>
        <a:p>
          <a:endParaRPr lang="en-US">
            <a:latin typeface="Arial" panose="020B0604020202020204" pitchFamily="34" charset="0"/>
            <a:cs typeface="Arial" panose="020B0604020202020204" pitchFamily="34" charset="0"/>
          </a:endParaRPr>
        </a:p>
      </dgm:t>
    </dgm:pt>
    <dgm:pt modelId="{30D0A271-45A2-40BE-B498-C636FA23B550}">
      <dgm:prSet phldrT="[Text]" custT="1"/>
      <dgm:spPr/>
      <dgm:t>
        <a:bodyPr/>
        <a:lstStyle/>
        <a:p>
          <a:r>
            <a:rPr lang="en-US" sz="2000" dirty="0" smtClean="0">
              <a:latin typeface="Arial" panose="020B0604020202020204" pitchFamily="34" charset="0"/>
              <a:cs typeface="Arial" panose="020B0604020202020204" pitchFamily="34" charset="0"/>
            </a:rPr>
            <a:t>Improve quality of undergraduate experience</a:t>
          </a:r>
          <a:endParaRPr lang="en-US" sz="2000" dirty="0">
            <a:latin typeface="Arial" panose="020B0604020202020204" pitchFamily="34" charset="0"/>
            <a:cs typeface="Arial" panose="020B0604020202020204" pitchFamily="34" charset="0"/>
          </a:endParaRPr>
        </a:p>
      </dgm:t>
    </dgm:pt>
    <dgm:pt modelId="{28805EC5-A28A-4213-936E-27678FB30F4E}" type="parTrans" cxnId="{C724F5C4-DDD9-4A87-B85A-209AB38C7888}">
      <dgm:prSet/>
      <dgm:spPr/>
      <dgm:t>
        <a:bodyPr/>
        <a:lstStyle/>
        <a:p>
          <a:endParaRPr lang="en-US">
            <a:latin typeface="Arial" panose="020B0604020202020204" pitchFamily="34" charset="0"/>
            <a:cs typeface="Arial" panose="020B0604020202020204" pitchFamily="34" charset="0"/>
          </a:endParaRPr>
        </a:p>
      </dgm:t>
    </dgm:pt>
    <dgm:pt modelId="{2153CD81-0BE7-4B3C-BA09-AE85E094CB69}" type="sibTrans" cxnId="{C724F5C4-DDD9-4A87-B85A-209AB38C7888}">
      <dgm:prSet/>
      <dgm:spPr/>
      <dgm:t>
        <a:bodyPr/>
        <a:lstStyle/>
        <a:p>
          <a:endParaRPr lang="en-US">
            <a:latin typeface="Arial" panose="020B0604020202020204" pitchFamily="34" charset="0"/>
            <a:cs typeface="Arial" panose="020B0604020202020204" pitchFamily="34" charset="0"/>
          </a:endParaRPr>
        </a:p>
      </dgm:t>
    </dgm:pt>
    <dgm:pt modelId="{40858290-EF28-4492-8019-40715811E689}">
      <dgm:prSet phldrT="[Text]" custT="1"/>
      <dgm:spPr/>
      <dgm:t>
        <a:bodyPr/>
        <a:lstStyle/>
        <a:p>
          <a:r>
            <a:rPr lang="en-US" sz="2000" dirty="0" smtClean="0">
              <a:latin typeface="Arial" panose="020B0604020202020204" pitchFamily="34" charset="0"/>
              <a:cs typeface="Arial" panose="020B0604020202020204" pitchFamily="34" charset="0"/>
            </a:rPr>
            <a:t>Data-informed</a:t>
          </a:r>
          <a:endParaRPr lang="en-US" sz="2000" dirty="0">
            <a:latin typeface="Arial" panose="020B0604020202020204" pitchFamily="34" charset="0"/>
            <a:cs typeface="Arial" panose="020B0604020202020204" pitchFamily="34" charset="0"/>
          </a:endParaRPr>
        </a:p>
      </dgm:t>
    </dgm:pt>
    <dgm:pt modelId="{302AE5ED-37BB-48B5-A0F1-30A7E048E2A8}" type="parTrans" cxnId="{83840DD9-9C22-4F3D-A582-4854D89F7890}">
      <dgm:prSet/>
      <dgm:spPr/>
      <dgm:t>
        <a:bodyPr/>
        <a:lstStyle/>
        <a:p>
          <a:endParaRPr lang="en-US">
            <a:latin typeface="Arial" panose="020B0604020202020204" pitchFamily="34" charset="0"/>
            <a:cs typeface="Arial" panose="020B0604020202020204" pitchFamily="34" charset="0"/>
          </a:endParaRPr>
        </a:p>
      </dgm:t>
    </dgm:pt>
    <dgm:pt modelId="{2D26D2C8-AE78-431C-A03D-B118FB36B267}" type="sibTrans" cxnId="{83840DD9-9C22-4F3D-A582-4854D89F7890}">
      <dgm:prSet/>
      <dgm:spPr/>
      <dgm:t>
        <a:bodyPr/>
        <a:lstStyle/>
        <a:p>
          <a:endParaRPr lang="en-US">
            <a:latin typeface="Arial" panose="020B0604020202020204" pitchFamily="34" charset="0"/>
            <a:cs typeface="Arial" panose="020B0604020202020204" pitchFamily="34" charset="0"/>
          </a:endParaRPr>
        </a:p>
      </dgm:t>
    </dgm:pt>
    <dgm:pt modelId="{06898BB4-E13D-4750-8F90-77AD793B49D4}">
      <dgm:prSet phldrT="[Text]" custT="1"/>
      <dgm:spPr/>
      <dgm:t>
        <a:bodyPr/>
        <a:lstStyle/>
        <a:p>
          <a:r>
            <a:rPr lang="en-US" sz="2000" dirty="0" smtClean="0">
              <a:latin typeface="Arial" panose="020B0604020202020204" pitchFamily="34" charset="0"/>
              <a:cs typeface="Arial" panose="020B0604020202020204" pitchFamily="34" charset="0"/>
            </a:rPr>
            <a:t>Evidence-based practices</a:t>
          </a:r>
          <a:endParaRPr lang="en-US" sz="2000" dirty="0">
            <a:latin typeface="Arial" panose="020B0604020202020204" pitchFamily="34" charset="0"/>
            <a:cs typeface="Arial" panose="020B0604020202020204" pitchFamily="34" charset="0"/>
          </a:endParaRPr>
        </a:p>
      </dgm:t>
    </dgm:pt>
    <dgm:pt modelId="{E8359E0C-2292-43B8-9DBC-7679A2F01116}" type="parTrans" cxnId="{55A07A97-989C-4A30-A535-09F9E235343E}">
      <dgm:prSet/>
      <dgm:spPr/>
      <dgm:t>
        <a:bodyPr/>
        <a:lstStyle/>
        <a:p>
          <a:endParaRPr lang="en-US">
            <a:latin typeface="Arial" panose="020B0604020202020204" pitchFamily="34" charset="0"/>
            <a:cs typeface="Arial" panose="020B0604020202020204" pitchFamily="34" charset="0"/>
          </a:endParaRPr>
        </a:p>
      </dgm:t>
    </dgm:pt>
    <dgm:pt modelId="{269FAA84-9756-4351-892C-A6EB0DD08560}" type="sibTrans" cxnId="{55A07A97-989C-4A30-A535-09F9E235343E}">
      <dgm:prSet/>
      <dgm:spPr/>
      <dgm:t>
        <a:bodyPr/>
        <a:lstStyle/>
        <a:p>
          <a:endParaRPr lang="en-US">
            <a:latin typeface="Arial" panose="020B0604020202020204" pitchFamily="34" charset="0"/>
            <a:cs typeface="Arial" panose="020B0604020202020204" pitchFamily="34" charset="0"/>
          </a:endParaRPr>
        </a:p>
      </dgm:t>
    </dgm:pt>
    <dgm:pt modelId="{0DFB9692-F139-45AF-BCC1-0FCCD3455F4F}">
      <dgm:prSet phldrT="[Text]" custT="1"/>
      <dgm:spPr/>
      <dgm:t>
        <a:bodyPr/>
        <a:lstStyle/>
        <a:p>
          <a:r>
            <a:rPr lang="en-US" sz="2000" dirty="0" smtClean="0">
              <a:latin typeface="Arial" panose="020B0604020202020204" pitchFamily="34" charset="0"/>
              <a:cs typeface="Arial" panose="020B0604020202020204" pitchFamily="34" charset="0"/>
            </a:rPr>
            <a:t>Predictive analytics</a:t>
          </a:r>
          <a:endParaRPr lang="en-US" sz="2000" dirty="0">
            <a:latin typeface="Arial" panose="020B0604020202020204" pitchFamily="34" charset="0"/>
            <a:cs typeface="Arial" panose="020B0604020202020204" pitchFamily="34" charset="0"/>
          </a:endParaRPr>
        </a:p>
      </dgm:t>
    </dgm:pt>
    <dgm:pt modelId="{26EC9B4C-20D8-40F6-AA2F-F88AED1EDFFD}" type="parTrans" cxnId="{0BFC7525-F6C9-4198-850C-79D385047D91}">
      <dgm:prSet/>
      <dgm:spPr/>
      <dgm:t>
        <a:bodyPr/>
        <a:lstStyle/>
        <a:p>
          <a:endParaRPr lang="en-US">
            <a:latin typeface="Arial" panose="020B0604020202020204" pitchFamily="34" charset="0"/>
            <a:cs typeface="Arial" panose="020B0604020202020204" pitchFamily="34" charset="0"/>
          </a:endParaRPr>
        </a:p>
      </dgm:t>
    </dgm:pt>
    <dgm:pt modelId="{800BF49C-8150-4772-A68B-9AB8D7D2443B}" type="sibTrans" cxnId="{0BFC7525-F6C9-4198-850C-79D385047D91}">
      <dgm:prSet/>
      <dgm:spPr/>
      <dgm:t>
        <a:bodyPr/>
        <a:lstStyle/>
        <a:p>
          <a:endParaRPr lang="en-US">
            <a:latin typeface="Arial" panose="020B0604020202020204" pitchFamily="34" charset="0"/>
            <a:cs typeface="Arial" panose="020B0604020202020204" pitchFamily="34" charset="0"/>
          </a:endParaRPr>
        </a:p>
      </dgm:t>
    </dgm:pt>
    <dgm:pt modelId="{2397B205-9AAF-4BE9-A560-FFC3A5EA832A}">
      <dgm:prSet phldrT="[Text]" custT="1"/>
      <dgm:spPr/>
      <dgm:t>
        <a:bodyPr/>
        <a:lstStyle/>
        <a:p>
          <a:r>
            <a:rPr lang="en-US" sz="2000" dirty="0" smtClean="0">
              <a:latin typeface="Arial" panose="020B0604020202020204" pitchFamily="34" charset="0"/>
              <a:cs typeface="Arial" panose="020B0604020202020204" pitchFamily="34" charset="0"/>
            </a:rPr>
            <a:t>Public health/population health model</a:t>
          </a:r>
          <a:endParaRPr lang="en-US" sz="2000" dirty="0">
            <a:latin typeface="Arial" panose="020B0604020202020204" pitchFamily="34" charset="0"/>
            <a:cs typeface="Arial" panose="020B0604020202020204" pitchFamily="34" charset="0"/>
          </a:endParaRPr>
        </a:p>
      </dgm:t>
    </dgm:pt>
    <dgm:pt modelId="{09E47EC7-27CA-4CF4-934E-A7FC908AA28B}" type="parTrans" cxnId="{05ADD5AC-7EF6-4309-B6B4-81A91EB00381}">
      <dgm:prSet/>
      <dgm:spPr/>
      <dgm:t>
        <a:bodyPr/>
        <a:lstStyle/>
        <a:p>
          <a:endParaRPr lang="en-US">
            <a:latin typeface="Arial" panose="020B0604020202020204" pitchFamily="34" charset="0"/>
            <a:cs typeface="Arial" panose="020B0604020202020204" pitchFamily="34" charset="0"/>
          </a:endParaRPr>
        </a:p>
      </dgm:t>
    </dgm:pt>
    <dgm:pt modelId="{A26210E8-AEF0-4160-9C95-1D7EA0345F3B}" type="sibTrans" cxnId="{05ADD5AC-7EF6-4309-B6B4-81A91EB00381}">
      <dgm:prSet/>
      <dgm:spPr/>
      <dgm:t>
        <a:bodyPr/>
        <a:lstStyle/>
        <a:p>
          <a:endParaRPr lang="en-US">
            <a:latin typeface="Arial" panose="020B0604020202020204" pitchFamily="34" charset="0"/>
            <a:cs typeface="Arial" panose="020B0604020202020204" pitchFamily="34" charset="0"/>
          </a:endParaRPr>
        </a:p>
      </dgm:t>
    </dgm:pt>
    <dgm:pt modelId="{4B6376E2-0192-4B81-9CFE-9072576B8E3A}" type="pres">
      <dgm:prSet presAssocID="{EB4465FE-0735-4D93-8F22-DA3D314DAE83}" presName="linear" presStyleCnt="0">
        <dgm:presLayoutVars>
          <dgm:animLvl val="lvl"/>
          <dgm:resizeHandles val="exact"/>
        </dgm:presLayoutVars>
      </dgm:prSet>
      <dgm:spPr/>
      <dgm:t>
        <a:bodyPr/>
        <a:lstStyle/>
        <a:p>
          <a:endParaRPr lang="en-US"/>
        </a:p>
      </dgm:t>
    </dgm:pt>
    <dgm:pt modelId="{6C114F67-5B11-461F-A1F9-E50BDC9A3298}" type="pres">
      <dgm:prSet presAssocID="{A123DED9-6323-4235-AD2B-DB03440555B5}" presName="parentText" presStyleLbl="node1" presStyleIdx="0" presStyleCnt="2" custScaleY="47368" custLinFactNeighborX="2802" custLinFactNeighborY="-2098">
        <dgm:presLayoutVars>
          <dgm:chMax val="0"/>
          <dgm:bulletEnabled val="1"/>
        </dgm:presLayoutVars>
      </dgm:prSet>
      <dgm:spPr/>
      <dgm:t>
        <a:bodyPr/>
        <a:lstStyle/>
        <a:p>
          <a:endParaRPr lang="en-US"/>
        </a:p>
      </dgm:t>
    </dgm:pt>
    <dgm:pt modelId="{2DFF62BD-1CC6-48C7-8159-7BAA12DE96A1}" type="pres">
      <dgm:prSet presAssocID="{A123DED9-6323-4235-AD2B-DB03440555B5}" presName="childText" presStyleLbl="revTx" presStyleIdx="0" presStyleCnt="2">
        <dgm:presLayoutVars>
          <dgm:bulletEnabled val="1"/>
        </dgm:presLayoutVars>
      </dgm:prSet>
      <dgm:spPr/>
      <dgm:t>
        <a:bodyPr/>
        <a:lstStyle/>
        <a:p>
          <a:endParaRPr lang="en-US"/>
        </a:p>
      </dgm:t>
    </dgm:pt>
    <dgm:pt modelId="{7E1F00E6-069E-4874-958C-0990E29FAD13}" type="pres">
      <dgm:prSet presAssocID="{FCC4AD22-905D-4813-9B7F-A7606AC58D2D}" presName="parentText" presStyleLbl="node1" presStyleIdx="1" presStyleCnt="2" custScaleY="44339" custLinFactNeighborY="3756">
        <dgm:presLayoutVars>
          <dgm:chMax val="0"/>
          <dgm:bulletEnabled val="1"/>
        </dgm:presLayoutVars>
      </dgm:prSet>
      <dgm:spPr/>
      <dgm:t>
        <a:bodyPr/>
        <a:lstStyle/>
        <a:p>
          <a:endParaRPr lang="en-US"/>
        </a:p>
      </dgm:t>
    </dgm:pt>
    <dgm:pt modelId="{CE46E190-5BBA-4AA2-BBB8-A8662225AA42}" type="pres">
      <dgm:prSet presAssocID="{FCC4AD22-905D-4813-9B7F-A7606AC58D2D}" presName="childText" presStyleLbl="revTx" presStyleIdx="1" presStyleCnt="2">
        <dgm:presLayoutVars>
          <dgm:bulletEnabled val="1"/>
        </dgm:presLayoutVars>
      </dgm:prSet>
      <dgm:spPr/>
      <dgm:t>
        <a:bodyPr/>
        <a:lstStyle/>
        <a:p>
          <a:endParaRPr lang="en-US"/>
        </a:p>
      </dgm:t>
    </dgm:pt>
  </dgm:ptLst>
  <dgm:cxnLst>
    <dgm:cxn modelId="{5E536B79-C0E6-4DE7-85D5-A4C8B79BCAF3}" type="presOf" srcId="{2397B205-9AAF-4BE9-A560-FFC3A5EA832A}" destId="{CE46E190-5BBA-4AA2-BBB8-A8662225AA42}" srcOrd="0" destOrd="4" presId="urn:microsoft.com/office/officeart/2005/8/layout/vList2"/>
    <dgm:cxn modelId="{39BD0AC7-14E8-48C8-80BC-310345B9B39B}" type="presOf" srcId="{0DFB9692-F139-45AF-BCC1-0FCCD3455F4F}" destId="{CE46E190-5BBA-4AA2-BBB8-A8662225AA42}" srcOrd="0" destOrd="3" presId="urn:microsoft.com/office/officeart/2005/8/layout/vList2"/>
    <dgm:cxn modelId="{097903F9-3D18-4DDE-9434-EE0DC8B91E2D}" srcId="{EB4465FE-0735-4D93-8F22-DA3D314DAE83}" destId="{A123DED9-6323-4235-AD2B-DB03440555B5}" srcOrd="0" destOrd="0" parTransId="{210ABD70-526E-42BC-83BA-7E7A1700D3BF}" sibTransId="{F3ACA799-90EA-48C9-9954-89967F3BA2E5}"/>
    <dgm:cxn modelId="{05ADD5AC-7EF6-4309-B6B4-81A91EB00381}" srcId="{FCC4AD22-905D-4813-9B7F-A7606AC58D2D}" destId="{2397B205-9AAF-4BE9-A560-FFC3A5EA832A}" srcOrd="4" destOrd="0" parTransId="{09E47EC7-27CA-4CF4-934E-A7FC908AA28B}" sibTransId="{A26210E8-AEF0-4160-9C95-1D7EA0345F3B}"/>
    <dgm:cxn modelId="{83840DD9-9C22-4F3D-A582-4854D89F7890}" srcId="{FCC4AD22-905D-4813-9B7F-A7606AC58D2D}" destId="{40858290-EF28-4492-8019-40715811E689}" srcOrd="1" destOrd="0" parTransId="{302AE5ED-37BB-48B5-A0F1-30A7E048E2A8}" sibTransId="{2D26D2C8-AE78-431C-A03D-B118FB36B267}"/>
    <dgm:cxn modelId="{A7CFDCE8-0A53-4D31-B088-AA4EAC63339B}" type="presOf" srcId="{0F9371DB-0C37-4B18-8F1A-CAA5EF9FDB6D}" destId="{CE46E190-5BBA-4AA2-BBB8-A8662225AA42}" srcOrd="0" destOrd="0" presId="urn:microsoft.com/office/officeart/2005/8/layout/vList2"/>
    <dgm:cxn modelId="{0404C1A1-B6C6-4FE5-9986-61293791603D}" type="presOf" srcId="{30D0A271-45A2-40BE-B498-C636FA23B550}" destId="{2DFF62BD-1CC6-48C7-8159-7BAA12DE96A1}" srcOrd="0" destOrd="1" presId="urn:microsoft.com/office/officeart/2005/8/layout/vList2"/>
    <dgm:cxn modelId="{B649D73F-E535-4CB9-A645-CC13BF7151CC}" type="presOf" srcId="{40858290-EF28-4492-8019-40715811E689}" destId="{CE46E190-5BBA-4AA2-BBB8-A8662225AA42}" srcOrd="0" destOrd="1" presId="urn:microsoft.com/office/officeart/2005/8/layout/vList2"/>
    <dgm:cxn modelId="{CCF28D12-08B4-4E2D-8379-9211D936B6F0}" srcId="{EB4465FE-0735-4D93-8F22-DA3D314DAE83}" destId="{FCC4AD22-905D-4813-9B7F-A7606AC58D2D}" srcOrd="1" destOrd="0" parTransId="{9C5FE7FA-84A6-4CFA-BC09-7C3D8C02D2F5}" sibTransId="{DC33BB0D-6A6D-4AA7-A582-8B86EFE62228}"/>
    <dgm:cxn modelId="{C724F5C4-DDD9-4A87-B85A-209AB38C7888}" srcId="{A123DED9-6323-4235-AD2B-DB03440555B5}" destId="{30D0A271-45A2-40BE-B498-C636FA23B550}" srcOrd="1" destOrd="0" parTransId="{28805EC5-A28A-4213-936E-27678FB30F4E}" sibTransId="{2153CD81-0BE7-4B3C-BA09-AE85E094CB69}"/>
    <dgm:cxn modelId="{C8F4B366-859D-429D-8CC8-B5DDFBA02E77}" type="presOf" srcId="{C450FCF4-E96D-4AC7-AC11-261C1C1B6A38}" destId="{2DFF62BD-1CC6-48C7-8159-7BAA12DE96A1}" srcOrd="0" destOrd="0" presId="urn:microsoft.com/office/officeart/2005/8/layout/vList2"/>
    <dgm:cxn modelId="{B6E51127-E3A8-4799-8B05-4233B6C21180}" type="presOf" srcId="{A123DED9-6323-4235-AD2B-DB03440555B5}" destId="{6C114F67-5B11-461F-A1F9-E50BDC9A3298}" srcOrd="0" destOrd="0" presId="urn:microsoft.com/office/officeart/2005/8/layout/vList2"/>
    <dgm:cxn modelId="{884B4A66-BD29-41AE-9F90-62BD617A6686}" type="presOf" srcId="{EB4465FE-0735-4D93-8F22-DA3D314DAE83}" destId="{4B6376E2-0192-4B81-9CFE-9072576B8E3A}" srcOrd="0" destOrd="0" presId="urn:microsoft.com/office/officeart/2005/8/layout/vList2"/>
    <dgm:cxn modelId="{42BAB2D3-C910-43C2-908C-CEBA33BA0940}" srcId="{A123DED9-6323-4235-AD2B-DB03440555B5}" destId="{C450FCF4-E96D-4AC7-AC11-261C1C1B6A38}" srcOrd="0" destOrd="0" parTransId="{9B8193D7-AF75-4B47-9F24-E34128379027}" sibTransId="{85EDB993-2007-47B4-9722-1944DDE734DB}"/>
    <dgm:cxn modelId="{99AE0AC1-C543-462A-A12F-26B8B094BA0C}" srcId="{FCC4AD22-905D-4813-9B7F-A7606AC58D2D}" destId="{0F9371DB-0C37-4B18-8F1A-CAA5EF9FDB6D}" srcOrd="0" destOrd="0" parTransId="{EF5ADCF2-965B-4A43-A13C-7A517FA51F81}" sibTransId="{FDE4F09A-A54E-4C54-BE7B-1875B76B9C0A}"/>
    <dgm:cxn modelId="{0BFC7525-F6C9-4198-850C-79D385047D91}" srcId="{FCC4AD22-905D-4813-9B7F-A7606AC58D2D}" destId="{0DFB9692-F139-45AF-BCC1-0FCCD3455F4F}" srcOrd="3" destOrd="0" parTransId="{26EC9B4C-20D8-40F6-AA2F-F88AED1EDFFD}" sibTransId="{800BF49C-8150-4772-A68B-9AB8D7D2443B}"/>
    <dgm:cxn modelId="{0C5AD39A-5359-43E4-90E2-A71FBC293A4C}" type="presOf" srcId="{FCC4AD22-905D-4813-9B7F-A7606AC58D2D}" destId="{7E1F00E6-069E-4874-958C-0990E29FAD13}" srcOrd="0" destOrd="0" presId="urn:microsoft.com/office/officeart/2005/8/layout/vList2"/>
    <dgm:cxn modelId="{55A07A97-989C-4A30-A535-09F9E235343E}" srcId="{FCC4AD22-905D-4813-9B7F-A7606AC58D2D}" destId="{06898BB4-E13D-4750-8F90-77AD793B49D4}" srcOrd="2" destOrd="0" parTransId="{E8359E0C-2292-43B8-9DBC-7679A2F01116}" sibTransId="{269FAA84-9756-4351-892C-A6EB0DD08560}"/>
    <dgm:cxn modelId="{BCB91CAC-8671-46FC-BC29-5AEC2CF656BC}" type="presOf" srcId="{06898BB4-E13D-4750-8F90-77AD793B49D4}" destId="{CE46E190-5BBA-4AA2-BBB8-A8662225AA42}" srcOrd="0" destOrd="2" presId="urn:microsoft.com/office/officeart/2005/8/layout/vList2"/>
    <dgm:cxn modelId="{77B5A7CB-F644-4CCE-9371-A35282C617D0}" type="presParOf" srcId="{4B6376E2-0192-4B81-9CFE-9072576B8E3A}" destId="{6C114F67-5B11-461F-A1F9-E50BDC9A3298}" srcOrd="0" destOrd="0" presId="urn:microsoft.com/office/officeart/2005/8/layout/vList2"/>
    <dgm:cxn modelId="{E5B9E25A-41BD-4F3C-8558-2447FB88A080}" type="presParOf" srcId="{4B6376E2-0192-4B81-9CFE-9072576B8E3A}" destId="{2DFF62BD-1CC6-48C7-8159-7BAA12DE96A1}" srcOrd="1" destOrd="0" presId="urn:microsoft.com/office/officeart/2005/8/layout/vList2"/>
    <dgm:cxn modelId="{794A0D5A-A835-49A0-B42E-1D61B3C1AF66}" type="presParOf" srcId="{4B6376E2-0192-4B81-9CFE-9072576B8E3A}" destId="{7E1F00E6-069E-4874-958C-0990E29FAD13}" srcOrd="2" destOrd="0" presId="urn:microsoft.com/office/officeart/2005/8/layout/vList2"/>
    <dgm:cxn modelId="{7490FC37-A96A-473A-8F3B-4B7AEE3DE102}" type="presParOf" srcId="{4B6376E2-0192-4B81-9CFE-9072576B8E3A}" destId="{CE46E190-5BBA-4AA2-BBB8-A8662225AA42}"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B4465FE-0735-4D93-8F22-DA3D314DAE8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205DAED-8DB5-4C55-B65F-57C048C6F6A3}">
      <dgm:prSet phldrT="[Text]"/>
      <dgm:spPr>
        <a:solidFill>
          <a:srgbClr val="881124"/>
        </a:solidFill>
      </dgm:spPr>
      <dgm:t>
        <a:bodyPr/>
        <a:lstStyle/>
        <a:p>
          <a:r>
            <a:rPr lang="en-US" dirty="0" smtClean="0">
              <a:latin typeface="Arial" panose="020B0604020202020204" pitchFamily="34" charset="0"/>
              <a:cs typeface="Arial" panose="020B0604020202020204" pitchFamily="34" charset="0"/>
            </a:rPr>
            <a:t>Systematic 360 degree review</a:t>
          </a:r>
          <a:endParaRPr lang="en-US" dirty="0">
            <a:latin typeface="Arial" panose="020B0604020202020204" pitchFamily="34" charset="0"/>
            <a:cs typeface="Arial" panose="020B0604020202020204" pitchFamily="34" charset="0"/>
          </a:endParaRPr>
        </a:p>
      </dgm:t>
    </dgm:pt>
    <dgm:pt modelId="{40377357-1386-40A2-B16C-5B666DF70181}" type="parTrans" cxnId="{F916618F-6DB5-4707-A25D-C899CC6CB61D}">
      <dgm:prSet/>
      <dgm:spPr/>
      <dgm:t>
        <a:bodyPr/>
        <a:lstStyle/>
        <a:p>
          <a:endParaRPr lang="en-US">
            <a:latin typeface="Arial" panose="020B0604020202020204" pitchFamily="34" charset="0"/>
            <a:cs typeface="Arial" panose="020B0604020202020204" pitchFamily="34" charset="0"/>
          </a:endParaRPr>
        </a:p>
      </dgm:t>
    </dgm:pt>
    <dgm:pt modelId="{EAC2974A-0493-4309-8732-B42FD2DFF222}" type="sibTrans" cxnId="{F916618F-6DB5-4707-A25D-C899CC6CB61D}">
      <dgm:prSet/>
      <dgm:spPr/>
      <dgm:t>
        <a:bodyPr/>
        <a:lstStyle/>
        <a:p>
          <a:endParaRPr lang="en-US">
            <a:latin typeface="Arial" panose="020B0604020202020204" pitchFamily="34" charset="0"/>
            <a:cs typeface="Arial" panose="020B0604020202020204" pitchFamily="34" charset="0"/>
          </a:endParaRPr>
        </a:p>
      </dgm:t>
    </dgm:pt>
    <dgm:pt modelId="{0ADA5642-5F09-4253-ABBA-00461FB01158}">
      <dgm:prSet phldrT="[Text]" custT="1"/>
      <dgm:spPr/>
      <dgm:t>
        <a:bodyPr/>
        <a:lstStyle/>
        <a:p>
          <a:r>
            <a:rPr lang="en-US" sz="2000" dirty="0" smtClean="0">
              <a:latin typeface="Arial" panose="020B0604020202020204" pitchFamily="34" charset="0"/>
              <a:cs typeface="Arial" panose="020B0604020202020204" pitchFamily="34" charset="0"/>
            </a:rPr>
            <a:t>All policies and procedures affecting student success</a:t>
          </a:r>
          <a:endParaRPr lang="en-US" sz="2000" dirty="0">
            <a:latin typeface="Arial" panose="020B0604020202020204" pitchFamily="34" charset="0"/>
            <a:cs typeface="Arial" panose="020B0604020202020204" pitchFamily="34" charset="0"/>
          </a:endParaRPr>
        </a:p>
      </dgm:t>
    </dgm:pt>
    <dgm:pt modelId="{0C50B436-AF91-405D-99F8-A8C06AE5EFE3}" type="parTrans" cxnId="{14ED8408-1CAD-435F-A0C0-18A663D0F242}">
      <dgm:prSet/>
      <dgm:spPr/>
      <dgm:t>
        <a:bodyPr/>
        <a:lstStyle/>
        <a:p>
          <a:endParaRPr lang="en-US">
            <a:latin typeface="Arial" panose="020B0604020202020204" pitchFamily="34" charset="0"/>
            <a:cs typeface="Arial" panose="020B0604020202020204" pitchFamily="34" charset="0"/>
          </a:endParaRPr>
        </a:p>
      </dgm:t>
    </dgm:pt>
    <dgm:pt modelId="{AE2709A0-72DE-4985-B94D-56D631D39358}" type="sibTrans" cxnId="{14ED8408-1CAD-435F-A0C0-18A663D0F242}">
      <dgm:prSet/>
      <dgm:spPr/>
      <dgm:t>
        <a:bodyPr/>
        <a:lstStyle/>
        <a:p>
          <a:endParaRPr lang="en-US">
            <a:latin typeface="Arial" panose="020B0604020202020204" pitchFamily="34" charset="0"/>
            <a:cs typeface="Arial" panose="020B0604020202020204" pitchFamily="34" charset="0"/>
          </a:endParaRPr>
        </a:p>
      </dgm:t>
    </dgm:pt>
    <dgm:pt modelId="{256E4A4C-94A9-4163-8FAF-A520A9BCF965}">
      <dgm:prSet phldrT="[Text]"/>
      <dgm:spPr>
        <a:solidFill>
          <a:schemeClr val="accent5"/>
        </a:solidFill>
      </dgm:spPr>
      <dgm:t>
        <a:bodyPr/>
        <a:lstStyle/>
        <a:p>
          <a:r>
            <a:rPr lang="en-US" dirty="0" smtClean="0">
              <a:latin typeface="Arial" panose="020B0604020202020204" pitchFamily="34" charset="0"/>
              <a:cs typeface="Arial" panose="020B0604020202020204" pitchFamily="34" charset="0"/>
            </a:rPr>
            <a:t>Broad Representation</a:t>
          </a:r>
          <a:endParaRPr lang="en-US" dirty="0">
            <a:latin typeface="Arial" panose="020B0604020202020204" pitchFamily="34" charset="0"/>
            <a:cs typeface="Arial" panose="020B0604020202020204" pitchFamily="34" charset="0"/>
          </a:endParaRPr>
        </a:p>
      </dgm:t>
    </dgm:pt>
    <dgm:pt modelId="{08C5694A-4D64-4AB8-911A-68DF5D727445}" type="parTrans" cxnId="{7E3E9254-18EF-4BC6-98DD-9DB41306FA37}">
      <dgm:prSet/>
      <dgm:spPr/>
      <dgm:t>
        <a:bodyPr/>
        <a:lstStyle/>
        <a:p>
          <a:endParaRPr lang="en-US">
            <a:latin typeface="Arial" panose="020B0604020202020204" pitchFamily="34" charset="0"/>
            <a:cs typeface="Arial" panose="020B0604020202020204" pitchFamily="34" charset="0"/>
          </a:endParaRPr>
        </a:p>
      </dgm:t>
    </dgm:pt>
    <dgm:pt modelId="{549855DB-EB03-4AD1-BCB7-36BF7F08C55F}" type="sibTrans" cxnId="{7E3E9254-18EF-4BC6-98DD-9DB41306FA37}">
      <dgm:prSet/>
      <dgm:spPr/>
      <dgm:t>
        <a:bodyPr/>
        <a:lstStyle/>
        <a:p>
          <a:endParaRPr lang="en-US">
            <a:latin typeface="Arial" panose="020B0604020202020204" pitchFamily="34" charset="0"/>
            <a:cs typeface="Arial" panose="020B0604020202020204" pitchFamily="34" charset="0"/>
          </a:endParaRPr>
        </a:p>
      </dgm:t>
    </dgm:pt>
    <dgm:pt modelId="{9DC5D33D-8E7F-4835-87FB-90599836F338}">
      <dgm:prSet phldrT="[Text]" custT="1"/>
      <dgm:spPr/>
      <dgm:t>
        <a:bodyPr/>
        <a:lstStyle/>
        <a:p>
          <a:r>
            <a:rPr lang="en-US" sz="2000" dirty="0" smtClean="0">
              <a:latin typeface="Arial" panose="020B0604020202020204" pitchFamily="34" charset="0"/>
              <a:cs typeface="Arial" panose="020B0604020202020204" pitchFamily="34" charset="0"/>
            </a:rPr>
            <a:t>Vice Provost UG Ed.</a:t>
          </a:r>
          <a:endParaRPr lang="en-US" sz="2000" dirty="0">
            <a:latin typeface="Arial" panose="020B0604020202020204" pitchFamily="34" charset="0"/>
            <a:cs typeface="Arial" panose="020B0604020202020204" pitchFamily="34" charset="0"/>
          </a:endParaRPr>
        </a:p>
      </dgm:t>
    </dgm:pt>
    <dgm:pt modelId="{AB256543-C6CA-4213-9423-C9D0B48CAB8F}" type="parTrans" cxnId="{010C08E6-D252-49E7-AA6C-6BEF49D32902}">
      <dgm:prSet/>
      <dgm:spPr/>
      <dgm:t>
        <a:bodyPr/>
        <a:lstStyle/>
        <a:p>
          <a:endParaRPr lang="en-US">
            <a:latin typeface="Arial" panose="020B0604020202020204" pitchFamily="34" charset="0"/>
            <a:cs typeface="Arial" panose="020B0604020202020204" pitchFamily="34" charset="0"/>
          </a:endParaRPr>
        </a:p>
      </dgm:t>
    </dgm:pt>
    <dgm:pt modelId="{45C35B90-EE8A-4226-A7E8-6283B2C40962}" type="sibTrans" cxnId="{010C08E6-D252-49E7-AA6C-6BEF49D32902}">
      <dgm:prSet/>
      <dgm:spPr/>
      <dgm:t>
        <a:bodyPr/>
        <a:lstStyle/>
        <a:p>
          <a:endParaRPr lang="en-US">
            <a:latin typeface="Arial" panose="020B0604020202020204" pitchFamily="34" charset="0"/>
            <a:cs typeface="Arial" panose="020B0604020202020204" pitchFamily="34" charset="0"/>
          </a:endParaRPr>
        </a:p>
      </dgm:t>
    </dgm:pt>
    <dgm:pt modelId="{2193AC37-AE69-4268-A2BB-6E37D072C2F3}">
      <dgm:prSet custT="1"/>
      <dgm:spPr/>
      <dgm:t>
        <a:bodyPr/>
        <a:lstStyle/>
        <a:p>
          <a:r>
            <a:rPr lang="en-US" sz="2000" dirty="0" smtClean="0">
              <a:latin typeface="Arial" panose="020B0604020202020204" pitchFamily="34" charset="0"/>
              <a:cs typeface="Arial" panose="020B0604020202020204" pitchFamily="34" charset="0"/>
            </a:rPr>
            <a:t>Advising (all units)</a:t>
          </a:r>
        </a:p>
      </dgm:t>
    </dgm:pt>
    <dgm:pt modelId="{FB8AB150-E729-41C2-97D3-84F1BA64FC1C}" type="parTrans" cxnId="{6023C293-E024-4AA5-B7E1-C286C5E4AA58}">
      <dgm:prSet/>
      <dgm:spPr/>
      <dgm:t>
        <a:bodyPr/>
        <a:lstStyle/>
        <a:p>
          <a:endParaRPr lang="en-US">
            <a:latin typeface="Arial" panose="020B0604020202020204" pitchFamily="34" charset="0"/>
            <a:cs typeface="Arial" panose="020B0604020202020204" pitchFamily="34" charset="0"/>
          </a:endParaRPr>
        </a:p>
      </dgm:t>
    </dgm:pt>
    <dgm:pt modelId="{132707B0-463D-4409-9790-7CD8AB837AC2}" type="sibTrans" cxnId="{6023C293-E024-4AA5-B7E1-C286C5E4AA58}">
      <dgm:prSet/>
      <dgm:spPr/>
      <dgm:t>
        <a:bodyPr/>
        <a:lstStyle/>
        <a:p>
          <a:endParaRPr lang="en-US">
            <a:latin typeface="Arial" panose="020B0604020202020204" pitchFamily="34" charset="0"/>
            <a:cs typeface="Arial" panose="020B0604020202020204" pitchFamily="34" charset="0"/>
          </a:endParaRPr>
        </a:p>
      </dgm:t>
    </dgm:pt>
    <dgm:pt modelId="{61D35B22-846E-475B-A7B6-3ABD0E90B348}">
      <dgm:prSet custT="1"/>
      <dgm:spPr/>
      <dgm:t>
        <a:bodyPr/>
        <a:lstStyle/>
        <a:p>
          <a:r>
            <a:rPr lang="en-US" sz="2000" dirty="0" smtClean="0">
              <a:latin typeface="Arial" panose="020B0604020202020204" pitchFamily="34" charset="0"/>
              <a:cs typeface="Arial" panose="020B0604020202020204" pitchFamily="34" charset="0"/>
            </a:rPr>
            <a:t>Bursar</a:t>
          </a:r>
        </a:p>
      </dgm:t>
    </dgm:pt>
    <dgm:pt modelId="{54C6DB07-23E8-43F4-B8CA-8F4563B2F656}" type="parTrans" cxnId="{2984F822-8C2E-4318-B665-15D87C562673}">
      <dgm:prSet/>
      <dgm:spPr/>
      <dgm:t>
        <a:bodyPr/>
        <a:lstStyle/>
        <a:p>
          <a:endParaRPr lang="en-US">
            <a:latin typeface="Arial" panose="020B0604020202020204" pitchFamily="34" charset="0"/>
            <a:cs typeface="Arial" panose="020B0604020202020204" pitchFamily="34" charset="0"/>
          </a:endParaRPr>
        </a:p>
      </dgm:t>
    </dgm:pt>
    <dgm:pt modelId="{AE33BA59-D78C-4B72-B01E-77C90122CFD4}" type="sibTrans" cxnId="{2984F822-8C2E-4318-B665-15D87C562673}">
      <dgm:prSet/>
      <dgm:spPr/>
      <dgm:t>
        <a:bodyPr/>
        <a:lstStyle/>
        <a:p>
          <a:endParaRPr lang="en-US">
            <a:latin typeface="Arial" panose="020B0604020202020204" pitchFamily="34" charset="0"/>
            <a:cs typeface="Arial" panose="020B0604020202020204" pitchFamily="34" charset="0"/>
          </a:endParaRPr>
        </a:p>
      </dgm:t>
    </dgm:pt>
    <dgm:pt modelId="{4D6377EF-CC0E-43F3-879D-E658839E14FA}">
      <dgm:prSet custT="1"/>
      <dgm:spPr/>
      <dgm:t>
        <a:bodyPr/>
        <a:lstStyle/>
        <a:p>
          <a:r>
            <a:rPr lang="en-US" sz="2000" dirty="0" smtClean="0">
              <a:latin typeface="Arial" panose="020B0604020202020204" pitchFamily="34" charset="0"/>
              <a:cs typeface="Arial" panose="020B0604020202020204" pitchFamily="34" charset="0"/>
            </a:rPr>
            <a:t>Career Center</a:t>
          </a:r>
        </a:p>
      </dgm:t>
    </dgm:pt>
    <dgm:pt modelId="{C8FE65E4-F45E-4035-BBEC-FD46CA36B0AA}" type="parTrans" cxnId="{34090EA0-8DA7-4618-88A4-45785905F693}">
      <dgm:prSet/>
      <dgm:spPr/>
      <dgm:t>
        <a:bodyPr/>
        <a:lstStyle/>
        <a:p>
          <a:endParaRPr lang="en-US">
            <a:latin typeface="Arial" panose="020B0604020202020204" pitchFamily="34" charset="0"/>
            <a:cs typeface="Arial" panose="020B0604020202020204" pitchFamily="34" charset="0"/>
          </a:endParaRPr>
        </a:p>
      </dgm:t>
    </dgm:pt>
    <dgm:pt modelId="{AD84C1E4-C80B-46B6-ACD2-E66A4E0F8B3F}" type="sibTrans" cxnId="{34090EA0-8DA7-4618-88A4-45785905F693}">
      <dgm:prSet/>
      <dgm:spPr/>
      <dgm:t>
        <a:bodyPr/>
        <a:lstStyle/>
        <a:p>
          <a:endParaRPr lang="en-US">
            <a:latin typeface="Arial" panose="020B0604020202020204" pitchFamily="34" charset="0"/>
            <a:cs typeface="Arial" panose="020B0604020202020204" pitchFamily="34" charset="0"/>
          </a:endParaRPr>
        </a:p>
      </dgm:t>
    </dgm:pt>
    <dgm:pt modelId="{90FE5EFF-2EAB-4766-9EFA-74C5776309CA}">
      <dgm:prSet custT="1"/>
      <dgm:spPr/>
      <dgm:t>
        <a:bodyPr/>
        <a:lstStyle/>
        <a:p>
          <a:r>
            <a:rPr lang="en-US" sz="2000" dirty="0" smtClean="0">
              <a:latin typeface="Arial" panose="020B0604020202020204" pitchFamily="34" charset="0"/>
              <a:cs typeface="Arial" panose="020B0604020202020204" pitchFamily="34" charset="0"/>
            </a:rPr>
            <a:t>Deans Offices</a:t>
          </a:r>
        </a:p>
      </dgm:t>
    </dgm:pt>
    <dgm:pt modelId="{0353277A-70B1-4B2F-BF03-BF30A6B90365}" type="parTrans" cxnId="{4965EB3F-A6F7-43F8-AF3A-6A9B53A00911}">
      <dgm:prSet/>
      <dgm:spPr/>
      <dgm:t>
        <a:bodyPr/>
        <a:lstStyle/>
        <a:p>
          <a:endParaRPr lang="en-US">
            <a:latin typeface="Arial" panose="020B0604020202020204" pitchFamily="34" charset="0"/>
            <a:cs typeface="Arial" panose="020B0604020202020204" pitchFamily="34" charset="0"/>
          </a:endParaRPr>
        </a:p>
      </dgm:t>
    </dgm:pt>
    <dgm:pt modelId="{80607B8C-4B99-4DD0-A495-7462E3661F38}" type="sibTrans" cxnId="{4965EB3F-A6F7-43F8-AF3A-6A9B53A00911}">
      <dgm:prSet/>
      <dgm:spPr/>
      <dgm:t>
        <a:bodyPr/>
        <a:lstStyle/>
        <a:p>
          <a:endParaRPr lang="en-US">
            <a:latin typeface="Arial" panose="020B0604020202020204" pitchFamily="34" charset="0"/>
            <a:cs typeface="Arial" panose="020B0604020202020204" pitchFamily="34" charset="0"/>
          </a:endParaRPr>
        </a:p>
      </dgm:t>
    </dgm:pt>
    <dgm:pt modelId="{F736AF70-83B7-4210-8425-CD09F487DF82}">
      <dgm:prSet custT="1"/>
      <dgm:spPr/>
      <dgm:t>
        <a:bodyPr/>
        <a:lstStyle/>
        <a:p>
          <a:r>
            <a:rPr lang="en-US" sz="2000" dirty="0" smtClean="0">
              <a:latin typeface="Arial" panose="020B0604020202020204" pitchFamily="34" charset="0"/>
              <a:cs typeface="Arial" panose="020B0604020202020204" pitchFamily="34" charset="0"/>
            </a:rPr>
            <a:t>Enrollment Mgmt.</a:t>
          </a:r>
        </a:p>
      </dgm:t>
    </dgm:pt>
    <dgm:pt modelId="{D57EA6CC-E050-4E34-9F61-9EF0C49467BB}" type="parTrans" cxnId="{E40C2D2E-B143-4301-9B0C-70737960B248}">
      <dgm:prSet/>
      <dgm:spPr/>
      <dgm:t>
        <a:bodyPr/>
        <a:lstStyle/>
        <a:p>
          <a:endParaRPr lang="en-US">
            <a:latin typeface="Arial" panose="020B0604020202020204" pitchFamily="34" charset="0"/>
            <a:cs typeface="Arial" panose="020B0604020202020204" pitchFamily="34" charset="0"/>
          </a:endParaRPr>
        </a:p>
      </dgm:t>
    </dgm:pt>
    <dgm:pt modelId="{EF0FB1A9-07CB-4419-81FD-F0DB7C39F66A}" type="sibTrans" cxnId="{E40C2D2E-B143-4301-9B0C-70737960B248}">
      <dgm:prSet/>
      <dgm:spPr/>
      <dgm:t>
        <a:bodyPr/>
        <a:lstStyle/>
        <a:p>
          <a:endParaRPr lang="en-US">
            <a:latin typeface="Arial" panose="020B0604020202020204" pitchFamily="34" charset="0"/>
            <a:cs typeface="Arial" panose="020B0604020202020204" pitchFamily="34" charset="0"/>
          </a:endParaRPr>
        </a:p>
      </dgm:t>
    </dgm:pt>
    <dgm:pt modelId="{85AE8416-5FEA-4989-B3FB-49AF2E849F59}">
      <dgm:prSet custT="1"/>
      <dgm:spPr/>
      <dgm:t>
        <a:bodyPr/>
        <a:lstStyle/>
        <a:p>
          <a:r>
            <a:rPr lang="en-US" sz="2000" dirty="0" smtClean="0">
              <a:latin typeface="Arial" panose="020B0604020202020204" pitchFamily="34" charset="0"/>
              <a:cs typeface="Arial" panose="020B0604020202020204" pitchFamily="34" charset="0"/>
            </a:rPr>
            <a:t>Finance</a:t>
          </a:r>
        </a:p>
      </dgm:t>
    </dgm:pt>
    <dgm:pt modelId="{13230A71-EDEA-4E1F-9EF9-390D79D1B6DB}" type="parTrans" cxnId="{B2C51726-FE74-4F39-AB6E-C069A45BCA07}">
      <dgm:prSet/>
      <dgm:spPr/>
      <dgm:t>
        <a:bodyPr/>
        <a:lstStyle/>
        <a:p>
          <a:endParaRPr lang="en-US">
            <a:latin typeface="Arial" panose="020B0604020202020204" pitchFamily="34" charset="0"/>
            <a:cs typeface="Arial" panose="020B0604020202020204" pitchFamily="34" charset="0"/>
          </a:endParaRPr>
        </a:p>
      </dgm:t>
    </dgm:pt>
    <dgm:pt modelId="{AA7C06F2-3A96-4B6B-912D-CD9D3D4C8AC1}" type="sibTrans" cxnId="{B2C51726-FE74-4F39-AB6E-C069A45BCA07}">
      <dgm:prSet/>
      <dgm:spPr/>
      <dgm:t>
        <a:bodyPr/>
        <a:lstStyle/>
        <a:p>
          <a:endParaRPr lang="en-US">
            <a:latin typeface="Arial" panose="020B0604020202020204" pitchFamily="34" charset="0"/>
            <a:cs typeface="Arial" panose="020B0604020202020204" pitchFamily="34" charset="0"/>
          </a:endParaRPr>
        </a:p>
      </dgm:t>
    </dgm:pt>
    <dgm:pt modelId="{8D7CC7BB-831C-4989-BD84-11376A311604}">
      <dgm:prSet custT="1"/>
      <dgm:spPr/>
      <dgm:t>
        <a:bodyPr/>
        <a:lstStyle/>
        <a:p>
          <a:r>
            <a:rPr lang="en-US" sz="2000" dirty="0" smtClean="0">
              <a:latin typeface="Arial" panose="020B0604020202020204" pitchFamily="34" charset="0"/>
              <a:cs typeface="Arial" panose="020B0604020202020204" pitchFamily="34" charset="0"/>
            </a:rPr>
            <a:t>Financial Aid</a:t>
          </a:r>
        </a:p>
      </dgm:t>
    </dgm:pt>
    <dgm:pt modelId="{484568F4-3E1C-431E-A142-D7C9A7EBE13F}" type="parTrans" cxnId="{9BBBF46C-4849-43C1-8347-24D30DCF6468}">
      <dgm:prSet/>
      <dgm:spPr/>
      <dgm:t>
        <a:bodyPr/>
        <a:lstStyle/>
        <a:p>
          <a:endParaRPr lang="en-US">
            <a:latin typeface="Arial" panose="020B0604020202020204" pitchFamily="34" charset="0"/>
            <a:cs typeface="Arial" panose="020B0604020202020204" pitchFamily="34" charset="0"/>
          </a:endParaRPr>
        </a:p>
      </dgm:t>
    </dgm:pt>
    <dgm:pt modelId="{0FBF4C22-B515-4231-9497-DA83E90F6FA2}" type="sibTrans" cxnId="{9BBBF46C-4849-43C1-8347-24D30DCF6468}">
      <dgm:prSet/>
      <dgm:spPr/>
      <dgm:t>
        <a:bodyPr/>
        <a:lstStyle/>
        <a:p>
          <a:endParaRPr lang="en-US">
            <a:latin typeface="Arial" panose="020B0604020202020204" pitchFamily="34" charset="0"/>
            <a:cs typeface="Arial" panose="020B0604020202020204" pitchFamily="34" charset="0"/>
          </a:endParaRPr>
        </a:p>
      </dgm:t>
    </dgm:pt>
    <dgm:pt modelId="{4B6376E2-0192-4B81-9CFE-9072576B8E3A}" type="pres">
      <dgm:prSet presAssocID="{EB4465FE-0735-4D93-8F22-DA3D314DAE83}" presName="linear" presStyleCnt="0">
        <dgm:presLayoutVars>
          <dgm:animLvl val="lvl"/>
          <dgm:resizeHandles val="exact"/>
        </dgm:presLayoutVars>
      </dgm:prSet>
      <dgm:spPr/>
      <dgm:t>
        <a:bodyPr/>
        <a:lstStyle/>
        <a:p>
          <a:endParaRPr lang="en-US"/>
        </a:p>
      </dgm:t>
    </dgm:pt>
    <dgm:pt modelId="{2DEE1C09-8585-42C0-B267-EA49C6B0082D}" type="pres">
      <dgm:prSet presAssocID="{4205DAED-8DB5-4C55-B65F-57C048C6F6A3}" presName="parentText" presStyleLbl="node1" presStyleIdx="0" presStyleCnt="2" custScaleY="89345">
        <dgm:presLayoutVars>
          <dgm:chMax val="0"/>
          <dgm:bulletEnabled val="1"/>
        </dgm:presLayoutVars>
      </dgm:prSet>
      <dgm:spPr/>
      <dgm:t>
        <a:bodyPr/>
        <a:lstStyle/>
        <a:p>
          <a:endParaRPr lang="en-US"/>
        </a:p>
      </dgm:t>
    </dgm:pt>
    <dgm:pt modelId="{F65FF5A5-2C67-42F3-A069-55F9EC93394F}" type="pres">
      <dgm:prSet presAssocID="{4205DAED-8DB5-4C55-B65F-57C048C6F6A3}" presName="childText" presStyleLbl="revTx" presStyleIdx="0" presStyleCnt="2">
        <dgm:presLayoutVars>
          <dgm:bulletEnabled val="1"/>
        </dgm:presLayoutVars>
      </dgm:prSet>
      <dgm:spPr/>
      <dgm:t>
        <a:bodyPr/>
        <a:lstStyle/>
        <a:p>
          <a:endParaRPr lang="en-US"/>
        </a:p>
      </dgm:t>
    </dgm:pt>
    <dgm:pt modelId="{E509B8D6-1ADB-4A2A-BE2A-B73A33943F78}" type="pres">
      <dgm:prSet presAssocID="{256E4A4C-94A9-4163-8FAF-A520A9BCF965}" presName="parentText" presStyleLbl="node1" presStyleIdx="1" presStyleCnt="2" custScaleY="80878">
        <dgm:presLayoutVars>
          <dgm:chMax val="0"/>
          <dgm:bulletEnabled val="1"/>
        </dgm:presLayoutVars>
      </dgm:prSet>
      <dgm:spPr/>
      <dgm:t>
        <a:bodyPr/>
        <a:lstStyle/>
        <a:p>
          <a:endParaRPr lang="en-US"/>
        </a:p>
      </dgm:t>
    </dgm:pt>
    <dgm:pt modelId="{3B94138A-0595-4B68-A189-2F7F4CF45CFA}" type="pres">
      <dgm:prSet presAssocID="{256E4A4C-94A9-4163-8FAF-A520A9BCF965}" presName="childText" presStyleLbl="revTx" presStyleIdx="1" presStyleCnt="2">
        <dgm:presLayoutVars>
          <dgm:bulletEnabled val="1"/>
        </dgm:presLayoutVars>
      </dgm:prSet>
      <dgm:spPr/>
      <dgm:t>
        <a:bodyPr/>
        <a:lstStyle/>
        <a:p>
          <a:endParaRPr lang="en-US"/>
        </a:p>
      </dgm:t>
    </dgm:pt>
  </dgm:ptLst>
  <dgm:cxnLst>
    <dgm:cxn modelId="{B59567E8-66DC-40F5-BC62-059B03E3CF5F}" type="presOf" srcId="{90FE5EFF-2EAB-4766-9EFA-74C5776309CA}" destId="{3B94138A-0595-4B68-A189-2F7F4CF45CFA}" srcOrd="0" destOrd="4" presId="urn:microsoft.com/office/officeart/2005/8/layout/vList2"/>
    <dgm:cxn modelId="{54A6A878-FE91-440D-82CD-460DFFB4D799}" type="presOf" srcId="{4D6377EF-CC0E-43F3-879D-E658839E14FA}" destId="{3B94138A-0595-4B68-A189-2F7F4CF45CFA}" srcOrd="0" destOrd="3" presId="urn:microsoft.com/office/officeart/2005/8/layout/vList2"/>
    <dgm:cxn modelId="{34090EA0-8DA7-4618-88A4-45785905F693}" srcId="{256E4A4C-94A9-4163-8FAF-A520A9BCF965}" destId="{4D6377EF-CC0E-43F3-879D-E658839E14FA}" srcOrd="3" destOrd="0" parTransId="{C8FE65E4-F45E-4035-BBEC-FD46CA36B0AA}" sibTransId="{AD84C1E4-C80B-46B6-ACD2-E66A4E0F8B3F}"/>
    <dgm:cxn modelId="{2984F822-8C2E-4318-B665-15D87C562673}" srcId="{256E4A4C-94A9-4163-8FAF-A520A9BCF965}" destId="{61D35B22-846E-475B-A7B6-3ABD0E90B348}" srcOrd="2" destOrd="0" parTransId="{54C6DB07-23E8-43F4-B8CA-8F4563B2F656}" sibTransId="{AE33BA59-D78C-4B72-B01E-77C90122CFD4}"/>
    <dgm:cxn modelId="{884B4A66-BD29-41AE-9F90-62BD617A6686}" type="presOf" srcId="{EB4465FE-0735-4D93-8F22-DA3D314DAE83}" destId="{4B6376E2-0192-4B81-9CFE-9072576B8E3A}" srcOrd="0" destOrd="0" presId="urn:microsoft.com/office/officeart/2005/8/layout/vList2"/>
    <dgm:cxn modelId="{9BBBF46C-4849-43C1-8347-24D30DCF6468}" srcId="{256E4A4C-94A9-4163-8FAF-A520A9BCF965}" destId="{8D7CC7BB-831C-4989-BD84-11376A311604}" srcOrd="7" destOrd="0" parTransId="{484568F4-3E1C-431E-A142-D7C9A7EBE13F}" sibTransId="{0FBF4C22-B515-4231-9497-DA83E90F6FA2}"/>
    <dgm:cxn modelId="{7E3E9254-18EF-4BC6-98DD-9DB41306FA37}" srcId="{EB4465FE-0735-4D93-8F22-DA3D314DAE83}" destId="{256E4A4C-94A9-4163-8FAF-A520A9BCF965}" srcOrd="1" destOrd="0" parTransId="{08C5694A-4D64-4AB8-911A-68DF5D727445}" sibTransId="{549855DB-EB03-4AD1-BCB7-36BF7F08C55F}"/>
    <dgm:cxn modelId="{6685B038-8226-4B6B-8DD4-69632AB870E6}" type="presOf" srcId="{256E4A4C-94A9-4163-8FAF-A520A9BCF965}" destId="{E509B8D6-1ADB-4A2A-BE2A-B73A33943F78}" srcOrd="0" destOrd="0" presId="urn:microsoft.com/office/officeart/2005/8/layout/vList2"/>
    <dgm:cxn modelId="{E40C2D2E-B143-4301-9B0C-70737960B248}" srcId="{256E4A4C-94A9-4163-8FAF-A520A9BCF965}" destId="{F736AF70-83B7-4210-8425-CD09F487DF82}" srcOrd="5" destOrd="0" parTransId="{D57EA6CC-E050-4E34-9F61-9EF0C49467BB}" sibTransId="{EF0FB1A9-07CB-4419-81FD-F0DB7C39F66A}"/>
    <dgm:cxn modelId="{A6390A4A-A234-4D96-82FB-4AABDED1D479}" type="presOf" srcId="{85AE8416-5FEA-4989-B3FB-49AF2E849F59}" destId="{3B94138A-0595-4B68-A189-2F7F4CF45CFA}" srcOrd="0" destOrd="6" presId="urn:microsoft.com/office/officeart/2005/8/layout/vList2"/>
    <dgm:cxn modelId="{4965EB3F-A6F7-43F8-AF3A-6A9B53A00911}" srcId="{256E4A4C-94A9-4163-8FAF-A520A9BCF965}" destId="{90FE5EFF-2EAB-4766-9EFA-74C5776309CA}" srcOrd="4" destOrd="0" parTransId="{0353277A-70B1-4B2F-BF03-BF30A6B90365}" sibTransId="{80607B8C-4B99-4DD0-A495-7462E3661F38}"/>
    <dgm:cxn modelId="{B2C51726-FE74-4F39-AB6E-C069A45BCA07}" srcId="{256E4A4C-94A9-4163-8FAF-A520A9BCF965}" destId="{85AE8416-5FEA-4989-B3FB-49AF2E849F59}" srcOrd="6" destOrd="0" parTransId="{13230A71-EDEA-4E1F-9EF9-390D79D1B6DB}" sibTransId="{AA7C06F2-3A96-4B6B-912D-CD9D3D4C8AC1}"/>
    <dgm:cxn modelId="{010C08E6-D252-49E7-AA6C-6BEF49D32902}" srcId="{256E4A4C-94A9-4163-8FAF-A520A9BCF965}" destId="{9DC5D33D-8E7F-4835-87FB-90599836F338}" srcOrd="0" destOrd="0" parTransId="{AB256543-C6CA-4213-9423-C9D0B48CAB8F}" sibTransId="{45C35B90-EE8A-4226-A7E8-6283B2C40962}"/>
    <dgm:cxn modelId="{B8B92FCB-51BE-4FDF-BD61-E7E81D651FA0}" type="presOf" srcId="{9DC5D33D-8E7F-4835-87FB-90599836F338}" destId="{3B94138A-0595-4B68-A189-2F7F4CF45CFA}" srcOrd="0" destOrd="0" presId="urn:microsoft.com/office/officeart/2005/8/layout/vList2"/>
    <dgm:cxn modelId="{5815452C-341D-45DC-BCF5-5FFBD884C944}" type="presOf" srcId="{4205DAED-8DB5-4C55-B65F-57C048C6F6A3}" destId="{2DEE1C09-8585-42C0-B267-EA49C6B0082D}" srcOrd="0" destOrd="0" presId="urn:microsoft.com/office/officeart/2005/8/layout/vList2"/>
    <dgm:cxn modelId="{0D5F9A8A-6886-4D7F-855B-F952EE5C6211}" type="presOf" srcId="{2193AC37-AE69-4268-A2BB-6E37D072C2F3}" destId="{3B94138A-0595-4B68-A189-2F7F4CF45CFA}" srcOrd="0" destOrd="1" presId="urn:microsoft.com/office/officeart/2005/8/layout/vList2"/>
    <dgm:cxn modelId="{A419C48E-094D-45FD-848E-D4430AEBFE24}" type="presOf" srcId="{8D7CC7BB-831C-4989-BD84-11376A311604}" destId="{3B94138A-0595-4B68-A189-2F7F4CF45CFA}" srcOrd="0" destOrd="7" presId="urn:microsoft.com/office/officeart/2005/8/layout/vList2"/>
    <dgm:cxn modelId="{14ED8408-1CAD-435F-A0C0-18A663D0F242}" srcId="{4205DAED-8DB5-4C55-B65F-57C048C6F6A3}" destId="{0ADA5642-5F09-4253-ABBA-00461FB01158}" srcOrd="0" destOrd="0" parTransId="{0C50B436-AF91-405D-99F8-A8C06AE5EFE3}" sibTransId="{AE2709A0-72DE-4985-B94D-56D631D39358}"/>
    <dgm:cxn modelId="{6023C293-E024-4AA5-B7E1-C286C5E4AA58}" srcId="{256E4A4C-94A9-4163-8FAF-A520A9BCF965}" destId="{2193AC37-AE69-4268-A2BB-6E37D072C2F3}" srcOrd="1" destOrd="0" parTransId="{FB8AB150-E729-41C2-97D3-84F1BA64FC1C}" sibTransId="{132707B0-463D-4409-9790-7CD8AB837AC2}"/>
    <dgm:cxn modelId="{D7745F36-6E74-4590-81EE-EBCF4C92AEC2}" type="presOf" srcId="{F736AF70-83B7-4210-8425-CD09F487DF82}" destId="{3B94138A-0595-4B68-A189-2F7F4CF45CFA}" srcOrd="0" destOrd="5" presId="urn:microsoft.com/office/officeart/2005/8/layout/vList2"/>
    <dgm:cxn modelId="{9CE0E11B-C56B-4FCD-9D10-44C9F28FE719}" type="presOf" srcId="{0ADA5642-5F09-4253-ABBA-00461FB01158}" destId="{F65FF5A5-2C67-42F3-A069-55F9EC93394F}" srcOrd="0" destOrd="0" presId="urn:microsoft.com/office/officeart/2005/8/layout/vList2"/>
    <dgm:cxn modelId="{F916618F-6DB5-4707-A25D-C899CC6CB61D}" srcId="{EB4465FE-0735-4D93-8F22-DA3D314DAE83}" destId="{4205DAED-8DB5-4C55-B65F-57C048C6F6A3}" srcOrd="0" destOrd="0" parTransId="{40377357-1386-40A2-B16C-5B666DF70181}" sibTransId="{EAC2974A-0493-4309-8732-B42FD2DFF222}"/>
    <dgm:cxn modelId="{B73A3689-50D3-4730-87BD-DC56C550170C}" type="presOf" srcId="{61D35B22-846E-475B-A7B6-3ABD0E90B348}" destId="{3B94138A-0595-4B68-A189-2F7F4CF45CFA}" srcOrd="0" destOrd="2" presId="urn:microsoft.com/office/officeart/2005/8/layout/vList2"/>
    <dgm:cxn modelId="{1D9F1F53-4B49-495D-8EA4-590C0F26BA90}" type="presParOf" srcId="{4B6376E2-0192-4B81-9CFE-9072576B8E3A}" destId="{2DEE1C09-8585-42C0-B267-EA49C6B0082D}" srcOrd="0" destOrd="0" presId="urn:microsoft.com/office/officeart/2005/8/layout/vList2"/>
    <dgm:cxn modelId="{213BAE3B-B96A-4085-9576-2BDCACCC4E63}" type="presParOf" srcId="{4B6376E2-0192-4B81-9CFE-9072576B8E3A}" destId="{F65FF5A5-2C67-42F3-A069-55F9EC93394F}" srcOrd="1" destOrd="0" presId="urn:microsoft.com/office/officeart/2005/8/layout/vList2"/>
    <dgm:cxn modelId="{957C1ACA-879D-4F6A-9205-4F54270E7FB2}" type="presParOf" srcId="{4B6376E2-0192-4B81-9CFE-9072576B8E3A}" destId="{E509B8D6-1ADB-4A2A-BE2A-B73A33943F78}" srcOrd="2" destOrd="0" presId="urn:microsoft.com/office/officeart/2005/8/layout/vList2"/>
    <dgm:cxn modelId="{759D0B8C-77CC-4E6C-850C-3E9376E62BD6}" type="presParOf" srcId="{4B6376E2-0192-4B81-9CFE-9072576B8E3A}" destId="{3B94138A-0595-4B68-A189-2F7F4CF45CFA}" srcOrd="3"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170F3C-0C3E-4671-8E3D-28F92032255F}">
      <dsp:nvSpPr>
        <dsp:cNvPr id="0" name=""/>
        <dsp:cNvSpPr/>
      </dsp:nvSpPr>
      <dsp:spPr>
        <a:xfrm>
          <a:off x="0" y="290348"/>
          <a:ext cx="10337053" cy="793012"/>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2270" tIns="395732" rIns="802270"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latin typeface="Arial" panose="020B0604020202020204" pitchFamily="34" charset="0"/>
              <a:cs typeface="Arial" panose="020B0604020202020204" pitchFamily="34" charset="0"/>
            </a:rPr>
            <a:t>Profile | Graduation rate improvement</a:t>
          </a:r>
          <a:endParaRPr lang="en-US" sz="1900" kern="1200" dirty="0">
            <a:latin typeface="Arial" panose="020B0604020202020204" pitchFamily="34" charset="0"/>
            <a:cs typeface="Arial" panose="020B0604020202020204" pitchFamily="34" charset="0"/>
          </a:endParaRPr>
        </a:p>
      </dsp:txBody>
      <dsp:txXfrm>
        <a:off x="0" y="290348"/>
        <a:ext cx="10337053" cy="793012"/>
      </dsp:txXfrm>
    </dsp:sp>
    <dsp:sp modelId="{8E7E671B-747D-44D6-B8C9-B929FD682E84}">
      <dsp:nvSpPr>
        <dsp:cNvPr id="0" name=""/>
        <dsp:cNvSpPr/>
      </dsp:nvSpPr>
      <dsp:spPr>
        <a:xfrm>
          <a:off x="516852" y="9908"/>
          <a:ext cx="7235937" cy="5608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3501" tIns="0" rIns="273501" bIns="0" numCol="1" spcCol="1270" anchor="ctr" anchorCtr="0">
          <a:noAutofit/>
        </a:bodyPr>
        <a:lstStyle/>
        <a:p>
          <a:pPr lvl="0" algn="l" defTabSz="1244600">
            <a:lnSpc>
              <a:spcPct val="90000"/>
            </a:lnSpc>
            <a:spcBef>
              <a:spcPct val="0"/>
            </a:spcBef>
            <a:spcAft>
              <a:spcPct val="35000"/>
            </a:spcAft>
          </a:pPr>
          <a:r>
            <a:rPr lang="en-US" sz="2800" kern="1200" dirty="0" smtClean="0">
              <a:latin typeface="Arial" panose="020B0604020202020204" pitchFamily="34" charset="0"/>
              <a:cs typeface="Arial" panose="020B0604020202020204" pitchFamily="34" charset="0"/>
            </a:rPr>
            <a:t>Institutional Profile</a:t>
          </a:r>
          <a:endParaRPr lang="en-US" sz="2800" kern="1200" dirty="0">
            <a:latin typeface="Arial" panose="020B0604020202020204" pitchFamily="34" charset="0"/>
            <a:cs typeface="Arial" panose="020B0604020202020204" pitchFamily="34" charset="0"/>
          </a:endParaRPr>
        </a:p>
      </dsp:txBody>
      <dsp:txXfrm>
        <a:off x="544232" y="37288"/>
        <a:ext cx="7181177" cy="506120"/>
      </dsp:txXfrm>
    </dsp:sp>
    <dsp:sp modelId="{27D9D76D-B0E3-43E1-9237-A4DEB097EB16}">
      <dsp:nvSpPr>
        <dsp:cNvPr id="0" name=""/>
        <dsp:cNvSpPr/>
      </dsp:nvSpPr>
      <dsp:spPr>
        <a:xfrm>
          <a:off x="0" y="1466401"/>
          <a:ext cx="10337053" cy="793012"/>
        </a:xfrm>
        <a:prstGeom prst="rect">
          <a:avLst/>
        </a:prstGeom>
        <a:solidFill>
          <a:schemeClr val="lt1">
            <a:alpha val="90000"/>
            <a:hueOff val="0"/>
            <a:satOff val="0"/>
            <a:lumOff val="0"/>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2270" tIns="395732" rIns="802270"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latin typeface="Arial" panose="020B0604020202020204" pitchFamily="34" charset="0"/>
              <a:cs typeface="Arial" panose="020B0604020202020204" pitchFamily="34" charset="0"/>
            </a:rPr>
            <a:t>Method | Rankings | Geography | Parents’ income</a:t>
          </a:r>
          <a:endParaRPr lang="en-US" sz="1900" kern="1200" dirty="0">
            <a:latin typeface="Arial" panose="020B0604020202020204" pitchFamily="34" charset="0"/>
            <a:cs typeface="Arial" panose="020B0604020202020204" pitchFamily="34" charset="0"/>
          </a:endParaRPr>
        </a:p>
      </dsp:txBody>
      <dsp:txXfrm>
        <a:off x="0" y="1466401"/>
        <a:ext cx="10337053" cy="793012"/>
      </dsp:txXfrm>
    </dsp:sp>
    <dsp:sp modelId="{988BE7EB-B635-4A3E-A9F1-FF5E07A530FE}">
      <dsp:nvSpPr>
        <dsp:cNvPr id="0" name=""/>
        <dsp:cNvSpPr/>
      </dsp:nvSpPr>
      <dsp:spPr>
        <a:xfrm>
          <a:off x="516852" y="1185961"/>
          <a:ext cx="7235937" cy="560880"/>
        </a:xfrm>
        <a:prstGeom prst="roundRect">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3501" tIns="0" rIns="273501" bIns="0" numCol="1" spcCol="1270" anchor="ctr" anchorCtr="0">
          <a:noAutofit/>
        </a:bodyPr>
        <a:lstStyle/>
        <a:p>
          <a:pPr lvl="0" algn="l" defTabSz="1244600">
            <a:lnSpc>
              <a:spcPct val="90000"/>
            </a:lnSpc>
            <a:spcBef>
              <a:spcPct val="0"/>
            </a:spcBef>
            <a:spcAft>
              <a:spcPct val="35000"/>
            </a:spcAft>
          </a:pPr>
          <a:r>
            <a:rPr lang="en-US" sz="2800" kern="1200" dirty="0" smtClean="0">
              <a:latin typeface="Arial" panose="020B0604020202020204" pitchFamily="34" charset="0"/>
              <a:cs typeface="Arial" panose="020B0604020202020204" pitchFamily="34" charset="0"/>
            </a:rPr>
            <a:t>Mobility Report Cards (Chetty, et al.)</a:t>
          </a:r>
          <a:endParaRPr lang="en-US" sz="2800" kern="1200" dirty="0">
            <a:latin typeface="Arial" panose="020B0604020202020204" pitchFamily="34" charset="0"/>
            <a:cs typeface="Arial" panose="020B0604020202020204" pitchFamily="34" charset="0"/>
          </a:endParaRPr>
        </a:p>
      </dsp:txBody>
      <dsp:txXfrm>
        <a:off x="544232" y="1213341"/>
        <a:ext cx="7181177" cy="506120"/>
      </dsp:txXfrm>
    </dsp:sp>
    <dsp:sp modelId="{661EC5EA-6D4B-4C4C-B3AE-CD611B93D2E0}">
      <dsp:nvSpPr>
        <dsp:cNvPr id="0" name=""/>
        <dsp:cNvSpPr/>
      </dsp:nvSpPr>
      <dsp:spPr>
        <a:xfrm>
          <a:off x="0" y="2642453"/>
          <a:ext cx="10337053" cy="793012"/>
        </a:xfrm>
        <a:prstGeom prst="rect">
          <a:avLst/>
        </a:prstGeom>
        <a:solidFill>
          <a:schemeClr val="lt1">
            <a:alpha val="90000"/>
            <a:hueOff val="0"/>
            <a:satOff val="0"/>
            <a:lumOff val="0"/>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2270" tIns="395732" rIns="802270"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latin typeface="Arial" panose="020B0604020202020204" pitchFamily="34" charset="0"/>
              <a:cs typeface="Arial" panose="020B0604020202020204" pitchFamily="34" charset="0"/>
            </a:rPr>
            <a:t>Value proposition | Geography | Programs</a:t>
          </a:r>
          <a:endParaRPr lang="en-US" sz="1900" kern="1200" dirty="0">
            <a:latin typeface="Arial" panose="020B0604020202020204" pitchFamily="34" charset="0"/>
            <a:cs typeface="Arial" panose="020B0604020202020204" pitchFamily="34" charset="0"/>
          </a:endParaRPr>
        </a:p>
      </dsp:txBody>
      <dsp:txXfrm>
        <a:off x="0" y="2642453"/>
        <a:ext cx="10337053" cy="793012"/>
      </dsp:txXfrm>
    </dsp:sp>
    <dsp:sp modelId="{EA32A17A-B89A-46F6-AC0E-680D9BF4D7B8}">
      <dsp:nvSpPr>
        <dsp:cNvPr id="0" name=""/>
        <dsp:cNvSpPr/>
      </dsp:nvSpPr>
      <dsp:spPr>
        <a:xfrm>
          <a:off x="516852" y="2362013"/>
          <a:ext cx="7235937" cy="560880"/>
        </a:xfrm>
        <a:prstGeom prst="roundRect">
          <a:avLst/>
        </a:prstGeom>
        <a:solidFill>
          <a:schemeClr val="tx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3501" tIns="0" rIns="273501" bIns="0" numCol="1" spcCol="1270" anchor="ctr" anchorCtr="0">
          <a:noAutofit/>
        </a:bodyPr>
        <a:lstStyle/>
        <a:p>
          <a:pPr lvl="0" algn="l" defTabSz="1244600">
            <a:lnSpc>
              <a:spcPct val="90000"/>
            </a:lnSpc>
            <a:spcBef>
              <a:spcPct val="0"/>
            </a:spcBef>
            <a:spcAft>
              <a:spcPct val="35000"/>
            </a:spcAft>
          </a:pPr>
          <a:r>
            <a:rPr lang="en-US" sz="2800" kern="1200" dirty="0" smtClean="0">
              <a:latin typeface="Arial" panose="020B0604020202020204" pitchFamily="34" charset="0"/>
              <a:cs typeface="Arial" panose="020B0604020202020204" pitchFamily="34" charset="0"/>
            </a:rPr>
            <a:t>Why is Stony Brook so successful?</a:t>
          </a:r>
          <a:endParaRPr lang="en-US" sz="2800" kern="1200" dirty="0">
            <a:latin typeface="Arial" panose="020B0604020202020204" pitchFamily="34" charset="0"/>
            <a:cs typeface="Arial" panose="020B0604020202020204" pitchFamily="34" charset="0"/>
          </a:endParaRPr>
        </a:p>
      </dsp:txBody>
      <dsp:txXfrm>
        <a:off x="544232" y="2389393"/>
        <a:ext cx="7181177" cy="506120"/>
      </dsp:txXfrm>
    </dsp:sp>
    <dsp:sp modelId="{3A98EDEB-6A24-407D-8DA9-E989D18AA569}">
      <dsp:nvSpPr>
        <dsp:cNvPr id="0" name=""/>
        <dsp:cNvSpPr/>
      </dsp:nvSpPr>
      <dsp:spPr>
        <a:xfrm>
          <a:off x="0" y="3818506"/>
          <a:ext cx="10337053" cy="793012"/>
        </a:xfrm>
        <a:prstGeom prst="rect">
          <a:avLst/>
        </a:prstGeom>
        <a:no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2270" tIns="395732" rIns="802270"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latin typeface="Arial" panose="020B0604020202020204" pitchFamily="34" charset="0"/>
              <a:cs typeface="Arial" panose="020B0604020202020204" pitchFamily="34" charset="0"/>
            </a:rPr>
            <a:t>Leadership | Analytics | Success Programs | Male Student Success</a:t>
          </a:r>
          <a:endParaRPr lang="en-US" sz="1900" kern="1200" dirty="0">
            <a:latin typeface="Arial" panose="020B0604020202020204" pitchFamily="34" charset="0"/>
            <a:cs typeface="Arial" panose="020B0604020202020204" pitchFamily="34" charset="0"/>
          </a:endParaRPr>
        </a:p>
      </dsp:txBody>
      <dsp:txXfrm>
        <a:off x="0" y="3818506"/>
        <a:ext cx="10337053" cy="793012"/>
      </dsp:txXfrm>
    </dsp:sp>
    <dsp:sp modelId="{3B09D591-B714-48D2-9519-19D456DA269C}">
      <dsp:nvSpPr>
        <dsp:cNvPr id="0" name=""/>
        <dsp:cNvSpPr/>
      </dsp:nvSpPr>
      <dsp:spPr>
        <a:xfrm>
          <a:off x="516852" y="3538066"/>
          <a:ext cx="7235937" cy="560880"/>
        </a:xfrm>
        <a:prstGeom prst="roundRect">
          <a:avLst/>
        </a:prstGeom>
        <a:solidFill>
          <a:srgbClr val="8811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3501" tIns="0" rIns="273501" bIns="0" numCol="1" spcCol="1270" anchor="ctr" anchorCtr="0">
          <a:noAutofit/>
        </a:bodyPr>
        <a:lstStyle/>
        <a:p>
          <a:pPr lvl="0" algn="l" defTabSz="1244600">
            <a:lnSpc>
              <a:spcPct val="90000"/>
            </a:lnSpc>
            <a:spcBef>
              <a:spcPct val="0"/>
            </a:spcBef>
            <a:spcAft>
              <a:spcPct val="35000"/>
            </a:spcAft>
          </a:pPr>
          <a:r>
            <a:rPr lang="en-US" sz="2800" kern="1200" dirty="0" smtClean="0">
              <a:latin typeface="Arial" panose="020B0604020202020204" pitchFamily="34" charset="0"/>
              <a:cs typeface="Arial" panose="020B0604020202020204" pitchFamily="34" charset="0"/>
            </a:rPr>
            <a:t>Student Success Strategy &amp; Programs</a:t>
          </a:r>
          <a:endParaRPr lang="en-US" sz="2800" kern="1200" dirty="0">
            <a:latin typeface="Arial" panose="020B0604020202020204" pitchFamily="34" charset="0"/>
            <a:cs typeface="Arial" panose="020B0604020202020204" pitchFamily="34" charset="0"/>
          </a:endParaRPr>
        </a:p>
      </dsp:txBody>
      <dsp:txXfrm>
        <a:off x="544232" y="3565446"/>
        <a:ext cx="7181177" cy="5061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2038C0-71BD-4054-816A-0F125AA272BD}">
      <dsp:nvSpPr>
        <dsp:cNvPr id="0" name=""/>
        <dsp:cNvSpPr/>
      </dsp:nvSpPr>
      <dsp:spPr>
        <a:xfrm>
          <a:off x="6572" y="135935"/>
          <a:ext cx="1835566" cy="734226"/>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b="1" kern="1200" dirty="0" smtClean="0">
              <a:latin typeface="Arial" panose="020B0604020202020204" pitchFamily="34" charset="0"/>
              <a:cs typeface="Arial" panose="020B0604020202020204" pitchFamily="34" charset="0"/>
            </a:rPr>
            <a:t>Demographics</a:t>
          </a:r>
          <a:endParaRPr lang="en-US" sz="1600" b="1" kern="1200" dirty="0">
            <a:latin typeface="Arial" panose="020B0604020202020204" pitchFamily="34" charset="0"/>
            <a:cs typeface="Arial" panose="020B0604020202020204" pitchFamily="34" charset="0"/>
          </a:endParaRPr>
        </a:p>
      </dsp:txBody>
      <dsp:txXfrm>
        <a:off x="6572" y="135935"/>
        <a:ext cx="1835566" cy="734226"/>
      </dsp:txXfrm>
    </dsp:sp>
    <dsp:sp modelId="{5A53974C-8AB8-4718-A605-ECD9E07B6EA0}">
      <dsp:nvSpPr>
        <dsp:cNvPr id="0" name=""/>
        <dsp:cNvSpPr/>
      </dsp:nvSpPr>
      <dsp:spPr>
        <a:xfrm>
          <a:off x="6572" y="870162"/>
          <a:ext cx="1835566" cy="377712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latin typeface="Arial" panose="020B0604020202020204" pitchFamily="34" charset="0"/>
              <a:cs typeface="Arial" panose="020B0604020202020204" pitchFamily="34" charset="0"/>
            </a:rPr>
            <a:t>Gender</a:t>
          </a:r>
          <a:br>
            <a:rPr lang="en-US" sz="1600" kern="1200" dirty="0" smtClean="0">
              <a:latin typeface="Arial" panose="020B0604020202020204" pitchFamily="34" charset="0"/>
              <a:cs typeface="Arial" panose="020B0604020202020204" pitchFamily="34" charset="0"/>
            </a:rPr>
          </a:br>
          <a:endParaRPr lang="en-US" sz="1600" kern="1200" dirty="0" smtClean="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smtClean="0">
              <a:latin typeface="Arial" panose="020B0604020202020204" pitchFamily="34" charset="0"/>
              <a:cs typeface="Arial" panose="020B0604020202020204" pitchFamily="34" charset="0"/>
            </a:rPr>
            <a:t>Race/ethnicity</a:t>
          </a:r>
          <a:br>
            <a:rPr lang="en-US" sz="1600" kern="1200" dirty="0" smtClean="0">
              <a:latin typeface="Arial" panose="020B0604020202020204" pitchFamily="34" charset="0"/>
              <a:cs typeface="Arial" panose="020B0604020202020204" pitchFamily="34" charset="0"/>
            </a:rPr>
          </a:br>
          <a:endParaRPr lang="en-US" sz="1600" kern="1200" dirty="0" smtClean="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smtClean="0">
              <a:latin typeface="Arial" panose="020B0604020202020204" pitchFamily="34" charset="0"/>
              <a:cs typeface="Arial" panose="020B0604020202020204" pitchFamily="34" charset="0"/>
            </a:rPr>
            <a:t>geographic residence when admitted.</a:t>
          </a:r>
        </a:p>
      </dsp:txBody>
      <dsp:txXfrm>
        <a:off x="6572" y="870162"/>
        <a:ext cx="1835566" cy="3777120"/>
      </dsp:txXfrm>
    </dsp:sp>
    <dsp:sp modelId="{036912E5-6401-4844-8935-5ABA2BAE5553}">
      <dsp:nvSpPr>
        <dsp:cNvPr id="0" name=""/>
        <dsp:cNvSpPr/>
      </dsp:nvSpPr>
      <dsp:spPr>
        <a:xfrm>
          <a:off x="2099118" y="135935"/>
          <a:ext cx="1835566" cy="734226"/>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b="1" kern="1200" dirty="0" smtClean="0">
              <a:latin typeface="Arial" panose="020B0604020202020204" pitchFamily="34" charset="0"/>
              <a:cs typeface="Arial" panose="020B0604020202020204" pitchFamily="34" charset="0"/>
            </a:rPr>
            <a:t>Pre-college academic characteristics</a:t>
          </a:r>
        </a:p>
      </dsp:txBody>
      <dsp:txXfrm>
        <a:off x="2099118" y="135935"/>
        <a:ext cx="1835566" cy="734226"/>
      </dsp:txXfrm>
    </dsp:sp>
    <dsp:sp modelId="{7E8C6460-8D25-4F08-970C-95FDBC3BB0DE}">
      <dsp:nvSpPr>
        <dsp:cNvPr id="0" name=""/>
        <dsp:cNvSpPr/>
      </dsp:nvSpPr>
      <dsp:spPr>
        <a:xfrm>
          <a:off x="2099118" y="870162"/>
          <a:ext cx="1835566" cy="377712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latin typeface="Arial" panose="020B0604020202020204" pitchFamily="34" charset="0"/>
              <a:cs typeface="Arial" panose="020B0604020202020204" pitchFamily="34" charset="0"/>
            </a:rPr>
            <a:t>SAT scores</a:t>
          </a:r>
          <a:br>
            <a:rPr lang="en-US" sz="1600" kern="1200" dirty="0" smtClean="0">
              <a:latin typeface="Arial" panose="020B0604020202020204" pitchFamily="34" charset="0"/>
              <a:cs typeface="Arial" panose="020B0604020202020204" pitchFamily="34" charset="0"/>
            </a:rPr>
          </a:br>
          <a:endParaRPr lang="en-US" sz="1600" kern="1200" dirty="0" smtClean="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smtClean="0">
              <a:latin typeface="Arial" panose="020B0604020202020204" pitchFamily="34" charset="0"/>
              <a:cs typeface="Arial" panose="020B0604020202020204" pitchFamily="34" charset="0"/>
            </a:rPr>
            <a:t>high school GPA</a:t>
          </a:r>
          <a:br>
            <a:rPr lang="en-US" sz="1600" kern="1200" dirty="0" smtClean="0">
              <a:latin typeface="Arial" panose="020B0604020202020204" pitchFamily="34" charset="0"/>
              <a:cs typeface="Arial" panose="020B0604020202020204" pitchFamily="34" charset="0"/>
            </a:rPr>
          </a:br>
          <a:endParaRPr lang="en-US" sz="1600" kern="1200" dirty="0" smtClean="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smtClean="0">
              <a:latin typeface="Arial" panose="020B0604020202020204" pitchFamily="34" charset="0"/>
              <a:cs typeface="Arial" panose="020B0604020202020204" pitchFamily="34" charset="0"/>
            </a:rPr>
            <a:t>average SAT scores of the high school (to control for high school GPA).</a:t>
          </a:r>
        </a:p>
      </dsp:txBody>
      <dsp:txXfrm>
        <a:off x="2099118" y="870162"/>
        <a:ext cx="1835566" cy="3777120"/>
      </dsp:txXfrm>
    </dsp:sp>
    <dsp:sp modelId="{EAE15D05-86DF-4167-9216-7040F84B1712}">
      <dsp:nvSpPr>
        <dsp:cNvPr id="0" name=""/>
        <dsp:cNvSpPr/>
      </dsp:nvSpPr>
      <dsp:spPr>
        <a:xfrm>
          <a:off x="4191665" y="135935"/>
          <a:ext cx="1835566" cy="734226"/>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b="1" kern="1200" dirty="0" smtClean="0">
              <a:latin typeface="Arial" panose="020B0604020202020204" pitchFamily="34" charset="0"/>
              <a:cs typeface="Arial" panose="020B0604020202020204" pitchFamily="34" charset="0"/>
            </a:rPr>
            <a:t>College academic characteristics</a:t>
          </a:r>
        </a:p>
      </dsp:txBody>
      <dsp:txXfrm>
        <a:off x="4191665" y="135935"/>
        <a:ext cx="1835566" cy="734226"/>
      </dsp:txXfrm>
    </dsp:sp>
    <dsp:sp modelId="{F797F672-02B1-4A28-ADB6-C846A7BF6457}">
      <dsp:nvSpPr>
        <dsp:cNvPr id="0" name=""/>
        <dsp:cNvSpPr/>
      </dsp:nvSpPr>
      <dsp:spPr>
        <a:xfrm>
          <a:off x="4191665" y="870162"/>
          <a:ext cx="1835566" cy="377712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latin typeface="Arial" panose="020B0604020202020204" pitchFamily="34" charset="0"/>
              <a:cs typeface="Arial" panose="020B0604020202020204" pitchFamily="34" charset="0"/>
            </a:rPr>
            <a:t>Credits accepted when admitted</a:t>
          </a:r>
          <a:br>
            <a:rPr lang="en-US" sz="1600" kern="1200" dirty="0" smtClean="0">
              <a:latin typeface="Arial" panose="020B0604020202020204" pitchFamily="34" charset="0"/>
              <a:cs typeface="Arial" panose="020B0604020202020204" pitchFamily="34" charset="0"/>
            </a:rPr>
          </a:br>
          <a:endParaRPr lang="en-US" sz="1600" kern="1200" dirty="0" smtClean="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smtClean="0">
              <a:latin typeface="Arial" panose="020B0604020202020204" pitchFamily="34" charset="0"/>
              <a:cs typeface="Arial" panose="020B0604020202020204" pitchFamily="34" charset="0"/>
            </a:rPr>
            <a:t>AP credits</a:t>
          </a:r>
          <a:br>
            <a:rPr lang="en-US" sz="1600" kern="1200" dirty="0" smtClean="0">
              <a:latin typeface="Arial" panose="020B0604020202020204" pitchFamily="34" charset="0"/>
              <a:cs typeface="Arial" panose="020B0604020202020204" pitchFamily="34" charset="0"/>
            </a:rPr>
          </a:br>
          <a:endParaRPr lang="en-US" sz="1600" kern="1200" dirty="0" smtClean="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smtClean="0">
              <a:latin typeface="Arial" panose="020B0604020202020204" pitchFamily="34" charset="0"/>
              <a:cs typeface="Arial" panose="020B0604020202020204" pitchFamily="34" charset="0"/>
            </a:rPr>
            <a:t>number of STEM and non-STEM courses current term</a:t>
          </a:r>
          <a:br>
            <a:rPr lang="en-US" sz="1600" kern="1200" dirty="0" smtClean="0">
              <a:latin typeface="Arial" panose="020B0604020202020204" pitchFamily="34" charset="0"/>
              <a:cs typeface="Arial" panose="020B0604020202020204" pitchFamily="34" charset="0"/>
            </a:rPr>
          </a:br>
          <a:endParaRPr lang="en-US" sz="1600" kern="1200" dirty="0" smtClean="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smtClean="0">
              <a:latin typeface="Arial" panose="020B0604020202020204" pitchFamily="34" charset="0"/>
              <a:cs typeface="Arial" panose="020B0604020202020204" pitchFamily="34" charset="0"/>
            </a:rPr>
            <a:t>enrollment in high DFW courses</a:t>
          </a:r>
          <a:br>
            <a:rPr lang="en-US" sz="1600" kern="1200" dirty="0" smtClean="0">
              <a:latin typeface="Arial" panose="020B0604020202020204" pitchFamily="34" charset="0"/>
              <a:cs typeface="Arial" panose="020B0604020202020204" pitchFamily="34" charset="0"/>
            </a:rPr>
          </a:br>
          <a:endParaRPr lang="en-US" sz="1600" kern="1200" dirty="0" smtClean="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smtClean="0">
              <a:latin typeface="Arial" panose="020B0604020202020204" pitchFamily="34" charset="0"/>
              <a:cs typeface="Arial" panose="020B0604020202020204" pitchFamily="34" charset="0"/>
            </a:rPr>
            <a:t>area of major.</a:t>
          </a:r>
        </a:p>
      </dsp:txBody>
      <dsp:txXfrm>
        <a:off x="4191665" y="870162"/>
        <a:ext cx="1835566" cy="3777120"/>
      </dsp:txXfrm>
    </dsp:sp>
    <dsp:sp modelId="{E0BE971E-6E84-4CC8-8852-F7BF31B722AB}">
      <dsp:nvSpPr>
        <dsp:cNvPr id="0" name=""/>
        <dsp:cNvSpPr/>
      </dsp:nvSpPr>
      <dsp:spPr>
        <a:xfrm>
          <a:off x="6287084" y="135935"/>
          <a:ext cx="2067784" cy="734226"/>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b="1" kern="1200" dirty="0" smtClean="0">
              <a:latin typeface="Arial" panose="020B0604020202020204" pitchFamily="34" charset="0"/>
              <a:cs typeface="Arial" panose="020B0604020202020204" pitchFamily="34" charset="0"/>
            </a:rPr>
            <a:t>Transactions, service utilization, activities.</a:t>
          </a:r>
        </a:p>
      </dsp:txBody>
      <dsp:txXfrm>
        <a:off x="6287084" y="135935"/>
        <a:ext cx="2067784" cy="734226"/>
      </dsp:txXfrm>
    </dsp:sp>
    <dsp:sp modelId="{DAA4417A-A064-40FB-81CD-6409C8BC9003}">
      <dsp:nvSpPr>
        <dsp:cNvPr id="0" name=""/>
        <dsp:cNvSpPr/>
      </dsp:nvSpPr>
      <dsp:spPr>
        <a:xfrm>
          <a:off x="6284211" y="870162"/>
          <a:ext cx="2073529" cy="377712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smtClean="0">
              <a:latin typeface="Arial" panose="020B0604020202020204" pitchFamily="34" charset="0"/>
              <a:cs typeface="Arial" panose="020B0604020202020204" pitchFamily="34" charset="0"/>
            </a:rPr>
            <a:t>Learning management system (LMS) logins</a:t>
          </a:r>
          <a:br>
            <a:rPr lang="en-US" sz="1600" b="1" kern="1200" dirty="0" smtClean="0">
              <a:latin typeface="Arial" panose="020B0604020202020204" pitchFamily="34" charset="0"/>
              <a:cs typeface="Arial" panose="020B0604020202020204" pitchFamily="34" charset="0"/>
            </a:rPr>
          </a:br>
          <a:endParaRPr lang="en-US" sz="1600" b="1" kern="1200" dirty="0" smtClean="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smtClean="0">
              <a:latin typeface="Arial" panose="020B0604020202020204" pitchFamily="34" charset="0"/>
              <a:cs typeface="Arial" panose="020B0604020202020204" pitchFamily="34" charset="0"/>
            </a:rPr>
            <a:t>advising visits</a:t>
          </a:r>
          <a:br>
            <a:rPr lang="en-US" sz="1600" kern="1200" dirty="0" smtClean="0">
              <a:latin typeface="Arial" panose="020B0604020202020204" pitchFamily="34" charset="0"/>
              <a:cs typeface="Arial" panose="020B0604020202020204" pitchFamily="34" charset="0"/>
            </a:rPr>
          </a:br>
          <a:endParaRPr lang="en-US" sz="1600" kern="1200" dirty="0" smtClean="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smtClean="0">
              <a:latin typeface="Arial" panose="020B0604020202020204" pitchFamily="34" charset="0"/>
              <a:cs typeface="Arial" panose="020B0604020202020204" pitchFamily="34" charset="0"/>
            </a:rPr>
            <a:t>tutoring center utilization</a:t>
          </a:r>
          <a:br>
            <a:rPr lang="en-US" sz="1600" kern="1200" dirty="0" smtClean="0">
              <a:latin typeface="Arial" panose="020B0604020202020204" pitchFamily="34" charset="0"/>
              <a:cs typeface="Arial" panose="020B0604020202020204" pitchFamily="34" charset="0"/>
            </a:rPr>
          </a:br>
          <a:endParaRPr lang="en-US" sz="1600" kern="1200" dirty="0" smtClean="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smtClean="0">
              <a:latin typeface="Arial" panose="020B0604020202020204" pitchFamily="34" charset="0"/>
              <a:cs typeface="Arial" panose="020B0604020202020204" pitchFamily="34" charset="0"/>
            </a:rPr>
            <a:t>intramural and fitness class participation</a:t>
          </a:r>
        </a:p>
      </dsp:txBody>
      <dsp:txXfrm>
        <a:off x="6284211" y="870162"/>
        <a:ext cx="2073529" cy="3777120"/>
      </dsp:txXfrm>
    </dsp:sp>
    <dsp:sp modelId="{DD997513-E515-448C-AB69-F788CC1E769F}">
      <dsp:nvSpPr>
        <dsp:cNvPr id="0" name=""/>
        <dsp:cNvSpPr/>
      </dsp:nvSpPr>
      <dsp:spPr>
        <a:xfrm>
          <a:off x="8614720" y="135935"/>
          <a:ext cx="1835566" cy="734226"/>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b="1" kern="1200" dirty="0" smtClean="0">
              <a:latin typeface="Arial" panose="020B0604020202020204" pitchFamily="34" charset="0"/>
              <a:cs typeface="Arial" panose="020B0604020202020204" pitchFamily="34" charset="0"/>
            </a:rPr>
            <a:t>Financial aid</a:t>
          </a:r>
        </a:p>
      </dsp:txBody>
      <dsp:txXfrm>
        <a:off x="8614720" y="135935"/>
        <a:ext cx="1835566" cy="734226"/>
      </dsp:txXfrm>
    </dsp:sp>
    <dsp:sp modelId="{A70791F2-256D-4D34-8FA4-CDE679B60842}">
      <dsp:nvSpPr>
        <dsp:cNvPr id="0" name=""/>
        <dsp:cNvSpPr/>
      </dsp:nvSpPr>
      <dsp:spPr>
        <a:xfrm>
          <a:off x="8621293" y="870162"/>
          <a:ext cx="1835566" cy="3777120"/>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latin typeface="Arial" panose="020B0604020202020204" pitchFamily="34" charset="0"/>
              <a:cs typeface="Arial" panose="020B0604020202020204" pitchFamily="34" charset="0"/>
            </a:rPr>
            <a:t>Expected family contribution AGI</a:t>
          </a:r>
          <a:br>
            <a:rPr lang="en-US" sz="1600" kern="1200" dirty="0" smtClean="0">
              <a:latin typeface="Arial" panose="020B0604020202020204" pitchFamily="34" charset="0"/>
              <a:cs typeface="Arial" panose="020B0604020202020204" pitchFamily="34" charset="0"/>
            </a:rPr>
          </a:br>
          <a:endParaRPr lang="en-US" sz="1600" kern="1200" dirty="0" smtClean="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smtClean="0">
              <a:latin typeface="Arial" panose="020B0604020202020204" pitchFamily="34" charset="0"/>
              <a:cs typeface="Arial" panose="020B0604020202020204" pitchFamily="34" charset="0"/>
            </a:rPr>
            <a:t>types and amounts of disbursed aid</a:t>
          </a:r>
          <a:br>
            <a:rPr lang="en-US" sz="1600" kern="1200" dirty="0" smtClean="0">
              <a:latin typeface="Arial" panose="020B0604020202020204" pitchFamily="34" charset="0"/>
              <a:cs typeface="Arial" panose="020B0604020202020204" pitchFamily="34" charset="0"/>
            </a:rPr>
          </a:br>
          <a:endParaRPr lang="en-US" sz="1600" kern="1200" dirty="0" smtClean="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smtClean="0">
              <a:latin typeface="Arial" panose="020B0604020202020204" pitchFamily="34" charset="0"/>
              <a:cs typeface="Arial" panose="020B0604020202020204" pitchFamily="34" charset="0"/>
            </a:rPr>
            <a:t>Pell, Tuition Assistance Program (TAP).</a:t>
          </a:r>
        </a:p>
      </dsp:txBody>
      <dsp:txXfrm>
        <a:off x="8621293" y="870162"/>
        <a:ext cx="1835566" cy="377712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D4A31C-75C8-4264-ACED-7F1C930FC5AB}">
      <dsp:nvSpPr>
        <dsp:cNvPr id="0" name=""/>
        <dsp:cNvSpPr/>
      </dsp:nvSpPr>
      <dsp:spPr>
        <a:xfrm>
          <a:off x="3102" y="415636"/>
          <a:ext cx="2461404" cy="1737357"/>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panose="020B0604020202020204" pitchFamily="34" charset="0"/>
              <a:cs typeface="Arial" panose="020B0604020202020204" pitchFamily="34" charset="0"/>
            </a:rPr>
            <a:t>Comprehensive support services</a:t>
          </a:r>
          <a:r>
            <a:rPr lang="en-US" sz="1600" b="1" kern="1200" dirty="0" smtClean="0">
              <a:latin typeface="Arial" panose="020B0604020202020204" pitchFamily="34" charset="0"/>
              <a:cs typeface="Arial" panose="020B0604020202020204" pitchFamily="34" charset="0"/>
            </a:rPr>
            <a:t/>
          </a:r>
          <a:br>
            <a:rPr lang="en-US" sz="1600" b="1" kern="1200" dirty="0" smtClean="0">
              <a:latin typeface="Arial" panose="020B0604020202020204" pitchFamily="34" charset="0"/>
              <a:cs typeface="Arial" panose="020B0604020202020204" pitchFamily="34" charset="0"/>
            </a:rPr>
          </a:br>
          <a:r>
            <a:rPr lang="en-US" sz="1400" kern="1200" dirty="0" smtClean="0">
              <a:latin typeface="Arial" panose="020B0604020202020204" pitchFamily="34" charset="0"/>
              <a:cs typeface="Arial" panose="020B0604020202020204" pitchFamily="34" charset="0"/>
            </a:rPr>
            <a:t>for students whose educational and economic circumstances have limited their college opportunities</a:t>
          </a:r>
          <a:endParaRPr lang="en-US" sz="1400" kern="1200" dirty="0">
            <a:latin typeface="Arial" panose="020B0604020202020204" pitchFamily="34" charset="0"/>
            <a:cs typeface="Arial" panose="020B0604020202020204" pitchFamily="34" charset="0"/>
          </a:endParaRPr>
        </a:p>
      </dsp:txBody>
      <dsp:txXfrm>
        <a:off x="3102" y="415636"/>
        <a:ext cx="2461404" cy="1737357"/>
      </dsp:txXfrm>
    </dsp:sp>
    <dsp:sp modelId="{4B695DAE-B4C2-4321-8AD6-185821D9CB12}">
      <dsp:nvSpPr>
        <dsp:cNvPr id="0" name=""/>
        <dsp:cNvSpPr/>
      </dsp:nvSpPr>
      <dsp:spPr>
        <a:xfrm>
          <a:off x="2710647" y="415636"/>
          <a:ext cx="2461404" cy="1737357"/>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latin typeface="Arial" panose="020B0604020202020204" pitchFamily="34" charset="0"/>
              <a:cs typeface="Arial" panose="020B0604020202020204" pitchFamily="34" charset="0"/>
            </a:rPr>
            <a:t>Financial Support</a:t>
          </a:r>
          <a:r>
            <a:rPr lang="en-US" sz="2100" kern="1200" dirty="0" smtClean="0">
              <a:latin typeface="Arial" panose="020B0604020202020204" pitchFamily="34" charset="0"/>
              <a:cs typeface="Arial" panose="020B0604020202020204" pitchFamily="34" charset="0"/>
            </a:rPr>
            <a:t/>
          </a:r>
          <a:br>
            <a:rPr lang="en-US" sz="2100" kern="1200" dirty="0" smtClean="0">
              <a:latin typeface="Arial" panose="020B0604020202020204" pitchFamily="34" charset="0"/>
              <a:cs typeface="Arial" panose="020B0604020202020204" pitchFamily="34" charset="0"/>
            </a:rPr>
          </a:br>
          <a:r>
            <a:rPr lang="en-US" sz="1600" kern="1200" dirty="0" smtClean="0">
              <a:latin typeface="Arial" panose="020B0604020202020204" pitchFamily="34" charset="0"/>
              <a:cs typeface="Arial" panose="020B0604020202020204" pitchFamily="34" charset="0"/>
            </a:rPr>
            <a:t>$450/term book stipend + small living cost grant</a:t>
          </a:r>
          <a:endParaRPr lang="en-US" sz="1600" kern="1200" dirty="0">
            <a:latin typeface="Arial" panose="020B0604020202020204" pitchFamily="34" charset="0"/>
            <a:cs typeface="Arial" panose="020B0604020202020204" pitchFamily="34" charset="0"/>
          </a:endParaRPr>
        </a:p>
      </dsp:txBody>
      <dsp:txXfrm>
        <a:off x="2710647" y="415636"/>
        <a:ext cx="2461404" cy="1737357"/>
      </dsp:txXfrm>
    </dsp:sp>
    <dsp:sp modelId="{517ECF3C-3D13-44CD-A8E4-1F170E3AC616}">
      <dsp:nvSpPr>
        <dsp:cNvPr id="0" name=""/>
        <dsp:cNvSpPr/>
      </dsp:nvSpPr>
      <dsp:spPr>
        <a:xfrm>
          <a:off x="5418192" y="415636"/>
          <a:ext cx="2461404" cy="1737357"/>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panose="020B0604020202020204" pitchFamily="34" charset="0"/>
              <a:cs typeface="Arial" panose="020B0604020202020204" pitchFamily="34" charset="0"/>
            </a:rPr>
            <a:t>Summer Academy </a:t>
          </a:r>
          <a:r>
            <a:rPr lang="en-US" sz="1400" kern="1200" dirty="0" smtClean="0">
              <a:latin typeface="Arial" panose="020B0604020202020204" pitchFamily="34" charset="0"/>
              <a:cs typeface="Arial" panose="020B0604020202020204" pitchFamily="34" charset="0"/>
            </a:rPr>
            <a:t>Mandatory 5 week academically intensive preparation program for incoming freshmen</a:t>
          </a:r>
          <a:endParaRPr lang="en-US" sz="1700" kern="1200" dirty="0">
            <a:latin typeface="Arial" panose="020B0604020202020204" pitchFamily="34" charset="0"/>
            <a:cs typeface="Arial" panose="020B0604020202020204" pitchFamily="34" charset="0"/>
          </a:endParaRPr>
        </a:p>
      </dsp:txBody>
      <dsp:txXfrm>
        <a:off x="5418192" y="415636"/>
        <a:ext cx="2461404" cy="1737357"/>
      </dsp:txXfrm>
    </dsp:sp>
    <dsp:sp modelId="{2428B555-0A81-4E2E-BBBD-58DC5C296C4C}">
      <dsp:nvSpPr>
        <dsp:cNvPr id="0" name=""/>
        <dsp:cNvSpPr/>
      </dsp:nvSpPr>
      <dsp:spPr>
        <a:xfrm>
          <a:off x="8125737" y="415636"/>
          <a:ext cx="2461404" cy="1737357"/>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panose="020B0604020202020204" pitchFamily="34" charset="0"/>
              <a:cs typeface="Arial" panose="020B0604020202020204" pitchFamily="34" charset="0"/>
            </a:rPr>
            <a:t>1-on1 Counseling</a:t>
          </a:r>
          <a:r>
            <a:rPr lang="en-US" sz="2000" kern="1200" dirty="0" smtClean="0">
              <a:latin typeface="Arial" panose="020B0604020202020204" pitchFamily="34" charset="0"/>
              <a:cs typeface="Arial" panose="020B0604020202020204" pitchFamily="34" charset="0"/>
            </a:rPr>
            <a:t/>
          </a:r>
          <a:br>
            <a:rPr lang="en-US" sz="2000" kern="1200" dirty="0" smtClean="0">
              <a:latin typeface="Arial" panose="020B0604020202020204" pitchFamily="34" charset="0"/>
              <a:cs typeface="Arial" panose="020B0604020202020204" pitchFamily="34" charset="0"/>
            </a:rPr>
          </a:br>
          <a:r>
            <a:rPr lang="en-US" sz="1400" kern="1200" dirty="0" smtClean="0">
              <a:latin typeface="Arial" panose="020B0604020202020204" pitchFamily="34" charset="0"/>
              <a:cs typeface="Arial" panose="020B0604020202020204" pitchFamily="34" charset="0"/>
            </a:rPr>
            <a:t>EOP students assigned a specific advisor for personal, career, academic, and financial aid counseling</a:t>
          </a:r>
          <a:endParaRPr lang="en-US" sz="1700" kern="1200" dirty="0">
            <a:latin typeface="Arial" panose="020B0604020202020204" pitchFamily="34" charset="0"/>
            <a:cs typeface="Arial" panose="020B0604020202020204" pitchFamily="34" charset="0"/>
          </a:endParaRPr>
        </a:p>
      </dsp:txBody>
      <dsp:txXfrm>
        <a:off x="8125737" y="415636"/>
        <a:ext cx="2461404" cy="1737357"/>
      </dsp:txXfrm>
    </dsp:sp>
    <dsp:sp modelId="{700FC314-A586-4D2C-99A0-EED849B5F594}">
      <dsp:nvSpPr>
        <dsp:cNvPr id="0" name=""/>
        <dsp:cNvSpPr/>
      </dsp:nvSpPr>
      <dsp:spPr>
        <a:xfrm>
          <a:off x="1304619" y="2399134"/>
          <a:ext cx="2461404" cy="1737357"/>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latin typeface="Arial" panose="020B0604020202020204" pitchFamily="34" charset="0"/>
              <a:cs typeface="Arial" panose="020B0604020202020204" pitchFamily="34" charset="0"/>
            </a:rPr>
            <a:t>Tutoring Program</a:t>
          </a:r>
          <a:r>
            <a:rPr lang="en-US" sz="2100" kern="1200" dirty="0" smtClean="0">
              <a:latin typeface="Arial" panose="020B0604020202020204" pitchFamily="34" charset="0"/>
              <a:cs typeface="Arial" panose="020B0604020202020204" pitchFamily="34" charset="0"/>
            </a:rPr>
            <a:t/>
          </a:r>
          <a:br>
            <a:rPr lang="en-US" sz="2100" kern="1200" dirty="0" smtClean="0">
              <a:latin typeface="Arial" panose="020B0604020202020204" pitchFamily="34" charset="0"/>
              <a:cs typeface="Arial" panose="020B0604020202020204" pitchFamily="34" charset="0"/>
            </a:rPr>
          </a:br>
          <a:r>
            <a:rPr lang="en-US" sz="1600" kern="1200" dirty="0" smtClean="0">
              <a:latin typeface="Arial" panose="020B0604020202020204" pitchFamily="34" charset="0"/>
              <a:cs typeface="Arial" panose="020B0604020202020204" pitchFamily="34" charset="0"/>
            </a:rPr>
            <a:t>Academic support is a key component to EOP success</a:t>
          </a:r>
          <a:endParaRPr lang="en-US" sz="2100" kern="1200" dirty="0">
            <a:latin typeface="Arial" panose="020B0604020202020204" pitchFamily="34" charset="0"/>
            <a:cs typeface="Arial" panose="020B0604020202020204" pitchFamily="34" charset="0"/>
          </a:endParaRPr>
        </a:p>
      </dsp:txBody>
      <dsp:txXfrm>
        <a:off x="1304619" y="2399134"/>
        <a:ext cx="2461404" cy="1737357"/>
      </dsp:txXfrm>
    </dsp:sp>
    <dsp:sp modelId="{82776FF5-B436-449B-80F5-2F41A57CDC8D}">
      <dsp:nvSpPr>
        <dsp:cNvPr id="0" name=""/>
        <dsp:cNvSpPr/>
      </dsp:nvSpPr>
      <dsp:spPr>
        <a:xfrm>
          <a:off x="4012164" y="2399134"/>
          <a:ext cx="2565915" cy="1737357"/>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panose="020B0604020202020204" pitchFamily="34" charset="0"/>
              <a:cs typeface="Arial" panose="020B0604020202020204" pitchFamily="34" charset="0"/>
            </a:rPr>
            <a:t>Mentoring Program</a:t>
          </a:r>
          <a:r>
            <a:rPr lang="en-US" sz="2000" kern="1200" dirty="0" smtClean="0">
              <a:latin typeface="Arial" panose="020B0604020202020204" pitchFamily="34" charset="0"/>
              <a:cs typeface="Arial" panose="020B0604020202020204" pitchFamily="34" charset="0"/>
            </a:rPr>
            <a:t/>
          </a:r>
          <a:br>
            <a:rPr lang="en-US" sz="2000" kern="1200" dirty="0" smtClean="0">
              <a:latin typeface="Arial" panose="020B0604020202020204" pitchFamily="34" charset="0"/>
              <a:cs typeface="Arial" panose="020B0604020202020204" pitchFamily="34" charset="0"/>
            </a:rPr>
          </a:br>
          <a:r>
            <a:rPr lang="en-US" sz="1600" kern="1200" dirty="0" smtClean="0">
              <a:latin typeface="Arial" panose="020B0604020202020204" pitchFamily="34" charset="0"/>
              <a:cs typeface="Arial" panose="020B0604020202020204" pitchFamily="34" charset="0"/>
            </a:rPr>
            <a:t>guidance and support through peer interaction</a:t>
          </a:r>
          <a:endParaRPr lang="en-US" sz="1600" kern="1200" dirty="0">
            <a:latin typeface="Arial" panose="020B0604020202020204" pitchFamily="34" charset="0"/>
            <a:cs typeface="Arial" panose="020B0604020202020204" pitchFamily="34" charset="0"/>
          </a:endParaRPr>
        </a:p>
      </dsp:txBody>
      <dsp:txXfrm>
        <a:off x="4012164" y="2399134"/>
        <a:ext cx="2565915" cy="1737357"/>
      </dsp:txXfrm>
    </dsp:sp>
    <dsp:sp modelId="{6C0F63FE-0E48-4268-B525-9505C1E464F1}">
      <dsp:nvSpPr>
        <dsp:cNvPr id="0" name=""/>
        <dsp:cNvSpPr/>
      </dsp:nvSpPr>
      <dsp:spPr>
        <a:xfrm>
          <a:off x="6824220" y="2399134"/>
          <a:ext cx="2461404" cy="1737357"/>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panose="020B0604020202020204" pitchFamily="34" charset="0"/>
              <a:cs typeface="Arial" panose="020B0604020202020204" pitchFamily="34" charset="0"/>
            </a:rPr>
            <a:t>Program Success</a:t>
          </a:r>
          <a:br>
            <a:rPr lang="en-US" sz="2000" b="1" kern="1200" dirty="0" smtClean="0">
              <a:latin typeface="Arial" panose="020B0604020202020204" pitchFamily="34" charset="0"/>
              <a:cs typeface="Arial" panose="020B0604020202020204" pitchFamily="34" charset="0"/>
            </a:rPr>
          </a:br>
          <a:r>
            <a:rPr lang="en-US" sz="1400" kern="1200" dirty="0" smtClean="0">
              <a:latin typeface="Arial" panose="020B0604020202020204" pitchFamily="34" charset="0"/>
              <a:cs typeface="Arial" panose="020B0604020202020204" pitchFamily="34" charset="0"/>
            </a:rPr>
            <a:t>No gap in completion rate with non-EOP students</a:t>
          </a:r>
          <a:endParaRPr lang="en-US" sz="1400" kern="1200" dirty="0">
            <a:latin typeface="Arial" panose="020B0604020202020204" pitchFamily="34" charset="0"/>
            <a:cs typeface="Arial" panose="020B0604020202020204" pitchFamily="34" charset="0"/>
          </a:endParaRPr>
        </a:p>
      </dsp:txBody>
      <dsp:txXfrm>
        <a:off x="6824220" y="2399134"/>
        <a:ext cx="2461404" cy="173735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EA4F2-F601-4137-B7E4-0EF5369FD27F}">
      <dsp:nvSpPr>
        <dsp:cNvPr id="0" name=""/>
        <dsp:cNvSpPr/>
      </dsp:nvSpPr>
      <dsp:spPr>
        <a:xfrm>
          <a:off x="49" y="51148"/>
          <a:ext cx="4697953" cy="789297"/>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n-US" sz="2200" kern="1200" dirty="0" smtClean="0">
              <a:latin typeface="Arial" panose="020B0604020202020204" pitchFamily="34" charset="0"/>
              <a:cs typeface="Arial" panose="020B0604020202020204" pitchFamily="34" charset="0"/>
            </a:rPr>
            <a:t>Collegiate Science and Technology Entry Program (CSTEP)</a:t>
          </a:r>
          <a:endParaRPr lang="en-US" sz="2200" kern="1200" dirty="0">
            <a:latin typeface="Arial" panose="020B0604020202020204" pitchFamily="34" charset="0"/>
            <a:cs typeface="Arial" panose="020B0604020202020204" pitchFamily="34" charset="0"/>
          </a:endParaRPr>
        </a:p>
      </dsp:txBody>
      <dsp:txXfrm>
        <a:off x="49" y="51148"/>
        <a:ext cx="4697953" cy="789297"/>
      </dsp:txXfrm>
    </dsp:sp>
    <dsp:sp modelId="{799E41C7-CDDD-48C6-9CD5-F560A72E12C5}">
      <dsp:nvSpPr>
        <dsp:cNvPr id="0" name=""/>
        <dsp:cNvSpPr/>
      </dsp:nvSpPr>
      <dsp:spPr>
        <a:xfrm>
          <a:off x="49" y="840445"/>
          <a:ext cx="4697953" cy="1751309"/>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smtClean="0">
              <a:latin typeface="Arial" panose="020B0604020202020204" pitchFamily="34" charset="0"/>
              <a:cs typeface="Arial" panose="020B0604020202020204" pitchFamily="34" charset="0"/>
            </a:rPr>
            <a:t>NY Dept. of Education program to increase URM and income-eligible students in scientific, technological, health, and health-related fields</a:t>
          </a:r>
          <a:endParaRPr lang="en-US" sz="2200" kern="1200" dirty="0">
            <a:latin typeface="Arial" panose="020B0604020202020204" pitchFamily="34" charset="0"/>
            <a:cs typeface="Arial" panose="020B0604020202020204" pitchFamily="34" charset="0"/>
          </a:endParaRPr>
        </a:p>
      </dsp:txBody>
      <dsp:txXfrm>
        <a:off x="49" y="840445"/>
        <a:ext cx="4697953" cy="1751309"/>
      </dsp:txXfrm>
    </dsp:sp>
    <dsp:sp modelId="{A0F69A25-DAA7-4208-BCCF-24764430B4F9}">
      <dsp:nvSpPr>
        <dsp:cNvPr id="0" name=""/>
        <dsp:cNvSpPr/>
      </dsp:nvSpPr>
      <dsp:spPr>
        <a:xfrm>
          <a:off x="5355715" y="51148"/>
          <a:ext cx="4697953" cy="789297"/>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n-US" sz="2200" kern="1200" dirty="0" smtClean="0">
              <a:latin typeface="Arial" panose="020B0604020202020204" pitchFamily="34" charset="0"/>
              <a:cs typeface="Arial" panose="020B0604020202020204" pitchFamily="34" charset="0"/>
            </a:rPr>
            <a:t>Louis Stokes Alliance for Minority Participation (SUNY LSAMP)</a:t>
          </a:r>
          <a:endParaRPr lang="en-US" sz="2200" kern="1200" dirty="0">
            <a:latin typeface="Arial" panose="020B0604020202020204" pitchFamily="34" charset="0"/>
            <a:cs typeface="Arial" panose="020B0604020202020204" pitchFamily="34" charset="0"/>
          </a:endParaRPr>
        </a:p>
      </dsp:txBody>
      <dsp:txXfrm>
        <a:off x="5355715" y="51148"/>
        <a:ext cx="4697953" cy="789297"/>
      </dsp:txXfrm>
    </dsp:sp>
    <dsp:sp modelId="{7C3510DC-91A7-4317-B572-4D62475163AD}">
      <dsp:nvSpPr>
        <dsp:cNvPr id="0" name=""/>
        <dsp:cNvSpPr/>
      </dsp:nvSpPr>
      <dsp:spPr>
        <a:xfrm>
          <a:off x="5355715" y="840445"/>
          <a:ext cx="4697953" cy="1751309"/>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smtClean="0">
              <a:latin typeface="Arial" panose="020B0604020202020204" pitchFamily="34" charset="0"/>
              <a:cs typeface="Arial" panose="020B0604020202020204" pitchFamily="34" charset="0"/>
            </a:rPr>
            <a:t>NSF funded alliance program to increase URM students pursuing careers in science, technology, engineering and mathematics</a:t>
          </a:r>
          <a:endParaRPr lang="en-US" sz="2200" kern="1200" dirty="0">
            <a:latin typeface="Arial" panose="020B0604020202020204" pitchFamily="34" charset="0"/>
            <a:cs typeface="Arial" panose="020B0604020202020204" pitchFamily="34" charset="0"/>
          </a:endParaRPr>
        </a:p>
      </dsp:txBody>
      <dsp:txXfrm>
        <a:off x="5355715" y="840445"/>
        <a:ext cx="4697953" cy="175130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6A8D94-70DD-4914-9307-36C88B24B6FE}">
      <dsp:nvSpPr>
        <dsp:cNvPr id="0" name=""/>
        <dsp:cNvSpPr/>
      </dsp:nvSpPr>
      <dsp:spPr>
        <a:xfrm>
          <a:off x="49" y="85405"/>
          <a:ext cx="4697953" cy="698173"/>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kern="1200" dirty="0" smtClean="0">
              <a:latin typeface="Arial" panose="020B0604020202020204" pitchFamily="34" charset="0"/>
              <a:cs typeface="Arial" panose="020B0604020202020204" pitchFamily="34" charset="0"/>
            </a:rPr>
            <a:t>S-STEM ASSETS</a:t>
          </a:r>
        </a:p>
      </dsp:txBody>
      <dsp:txXfrm>
        <a:off x="49" y="85405"/>
        <a:ext cx="4697953" cy="698173"/>
      </dsp:txXfrm>
    </dsp:sp>
    <dsp:sp modelId="{14864132-CD01-4317-9CAA-EAC2D09C4E1B}">
      <dsp:nvSpPr>
        <dsp:cNvPr id="0" name=""/>
        <dsp:cNvSpPr/>
      </dsp:nvSpPr>
      <dsp:spPr>
        <a:xfrm>
          <a:off x="49" y="783578"/>
          <a:ext cx="4697953" cy="1345049"/>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latin typeface="Arial" panose="020B0604020202020204" pitchFamily="34" charset="0"/>
              <a:cs typeface="Arial" panose="020B0604020202020204" pitchFamily="34" charset="0"/>
            </a:rPr>
            <a:t>NSF funded program for transfer students with associate’s degrees pursing STEM degrees but identified as likely to need additional support </a:t>
          </a:r>
        </a:p>
      </dsp:txBody>
      <dsp:txXfrm>
        <a:off x="49" y="783578"/>
        <a:ext cx="4697953" cy="1345049"/>
      </dsp:txXfrm>
    </dsp:sp>
    <dsp:sp modelId="{B1DB1975-62AB-4E25-80E5-9E745C9EE4B8}">
      <dsp:nvSpPr>
        <dsp:cNvPr id="0" name=""/>
        <dsp:cNvSpPr/>
      </dsp:nvSpPr>
      <dsp:spPr>
        <a:xfrm>
          <a:off x="5355716" y="85405"/>
          <a:ext cx="4697953" cy="698173"/>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kern="1200" dirty="0" smtClean="0">
              <a:latin typeface="Arial" panose="020B0604020202020204" pitchFamily="34" charset="0"/>
              <a:cs typeface="Arial" panose="020B0604020202020204" pitchFamily="34" charset="0"/>
            </a:rPr>
            <a:t>Women in Science &amp; Engineering (WISE)</a:t>
          </a:r>
          <a:endParaRPr lang="en-US" sz="2000" kern="1200" dirty="0">
            <a:latin typeface="Arial" panose="020B0604020202020204" pitchFamily="34" charset="0"/>
            <a:cs typeface="Arial" panose="020B0604020202020204" pitchFamily="34" charset="0"/>
          </a:endParaRPr>
        </a:p>
      </dsp:txBody>
      <dsp:txXfrm>
        <a:off x="5355716" y="85405"/>
        <a:ext cx="4697953" cy="698173"/>
      </dsp:txXfrm>
    </dsp:sp>
    <dsp:sp modelId="{02A32682-D866-481F-A80E-B36992AFB388}">
      <dsp:nvSpPr>
        <dsp:cNvPr id="0" name=""/>
        <dsp:cNvSpPr/>
      </dsp:nvSpPr>
      <dsp:spPr>
        <a:xfrm>
          <a:off x="5355716" y="783578"/>
          <a:ext cx="4697953" cy="1345049"/>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latin typeface="Arial" panose="020B0604020202020204" pitchFamily="34" charset="0"/>
              <a:cs typeface="Arial" panose="020B0604020202020204" pitchFamily="34" charset="0"/>
            </a:rPr>
            <a:t>Program to increase number of women in science, math and engineering fields through outreach, recruitment and retention efforts</a:t>
          </a:r>
          <a:endParaRPr lang="en-US" sz="2000" kern="1200" dirty="0">
            <a:latin typeface="Arial" panose="020B0604020202020204" pitchFamily="34" charset="0"/>
            <a:cs typeface="Arial" panose="020B0604020202020204" pitchFamily="34" charset="0"/>
          </a:endParaRPr>
        </a:p>
      </dsp:txBody>
      <dsp:txXfrm>
        <a:off x="5355716" y="783578"/>
        <a:ext cx="4697953" cy="134504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EE5E27-193D-4475-BA87-417535775A49}">
      <dsp:nvSpPr>
        <dsp:cNvPr id="0" name=""/>
        <dsp:cNvSpPr/>
      </dsp:nvSpPr>
      <dsp:spPr>
        <a:xfrm>
          <a:off x="0" y="249292"/>
          <a:ext cx="3287055" cy="1972233"/>
        </a:xfrm>
        <a:prstGeom prst="rect">
          <a:avLst/>
        </a:prstGeom>
        <a:solidFill>
          <a:srgbClr val="8811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latin typeface="Arial" panose="020B0604020202020204" pitchFamily="34" charset="0"/>
              <a:cs typeface="Arial" panose="020B0604020202020204" pitchFamily="34" charset="0"/>
            </a:rPr>
            <a:t>Based in Residence Life</a:t>
          </a:r>
          <a:br>
            <a:rPr lang="en-US" sz="2200" kern="1200" dirty="0" smtClean="0">
              <a:latin typeface="Arial" panose="020B0604020202020204" pitchFamily="34" charset="0"/>
              <a:cs typeface="Arial" panose="020B0604020202020204" pitchFamily="34" charset="0"/>
            </a:rPr>
          </a:br>
          <a:endParaRPr lang="en-US" sz="2200" kern="1200" dirty="0">
            <a:latin typeface="Arial" panose="020B0604020202020204" pitchFamily="34" charset="0"/>
            <a:cs typeface="Arial" panose="020B0604020202020204" pitchFamily="34" charset="0"/>
          </a:endParaRPr>
        </a:p>
      </dsp:txBody>
      <dsp:txXfrm>
        <a:off x="0" y="249292"/>
        <a:ext cx="3287055" cy="1972233"/>
      </dsp:txXfrm>
    </dsp:sp>
    <dsp:sp modelId="{889890D2-BD8D-4358-B7C2-04989C10C8BB}">
      <dsp:nvSpPr>
        <dsp:cNvPr id="0" name=""/>
        <dsp:cNvSpPr/>
      </dsp:nvSpPr>
      <dsp:spPr>
        <a:xfrm>
          <a:off x="3615760" y="249292"/>
          <a:ext cx="3287055" cy="1972233"/>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latin typeface="Arial" panose="020B0604020202020204" pitchFamily="34" charset="0"/>
              <a:cs typeface="Arial" panose="020B0604020202020204" pitchFamily="34" charset="0"/>
            </a:rPr>
            <a:t>Focused on understanding the strengths students bring to their educational experience. </a:t>
          </a:r>
          <a:br>
            <a:rPr lang="en-US" sz="2200" kern="1200" dirty="0" smtClean="0">
              <a:latin typeface="Arial" panose="020B0604020202020204" pitchFamily="34" charset="0"/>
              <a:cs typeface="Arial" panose="020B0604020202020204" pitchFamily="34" charset="0"/>
            </a:rPr>
          </a:br>
          <a:endParaRPr lang="en-US" sz="2200" kern="1200" dirty="0">
            <a:latin typeface="Arial" panose="020B0604020202020204" pitchFamily="34" charset="0"/>
            <a:cs typeface="Arial" panose="020B0604020202020204" pitchFamily="34" charset="0"/>
          </a:endParaRPr>
        </a:p>
      </dsp:txBody>
      <dsp:txXfrm>
        <a:off x="3615760" y="249292"/>
        <a:ext cx="3287055" cy="1972233"/>
      </dsp:txXfrm>
    </dsp:sp>
    <dsp:sp modelId="{A3C7E826-EF64-413E-9C28-FE3D0449AF72}">
      <dsp:nvSpPr>
        <dsp:cNvPr id="0" name=""/>
        <dsp:cNvSpPr/>
      </dsp:nvSpPr>
      <dsp:spPr>
        <a:xfrm>
          <a:off x="7231521" y="249292"/>
          <a:ext cx="3287055" cy="1972233"/>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latin typeface="Arial" panose="020B0604020202020204" pitchFamily="34" charset="0"/>
              <a:cs typeface="Arial" panose="020B0604020202020204" pitchFamily="34" charset="0"/>
            </a:rPr>
            <a:t>StrengthsFinder inventory (Gallup) </a:t>
          </a:r>
          <a:br>
            <a:rPr lang="en-US" sz="2200" kern="1200" dirty="0" smtClean="0">
              <a:latin typeface="Arial" panose="020B0604020202020204" pitchFamily="34" charset="0"/>
              <a:cs typeface="Arial" panose="020B0604020202020204" pitchFamily="34" charset="0"/>
            </a:rPr>
          </a:br>
          <a:endParaRPr lang="en-US" sz="2200" kern="1200" dirty="0">
            <a:latin typeface="Arial" panose="020B0604020202020204" pitchFamily="34" charset="0"/>
            <a:cs typeface="Arial" panose="020B0604020202020204" pitchFamily="34" charset="0"/>
          </a:endParaRPr>
        </a:p>
      </dsp:txBody>
      <dsp:txXfrm>
        <a:off x="7231521" y="249292"/>
        <a:ext cx="3287055" cy="1972233"/>
      </dsp:txXfrm>
    </dsp:sp>
    <dsp:sp modelId="{CAE2C122-E4F7-4879-BFC0-423EBE274D16}">
      <dsp:nvSpPr>
        <dsp:cNvPr id="0" name=""/>
        <dsp:cNvSpPr/>
      </dsp:nvSpPr>
      <dsp:spPr>
        <a:xfrm>
          <a:off x="0" y="2550231"/>
          <a:ext cx="3287055" cy="1972233"/>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latin typeface="Arial" panose="020B0604020202020204" pitchFamily="34" charset="0"/>
              <a:cs typeface="Arial" panose="020B0604020202020204" pitchFamily="34" charset="0"/>
            </a:rPr>
            <a:t>Work with a dedicated advisor to receive support and resources</a:t>
          </a:r>
          <a:endParaRPr lang="en-US" sz="2200" kern="1200" dirty="0">
            <a:latin typeface="Arial" panose="020B0604020202020204" pitchFamily="34" charset="0"/>
            <a:cs typeface="Arial" panose="020B0604020202020204" pitchFamily="34" charset="0"/>
          </a:endParaRPr>
        </a:p>
      </dsp:txBody>
      <dsp:txXfrm>
        <a:off x="0" y="2550231"/>
        <a:ext cx="3287055" cy="1972233"/>
      </dsp:txXfrm>
    </dsp:sp>
    <dsp:sp modelId="{85E0866E-7858-4878-A6EA-795A62493B2D}">
      <dsp:nvSpPr>
        <dsp:cNvPr id="0" name=""/>
        <dsp:cNvSpPr/>
      </dsp:nvSpPr>
      <dsp:spPr>
        <a:xfrm>
          <a:off x="3615760" y="2550231"/>
          <a:ext cx="3287055" cy="1972233"/>
        </a:xfrm>
        <a:prstGeom prst="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latin typeface="Arial" panose="020B0604020202020204" pitchFamily="34" charset="0"/>
              <a:cs typeface="Arial" panose="020B0604020202020204" pitchFamily="34" charset="0"/>
            </a:rPr>
            <a:t>Paired in first two weeks of classes</a:t>
          </a:r>
          <a:endParaRPr lang="en-US" sz="2200" kern="1200" dirty="0">
            <a:latin typeface="Arial" panose="020B0604020202020204" pitchFamily="34" charset="0"/>
            <a:cs typeface="Arial" panose="020B0604020202020204" pitchFamily="34" charset="0"/>
          </a:endParaRPr>
        </a:p>
      </dsp:txBody>
      <dsp:txXfrm>
        <a:off x="3615760" y="2550231"/>
        <a:ext cx="3287055" cy="1972233"/>
      </dsp:txXfrm>
    </dsp:sp>
    <dsp:sp modelId="{F77AFB42-FA1C-4D25-BAD8-74AAD7B77FE6}">
      <dsp:nvSpPr>
        <dsp:cNvPr id="0" name=""/>
        <dsp:cNvSpPr/>
      </dsp:nvSpPr>
      <dsp:spPr>
        <a:xfrm>
          <a:off x="7231521" y="2550231"/>
          <a:ext cx="3287055" cy="1972233"/>
        </a:xfrm>
        <a:prstGeom prst="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latin typeface="Arial" panose="020B0604020202020204" pitchFamily="34" charset="0"/>
              <a:cs typeface="Arial" panose="020B0604020202020204" pitchFamily="34" charset="0"/>
            </a:rPr>
            <a:t>Review StrengthsFinder results and proactively connect with resources</a:t>
          </a:r>
          <a:endParaRPr lang="en-US" sz="2200" kern="1200" dirty="0">
            <a:latin typeface="Arial" panose="020B0604020202020204" pitchFamily="34" charset="0"/>
            <a:cs typeface="Arial" panose="020B0604020202020204" pitchFamily="34" charset="0"/>
          </a:endParaRPr>
        </a:p>
      </dsp:txBody>
      <dsp:txXfrm>
        <a:off x="7231521" y="2550231"/>
        <a:ext cx="3287055" cy="197223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6E249E-F0A9-43A9-95E2-843DA5C37343}">
      <dsp:nvSpPr>
        <dsp:cNvPr id="0" name=""/>
        <dsp:cNvSpPr/>
      </dsp:nvSpPr>
      <dsp:spPr>
        <a:xfrm>
          <a:off x="0" y="7533"/>
          <a:ext cx="10349802" cy="69556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dirty="0" smtClean="0"/>
            <a:t>NY State Tuition Assistance Program (TAP)</a:t>
          </a:r>
          <a:endParaRPr lang="en-US" sz="2900" kern="1200" dirty="0"/>
        </a:p>
      </dsp:txBody>
      <dsp:txXfrm>
        <a:off x="33955" y="41488"/>
        <a:ext cx="10281892" cy="627655"/>
      </dsp:txXfrm>
    </dsp:sp>
    <dsp:sp modelId="{E6710CC3-1DA8-4732-99DE-6FFD49E6D454}">
      <dsp:nvSpPr>
        <dsp:cNvPr id="0" name=""/>
        <dsp:cNvSpPr/>
      </dsp:nvSpPr>
      <dsp:spPr>
        <a:xfrm>
          <a:off x="0" y="703098"/>
          <a:ext cx="10349802" cy="1110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8606"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dirty="0" smtClean="0"/>
            <a:t>Provides 45% of undergraduates with up to $5,165, plus additional support from campus</a:t>
          </a:r>
          <a:endParaRPr lang="en-US" sz="2300" kern="1200" dirty="0"/>
        </a:p>
        <a:p>
          <a:pPr marL="228600" lvl="1" indent="-228600" algn="l" defTabSz="1022350">
            <a:lnSpc>
              <a:spcPct val="90000"/>
            </a:lnSpc>
            <a:spcBef>
              <a:spcPct val="0"/>
            </a:spcBef>
            <a:spcAft>
              <a:spcPct val="20000"/>
            </a:spcAft>
            <a:buChar char="••"/>
          </a:pPr>
          <a:r>
            <a:rPr lang="en-US" sz="2300" kern="1200" dirty="0" smtClean="0"/>
            <a:t>Audit in 2012 found aid disbursed for courses not directly required by first major</a:t>
          </a:r>
          <a:endParaRPr lang="en-US" sz="2300" kern="1200" dirty="0"/>
        </a:p>
      </dsp:txBody>
      <dsp:txXfrm>
        <a:off x="0" y="703098"/>
        <a:ext cx="10349802" cy="1110554"/>
      </dsp:txXfrm>
    </dsp:sp>
    <dsp:sp modelId="{973643FB-9130-409B-9CA2-188E1AB90CB9}">
      <dsp:nvSpPr>
        <dsp:cNvPr id="0" name=""/>
        <dsp:cNvSpPr/>
      </dsp:nvSpPr>
      <dsp:spPr>
        <a:xfrm>
          <a:off x="0" y="1813653"/>
          <a:ext cx="10349802" cy="695565"/>
        </a:xfrm>
        <a:prstGeom prst="round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dirty="0" smtClean="0"/>
            <a:t>NY Excelsior Scholarship program</a:t>
          </a:r>
          <a:endParaRPr lang="en-US" sz="2900" kern="1200" dirty="0"/>
        </a:p>
      </dsp:txBody>
      <dsp:txXfrm>
        <a:off x="33955" y="1847608"/>
        <a:ext cx="10281892" cy="627655"/>
      </dsp:txXfrm>
    </dsp:sp>
    <dsp:sp modelId="{8981D60D-5F89-4583-A10F-45FDBDDC481C}">
      <dsp:nvSpPr>
        <dsp:cNvPr id="0" name=""/>
        <dsp:cNvSpPr/>
      </dsp:nvSpPr>
      <dsp:spPr>
        <a:xfrm>
          <a:off x="0" y="2509218"/>
          <a:ext cx="10349802" cy="795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8606"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dirty="0" smtClean="0"/>
            <a:t>Covers tuition for NY residents up to $125,000 in family income</a:t>
          </a:r>
          <a:endParaRPr lang="en-US" sz="2300" kern="1200" dirty="0"/>
        </a:p>
        <a:p>
          <a:pPr marL="228600" lvl="1" indent="-228600" algn="l" defTabSz="1022350">
            <a:lnSpc>
              <a:spcPct val="90000"/>
            </a:lnSpc>
            <a:spcBef>
              <a:spcPct val="0"/>
            </a:spcBef>
            <a:spcAft>
              <a:spcPct val="20000"/>
            </a:spcAft>
            <a:buChar char="••"/>
          </a:pPr>
          <a:r>
            <a:rPr lang="en-US" sz="2300" kern="1200" dirty="0" smtClean="0"/>
            <a:t>Restrictions apply. Requirements differ from TAP</a:t>
          </a:r>
          <a:endParaRPr lang="en-US" sz="2300" kern="1200" dirty="0"/>
        </a:p>
      </dsp:txBody>
      <dsp:txXfrm>
        <a:off x="0" y="2509218"/>
        <a:ext cx="10349802" cy="795397"/>
      </dsp:txXfrm>
    </dsp:sp>
    <dsp:sp modelId="{8E622A3C-4DD1-493B-A0BA-82E52126BB77}">
      <dsp:nvSpPr>
        <dsp:cNvPr id="0" name=""/>
        <dsp:cNvSpPr/>
      </dsp:nvSpPr>
      <dsp:spPr>
        <a:xfrm>
          <a:off x="0" y="3304616"/>
          <a:ext cx="10349802" cy="695565"/>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dirty="0" smtClean="0"/>
            <a:t>Registration review procedures</a:t>
          </a:r>
          <a:endParaRPr lang="en-US" sz="2900" kern="1200" dirty="0"/>
        </a:p>
      </dsp:txBody>
      <dsp:txXfrm>
        <a:off x="33955" y="3338571"/>
        <a:ext cx="10281892" cy="627655"/>
      </dsp:txXfrm>
    </dsp:sp>
    <dsp:sp modelId="{FA8E57CC-71B0-4685-8A78-2BB444165FCF}">
      <dsp:nvSpPr>
        <dsp:cNvPr id="0" name=""/>
        <dsp:cNvSpPr/>
      </dsp:nvSpPr>
      <dsp:spPr>
        <a:xfrm>
          <a:off x="0" y="4000181"/>
          <a:ext cx="10349802" cy="795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8606"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dirty="0" smtClean="0"/>
            <a:t>Financial aid compliance placed increased review of student registrations</a:t>
          </a:r>
          <a:endParaRPr lang="en-US" sz="2300" kern="1200" dirty="0"/>
        </a:p>
        <a:p>
          <a:pPr marL="228600" lvl="1" indent="-228600" algn="l" defTabSz="1022350">
            <a:lnSpc>
              <a:spcPct val="90000"/>
            </a:lnSpc>
            <a:spcBef>
              <a:spcPct val="0"/>
            </a:spcBef>
            <a:spcAft>
              <a:spcPct val="20000"/>
            </a:spcAft>
            <a:buChar char="••"/>
          </a:pPr>
          <a:r>
            <a:rPr lang="en-US" sz="2300" kern="1200" dirty="0" smtClean="0"/>
            <a:t>Schedule review and certification at individual level</a:t>
          </a:r>
          <a:endParaRPr lang="en-US" sz="2300" kern="1200" dirty="0"/>
        </a:p>
      </dsp:txBody>
      <dsp:txXfrm>
        <a:off x="0" y="4000181"/>
        <a:ext cx="10349802" cy="79539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2D663-B089-44C3-AD74-114C1346B610}">
      <dsp:nvSpPr>
        <dsp:cNvPr id="0" name=""/>
        <dsp:cNvSpPr/>
      </dsp:nvSpPr>
      <dsp:spPr>
        <a:xfrm>
          <a:off x="0" y="170549"/>
          <a:ext cx="3187211" cy="191232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latin typeface="Arial" panose="020B0604020202020204" pitchFamily="34" charset="0"/>
              <a:cs typeface="Arial" panose="020B0604020202020204" pitchFamily="34" charset="0"/>
            </a:rPr>
            <a:t>Goal: understand factors that contribute to gap and develop interventions</a:t>
          </a:r>
          <a:endParaRPr lang="en-US" sz="2600" kern="1200" dirty="0">
            <a:latin typeface="Arial" panose="020B0604020202020204" pitchFamily="34" charset="0"/>
            <a:cs typeface="Arial" panose="020B0604020202020204" pitchFamily="34" charset="0"/>
          </a:endParaRPr>
        </a:p>
      </dsp:txBody>
      <dsp:txXfrm>
        <a:off x="0" y="170549"/>
        <a:ext cx="3187211" cy="1912326"/>
      </dsp:txXfrm>
    </dsp:sp>
    <dsp:sp modelId="{3B03235C-93B6-4A52-8B1A-CBD478F10A18}">
      <dsp:nvSpPr>
        <dsp:cNvPr id="0" name=""/>
        <dsp:cNvSpPr/>
      </dsp:nvSpPr>
      <dsp:spPr>
        <a:xfrm>
          <a:off x="3505932" y="170549"/>
          <a:ext cx="3187211" cy="191232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latin typeface="Arial" panose="020B0604020202020204" pitchFamily="34" charset="0"/>
              <a:cs typeface="Arial" panose="020B0604020202020204" pitchFamily="34" charset="0"/>
            </a:rPr>
            <a:t>Broad-based group;</a:t>
          </a:r>
          <a:br>
            <a:rPr lang="en-US" sz="2600" kern="1200" dirty="0" smtClean="0">
              <a:latin typeface="Arial" panose="020B0604020202020204" pitchFamily="34" charset="0"/>
              <a:cs typeface="Arial" panose="020B0604020202020204" pitchFamily="34" charset="0"/>
            </a:rPr>
          </a:br>
          <a:r>
            <a:rPr lang="en-US" sz="2600" kern="1200" dirty="0" smtClean="0">
              <a:latin typeface="Arial" panose="020B0604020202020204" pitchFamily="34" charset="0"/>
              <a:cs typeface="Arial" panose="020B0604020202020204" pitchFamily="34" charset="0"/>
            </a:rPr>
            <a:t>meets weekly</a:t>
          </a:r>
        </a:p>
      </dsp:txBody>
      <dsp:txXfrm>
        <a:off x="3505932" y="170549"/>
        <a:ext cx="3187211" cy="1912326"/>
      </dsp:txXfrm>
    </dsp:sp>
    <dsp:sp modelId="{A3FD6368-B601-4D9D-BD6C-3620012D7F1D}">
      <dsp:nvSpPr>
        <dsp:cNvPr id="0" name=""/>
        <dsp:cNvSpPr/>
      </dsp:nvSpPr>
      <dsp:spPr>
        <a:xfrm>
          <a:off x="7011865" y="170549"/>
          <a:ext cx="3187211" cy="191232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smtClean="0">
              <a:latin typeface="Arial" panose="020B0604020202020204" pitchFamily="34" charset="0"/>
              <a:cs typeface="Arial" panose="020B0604020202020204" pitchFamily="34" charset="0"/>
            </a:rPr>
            <a:t>Literature review</a:t>
          </a:r>
          <a:endParaRPr lang="en-US" sz="2600" kern="1200" dirty="0" smtClean="0">
            <a:latin typeface="Arial" panose="020B0604020202020204" pitchFamily="34" charset="0"/>
            <a:cs typeface="Arial" panose="020B0604020202020204" pitchFamily="34" charset="0"/>
          </a:endParaRPr>
        </a:p>
      </dsp:txBody>
      <dsp:txXfrm>
        <a:off x="7011865" y="170549"/>
        <a:ext cx="3187211" cy="1912326"/>
      </dsp:txXfrm>
    </dsp:sp>
    <dsp:sp modelId="{31F75D35-83C8-478C-AEAA-F05D60AAAF27}">
      <dsp:nvSpPr>
        <dsp:cNvPr id="0" name=""/>
        <dsp:cNvSpPr/>
      </dsp:nvSpPr>
      <dsp:spPr>
        <a:xfrm>
          <a:off x="1752966" y="2401597"/>
          <a:ext cx="3187211" cy="191232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smtClean="0">
              <a:latin typeface="Arial" panose="020B0604020202020204" pitchFamily="34" charset="0"/>
              <a:cs typeface="Arial" panose="020B0604020202020204" pitchFamily="34" charset="0"/>
            </a:rPr>
            <a:t>Focus groups/individual interviews</a:t>
          </a:r>
          <a:endParaRPr lang="en-US" sz="2600" kern="1200" dirty="0" smtClean="0">
            <a:latin typeface="Arial" panose="020B0604020202020204" pitchFamily="34" charset="0"/>
            <a:cs typeface="Arial" panose="020B0604020202020204" pitchFamily="34" charset="0"/>
          </a:endParaRPr>
        </a:p>
      </dsp:txBody>
      <dsp:txXfrm>
        <a:off x="1752966" y="2401597"/>
        <a:ext cx="3187211" cy="1912326"/>
      </dsp:txXfrm>
    </dsp:sp>
    <dsp:sp modelId="{DA8078F0-0ECC-4795-90DF-D60DACC59878}">
      <dsp:nvSpPr>
        <dsp:cNvPr id="0" name=""/>
        <dsp:cNvSpPr/>
      </dsp:nvSpPr>
      <dsp:spPr>
        <a:xfrm>
          <a:off x="5258899" y="2401597"/>
          <a:ext cx="3187211" cy="191232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latin typeface="Arial" panose="020B0604020202020204" pitchFamily="34" charset="0"/>
              <a:cs typeface="Arial" panose="020B0604020202020204" pitchFamily="34" charset="0"/>
            </a:rPr>
            <a:t>Center for the Study of Men and Masculinities</a:t>
          </a:r>
          <a:endParaRPr lang="en-US" sz="2600" kern="1200" dirty="0">
            <a:latin typeface="Arial" panose="020B0604020202020204" pitchFamily="34" charset="0"/>
            <a:cs typeface="Arial" panose="020B0604020202020204" pitchFamily="34" charset="0"/>
          </a:endParaRPr>
        </a:p>
      </dsp:txBody>
      <dsp:txXfrm>
        <a:off x="5258899" y="2401597"/>
        <a:ext cx="3187211" cy="191232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DD2FA8-44DC-4D1C-998E-CF9F6B4C0AA0}">
      <dsp:nvSpPr>
        <dsp:cNvPr id="0" name=""/>
        <dsp:cNvSpPr/>
      </dsp:nvSpPr>
      <dsp:spPr>
        <a:xfrm>
          <a:off x="0" y="395028"/>
          <a:ext cx="10249319" cy="5796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712C71-92CA-4CF5-B985-D9365EA9022F}">
      <dsp:nvSpPr>
        <dsp:cNvPr id="0" name=""/>
        <dsp:cNvSpPr/>
      </dsp:nvSpPr>
      <dsp:spPr>
        <a:xfrm>
          <a:off x="512465" y="55548"/>
          <a:ext cx="7772376" cy="678960"/>
        </a:xfrm>
        <a:prstGeom prst="roundRect">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1180" tIns="0" rIns="271180" bIns="0" numCol="1" spcCol="1270" anchor="ctr" anchorCtr="0">
          <a:noAutofit/>
        </a:bodyPr>
        <a:lstStyle/>
        <a:p>
          <a:pPr lvl="0" algn="l" defTabSz="1022350">
            <a:lnSpc>
              <a:spcPct val="90000"/>
            </a:lnSpc>
            <a:spcBef>
              <a:spcPct val="0"/>
            </a:spcBef>
            <a:spcAft>
              <a:spcPct val="35000"/>
            </a:spcAft>
          </a:pPr>
          <a:r>
            <a:rPr lang="en-US" sz="2300" kern="1200" dirty="0" smtClean="0">
              <a:latin typeface="Arial" panose="020B0604020202020204" pitchFamily="34" charset="0"/>
              <a:cs typeface="Arial" panose="020B0604020202020204" pitchFamily="34" charset="0"/>
            </a:rPr>
            <a:t>Masculinity/Toxic masculinity &amp; higher education</a:t>
          </a:r>
          <a:endParaRPr lang="en-US" sz="2300" kern="1200" dirty="0">
            <a:latin typeface="Arial" panose="020B0604020202020204" pitchFamily="34" charset="0"/>
            <a:cs typeface="Arial" panose="020B0604020202020204" pitchFamily="34" charset="0"/>
          </a:endParaRPr>
        </a:p>
      </dsp:txBody>
      <dsp:txXfrm>
        <a:off x="545609" y="88692"/>
        <a:ext cx="7706088" cy="612672"/>
      </dsp:txXfrm>
    </dsp:sp>
    <dsp:sp modelId="{2894E3CD-B737-42C1-9774-FBD1A53AC17E}">
      <dsp:nvSpPr>
        <dsp:cNvPr id="0" name=""/>
        <dsp:cNvSpPr/>
      </dsp:nvSpPr>
      <dsp:spPr>
        <a:xfrm>
          <a:off x="0" y="1438308"/>
          <a:ext cx="10249319" cy="5796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B264B2-D4F3-419C-9B2F-961A02D1899B}">
      <dsp:nvSpPr>
        <dsp:cNvPr id="0" name=""/>
        <dsp:cNvSpPr/>
      </dsp:nvSpPr>
      <dsp:spPr>
        <a:xfrm>
          <a:off x="512465" y="1098828"/>
          <a:ext cx="7772376" cy="678960"/>
        </a:xfrm>
        <a:prstGeom prst="roundRect">
          <a:avLst/>
        </a:prstGeom>
        <a:solidFill>
          <a:schemeClr val="tx1">
            <a:lumMod val="50000"/>
            <a:lumOff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1180" tIns="0" rIns="271180" bIns="0" numCol="1" spcCol="1270" anchor="ctr" anchorCtr="0">
          <a:noAutofit/>
        </a:bodyPr>
        <a:lstStyle/>
        <a:p>
          <a:pPr lvl="0" algn="l" defTabSz="1022350">
            <a:lnSpc>
              <a:spcPct val="90000"/>
            </a:lnSpc>
            <a:spcBef>
              <a:spcPct val="0"/>
            </a:spcBef>
            <a:spcAft>
              <a:spcPct val="35000"/>
            </a:spcAft>
          </a:pPr>
          <a:r>
            <a:rPr lang="en-US" sz="2300" kern="1200" smtClean="0">
              <a:latin typeface="Arial" panose="020B0604020202020204" pitchFamily="34" charset="0"/>
              <a:cs typeface="Arial" panose="020B0604020202020204" pitchFamily="34" charset="0"/>
            </a:rPr>
            <a:t>Emotional and developmental readiness </a:t>
          </a:r>
          <a:r>
            <a:rPr lang="mr-IN" sz="2300" kern="1200" smtClean="0">
              <a:latin typeface="Arial" panose="020B0604020202020204" pitchFamily="34" charset="0"/>
            </a:rPr>
            <a:t>–</a:t>
          </a:r>
          <a:r>
            <a:rPr lang="en-US" sz="2300" kern="1200" smtClean="0">
              <a:latin typeface="Arial" panose="020B0604020202020204" pitchFamily="34" charset="0"/>
              <a:cs typeface="Arial" panose="020B0604020202020204" pitchFamily="34" charset="0"/>
            </a:rPr>
            <a:t> frontal lobe</a:t>
          </a:r>
          <a:endParaRPr lang="en-US" sz="2300" kern="1200" dirty="0" smtClean="0">
            <a:latin typeface="Arial" panose="020B0604020202020204" pitchFamily="34" charset="0"/>
            <a:cs typeface="Arial" panose="020B0604020202020204" pitchFamily="34" charset="0"/>
          </a:endParaRPr>
        </a:p>
      </dsp:txBody>
      <dsp:txXfrm>
        <a:off x="545609" y="1131972"/>
        <a:ext cx="7706088" cy="612672"/>
      </dsp:txXfrm>
    </dsp:sp>
    <dsp:sp modelId="{CE154567-A2E8-41F8-A408-839A0425AA20}">
      <dsp:nvSpPr>
        <dsp:cNvPr id="0" name=""/>
        <dsp:cNvSpPr/>
      </dsp:nvSpPr>
      <dsp:spPr>
        <a:xfrm>
          <a:off x="0" y="2481588"/>
          <a:ext cx="10249319" cy="5796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92151-7F05-4F71-A700-3DF8815CC442}">
      <dsp:nvSpPr>
        <dsp:cNvPr id="0" name=""/>
        <dsp:cNvSpPr/>
      </dsp:nvSpPr>
      <dsp:spPr>
        <a:xfrm>
          <a:off x="512465" y="2142108"/>
          <a:ext cx="7772376" cy="678960"/>
        </a:xfrm>
        <a:prstGeom prst="roundRect">
          <a:avLst/>
        </a:prstGeom>
        <a:solidFill>
          <a:srgbClr val="881124"/>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1180" tIns="0" rIns="271180" bIns="0" numCol="1" spcCol="1270" anchor="ctr" anchorCtr="0">
          <a:noAutofit/>
        </a:bodyPr>
        <a:lstStyle/>
        <a:p>
          <a:pPr lvl="0" algn="l" defTabSz="1022350">
            <a:lnSpc>
              <a:spcPct val="90000"/>
            </a:lnSpc>
            <a:spcBef>
              <a:spcPct val="0"/>
            </a:spcBef>
            <a:spcAft>
              <a:spcPct val="35000"/>
            </a:spcAft>
          </a:pPr>
          <a:r>
            <a:rPr lang="en-US" sz="2300" kern="1200" smtClean="0">
              <a:latin typeface="Arial" panose="020B0604020202020204" pitchFamily="34" charset="0"/>
              <a:cs typeface="Arial" panose="020B0604020202020204" pitchFamily="34" charset="0"/>
            </a:rPr>
            <a:t>Lack of focus</a:t>
          </a:r>
          <a:endParaRPr lang="en-US" sz="2300" kern="1200" dirty="0" smtClean="0">
            <a:latin typeface="Arial" panose="020B0604020202020204" pitchFamily="34" charset="0"/>
            <a:cs typeface="Arial" panose="020B0604020202020204" pitchFamily="34" charset="0"/>
          </a:endParaRPr>
        </a:p>
      </dsp:txBody>
      <dsp:txXfrm>
        <a:off x="545609" y="2175252"/>
        <a:ext cx="7706088" cy="612672"/>
      </dsp:txXfrm>
    </dsp:sp>
    <dsp:sp modelId="{E4C16498-3605-4C3F-9A45-EB5888948586}">
      <dsp:nvSpPr>
        <dsp:cNvPr id="0" name=""/>
        <dsp:cNvSpPr/>
      </dsp:nvSpPr>
      <dsp:spPr>
        <a:xfrm>
          <a:off x="0" y="3524868"/>
          <a:ext cx="10249319" cy="5796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9681B8-66D5-45A8-BC95-6D5EAB62E165}">
      <dsp:nvSpPr>
        <dsp:cNvPr id="0" name=""/>
        <dsp:cNvSpPr/>
      </dsp:nvSpPr>
      <dsp:spPr>
        <a:xfrm>
          <a:off x="512465" y="3185388"/>
          <a:ext cx="7772376" cy="678960"/>
        </a:xfrm>
        <a:prstGeom prst="roundRect">
          <a:avLst/>
        </a:prstGeom>
        <a:solidFill>
          <a:schemeClr val="accent5">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1180" tIns="0" rIns="271180" bIns="0" numCol="1" spcCol="1270" anchor="ctr" anchorCtr="0">
          <a:noAutofit/>
        </a:bodyPr>
        <a:lstStyle/>
        <a:p>
          <a:pPr lvl="0" algn="l" defTabSz="1022350">
            <a:lnSpc>
              <a:spcPct val="90000"/>
            </a:lnSpc>
            <a:spcBef>
              <a:spcPct val="0"/>
            </a:spcBef>
            <a:spcAft>
              <a:spcPct val="35000"/>
            </a:spcAft>
          </a:pPr>
          <a:r>
            <a:rPr lang="en-US" sz="2300" kern="1200" smtClean="0">
              <a:latin typeface="Arial" panose="020B0604020202020204" pitchFamily="34" charset="0"/>
              <a:cs typeface="Arial" panose="020B0604020202020204" pitchFamily="34" charset="0"/>
            </a:rPr>
            <a:t>Inadequate academic preparation</a:t>
          </a:r>
          <a:endParaRPr lang="en-US" sz="2300" kern="1200" dirty="0">
            <a:latin typeface="Arial" panose="020B0604020202020204" pitchFamily="34" charset="0"/>
            <a:cs typeface="Arial" panose="020B0604020202020204" pitchFamily="34" charset="0"/>
          </a:endParaRPr>
        </a:p>
      </dsp:txBody>
      <dsp:txXfrm>
        <a:off x="545609" y="3218532"/>
        <a:ext cx="7706088" cy="61267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9E48D4-9957-4DA7-95DA-1481D06D3E9A}">
      <dsp:nvSpPr>
        <dsp:cNvPr id="0" name=""/>
        <dsp:cNvSpPr/>
      </dsp:nvSpPr>
      <dsp:spPr>
        <a:xfrm>
          <a:off x="307698" y="2072"/>
          <a:ext cx="2283729" cy="123470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panose="020B0604020202020204" pitchFamily="34" charset="0"/>
              <a:cs typeface="Arial" panose="020B0604020202020204" pitchFamily="34" charset="0"/>
            </a:rPr>
            <a:t>Inability to deal with frustrations</a:t>
          </a:r>
          <a:endParaRPr lang="en-US" sz="2000" kern="1200" dirty="0">
            <a:latin typeface="Arial" panose="020B0604020202020204" pitchFamily="34" charset="0"/>
            <a:cs typeface="Arial" panose="020B0604020202020204" pitchFamily="34" charset="0"/>
          </a:endParaRPr>
        </a:p>
      </dsp:txBody>
      <dsp:txXfrm>
        <a:off x="307698" y="2072"/>
        <a:ext cx="2283729" cy="1234704"/>
      </dsp:txXfrm>
    </dsp:sp>
    <dsp:sp modelId="{43B2EE96-8602-4D2A-A14D-3625D418E6DA}">
      <dsp:nvSpPr>
        <dsp:cNvPr id="0" name=""/>
        <dsp:cNvSpPr/>
      </dsp:nvSpPr>
      <dsp:spPr>
        <a:xfrm>
          <a:off x="2797212" y="2072"/>
          <a:ext cx="2283729" cy="123470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smtClean="0">
              <a:latin typeface="Arial" panose="020B0604020202020204" pitchFamily="34" charset="0"/>
              <a:cs typeface="Arial" panose="020B0604020202020204" pitchFamily="34" charset="0"/>
            </a:rPr>
            <a:t>Inability to delay gratification</a:t>
          </a:r>
          <a:endParaRPr lang="en-US" sz="2000" kern="1200" dirty="0" smtClean="0">
            <a:latin typeface="Arial" panose="020B0604020202020204" pitchFamily="34" charset="0"/>
            <a:cs typeface="Arial" panose="020B0604020202020204" pitchFamily="34" charset="0"/>
          </a:endParaRPr>
        </a:p>
      </dsp:txBody>
      <dsp:txXfrm>
        <a:off x="2797212" y="2072"/>
        <a:ext cx="2283729" cy="1234704"/>
      </dsp:txXfrm>
    </dsp:sp>
    <dsp:sp modelId="{29FD3B31-7EF6-4366-B68A-A04F3EA3C51F}">
      <dsp:nvSpPr>
        <dsp:cNvPr id="0" name=""/>
        <dsp:cNvSpPr/>
      </dsp:nvSpPr>
      <dsp:spPr>
        <a:xfrm>
          <a:off x="5286725" y="2072"/>
          <a:ext cx="2283729" cy="123470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smtClean="0">
              <a:latin typeface="Arial" panose="020B0604020202020204" pitchFamily="34" charset="0"/>
              <a:cs typeface="Arial" panose="020B0604020202020204" pitchFamily="34" charset="0"/>
            </a:rPr>
            <a:t>Financial realities of higher education</a:t>
          </a:r>
          <a:endParaRPr lang="en-US" sz="2000" kern="1200" dirty="0" smtClean="0">
            <a:latin typeface="Arial" panose="020B0604020202020204" pitchFamily="34" charset="0"/>
            <a:cs typeface="Arial" panose="020B0604020202020204" pitchFamily="34" charset="0"/>
          </a:endParaRPr>
        </a:p>
      </dsp:txBody>
      <dsp:txXfrm>
        <a:off x="5286725" y="2072"/>
        <a:ext cx="2283729" cy="1234704"/>
      </dsp:txXfrm>
    </dsp:sp>
    <dsp:sp modelId="{B66DACC7-A53B-442B-A22D-3ADBAC7ECAD8}">
      <dsp:nvSpPr>
        <dsp:cNvPr id="0" name=""/>
        <dsp:cNvSpPr/>
      </dsp:nvSpPr>
      <dsp:spPr>
        <a:xfrm>
          <a:off x="7776238" y="2072"/>
          <a:ext cx="2283729" cy="123470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smtClean="0">
              <a:latin typeface="Arial" panose="020B0604020202020204" pitchFamily="34" charset="0"/>
              <a:cs typeface="Arial" panose="020B0604020202020204" pitchFamily="34" charset="0"/>
            </a:rPr>
            <a:t>Never previously experienced anything close to failure</a:t>
          </a:r>
          <a:endParaRPr lang="en-US" sz="2000" kern="1200" dirty="0" smtClean="0">
            <a:latin typeface="Arial" panose="020B0604020202020204" pitchFamily="34" charset="0"/>
            <a:cs typeface="Arial" panose="020B0604020202020204" pitchFamily="34" charset="0"/>
          </a:endParaRPr>
        </a:p>
      </dsp:txBody>
      <dsp:txXfrm>
        <a:off x="7776238" y="2072"/>
        <a:ext cx="2283729" cy="1234704"/>
      </dsp:txXfrm>
    </dsp:sp>
    <dsp:sp modelId="{E40E1771-EC7B-4383-90A1-DC5FC682F4DC}">
      <dsp:nvSpPr>
        <dsp:cNvPr id="0" name=""/>
        <dsp:cNvSpPr/>
      </dsp:nvSpPr>
      <dsp:spPr>
        <a:xfrm>
          <a:off x="262025" y="1442560"/>
          <a:ext cx="2375076" cy="123470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smtClean="0">
              <a:latin typeface="Arial" panose="020B0604020202020204" pitchFamily="34" charset="0"/>
              <a:cs typeface="Arial" panose="020B0604020202020204" pitchFamily="34" charset="0"/>
            </a:rPr>
            <a:t>Inability and unwillingness to ask for help</a:t>
          </a:r>
          <a:endParaRPr lang="en-US" sz="2000" kern="1200" dirty="0" smtClean="0">
            <a:latin typeface="Arial" panose="020B0604020202020204" pitchFamily="34" charset="0"/>
            <a:cs typeface="Arial" panose="020B0604020202020204" pitchFamily="34" charset="0"/>
          </a:endParaRPr>
        </a:p>
      </dsp:txBody>
      <dsp:txXfrm>
        <a:off x="262025" y="1442560"/>
        <a:ext cx="2375076" cy="1234704"/>
      </dsp:txXfrm>
    </dsp:sp>
    <dsp:sp modelId="{93BEA85E-76B2-46EE-922C-57407119206F}">
      <dsp:nvSpPr>
        <dsp:cNvPr id="0" name=""/>
        <dsp:cNvSpPr/>
      </dsp:nvSpPr>
      <dsp:spPr>
        <a:xfrm>
          <a:off x="2842885" y="1442560"/>
          <a:ext cx="2283729" cy="123470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panose="020B0604020202020204" pitchFamily="34" charset="0"/>
              <a:cs typeface="Arial" panose="020B0604020202020204" pitchFamily="34" charset="0"/>
            </a:rPr>
            <a:t>Impact of alcohol and drug usage</a:t>
          </a:r>
          <a:endParaRPr lang="en-US" sz="2000" kern="1200" dirty="0">
            <a:latin typeface="Arial" panose="020B0604020202020204" pitchFamily="34" charset="0"/>
            <a:cs typeface="Arial" panose="020B0604020202020204" pitchFamily="34" charset="0"/>
          </a:endParaRPr>
        </a:p>
      </dsp:txBody>
      <dsp:txXfrm>
        <a:off x="2842885" y="1442560"/>
        <a:ext cx="2283729" cy="1234704"/>
      </dsp:txXfrm>
    </dsp:sp>
    <dsp:sp modelId="{881EDCD1-6F9C-48EF-99BB-29E7040B74B4}">
      <dsp:nvSpPr>
        <dsp:cNvPr id="0" name=""/>
        <dsp:cNvSpPr/>
      </dsp:nvSpPr>
      <dsp:spPr>
        <a:xfrm>
          <a:off x="5332399" y="1442560"/>
          <a:ext cx="2283729" cy="123470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smtClean="0">
              <a:latin typeface="Arial" panose="020B0604020202020204" pitchFamily="34" charset="0"/>
              <a:cs typeface="Arial" panose="020B0604020202020204" pitchFamily="34" charset="0"/>
            </a:rPr>
            <a:t>Immersive video games</a:t>
          </a:r>
          <a:endParaRPr lang="en-US" sz="2000" kern="1200" dirty="0" smtClean="0">
            <a:latin typeface="Arial" panose="020B0604020202020204" pitchFamily="34" charset="0"/>
            <a:cs typeface="Arial" panose="020B0604020202020204" pitchFamily="34" charset="0"/>
          </a:endParaRPr>
        </a:p>
      </dsp:txBody>
      <dsp:txXfrm>
        <a:off x="5332399" y="1442560"/>
        <a:ext cx="2283729" cy="1234704"/>
      </dsp:txXfrm>
    </dsp:sp>
    <dsp:sp modelId="{A18A45CE-6E74-44FA-A8B9-F85170C4222A}">
      <dsp:nvSpPr>
        <dsp:cNvPr id="0" name=""/>
        <dsp:cNvSpPr/>
      </dsp:nvSpPr>
      <dsp:spPr>
        <a:xfrm>
          <a:off x="7821912" y="1442560"/>
          <a:ext cx="2283729" cy="123470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smtClean="0">
              <a:latin typeface="Arial" panose="020B0604020202020204" pitchFamily="34" charset="0"/>
              <a:cs typeface="Arial" panose="020B0604020202020204" pitchFamily="34" charset="0"/>
            </a:rPr>
            <a:t>Pornography and addictive masturbation</a:t>
          </a:r>
          <a:endParaRPr lang="en-US" sz="2000" kern="1200" dirty="0" smtClean="0">
            <a:latin typeface="Arial" panose="020B0604020202020204" pitchFamily="34" charset="0"/>
            <a:cs typeface="Arial" panose="020B0604020202020204" pitchFamily="34" charset="0"/>
          </a:endParaRPr>
        </a:p>
      </dsp:txBody>
      <dsp:txXfrm>
        <a:off x="7821912" y="1442560"/>
        <a:ext cx="2283729" cy="1234704"/>
      </dsp:txXfrm>
    </dsp:sp>
    <dsp:sp modelId="{EFE30DDE-7378-4F44-B4D4-472426D41EA3}">
      <dsp:nvSpPr>
        <dsp:cNvPr id="0" name=""/>
        <dsp:cNvSpPr/>
      </dsp:nvSpPr>
      <dsp:spPr>
        <a:xfrm>
          <a:off x="4154913" y="2883048"/>
          <a:ext cx="2057840" cy="123470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smtClean="0">
              <a:latin typeface="Arial" panose="020B0604020202020204" pitchFamily="34" charset="0"/>
              <a:cs typeface="Arial" panose="020B0604020202020204" pitchFamily="34" charset="0"/>
            </a:rPr>
            <a:t>Poor decision making</a:t>
          </a:r>
          <a:endParaRPr lang="en-US" sz="2000" kern="1200" dirty="0">
            <a:latin typeface="Arial" panose="020B0604020202020204" pitchFamily="34" charset="0"/>
            <a:cs typeface="Arial" panose="020B0604020202020204" pitchFamily="34" charset="0"/>
          </a:endParaRPr>
        </a:p>
      </dsp:txBody>
      <dsp:txXfrm>
        <a:off x="4154913" y="2883048"/>
        <a:ext cx="2057840" cy="123470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38839-5ED5-49C7-B3D5-44A54AE56E0F}">
      <dsp:nvSpPr>
        <dsp:cNvPr id="0" name=""/>
        <dsp:cNvSpPr/>
      </dsp:nvSpPr>
      <dsp:spPr>
        <a:xfrm>
          <a:off x="0" y="38927"/>
          <a:ext cx="10347569" cy="743535"/>
        </a:xfrm>
        <a:prstGeom prst="roundRect">
          <a:avLst/>
        </a:prstGeom>
        <a:solidFill>
          <a:srgbClr val="8811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n-US" sz="3100" kern="1200" dirty="0" smtClean="0"/>
            <a:t>Communications Campaign</a:t>
          </a:r>
          <a:endParaRPr lang="en-US" sz="3100" kern="1200" dirty="0"/>
        </a:p>
      </dsp:txBody>
      <dsp:txXfrm>
        <a:off x="36296" y="75223"/>
        <a:ext cx="10274977" cy="670943"/>
      </dsp:txXfrm>
    </dsp:sp>
    <dsp:sp modelId="{A511A93A-BAD8-4554-8A79-3168A40C2152}">
      <dsp:nvSpPr>
        <dsp:cNvPr id="0" name=""/>
        <dsp:cNvSpPr/>
      </dsp:nvSpPr>
      <dsp:spPr>
        <a:xfrm>
          <a:off x="0" y="871742"/>
          <a:ext cx="10347569" cy="743535"/>
        </a:xfrm>
        <a:prstGeom prst="round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n-US" sz="3100" kern="1200" dirty="0" smtClean="0"/>
            <a:t>Presentations to</a:t>
          </a:r>
          <a:endParaRPr lang="en-US" sz="3100" kern="1200" dirty="0"/>
        </a:p>
      </dsp:txBody>
      <dsp:txXfrm>
        <a:off x="36296" y="908038"/>
        <a:ext cx="10274977" cy="670943"/>
      </dsp:txXfrm>
    </dsp:sp>
    <dsp:sp modelId="{CF64BA7A-9B7E-44C0-90AC-651F24046BF6}">
      <dsp:nvSpPr>
        <dsp:cNvPr id="0" name=""/>
        <dsp:cNvSpPr/>
      </dsp:nvSpPr>
      <dsp:spPr>
        <a:xfrm>
          <a:off x="0" y="1615277"/>
          <a:ext cx="10347569" cy="2887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8535"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dirty="0" smtClean="0"/>
            <a:t>President’s Cabinet</a:t>
          </a:r>
          <a:endParaRPr lang="en-US" sz="2400" kern="1200" dirty="0"/>
        </a:p>
        <a:p>
          <a:pPr marL="228600" lvl="1" indent="-228600" algn="l" defTabSz="1066800">
            <a:lnSpc>
              <a:spcPct val="90000"/>
            </a:lnSpc>
            <a:spcBef>
              <a:spcPct val="0"/>
            </a:spcBef>
            <a:spcAft>
              <a:spcPct val="20000"/>
            </a:spcAft>
            <a:buChar char="••"/>
          </a:pPr>
          <a:r>
            <a:rPr lang="en-US" sz="2400" kern="1200" smtClean="0"/>
            <a:t>Advising Units</a:t>
          </a:r>
          <a:endParaRPr lang="en-US" sz="2400" kern="1200" dirty="0" smtClean="0"/>
        </a:p>
        <a:p>
          <a:pPr marL="228600" lvl="1" indent="-228600" algn="l" defTabSz="1066800">
            <a:lnSpc>
              <a:spcPct val="90000"/>
            </a:lnSpc>
            <a:spcBef>
              <a:spcPct val="0"/>
            </a:spcBef>
            <a:spcAft>
              <a:spcPct val="20000"/>
            </a:spcAft>
            <a:buChar char="••"/>
          </a:pPr>
          <a:r>
            <a:rPr lang="en-US" sz="2400" kern="1200" smtClean="0"/>
            <a:t>University Senate</a:t>
          </a:r>
          <a:endParaRPr lang="en-US" sz="2400" kern="1200" dirty="0" smtClean="0"/>
        </a:p>
        <a:p>
          <a:pPr marL="228600" lvl="1" indent="-228600" algn="l" defTabSz="1066800">
            <a:lnSpc>
              <a:spcPct val="90000"/>
            </a:lnSpc>
            <a:spcBef>
              <a:spcPct val="0"/>
            </a:spcBef>
            <a:spcAft>
              <a:spcPct val="20000"/>
            </a:spcAft>
            <a:buChar char="••"/>
          </a:pPr>
          <a:r>
            <a:rPr lang="en-US" sz="2400" kern="1200" smtClean="0"/>
            <a:t>Student Affairs Professionals</a:t>
          </a:r>
          <a:endParaRPr lang="en-US" sz="2400" kern="1200" dirty="0" smtClean="0"/>
        </a:p>
        <a:p>
          <a:pPr marL="228600" lvl="1" indent="-228600" algn="l" defTabSz="1066800">
            <a:lnSpc>
              <a:spcPct val="90000"/>
            </a:lnSpc>
            <a:spcBef>
              <a:spcPct val="0"/>
            </a:spcBef>
            <a:spcAft>
              <a:spcPct val="20000"/>
            </a:spcAft>
            <a:buChar char="••"/>
          </a:pPr>
          <a:r>
            <a:rPr lang="en-US" sz="2400" kern="1200" dirty="0" smtClean="0"/>
            <a:t>RA Training</a:t>
          </a:r>
        </a:p>
        <a:p>
          <a:pPr marL="228600" lvl="1" indent="-228600" algn="l" defTabSz="1066800">
            <a:lnSpc>
              <a:spcPct val="90000"/>
            </a:lnSpc>
            <a:spcBef>
              <a:spcPct val="0"/>
            </a:spcBef>
            <a:spcAft>
              <a:spcPct val="20000"/>
            </a:spcAft>
            <a:buChar char="••"/>
          </a:pPr>
          <a:r>
            <a:rPr lang="en-US" sz="2400" kern="1200" dirty="0" smtClean="0"/>
            <a:t>Athletic Leadership Council</a:t>
          </a:r>
        </a:p>
        <a:p>
          <a:pPr marL="228600" lvl="1" indent="-228600" algn="l" defTabSz="1066800">
            <a:lnSpc>
              <a:spcPct val="90000"/>
            </a:lnSpc>
            <a:spcBef>
              <a:spcPct val="0"/>
            </a:spcBef>
            <a:spcAft>
              <a:spcPct val="20000"/>
            </a:spcAft>
            <a:buChar char="••"/>
          </a:pPr>
          <a:r>
            <a:rPr lang="en-US" sz="2400" kern="1200" smtClean="0"/>
            <a:t>Fraternity Council</a:t>
          </a:r>
          <a:endParaRPr lang="en-US" sz="2400" kern="1200" dirty="0" smtClean="0"/>
        </a:p>
      </dsp:txBody>
      <dsp:txXfrm>
        <a:off x="0" y="1615277"/>
        <a:ext cx="10347569" cy="28876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0E6828-F822-4E7A-B648-AE0613EC094B}">
      <dsp:nvSpPr>
        <dsp:cNvPr id="0" name=""/>
        <dsp:cNvSpPr/>
      </dsp:nvSpPr>
      <dsp:spPr>
        <a:xfrm>
          <a:off x="328800" y="1134"/>
          <a:ext cx="1927688" cy="107896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latin typeface="Arial" panose="020B0604020202020204" pitchFamily="34" charset="0"/>
              <a:cs typeface="Arial" panose="020B0604020202020204" pitchFamily="34" charset="0"/>
            </a:rPr>
            <a:t>26,254</a:t>
          </a:r>
          <a:r>
            <a:rPr lang="en-US" sz="2200" kern="1200" dirty="0" smtClean="0">
              <a:latin typeface="Arial" panose="020B0604020202020204" pitchFamily="34" charset="0"/>
              <a:cs typeface="Arial" panose="020B0604020202020204" pitchFamily="34" charset="0"/>
            </a:rPr>
            <a:t/>
          </a:r>
          <a:br>
            <a:rPr lang="en-US" sz="2200" kern="1200" dirty="0" smtClean="0">
              <a:latin typeface="Arial" panose="020B0604020202020204" pitchFamily="34" charset="0"/>
              <a:cs typeface="Arial" panose="020B0604020202020204" pitchFamily="34" charset="0"/>
            </a:rPr>
          </a:br>
          <a:r>
            <a:rPr lang="en-US" sz="1400" kern="1200" dirty="0" smtClean="0">
              <a:latin typeface="Arial" panose="020B0604020202020204" pitchFamily="34" charset="0"/>
              <a:cs typeface="Arial" panose="020B0604020202020204" pitchFamily="34" charset="0"/>
            </a:rPr>
            <a:t>Fall 2018 headcount</a:t>
          </a:r>
          <a:br>
            <a:rPr lang="en-US" sz="1400" kern="1200" dirty="0" smtClean="0">
              <a:latin typeface="Arial" panose="020B0604020202020204" pitchFamily="34" charset="0"/>
              <a:cs typeface="Arial" panose="020B0604020202020204" pitchFamily="34" charset="0"/>
            </a:rPr>
          </a:br>
          <a:r>
            <a:rPr lang="en-US" sz="1400" kern="1200" dirty="0" smtClean="0">
              <a:latin typeface="Arial" panose="020B0604020202020204" pitchFamily="34" charset="0"/>
              <a:cs typeface="Arial" panose="020B0604020202020204" pitchFamily="34" charset="0"/>
            </a:rPr>
            <a:t>enrollment</a:t>
          </a:r>
          <a:endParaRPr lang="en-US" sz="1400" kern="1200" dirty="0">
            <a:latin typeface="Arial" panose="020B0604020202020204" pitchFamily="34" charset="0"/>
            <a:cs typeface="Arial" panose="020B0604020202020204" pitchFamily="34" charset="0"/>
          </a:endParaRPr>
        </a:p>
      </dsp:txBody>
      <dsp:txXfrm>
        <a:off x="328800" y="1134"/>
        <a:ext cx="1927688" cy="1078960"/>
      </dsp:txXfrm>
    </dsp:sp>
    <dsp:sp modelId="{9212F73D-3C7D-4527-A675-8ED220DD7AAF}">
      <dsp:nvSpPr>
        <dsp:cNvPr id="0" name=""/>
        <dsp:cNvSpPr/>
      </dsp:nvSpPr>
      <dsp:spPr>
        <a:xfrm>
          <a:off x="2436315" y="1134"/>
          <a:ext cx="1798267" cy="107896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latin typeface="Arial" panose="020B0604020202020204" pitchFamily="34" charset="0"/>
              <a:cs typeface="Arial" panose="020B0604020202020204" pitchFamily="34" charset="0"/>
            </a:rPr>
            <a:t>1323</a:t>
          </a:r>
          <a:r>
            <a:rPr lang="en-US" sz="2200" kern="1200" dirty="0" smtClean="0">
              <a:latin typeface="Arial" panose="020B0604020202020204" pitchFamily="34" charset="0"/>
              <a:cs typeface="Arial" panose="020B0604020202020204" pitchFamily="34" charset="0"/>
            </a:rPr>
            <a:t/>
          </a:r>
          <a:br>
            <a:rPr lang="en-US" sz="2200" kern="1200" dirty="0" smtClean="0">
              <a:latin typeface="Arial" panose="020B0604020202020204" pitchFamily="34" charset="0"/>
              <a:cs typeface="Arial" panose="020B0604020202020204" pitchFamily="34" charset="0"/>
            </a:rPr>
          </a:br>
          <a:r>
            <a:rPr lang="en-US" sz="1200" kern="1200" dirty="0" smtClean="0">
              <a:latin typeface="Arial" panose="020B0604020202020204" pitchFamily="34" charset="0"/>
              <a:cs typeface="Arial" panose="020B0604020202020204" pitchFamily="34" charset="0"/>
            </a:rPr>
            <a:t>Avg SAT 2018</a:t>
          </a:r>
          <a:br>
            <a:rPr lang="en-US" sz="1200" kern="1200" dirty="0" smtClean="0">
              <a:latin typeface="Arial" panose="020B0604020202020204" pitchFamily="34" charset="0"/>
              <a:cs typeface="Arial" panose="020B0604020202020204" pitchFamily="34" charset="0"/>
            </a:rPr>
          </a:br>
          <a:r>
            <a:rPr lang="en-US" sz="1200" kern="1200" dirty="0" smtClean="0">
              <a:latin typeface="Arial" panose="020B0604020202020204" pitchFamily="34" charset="0"/>
              <a:cs typeface="Arial" panose="020B0604020202020204" pitchFamily="34" charset="0"/>
            </a:rPr>
            <a:t>Incoming Freshmen</a:t>
          </a:r>
          <a:endParaRPr lang="en-US" sz="1200" kern="1200" dirty="0">
            <a:latin typeface="Arial" panose="020B0604020202020204" pitchFamily="34" charset="0"/>
            <a:cs typeface="Arial" panose="020B0604020202020204" pitchFamily="34" charset="0"/>
          </a:endParaRPr>
        </a:p>
      </dsp:txBody>
      <dsp:txXfrm>
        <a:off x="2436315" y="1134"/>
        <a:ext cx="1798267" cy="1078960"/>
      </dsp:txXfrm>
    </dsp:sp>
    <dsp:sp modelId="{3D95C579-C9BD-45A3-A51B-F237C9314958}">
      <dsp:nvSpPr>
        <dsp:cNvPr id="0" name=""/>
        <dsp:cNvSpPr/>
      </dsp:nvSpPr>
      <dsp:spPr>
        <a:xfrm>
          <a:off x="4414409" y="1134"/>
          <a:ext cx="1798267" cy="107896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latin typeface="Arial" panose="020B0604020202020204" pitchFamily="34" charset="0"/>
              <a:cs typeface="Arial" panose="020B0604020202020204" pitchFamily="34" charset="0"/>
            </a:rPr>
            <a:t>93.5</a:t>
          </a:r>
          <a:r>
            <a:rPr lang="en-US" sz="1700" kern="1200" dirty="0" smtClean="0">
              <a:latin typeface="Arial" panose="020B0604020202020204" pitchFamily="34" charset="0"/>
              <a:cs typeface="Arial" panose="020B0604020202020204" pitchFamily="34" charset="0"/>
            </a:rPr>
            <a:t/>
          </a:r>
          <a:br>
            <a:rPr lang="en-US" sz="1700" kern="1200" dirty="0" smtClean="0">
              <a:latin typeface="Arial" panose="020B0604020202020204" pitchFamily="34" charset="0"/>
              <a:cs typeface="Arial" panose="020B0604020202020204" pitchFamily="34" charset="0"/>
            </a:rPr>
          </a:br>
          <a:r>
            <a:rPr lang="en-US" sz="1200" kern="1200" dirty="0" smtClean="0">
              <a:latin typeface="Arial" panose="020B0604020202020204" pitchFamily="34" charset="0"/>
              <a:cs typeface="Arial" panose="020B0604020202020204" pitchFamily="34" charset="0"/>
            </a:rPr>
            <a:t>Avg HS GPA 2018 Incoming Freshmen</a:t>
          </a:r>
          <a:endParaRPr lang="en-US" sz="1200" kern="1200" dirty="0">
            <a:latin typeface="Arial" panose="020B0604020202020204" pitchFamily="34" charset="0"/>
            <a:cs typeface="Arial" panose="020B0604020202020204" pitchFamily="34" charset="0"/>
          </a:endParaRPr>
        </a:p>
      </dsp:txBody>
      <dsp:txXfrm>
        <a:off x="4414409" y="1134"/>
        <a:ext cx="1798267" cy="1078960"/>
      </dsp:txXfrm>
    </dsp:sp>
    <dsp:sp modelId="{ED5B9660-61F9-4116-AF59-C8F55E1EDEB6}">
      <dsp:nvSpPr>
        <dsp:cNvPr id="0" name=""/>
        <dsp:cNvSpPr/>
      </dsp:nvSpPr>
      <dsp:spPr>
        <a:xfrm>
          <a:off x="328800" y="1259921"/>
          <a:ext cx="1927688" cy="107896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106680" rIns="0" bIns="106680" numCol="1" spcCol="1270" anchor="ctr" anchorCtr="0">
          <a:noAutofit/>
        </a:bodyPr>
        <a:lstStyle/>
        <a:p>
          <a:pPr lvl="0" algn="ctr" defTabSz="1244600">
            <a:lnSpc>
              <a:spcPct val="90000"/>
            </a:lnSpc>
            <a:spcBef>
              <a:spcPct val="0"/>
            </a:spcBef>
            <a:spcAft>
              <a:spcPct val="35000"/>
            </a:spcAft>
          </a:pPr>
          <a:r>
            <a:rPr lang="en-US" sz="2800" b="1" kern="1200" dirty="0" smtClean="0">
              <a:latin typeface="Arial" panose="020B0604020202020204" pitchFamily="34" charset="0"/>
              <a:cs typeface="Arial" panose="020B0604020202020204" pitchFamily="34" charset="0"/>
            </a:rPr>
            <a:t>67%   33%</a:t>
          </a:r>
          <a:r>
            <a:rPr lang="en-US" sz="2800" kern="1200" dirty="0" smtClean="0">
              <a:latin typeface="Arial" panose="020B0604020202020204" pitchFamily="34" charset="0"/>
              <a:cs typeface="Arial" panose="020B0604020202020204" pitchFamily="34" charset="0"/>
            </a:rPr>
            <a:t/>
          </a:r>
          <a:br>
            <a:rPr lang="en-US" sz="2800" kern="1200" dirty="0" smtClean="0">
              <a:latin typeface="Arial" panose="020B0604020202020204" pitchFamily="34" charset="0"/>
              <a:cs typeface="Arial" panose="020B0604020202020204" pitchFamily="34" charset="0"/>
            </a:rPr>
          </a:br>
          <a:r>
            <a:rPr lang="en-US" sz="1400" kern="1200" dirty="0" smtClean="0">
              <a:latin typeface="Arial" panose="020B0604020202020204" pitchFamily="34" charset="0"/>
              <a:cs typeface="Arial" panose="020B0604020202020204" pitchFamily="34" charset="0"/>
            </a:rPr>
            <a:t>Undergrad   Graduate</a:t>
          </a:r>
          <a:endParaRPr lang="en-US" sz="1400" kern="1200" dirty="0">
            <a:latin typeface="Arial" panose="020B0604020202020204" pitchFamily="34" charset="0"/>
            <a:cs typeface="Arial" panose="020B0604020202020204" pitchFamily="34" charset="0"/>
          </a:endParaRPr>
        </a:p>
      </dsp:txBody>
      <dsp:txXfrm>
        <a:off x="328800" y="1259921"/>
        <a:ext cx="1927688" cy="1078960"/>
      </dsp:txXfrm>
    </dsp:sp>
    <dsp:sp modelId="{378639B0-1AF9-43A6-BF03-FA8628447C98}">
      <dsp:nvSpPr>
        <dsp:cNvPr id="0" name=""/>
        <dsp:cNvSpPr/>
      </dsp:nvSpPr>
      <dsp:spPr>
        <a:xfrm>
          <a:off x="2436315" y="1259921"/>
          <a:ext cx="1798267" cy="107896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latin typeface="Arial" panose="020B0604020202020204" pitchFamily="34" charset="0"/>
              <a:cs typeface="Arial" panose="020B0604020202020204" pitchFamily="34" charset="0"/>
            </a:rPr>
            <a:t>1/3</a:t>
          </a:r>
          <a:r>
            <a:rPr lang="en-US" sz="3200" kern="1200" dirty="0" smtClean="0">
              <a:latin typeface="Arial" panose="020B0604020202020204" pitchFamily="34" charset="0"/>
              <a:cs typeface="Arial" panose="020B0604020202020204" pitchFamily="34" charset="0"/>
            </a:rPr>
            <a:t/>
          </a:r>
          <a:br>
            <a:rPr lang="en-US" sz="3200" kern="1200" dirty="0" smtClean="0">
              <a:latin typeface="Arial" panose="020B0604020202020204" pitchFamily="34" charset="0"/>
              <a:cs typeface="Arial" panose="020B0604020202020204" pitchFamily="34" charset="0"/>
            </a:rPr>
          </a:br>
          <a:r>
            <a:rPr lang="en-US" sz="1400" kern="1200" dirty="0" smtClean="0">
              <a:latin typeface="Arial" panose="020B0604020202020204" pitchFamily="34" charset="0"/>
              <a:cs typeface="Arial" panose="020B0604020202020204" pitchFamily="34" charset="0"/>
            </a:rPr>
            <a:t>Receive Pell Grants</a:t>
          </a:r>
          <a:endParaRPr lang="en-US" sz="1200" kern="1200" dirty="0">
            <a:latin typeface="Arial" panose="020B0604020202020204" pitchFamily="34" charset="0"/>
            <a:cs typeface="Arial" panose="020B0604020202020204" pitchFamily="34" charset="0"/>
          </a:endParaRPr>
        </a:p>
      </dsp:txBody>
      <dsp:txXfrm>
        <a:off x="2436315" y="1259921"/>
        <a:ext cx="1798267" cy="1078960"/>
      </dsp:txXfrm>
    </dsp:sp>
    <dsp:sp modelId="{3B68AF9B-57A4-48B7-82D1-B722DAC976A0}">
      <dsp:nvSpPr>
        <dsp:cNvPr id="0" name=""/>
        <dsp:cNvSpPr/>
      </dsp:nvSpPr>
      <dsp:spPr>
        <a:xfrm>
          <a:off x="4414409" y="1259921"/>
          <a:ext cx="1798267" cy="107896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106680" rIns="0" bIns="106680" numCol="1" spcCol="1270" anchor="ctr" anchorCtr="0">
          <a:noAutofit/>
        </a:bodyPr>
        <a:lstStyle/>
        <a:p>
          <a:pPr lvl="0" algn="ctr" defTabSz="1244600">
            <a:lnSpc>
              <a:spcPct val="90000"/>
            </a:lnSpc>
            <a:spcBef>
              <a:spcPct val="0"/>
            </a:spcBef>
            <a:spcAft>
              <a:spcPct val="35000"/>
            </a:spcAft>
          </a:pPr>
          <a:r>
            <a:rPr lang="en-US" sz="2800" b="1" kern="1200" dirty="0" smtClean="0">
              <a:latin typeface="Arial" panose="020B0604020202020204" pitchFamily="34" charset="0"/>
              <a:cs typeface="Arial" panose="020B0604020202020204" pitchFamily="34" charset="0"/>
            </a:rPr>
            <a:t>36%  17%</a:t>
          </a:r>
          <a:br>
            <a:rPr lang="en-US" sz="2800" b="1" kern="1200" dirty="0" smtClean="0">
              <a:latin typeface="Arial" panose="020B0604020202020204" pitchFamily="34" charset="0"/>
              <a:cs typeface="Arial" panose="020B0604020202020204" pitchFamily="34" charset="0"/>
            </a:rPr>
          </a:br>
          <a:r>
            <a:rPr lang="en-US" sz="1400" kern="1200" dirty="0" smtClean="0">
              <a:latin typeface="Arial" panose="020B0604020202020204" pitchFamily="34" charset="0"/>
              <a:cs typeface="Arial" panose="020B0604020202020204" pitchFamily="34" charset="0"/>
            </a:rPr>
            <a:t>White           URM</a:t>
          </a:r>
          <a:endParaRPr lang="en-US" sz="2400" kern="1200" dirty="0">
            <a:latin typeface="Arial" panose="020B0604020202020204" pitchFamily="34" charset="0"/>
            <a:cs typeface="Arial" panose="020B0604020202020204" pitchFamily="34" charset="0"/>
          </a:endParaRPr>
        </a:p>
      </dsp:txBody>
      <dsp:txXfrm>
        <a:off x="4414409" y="1259921"/>
        <a:ext cx="1798267" cy="1078960"/>
      </dsp:txXfrm>
    </dsp:sp>
    <dsp:sp modelId="{3808C335-6C78-43AA-81DD-7537B0361A8C}">
      <dsp:nvSpPr>
        <dsp:cNvPr id="0" name=""/>
        <dsp:cNvSpPr/>
      </dsp:nvSpPr>
      <dsp:spPr>
        <a:xfrm>
          <a:off x="328800" y="2518708"/>
          <a:ext cx="1927688" cy="107896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latin typeface="Arial" panose="020B0604020202020204" pitchFamily="34" charset="0"/>
              <a:cs typeface="Arial" panose="020B0604020202020204" pitchFamily="34" charset="0"/>
            </a:rPr>
            <a:t>14,907</a:t>
          </a:r>
          <a:r>
            <a:rPr lang="en-US" sz="1700" kern="1200" dirty="0" smtClean="0">
              <a:latin typeface="Arial" panose="020B0604020202020204" pitchFamily="34" charset="0"/>
              <a:cs typeface="Arial" panose="020B0604020202020204" pitchFamily="34" charset="0"/>
            </a:rPr>
            <a:t/>
          </a:r>
          <a:br>
            <a:rPr lang="en-US" sz="1700" kern="1200" dirty="0" smtClean="0">
              <a:latin typeface="Arial" panose="020B0604020202020204" pitchFamily="34" charset="0"/>
              <a:cs typeface="Arial" panose="020B0604020202020204" pitchFamily="34" charset="0"/>
            </a:rPr>
          </a:br>
          <a:r>
            <a:rPr lang="en-US" sz="1400" kern="1200" dirty="0" smtClean="0">
              <a:latin typeface="Arial" panose="020B0604020202020204" pitchFamily="34" charset="0"/>
              <a:cs typeface="Arial" panose="020B0604020202020204" pitchFamily="34" charset="0"/>
            </a:rPr>
            <a:t>Fall 2018 employees including hospital</a:t>
          </a:r>
          <a:endParaRPr lang="en-US" sz="1700" kern="1200" dirty="0">
            <a:latin typeface="Arial" panose="020B0604020202020204" pitchFamily="34" charset="0"/>
            <a:cs typeface="Arial" panose="020B0604020202020204" pitchFamily="34" charset="0"/>
          </a:endParaRPr>
        </a:p>
      </dsp:txBody>
      <dsp:txXfrm>
        <a:off x="328800" y="2518708"/>
        <a:ext cx="1927688" cy="1078960"/>
      </dsp:txXfrm>
    </dsp:sp>
    <dsp:sp modelId="{2C016D34-27E7-434C-ABF6-FCB41424A962}">
      <dsp:nvSpPr>
        <dsp:cNvPr id="0" name=""/>
        <dsp:cNvSpPr/>
      </dsp:nvSpPr>
      <dsp:spPr>
        <a:xfrm>
          <a:off x="2436315" y="2518708"/>
          <a:ext cx="1798267" cy="107896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latin typeface="Arial" panose="020B0604020202020204" pitchFamily="34" charset="0"/>
              <a:cs typeface="Arial" panose="020B0604020202020204" pitchFamily="34" charset="0"/>
            </a:rPr>
            <a:t>2,700</a:t>
          </a:r>
          <a:r>
            <a:rPr lang="en-US" sz="1700" kern="1200" dirty="0" smtClean="0">
              <a:latin typeface="Arial" panose="020B0604020202020204" pitchFamily="34" charset="0"/>
              <a:cs typeface="Arial" panose="020B0604020202020204" pitchFamily="34" charset="0"/>
            </a:rPr>
            <a:t/>
          </a:r>
          <a:br>
            <a:rPr lang="en-US" sz="1700" kern="1200" dirty="0" smtClean="0">
              <a:latin typeface="Arial" panose="020B0604020202020204" pitchFamily="34" charset="0"/>
              <a:cs typeface="Arial" panose="020B0604020202020204" pitchFamily="34" charset="0"/>
            </a:rPr>
          </a:br>
          <a:r>
            <a:rPr lang="en-US" sz="1400" kern="1200" dirty="0" smtClean="0">
              <a:latin typeface="Arial" panose="020B0604020202020204" pitchFamily="34" charset="0"/>
              <a:cs typeface="Arial" panose="020B0604020202020204" pitchFamily="34" charset="0"/>
            </a:rPr>
            <a:t>Faculty</a:t>
          </a:r>
          <a:br>
            <a:rPr lang="en-US" sz="1400" kern="1200" dirty="0" smtClean="0">
              <a:latin typeface="Arial" panose="020B0604020202020204" pitchFamily="34" charset="0"/>
              <a:cs typeface="Arial" panose="020B0604020202020204" pitchFamily="34" charset="0"/>
            </a:rPr>
          </a:br>
          <a:r>
            <a:rPr lang="en-US" sz="1400" kern="1200" dirty="0" smtClean="0">
              <a:latin typeface="Arial" panose="020B0604020202020204" pitchFamily="34" charset="0"/>
              <a:cs typeface="Arial" panose="020B0604020202020204" pitchFamily="34" charset="0"/>
            </a:rPr>
            <a:t>full-time &amp; part-time</a:t>
          </a:r>
          <a:endParaRPr lang="en-US" sz="1700" kern="1200" dirty="0">
            <a:latin typeface="Arial" panose="020B0604020202020204" pitchFamily="34" charset="0"/>
            <a:cs typeface="Arial" panose="020B0604020202020204" pitchFamily="34" charset="0"/>
          </a:endParaRPr>
        </a:p>
      </dsp:txBody>
      <dsp:txXfrm>
        <a:off x="2436315" y="2518708"/>
        <a:ext cx="1798267" cy="1078960"/>
      </dsp:txXfrm>
    </dsp:sp>
    <dsp:sp modelId="{0988AEF0-A9D6-4698-B4B0-E4F57F22663F}">
      <dsp:nvSpPr>
        <dsp:cNvPr id="0" name=""/>
        <dsp:cNvSpPr/>
      </dsp:nvSpPr>
      <dsp:spPr>
        <a:xfrm>
          <a:off x="4414409" y="2518708"/>
          <a:ext cx="1798267" cy="107896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latin typeface="Arial" panose="020B0604020202020204" pitchFamily="34" charset="0"/>
              <a:cs typeface="Arial" panose="020B0604020202020204" pitchFamily="34" charset="0"/>
            </a:rPr>
            <a:t>#80</a:t>
          </a:r>
          <a:r>
            <a:rPr lang="en-US" sz="1700" kern="1200" dirty="0" smtClean="0">
              <a:latin typeface="Arial" panose="020B0604020202020204" pitchFamily="34" charset="0"/>
              <a:cs typeface="Arial" panose="020B0604020202020204" pitchFamily="34" charset="0"/>
            </a:rPr>
            <a:t/>
          </a:r>
          <a:br>
            <a:rPr lang="en-US" sz="1700" kern="1200" dirty="0" smtClean="0">
              <a:latin typeface="Arial" panose="020B0604020202020204" pitchFamily="34" charset="0"/>
              <a:cs typeface="Arial" panose="020B0604020202020204" pitchFamily="34" charset="0"/>
            </a:rPr>
          </a:br>
          <a:r>
            <a:rPr lang="en-US" sz="1400" kern="1200" dirty="0" smtClean="0">
              <a:latin typeface="Arial" panose="020B0604020202020204" pitchFamily="34" charset="0"/>
              <a:cs typeface="Arial" panose="020B0604020202020204" pitchFamily="34" charset="0"/>
            </a:rPr>
            <a:t>U.S. News &amp; World Report Rank 2019</a:t>
          </a:r>
        </a:p>
      </dsp:txBody>
      <dsp:txXfrm>
        <a:off x="4414409" y="2518708"/>
        <a:ext cx="1798267" cy="1078960"/>
      </dsp:txXfrm>
    </dsp:sp>
    <dsp:sp modelId="{67779282-8B4A-4F11-834C-E60D2DE25D34}">
      <dsp:nvSpPr>
        <dsp:cNvPr id="0" name=""/>
        <dsp:cNvSpPr/>
      </dsp:nvSpPr>
      <dsp:spPr>
        <a:xfrm>
          <a:off x="328800" y="3777496"/>
          <a:ext cx="1927688" cy="107896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121920" rIns="0" bIns="121920" numCol="1" spcCol="1270" anchor="ctr" anchorCtr="0">
          <a:noAutofit/>
        </a:bodyPr>
        <a:lstStyle/>
        <a:p>
          <a:pPr lvl="0" algn="ctr" defTabSz="1422400">
            <a:lnSpc>
              <a:spcPct val="90000"/>
            </a:lnSpc>
            <a:spcBef>
              <a:spcPct val="0"/>
            </a:spcBef>
            <a:spcAft>
              <a:spcPct val="35000"/>
            </a:spcAft>
          </a:pPr>
          <a:r>
            <a:rPr lang="en-US" sz="3200" b="1" kern="1200" dirty="0" smtClean="0">
              <a:latin typeface="Arial" panose="020B0604020202020204" pitchFamily="34" charset="0"/>
              <a:cs typeface="Arial" panose="020B0604020202020204" pitchFamily="34" charset="0"/>
            </a:rPr>
            <a:t>2.8 Billion</a:t>
          </a:r>
          <a:r>
            <a:rPr lang="en-US" sz="2200" kern="1200" dirty="0" smtClean="0">
              <a:latin typeface="Arial" panose="020B0604020202020204" pitchFamily="34" charset="0"/>
              <a:cs typeface="Arial" panose="020B0604020202020204" pitchFamily="34" charset="0"/>
            </a:rPr>
            <a:t/>
          </a:r>
          <a:br>
            <a:rPr lang="en-US" sz="2200" kern="1200" dirty="0" smtClean="0">
              <a:latin typeface="Arial" panose="020B0604020202020204" pitchFamily="34" charset="0"/>
              <a:cs typeface="Arial" panose="020B0604020202020204" pitchFamily="34" charset="0"/>
            </a:rPr>
          </a:br>
          <a:r>
            <a:rPr lang="en-US" sz="1400" kern="1200" dirty="0" smtClean="0">
              <a:latin typeface="Arial" panose="020B0604020202020204" pitchFamily="34" charset="0"/>
              <a:cs typeface="Arial" panose="020B0604020202020204" pitchFamily="34" charset="0"/>
            </a:rPr>
            <a:t>USD Annual Budget</a:t>
          </a:r>
          <a:endParaRPr lang="en-US" sz="2200" kern="1200" dirty="0" smtClean="0">
            <a:latin typeface="Arial" panose="020B0604020202020204" pitchFamily="34" charset="0"/>
            <a:cs typeface="Arial" panose="020B0604020202020204" pitchFamily="34" charset="0"/>
          </a:endParaRPr>
        </a:p>
      </dsp:txBody>
      <dsp:txXfrm>
        <a:off x="328800" y="3777496"/>
        <a:ext cx="1927688" cy="1078960"/>
      </dsp:txXfrm>
    </dsp:sp>
    <dsp:sp modelId="{C8BDF1E3-16E6-4F62-8DDB-740E695BACAD}">
      <dsp:nvSpPr>
        <dsp:cNvPr id="0" name=""/>
        <dsp:cNvSpPr/>
      </dsp:nvSpPr>
      <dsp:spPr>
        <a:xfrm>
          <a:off x="2436315" y="3777496"/>
          <a:ext cx="1798267" cy="107896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118110" rIns="91440" bIns="118110" numCol="1" spcCol="1270" anchor="ctr" anchorCtr="0">
          <a:noAutofit/>
        </a:bodyPr>
        <a:lstStyle/>
        <a:p>
          <a:pPr lvl="0" algn="ctr" defTabSz="1377950">
            <a:lnSpc>
              <a:spcPct val="90000"/>
            </a:lnSpc>
            <a:spcBef>
              <a:spcPct val="0"/>
            </a:spcBef>
            <a:spcAft>
              <a:spcPct val="35000"/>
            </a:spcAft>
          </a:pPr>
          <a:r>
            <a:rPr lang="en-US" sz="3100" b="1" kern="1200" dirty="0" smtClean="0">
              <a:latin typeface="Arial" panose="020B0604020202020204" pitchFamily="34" charset="0"/>
              <a:cs typeface="Arial" panose="020B0604020202020204" pitchFamily="34" charset="0"/>
            </a:rPr>
            <a:t>59%</a:t>
          </a:r>
          <a:r>
            <a:rPr lang="en-US" sz="3100" kern="1200" dirty="0" smtClean="0">
              <a:latin typeface="Arial" panose="020B0604020202020204" pitchFamily="34" charset="0"/>
              <a:cs typeface="Arial" panose="020B0604020202020204" pitchFamily="34" charset="0"/>
            </a:rPr>
            <a:t/>
          </a:r>
          <a:br>
            <a:rPr lang="en-US" sz="3100" kern="1200" dirty="0" smtClean="0">
              <a:latin typeface="Arial" panose="020B0604020202020204" pitchFamily="34" charset="0"/>
              <a:cs typeface="Arial" panose="020B0604020202020204" pitchFamily="34" charset="0"/>
            </a:rPr>
          </a:br>
          <a:r>
            <a:rPr lang="en-US" sz="1400" kern="1200" dirty="0" smtClean="0">
              <a:latin typeface="Arial" panose="020B0604020202020204" pitchFamily="34" charset="0"/>
              <a:cs typeface="Arial" panose="020B0604020202020204" pitchFamily="34" charset="0"/>
            </a:rPr>
            <a:t>Of degrees awarded in STEM or Health</a:t>
          </a:r>
          <a:endParaRPr lang="en-US" sz="1400" kern="1200" dirty="0">
            <a:latin typeface="Arial" panose="020B0604020202020204" pitchFamily="34" charset="0"/>
            <a:cs typeface="Arial" panose="020B0604020202020204" pitchFamily="34" charset="0"/>
          </a:endParaRPr>
        </a:p>
      </dsp:txBody>
      <dsp:txXfrm>
        <a:off x="2436315" y="3777496"/>
        <a:ext cx="1798267" cy="1078960"/>
      </dsp:txXfrm>
    </dsp:sp>
    <dsp:sp modelId="{ACBCB171-3183-463F-B84C-B4FF059EC1CB}">
      <dsp:nvSpPr>
        <dsp:cNvPr id="0" name=""/>
        <dsp:cNvSpPr/>
      </dsp:nvSpPr>
      <dsp:spPr>
        <a:xfrm>
          <a:off x="4414409" y="3777496"/>
          <a:ext cx="1798267" cy="107896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latin typeface="Arial" panose="020B0604020202020204" pitchFamily="34" charset="0"/>
              <a:cs typeface="Arial" panose="020B0604020202020204" pitchFamily="34" charset="0"/>
            </a:rPr>
            <a:t>2001</a:t>
          </a:r>
          <a:r>
            <a:rPr lang="en-US" sz="2400" kern="1200" dirty="0" smtClean="0">
              <a:latin typeface="Arial" panose="020B0604020202020204" pitchFamily="34" charset="0"/>
              <a:cs typeface="Arial" panose="020B0604020202020204" pitchFamily="34" charset="0"/>
            </a:rPr>
            <a:t/>
          </a:r>
          <a:br>
            <a:rPr lang="en-US" sz="2400" kern="1200" dirty="0" smtClean="0">
              <a:latin typeface="Arial" panose="020B0604020202020204" pitchFamily="34" charset="0"/>
              <a:cs typeface="Arial" panose="020B0604020202020204" pitchFamily="34" charset="0"/>
            </a:rPr>
          </a:br>
          <a:r>
            <a:rPr lang="en-US" sz="1400" kern="1200" dirty="0" smtClean="0">
              <a:latin typeface="Arial" panose="020B0604020202020204" pitchFamily="34" charset="0"/>
              <a:cs typeface="Arial" panose="020B0604020202020204" pitchFamily="34" charset="0"/>
            </a:rPr>
            <a:t>Joined AAU</a:t>
          </a:r>
          <a:endParaRPr lang="en-US" sz="1400" kern="1200" dirty="0">
            <a:latin typeface="Arial" panose="020B0604020202020204" pitchFamily="34" charset="0"/>
            <a:cs typeface="Arial" panose="020B0604020202020204" pitchFamily="34" charset="0"/>
          </a:endParaRPr>
        </a:p>
      </dsp:txBody>
      <dsp:txXfrm>
        <a:off x="4414409" y="3777496"/>
        <a:ext cx="1798267" cy="107896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83174D-EEF3-46C5-861F-F19EF6238A0E}">
      <dsp:nvSpPr>
        <dsp:cNvPr id="0" name=""/>
        <dsp:cNvSpPr/>
      </dsp:nvSpPr>
      <dsp:spPr>
        <a:xfrm>
          <a:off x="506754" y="2728"/>
          <a:ext cx="4571984" cy="210897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smtClean="0">
              <a:latin typeface="Arial" panose="020B0604020202020204" pitchFamily="34" charset="0"/>
              <a:cs typeface="Arial" panose="020B0604020202020204" pitchFamily="34" charset="0"/>
            </a:rPr>
            <a:t>Working with men to diminish  the impact of negative  thinking and behavior will benefit everyone</a:t>
          </a:r>
          <a:endParaRPr lang="en-US" sz="2800" kern="1200">
            <a:latin typeface="Arial" panose="020B0604020202020204" pitchFamily="34" charset="0"/>
            <a:cs typeface="Arial" panose="020B0604020202020204" pitchFamily="34" charset="0"/>
          </a:endParaRPr>
        </a:p>
      </dsp:txBody>
      <dsp:txXfrm>
        <a:off x="506754" y="2728"/>
        <a:ext cx="4571984" cy="2108978"/>
      </dsp:txXfrm>
    </dsp:sp>
    <dsp:sp modelId="{B1098B7A-DA18-48CF-B32E-6F484D3623BD}">
      <dsp:nvSpPr>
        <dsp:cNvPr id="0" name=""/>
        <dsp:cNvSpPr/>
      </dsp:nvSpPr>
      <dsp:spPr>
        <a:xfrm>
          <a:off x="5430234" y="2728"/>
          <a:ext cx="4571984" cy="210897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smtClean="0">
              <a:latin typeface="Arial" panose="020B0604020202020204" pitchFamily="34" charset="0"/>
              <a:cs typeface="Arial" panose="020B0604020202020204" pitchFamily="34" charset="0"/>
            </a:rPr>
            <a:t>Continue to engage with male students to refine understanding</a:t>
          </a:r>
          <a:endParaRPr lang="en-US" sz="2800" kern="1200" dirty="0" smtClean="0">
            <a:latin typeface="Arial" panose="020B0604020202020204" pitchFamily="34" charset="0"/>
            <a:cs typeface="Arial" panose="020B0604020202020204" pitchFamily="34" charset="0"/>
          </a:endParaRPr>
        </a:p>
      </dsp:txBody>
      <dsp:txXfrm>
        <a:off x="5430234" y="2728"/>
        <a:ext cx="4571984" cy="2108978"/>
      </dsp:txXfrm>
    </dsp:sp>
    <dsp:sp modelId="{18788627-C01E-4DCA-8CF1-C37E7A9BD403}">
      <dsp:nvSpPr>
        <dsp:cNvPr id="0" name=""/>
        <dsp:cNvSpPr/>
      </dsp:nvSpPr>
      <dsp:spPr>
        <a:xfrm>
          <a:off x="506754" y="2463203"/>
          <a:ext cx="4571984" cy="210897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smtClean="0">
              <a:latin typeface="Arial" panose="020B0604020202020204" pitchFamily="34" charset="0"/>
              <a:cs typeface="Arial" panose="020B0604020202020204" pitchFamily="34" charset="0"/>
            </a:rPr>
            <a:t>Engage other Universities</a:t>
          </a:r>
          <a:endParaRPr lang="en-US" sz="2800" kern="1200" dirty="0" smtClean="0">
            <a:latin typeface="Arial" panose="020B0604020202020204" pitchFamily="34" charset="0"/>
            <a:cs typeface="Arial" panose="020B0604020202020204" pitchFamily="34" charset="0"/>
          </a:endParaRPr>
        </a:p>
        <a:p>
          <a:pPr marL="228600" lvl="1" indent="-228600" algn="l" defTabSz="977900">
            <a:lnSpc>
              <a:spcPct val="90000"/>
            </a:lnSpc>
            <a:spcBef>
              <a:spcPct val="0"/>
            </a:spcBef>
            <a:spcAft>
              <a:spcPct val="15000"/>
            </a:spcAft>
            <a:buChar char="••"/>
          </a:pPr>
          <a:r>
            <a:rPr lang="en-US" sz="2200" kern="1200" dirty="0" smtClean="0">
              <a:latin typeface="Arial" panose="020B0604020202020204" pitchFamily="34" charset="0"/>
              <a:cs typeface="Arial" panose="020B0604020202020204" pitchFamily="34" charset="0"/>
            </a:rPr>
            <a:t>SUNY</a:t>
          </a:r>
        </a:p>
        <a:p>
          <a:pPr marL="228600" lvl="1" indent="-228600" algn="l" defTabSz="977900">
            <a:lnSpc>
              <a:spcPct val="90000"/>
            </a:lnSpc>
            <a:spcBef>
              <a:spcPct val="0"/>
            </a:spcBef>
            <a:spcAft>
              <a:spcPct val="15000"/>
            </a:spcAft>
            <a:buChar char="••"/>
          </a:pPr>
          <a:r>
            <a:rPr lang="en-US" sz="2200" kern="1200" dirty="0" smtClean="0">
              <a:latin typeface="Arial" panose="020B0604020202020204" pitchFamily="34" charset="0"/>
              <a:cs typeface="Arial" panose="020B0604020202020204" pitchFamily="34" charset="0"/>
            </a:rPr>
            <a:t>University of South Florida</a:t>
          </a:r>
        </a:p>
        <a:p>
          <a:pPr marL="228600" lvl="1" indent="-228600" algn="l" defTabSz="977900">
            <a:lnSpc>
              <a:spcPct val="90000"/>
            </a:lnSpc>
            <a:spcBef>
              <a:spcPct val="0"/>
            </a:spcBef>
            <a:spcAft>
              <a:spcPct val="15000"/>
            </a:spcAft>
            <a:buChar char="••"/>
          </a:pPr>
          <a:r>
            <a:rPr lang="en-US" sz="2200" kern="1200" dirty="0" smtClean="0">
              <a:latin typeface="Arial" panose="020B0604020202020204" pitchFamily="34" charset="0"/>
              <a:cs typeface="Arial" panose="020B0604020202020204" pitchFamily="34" charset="0"/>
            </a:rPr>
            <a:t>APLU (SBU, UMBC, USF, UVM)</a:t>
          </a:r>
        </a:p>
      </dsp:txBody>
      <dsp:txXfrm>
        <a:off x="506754" y="2463203"/>
        <a:ext cx="4571984" cy="2108978"/>
      </dsp:txXfrm>
    </dsp:sp>
    <dsp:sp modelId="{DA40AC64-7C1C-495A-8DE3-F5CDAFA19F33}">
      <dsp:nvSpPr>
        <dsp:cNvPr id="0" name=""/>
        <dsp:cNvSpPr/>
      </dsp:nvSpPr>
      <dsp:spPr>
        <a:xfrm>
          <a:off x="5430234" y="2463203"/>
          <a:ext cx="4571984" cy="210897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smtClean="0">
              <a:latin typeface="Arial" panose="020B0604020202020204" pitchFamily="34" charset="0"/>
              <a:cs typeface="Arial" panose="020B0604020202020204" pitchFamily="34" charset="0"/>
            </a:rPr>
            <a:t>Corporate Impact Champions</a:t>
          </a:r>
          <a:endParaRPr lang="en-US" sz="2800" kern="1200" dirty="0">
            <a:latin typeface="Arial" panose="020B0604020202020204" pitchFamily="34" charset="0"/>
            <a:cs typeface="Arial" panose="020B0604020202020204" pitchFamily="34" charset="0"/>
          </a:endParaRPr>
        </a:p>
      </dsp:txBody>
      <dsp:txXfrm>
        <a:off x="5430234" y="2463203"/>
        <a:ext cx="4571984" cy="210897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A7D197-D8A2-438E-BB8E-C6AA48F149EB}">
      <dsp:nvSpPr>
        <dsp:cNvPr id="0" name=""/>
        <dsp:cNvSpPr/>
      </dsp:nvSpPr>
      <dsp:spPr>
        <a:xfrm>
          <a:off x="14203" y="92559"/>
          <a:ext cx="3167943" cy="1123198"/>
        </a:xfrm>
        <a:prstGeom prst="rect">
          <a:avLst/>
        </a:prstGeom>
        <a:solidFill>
          <a:srgbClr val="881124"/>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30048" rIns="182880" bIns="130048" numCol="1" spcCol="1270" anchor="ctr" anchorCtr="0">
          <a:noAutofit/>
        </a:bodyPr>
        <a:lstStyle/>
        <a:p>
          <a:pPr lvl="0" algn="ctr" defTabSz="1422400">
            <a:lnSpc>
              <a:spcPct val="90000"/>
            </a:lnSpc>
            <a:spcBef>
              <a:spcPct val="0"/>
            </a:spcBef>
            <a:spcAft>
              <a:spcPct val="35000"/>
            </a:spcAft>
          </a:pPr>
          <a:r>
            <a:rPr lang="en-US" sz="3200" b="1" kern="1200" dirty="0" smtClean="0">
              <a:latin typeface="Arial" panose="020B0604020202020204" pitchFamily="34" charset="0"/>
              <a:cs typeface="Arial" panose="020B0604020202020204" pitchFamily="34" charset="0"/>
            </a:rPr>
            <a:t>Achievements</a:t>
          </a:r>
          <a:endParaRPr lang="en-US" sz="3200" b="1" kern="1200" dirty="0">
            <a:latin typeface="Arial" panose="020B0604020202020204" pitchFamily="34" charset="0"/>
            <a:cs typeface="Arial" panose="020B0604020202020204" pitchFamily="34" charset="0"/>
          </a:endParaRPr>
        </a:p>
      </dsp:txBody>
      <dsp:txXfrm>
        <a:off x="14203" y="92559"/>
        <a:ext cx="3167943" cy="1123198"/>
      </dsp:txXfrm>
    </dsp:sp>
    <dsp:sp modelId="{3B67B985-1CA6-4ED6-9D4C-CF3A7C801D1A}">
      <dsp:nvSpPr>
        <dsp:cNvPr id="0" name=""/>
        <dsp:cNvSpPr/>
      </dsp:nvSpPr>
      <dsp:spPr>
        <a:xfrm>
          <a:off x="14203" y="1206424"/>
          <a:ext cx="3167943" cy="285480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latin typeface="Arial" panose="020B0604020202020204" pitchFamily="34" charset="0"/>
              <a:cs typeface="Arial" panose="020B0604020202020204" pitchFamily="34" charset="0"/>
            </a:rPr>
            <a:t>15 point increase in 5 years</a:t>
          </a:r>
          <a:br>
            <a:rPr lang="en-US" sz="2000" kern="1200" dirty="0" smtClean="0">
              <a:latin typeface="Arial" panose="020B0604020202020204" pitchFamily="34" charset="0"/>
              <a:cs typeface="Arial" panose="020B0604020202020204" pitchFamily="34" charset="0"/>
            </a:rPr>
          </a:br>
          <a:endParaRPr lang="en-US"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n-US" sz="2000" kern="1200" dirty="0" smtClean="0">
              <a:latin typeface="Arial" panose="020B0604020202020204" pitchFamily="34" charset="0"/>
              <a:cs typeface="Arial" panose="020B0604020202020204" pitchFamily="34" charset="0"/>
            </a:rPr>
            <a:t>Improvement is in top 3 pct of 4yr institutions</a:t>
          </a:r>
          <a:br>
            <a:rPr lang="en-US" sz="2000" kern="1200" dirty="0" smtClean="0">
              <a:latin typeface="Arial" panose="020B0604020202020204" pitchFamily="34" charset="0"/>
              <a:cs typeface="Arial" panose="020B0604020202020204" pitchFamily="34" charset="0"/>
            </a:rPr>
          </a:br>
          <a:endParaRPr lang="en-US"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n-US" sz="2000" kern="1200" dirty="0" smtClean="0">
              <a:latin typeface="Arial" panose="020B0604020202020204" pitchFamily="34" charset="0"/>
              <a:cs typeface="Arial" panose="020B0604020202020204" pitchFamily="34" charset="0"/>
            </a:rPr>
            <a:t>Most equity gaps closed</a:t>
          </a:r>
          <a:endParaRPr lang="en-US" sz="2000" kern="1200" dirty="0">
            <a:latin typeface="Arial" panose="020B0604020202020204" pitchFamily="34" charset="0"/>
            <a:cs typeface="Arial" panose="020B0604020202020204" pitchFamily="34" charset="0"/>
          </a:endParaRPr>
        </a:p>
      </dsp:txBody>
      <dsp:txXfrm>
        <a:off x="14203" y="1206424"/>
        <a:ext cx="3167943" cy="2854800"/>
      </dsp:txXfrm>
    </dsp:sp>
    <dsp:sp modelId="{68DA7E4D-DDDC-4C47-BC30-E6492CB99E17}">
      <dsp:nvSpPr>
        <dsp:cNvPr id="0" name=""/>
        <dsp:cNvSpPr/>
      </dsp:nvSpPr>
      <dsp:spPr>
        <a:xfrm>
          <a:off x="3626730" y="110917"/>
          <a:ext cx="3427936" cy="106812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a:lnSpc>
              <a:spcPct val="90000"/>
            </a:lnSpc>
            <a:spcBef>
              <a:spcPct val="0"/>
            </a:spcBef>
            <a:spcAft>
              <a:spcPct val="35000"/>
            </a:spcAft>
          </a:pPr>
          <a:r>
            <a:rPr lang="en-US" sz="3200" b="1" kern="1200" dirty="0" smtClean="0">
              <a:latin typeface="Arial" panose="020B0604020202020204" pitchFamily="34" charset="0"/>
              <a:cs typeface="Arial" panose="020B0604020202020204" pitchFamily="34" charset="0"/>
            </a:rPr>
            <a:t>Full-Court Press</a:t>
          </a:r>
          <a:endParaRPr lang="en-US" sz="3200" b="1" kern="1200" dirty="0">
            <a:latin typeface="Arial" panose="020B0604020202020204" pitchFamily="34" charset="0"/>
            <a:cs typeface="Arial" panose="020B0604020202020204" pitchFamily="34" charset="0"/>
          </a:endParaRPr>
        </a:p>
      </dsp:txBody>
      <dsp:txXfrm>
        <a:off x="3626730" y="110917"/>
        <a:ext cx="3427936" cy="1068122"/>
      </dsp:txXfrm>
    </dsp:sp>
    <dsp:sp modelId="{6ABD9683-AFDA-4033-B820-92A5B682FF19}">
      <dsp:nvSpPr>
        <dsp:cNvPr id="0" name=""/>
        <dsp:cNvSpPr/>
      </dsp:nvSpPr>
      <dsp:spPr>
        <a:xfrm>
          <a:off x="3625226" y="1188066"/>
          <a:ext cx="3430945" cy="285480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latin typeface="Arial" panose="020B0604020202020204" pitchFamily="34" charset="0"/>
              <a:cs typeface="Arial" panose="020B0604020202020204" pitchFamily="34" charset="0"/>
            </a:rPr>
            <a:t>Senior leadership commitment</a:t>
          </a:r>
          <a:br>
            <a:rPr lang="en-US" sz="2000" kern="1200" dirty="0" smtClean="0">
              <a:latin typeface="Arial" panose="020B0604020202020204" pitchFamily="34" charset="0"/>
              <a:cs typeface="Arial" panose="020B0604020202020204" pitchFamily="34" charset="0"/>
            </a:rPr>
          </a:br>
          <a:endParaRPr lang="en-US"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n-US" sz="2000" kern="1200" dirty="0" smtClean="0">
              <a:latin typeface="Arial" panose="020B0604020202020204" pitchFamily="34" charset="0"/>
              <a:cs typeface="Arial" panose="020B0604020202020204" pitchFamily="34" charset="0"/>
            </a:rPr>
            <a:t>Annual investment of hundreds of thousands of dollars</a:t>
          </a:r>
          <a:endParaRPr lang="en-US"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endParaRPr lang="en-US"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n-US" sz="2000" kern="1200" dirty="0" smtClean="0">
              <a:latin typeface="Arial" panose="020B0604020202020204" pitchFamily="34" charset="0"/>
              <a:cs typeface="Arial" panose="020B0604020202020204" pitchFamily="34" charset="0"/>
            </a:rPr>
            <a:t>Implemented any initiative we could identify</a:t>
          </a:r>
          <a:endParaRPr lang="en-US"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endParaRPr lang="en-US" sz="2000" kern="1200" dirty="0">
            <a:latin typeface="Arial" panose="020B0604020202020204" pitchFamily="34" charset="0"/>
            <a:cs typeface="Arial" panose="020B0604020202020204" pitchFamily="34" charset="0"/>
          </a:endParaRPr>
        </a:p>
      </dsp:txBody>
      <dsp:txXfrm>
        <a:off x="3625226" y="1188066"/>
        <a:ext cx="3430945" cy="2854800"/>
      </dsp:txXfrm>
    </dsp:sp>
    <dsp:sp modelId="{C6EE2BB4-48D4-4C9A-97BD-4F8588D9775C}">
      <dsp:nvSpPr>
        <dsp:cNvPr id="0" name=""/>
        <dsp:cNvSpPr/>
      </dsp:nvSpPr>
      <dsp:spPr>
        <a:xfrm>
          <a:off x="7499250" y="106404"/>
          <a:ext cx="3167943" cy="1086175"/>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a:lnSpc>
              <a:spcPct val="90000"/>
            </a:lnSpc>
            <a:spcBef>
              <a:spcPct val="0"/>
            </a:spcBef>
            <a:spcAft>
              <a:spcPct val="35000"/>
            </a:spcAft>
          </a:pPr>
          <a:r>
            <a:rPr lang="en-US" sz="3200" b="1" kern="1200" dirty="0" smtClean="0">
              <a:latin typeface="Arial" panose="020B0604020202020204" pitchFamily="34" charset="0"/>
              <a:cs typeface="Arial" panose="020B0604020202020204" pitchFamily="34" charset="0"/>
            </a:rPr>
            <a:t>Lessons learned</a:t>
          </a:r>
          <a:endParaRPr lang="en-US" sz="3200" b="1" kern="1200" dirty="0">
            <a:latin typeface="Arial" panose="020B0604020202020204" pitchFamily="34" charset="0"/>
            <a:cs typeface="Arial" panose="020B0604020202020204" pitchFamily="34" charset="0"/>
          </a:endParaRPr>
        </a:p>
      </dsp:txBody>
      <dsp:txXfrm>
        <a:off x="7499250" y="106404"/>
        <a:ext cx="3167943" cy="1086175"/>
      </dsp:txXfrm>
    </dsp:sp>
    <dsp:sp modelId="{F7CF5F07-D99B-46A1-9F90-F43D10A1D045}">
      <dsp:nvSpPr>
        <dsp:cNvPr id="0" name=""/>
        <dsp:cNvSpPr/>
      </dsp:nvSpPr>
      <dsp:spPr>
        <a:xfrm>
          <a:off x="7499250" y="1192579"/>
          <a:ext cx="3167943" cy="285480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smtClean="0">
              <a:latin typeface="Arial" panose="020B0604020202020204" pitchFamily="34" charset="0"/>
              <a:cs typeface="Arial" panose="020B0604020202020204" pitchFamily="34" charset="0"/>
            </a:rPr>
            <a:t>Change requires sustained effort</a:t>
          </a:r>
          <a:br>
            <a:rPr lang="en-US" sz="2000" b="0" kern="1200" dirty="0" smtClean="0">
              <a:latin typeface="Arial" panose="020B0604020202020204" pitchFamily="34" charset="0"/>
              <a:cs typeface="Arial" panose="020B0604020202020204" pitchFamily="34" charset="0"/>
            </a:rPr>
          </a:br>
          <a:endParaRPr lang="en-US" sz="2000" b="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n-US" sz="2000" b="0" kern="1200" dirty="0" smtClean="0">
              <a:latin typeface="Arial" panose="020B0604020202020204" pitchFamily="34" charset="0"/>
              <a:cs typeface="Arial" panose="020B0604020202020204" pitchFamily="34" charset="0"/>
            </a:rPr>
            <a:t>No magic bullets</a:t>
          </a:r>
          <a:br>
            <a:rPr lang="en-US" sz="2000" b="0" kern="1200" dirty="0" smtClean="0">
              <a:latin typeface="Arial" panose="020B0604020202020204" pitchFamily="34" charset="0"/>
              <a:cs typeface="Arial" panose="020B0604020202020204" pitchFamily="34" charset="0"/>
            </a:rPr>
          </a:br>
          <a:endParaRPr lang="en-US" sz="2000" b="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n-US" sz="2000" b="0" kern="1200" dirty="0" smtClean="0">
              <a:latin typeface="Arial" panose="020B0604020202020204" pitchFamily="34" charset="0"/>
              <a:cs typeface="Arial" panose="020B0604020202020204" pitchFamily="34" charset="0"/>
            </a:rPr>
            <a:t>Telling the story of “One Thousand and One Initiatives” presents challenges</a:t>
          </a:r>
          <a:endParaRPr lang="en-US" sz="2000" b="0" kern="1200" dirty="0">
            <a:latin typeface="Arial" panose="020B0604020202020204" pitchFamily="34" charset="0"/>
            <a:cs typeface="Arial" panose="020B0604020202020204" pitchFamily="34" charset="0"/>
          </a:endParaRPr>
        </a:p>
      </dsp:txBody>
      <dsp:txXfrm>
        <a:off x="7499250" y="1192579"/>
        <a:ext cx="3167943" cy="2854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DBDC95-830C-4C20-8BC6-606B8AF117C4}">
      <dsp:nvSpPr>
        <dsp:cNvPr id="0" name=""/>
        <dsp:cNvSpPr/>
      </dsp:nvSpPr>
      <dsp:spPr>
        <a:xfrm>
          <a:off x="0" y="78296"/>
          <a:ext cx="10349802" cy="6084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latin typeface="Arial" panose="020B0604020202020204" pitchFamily="34" charset="0"/>
              <a:cs typeface="Arial" panose="020B0604020202020204" pitchFamily="34" charset="0"/>
            </a:rPr>
            <a:t>Research question</a:t>
          </a:r>
          <a:endParaRPr lang="en-US" sz="2600" kern="1200" dirty="0">
            <a:latin typeface="Arial" panose="020B0604020202020204" pitchFamily="34" charset="0"/>
            <a:cs typeface="Arial" panose="020B0604020202020204" pitchFamily="34" charset="0"/>
          </a:endParaRPr>
        </a:p>
      </dsp:txBody>
      <dsp:txXfrm>
        <a:off x="29700" y="107996"/>
        <a:ext cx="10290402" cy="549000"/>
      </dsp:txXfrm>
    </dsp:sp>
    <dsp:sp modelId="{A054BC1A-D1D7-4CF7-A2D2-6DBE6BD6CA44}">
      <dsp:nvSpPr>
        <dsp:cNvPr id="0" name=""/>
        <dsp:cNvSpPr/>
      </dsp:nvSpPr>
      <dsp:spPr>
        <a:xfrm>
          <a:off x="0" y="686696"/>
          <a:ext cx="10349802"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8606"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smtClean="0">
              <a:latin typeface="Arial" panose="020B0604020202020204" pitchFamily="34" charset="0"/>
              <a:cs typeface="Arial" panose="020B0604020202020204" pitchFamily="34" charset="0"/>
            </a:rPr>
            <a:t>What role do colleges play in intergenerational income mobility?</a:t>
          </a:r>
          <a:endParaRPr lang="en-US" sz="2000" kern="1200" dirty="0">
            <a:latin typeface="Arial" panose="020B0604020202020204" pitchFamily="34" charset="0"/>
            <a:cs typeface="Arial" panose="020B0604020202020204" pitchFamily="34" charset="0"/>
          </a:endParaRPr>
        </a:p>
      </dsp:txBody>
      <dsp:txXfrm>
        <a:off x="0" y="686696"/>
        <a:ext cx="10349802" cy="430560"/>
      </dsp:txXfrm>
    </dsp:sp>
    <dsp:sp modelId="{DEEC5AD2-9378-40CC-A614-10129D0E8C1A}">
      <dsp:nvSpPr>
        <dsp:cNvPr id="0" name=""/>
        <dsp:cNvSpPr/>
      </dsp:nvSpPr>
      <dsp:spPr>
        <a:xfrm>
          <a:off x="0" y="1117256"/>
          <a:ext cx="10349802" cy="6084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latin typeface="Arial" panose="020B0604020202020204" pitchFamily="34" charset="0"/>
              <a:cs typeface="Arial" panose="020B0604020202020204" pitchFamily="34" charset="0"/>
            </a:rPr>
            <a:t>Primary Sample</a:t>
          </a:r>
          <a:endParaRPr lang="en-US" sz="2600" kern="1200" dirty="0">
            <a:latin typeface="Arial" panose="020B0604020202020204" pitchFamily="34" charset="0"/>
            <a:cs typeface="Arial" panose="020B0604020202020204" pitchFamily="34" charset="0"/>
          </a:endParaRPr>
        </a:p>
      </dsp:txBody>
      <dsp:txXfrm>
        <a:off x="29700" y="1146956"/>
        <a:ext cx="10290402" cy="549000"/>
      </dsp:txXfrm>
    </dsp:sp>
    <dsp:sp modelId="{8C662A04-5E94-4E43-8953-44209784F33E}">
      <dsp:nvSpPr>
        <dsp:cNvPr id="0" name=""/>
        <dsp:cNvSpPr/>
      </dsp:nvSpPr>
      <dsp:spPr>
        <a:xfrm>
          <a:off x="0" y="1725657"/>
          <a:ext cx="10349802"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8606"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smtClean="0">
              <a:latin typeface="Arial" panose="020B0604020202020204" pitchFamily="34" charset="0"/>
              <a:cs typeface="Arial" panose="020B0604020202020204" pitchFamily="34" charset="0"/>
            </a:rPr>
            <a:t>11 million children born 1980-82 claimed as dependents by tax filers in the U.S.</a:t>
          </a:r>
          <a:endParaRPr lang="en-US" sz="2000" kern="1200" dirty="0">
            <a:latin typeface="Arial" panose="020B0604020202020204" pitchFamily="34" charset="0"/>
            <a:cs typeface="Arial" panose="020B0604020202020204" pitchFamily="34" charset="0"/>
          </a:endParaRPr>
        </a:p>
      </dsp:txBody>
      <dsp:txXfrm>
        <a:off x="0" y="1725657"/>
        <a:ext cx="10349802" cy="430560"/>
      </dsp:txXfrm>
    </dsp:sp>
    <dsp:sp modelId="{74243534-C96A-4E1E-94A0-A285ACE9F840}">
      <dsp:nvSpPr>
        <dsp:cNvPr id="0" name=""/>
        <dsp:cNvSpPr/>
      </dsp:nvSpPr>
      <dsp:spPr>
        <a:xfrm>
          <a:off x="0" y="2156217"/>
          <a:ext cx="10349802" cy="6084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latin typeface="Arial" panose="020B0604020202020204" pitchFamily="34" charset="0"/>
              <a:cs typeface="Arial" panose="020B0604020202020204" pitchFamily="34" charset="0"/>
            </a:rPr>
            <a:t>Data source</a:t>
          </a:r>
          <a:endParaRPr lang="en-US" sz="2600" kern="1200" dirty="0">
            <a:latin typeface="Arial" panose="020B0604020202020204" pitchFamily="34" charset="0"/>
            <a:cs typeface="Arial" panose="020B0604020202020204" pitchFamily="34" charset="0"/>
          </a:endParaRPr>
        </a:p>
      </dsp:txBody>
      <dsp:txXfrm>
        <a:off x="29700" y="2185917"/>
        <a:ext cx="10290402" cy="549000"/>
      </dsp:txXfrm>
    </dsp:sp>
    <dsp:sp modelId="{D6594F83-00F9-4B1F-B62A-8AFF1DD86605}">
      <dsp:nvSpPr>
        <dsp:cNvPr id="0" name=""/>
        <dsp:cNvSpPr/>
      </dsp:nvSpPr>
      <dsp:spPr>
        <a:xfrm>
          <a:off x="0" y="2764617"/>
          <a:ext cx="10349802" cy="659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8606"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smtClean="0">
              <a:latin typeface="Arial" panose="020B0604020202020204" pitchFamily="34" charset="0"/>
              <a:cs typeface="Arial" panose="020B0604020202020204" pitchFamily="34" charset="0"/>
            </a:rPr>
            <a:t>De-identified data from 1996-2014 income tax returns</a:t>
          </a:r>
          <a:endParaRPr lang="en-US"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Char char="••"/>
          </a:pPr>
          <a:r>
            <a:rPr lang="en-US" sz="2000" kern="1200" dirty="0" smtClean="0">
              <a:latin typeface="Arial" panose="020B0604020202020204" pitchFamily="34" charset="0"/>
              <a:cs typeface="Arial" panose="020B0604020202020204" pitchFamily="34" charset="0"/>
            </a:rPr>
            <a:t>Attendance data reported by institutions to IRS on Form 1098-T</a:t>
          </a:r>
          <a:endParaRPr lang="en-US" sz="2000" kern="1200" dirty="0">
            <a:latin typeface="Arial" panose="020B0604020202020204" pitchFamily="34" charset="0"/>
            <a:cs typeface="Arial" panose="020B0604020202020204" pitchFamily="34" charset="0"/>
          </a:endParaRPr>
        </a:p>
      </dsp:txBody>
      <dsp:txXfrm>
        <a:off x="0" y="2764617"/>
        <a:ext cx="10349802" cy="659295"/>
      </dsp:txXfrm>
    </dsp:sp>
    <dsp:sp modelId="{2F1946D2-E25F-4667-B692-0D9F9D630F4B}">
      <dsp:nvSpPr>
        <dsp:cNvPr id="0" name=""/>
        <dsp:cNvSpPr/>
      </dsp:nvSpPr>
      <dsp:spPr>
        <a:xfrm>
          <a:off x="0" y="3423912"/>
          <a:ext cx="10349802" cy="6084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latin typeface="Arial" panose="020B0604020202020204" pitchFamily="34" charset="0"/>
              <a:cs typeface="Arial" panose="020B0604020202020204" pitchFamily="34" charset="0"/>
            </a:rPr>
            <a:t>Focus on change in percentile ranks</a:t>
          </a:r>
          <a:endParaRPr lang="en-US" sz="2600" kern="1200" dirty="0">
            <a:latin typeface="Arial" panose="020B0604020202020204" pitchFamily="34" charset="0"/>
            <a:cs typeface="Arial" panose="020B0604020202020204" pitchFamily="34" charset="0"/>
          </a:endParaRPr>
        </a:p>
      </dsp:txBody>
      <dsp:txXfrm>
        <a:off x="29700" y="3453612"/>
        <a:ext cx="10290402" cy="549000"/>
      </dsp:txXfrm>
    </dsp:sp>
    <dsp:sp modelId="{FA8A44DF-DFAB-4E50-89C9-F6DB2020F7BF}">
      <dsp:nvSpPr>
        <dsp:cNvPr id="0" name=""/>
        <dsp:cNvSpPr/>
      </dsp:nvSpPr>
      <dsp:spPr>
        <a:xfrm>
          <a:off x="0" y="4032312"/>
          <a:ext cx="10349802"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8606"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smtClean="0">
              <a:latin typeface="Arial" panose="020B0604020202020204" pitchFamily="34" charset="0"/>
              <a:cs typeface="Arial" panose="020B0604020202020204" pitchFamily="34" charset="0"/>
            </a:rPr>
            <a:t>What proportion of students from bottom fifth of parental income distribution reach the top fifth of graduate income distribution? </a:t>
          </a:r>
          <a:endParaRPr lang="en-US" sz="2000" kern="1200" dirty="0">
            <a:latin typeface="Arial" panose="020B0604020202020204" pitchFamily="34" charset="0"/>
            <a:cs typeface="Arial" panose="020B0604020202020204" pitchFamily="34" charset="0"/>
          </a:endParaRPr>
        </a:p>
      </dsp:txBody>
      <dsp:txXfrm>
        <a:off x="0" y="4032312"/>
        <a:ext cx="10349802" cy="5920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5DD34-9E2A-4393-8402-3F24E71524CC}">
      <dsp:nvSpPr>
        <dsp:cNvPr id="0" name=""/>
        <dsp:cNvSpPr/>
      </dsp:nvSpPr>
      <dsp:spPr>
        <a:xfrm>
          <a:off x="2482" y="0"/>
          <a:ext cx="2436350" cy="495607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panose="020B0604020202020204" pitchFamily="34" charset="0"/>
              <a:cs typeface="Arial" panose="020B0604020202020204" pitchFamily="34" charset="0"/>
            </a:rPr>
            <a:t>Differences by Sector</a:t>
          </a:r>
          <a:endParaRPr lang="en-US" sz="2000" kern="1200" dirty="0">
            <a:latin typeface="Arial" panose="020B0604020202020204" pitchFamily="34" charset="0"/>
            <a:cs typeface="Arial" panose="020B0604020202020204" pitchFamily="34" charset="0"/>
          </a:endParaRPr>
        </a:p>
      </dsp:txBody>
      <dsp:txXfrm>
        <a:off x="2482" y="0"/>
        <a:ext cx="2436350" cy="1486823"/>
      </dsp:txXfrm>
    </dsp:sp>
    <dsp:sp modelId="{D70A171A-52C6-4B2D-B970-3AF0AACFC5E7}">
      <dsp:nvSpPr>
        <dsp:cNvPr id="0" name=""/>
        <dsp:cNvSpPr/>
      </dsp:nvSpPr>
      <dsp:spPr>
        <a:xfrm>
          <a:off x="246117" y="1487246"/>
          <a:ext cx="1949080" cy="97367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latin typeface="Arial" panose="020B0604020202020204" pitchFamily="34" charset="0"/>
              <a:cs typeface="Arial" panose="020B0604020202020204" pitchFamily="34" charset="0"/>
            </a:rPr>
            <a:t>Elite institutions provided low-income students with most access to top 1%</a:t>
          </a:r>
          <a:endParaRPr lang="en-US" sz="1500" kern="1200" dirty="0">
            <a:latin typeface="Arial" panose="020B0604020202020204" pitchFamily="34" charset="0"/>
            <a:cs typeface="Arial" panose="020B0604020202020204" pitchFamily="34" charset="0"/>
          </a:endParaRPr>
        </a:p>
      </dsp:txBody>
      <dsp:txXfrm>
        <a:off x="274635" y="1515764"/>
        <a:ext cx="1892044" cy="916634"/>
      </dsp:txXfrm>
    </dsp:sp>
    <dsp:sp modelId="{2ADD1A88-FE3B-453E-89A2-FD13D15F7EDD}">
      <dsp:nvSpPr>
        <dsp:cNvPr id="0" name=""/>
        <dsp:cNvSpPr/>
      </dsp:nvSpPr>
      <dsp:spPr>
        <a:xfrm>
          <a:off x="246117" y="2610713"/>
          <a:ext cx="1949080" cy="973670"/>
        </a:xfrm>
        <a:prstGeom prst="roundRect">
          <a:avLst>
            <a:gd name="adj" fmla="val 10000"/>
          </a:avLst>
        </a:prstGeom>
        <a:solidFill>
          <a:schemeClr val="accent3">
            <a:hueOff val="338825"/>
            <a:satOff val="12500"/>
            <a:lumOff val="-18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latin typeface="Arial" panose="020B0604020202020204" pitchFamily="34" charset="0"/>
              <a:cs typeface="Arial" panose="020B0604020202020204" pitchFamily="34" charset="0"/>
            </a:rPr>
            <a:t>Comprehensives and community colleges provided most access to top 20%</a:t>
          </a:r>
          <a:endParaRPr lang="en-US" sz="1500" kern="1200" dirty="0">
            <a:latin typeface="Arial" panose="020B0604020202020204" pitchFamily="34" charset="0"/>
            <a:cs typeface="Arial" panose="020B0604020202020204" pitchFamily="34" charset="0"/>
          </a:endParaRPr>
        </a:p>
      </dsp:txBody>
      <dsp:txXfrm>
        <a:off x="274635" y="2639231"/>
        <a:ext cx="1892044" cy="916634"/>
      </dsp:txXfrm>
    </dsp:sp>
    <dsp:sp modelId="{563D8D2C-305E-4501-9A0C-C1B40BCF6891}">
      <dsp:nvSpPr>
        <dsp:cNvPr id="0" name=""/>
        <dsp:cNvSpPr/>
      </dsp:nvSpPr>
      <dsp:spPr>
        <a:xfrm>
          <a:off x="246117" y="3734179"/>
          <a:ext cx="1949080" cy="973670"/>
        </a:xfrm>
        <a:prstGeom prst="roundRect">
          <a:avLst>
            <a:gd name="adj" fmla="val 10000"/>
          </a:avLst>
        </a:prstGeom>
        <a:solidFill>
          <a:schemeClr val="accent3">
            <a:hueOff val="677650"/>
            <a:satOff val="25000"/>
            <a:lumOff val="-36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latin typeface="Arial" panose="020B0604020202020204" pitchFamily="34" charset="0"/>
              <a:cs typeface="Arial" panose="020B0604020202020204" pitchFamily="34" charset="0"/>
            </a:rPr>
            <a:t>[Stony Brook is an exception]</a:t>
          </a:r>
          <a:endParaRPr lang="en-US" sz="1500" kern="1200" dirty="0">
            <a:latin typeface="Arial" panose="020B0604020202020204" pitchFamily="34" charset="0"/>
            <a:cs typeface="Arial" panose="020B0604020202020204" pitchFamily="34" charset="0"/>
          </a:endParaRPr>
        </a:p>
      </dsp:txBody>
      <dsp:txXfrm>
        <a:off x="274635" y="3762697"/>
        <a:ext cx="1892044" cy="916634"/>
      </dsp:txXfrm>
    </dsp:sp>
    <dsp:sp modelId="{DAA43D23-3AEB-4C34-A785-9AF47179303E}">
      <dsp:nvSpPr>
        <dsp:cNvPr id="0" name=""/>
        <dsp:cNvSpPr/>
      </dsp:nvSpPr>
      <dsp:spPr>
        <a:xfrm>
          <a:off x="2621559" y="0"/>
          <a:ext cx="2436350" cy="495607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panose="020B0604020202020204" pitchFamily="34" charset="0"/>
              <a:cs typeface="Arial" panose="020B0604020202020204" pitchFamily="34" charset="0"/>
            </a:rPr>
            <a:t>“Overplacement” Not a Concern</a:t>
          </a:r>
          <a:endParaRPr lang="en-US" sz="2000" kern="1200" dirty="0">
            <a:latin typeface="Arial" panose="020B0604020202020204" pitchFamily="34" charset="0"/>
            <a:cs typeface="Arial" panose="020B0604020202020204" pitchFamily="34" charset="0"/>
          </a:endParaRPr>
        </a:p>
      </dsp:txBody>
      <dsp:txXfrm>
        <a:off x="2621559" y="0"/>
        <a:ext cx="2436350" cy="1486823"/>
      </dsp:txXfrm>
    </dsp:sp>
    <dsp:sp modelId="{28177DBD-E6EE-4998-A362-26EEC4B803AC}">
      <dsp:nvSpPr>
        <dsp:cNvPr id="0" name=""/>
        <dsp:cNvSpPr/>
      </dsp:nvSpPr>
      <dsp:spPr>
        <a:xfrm>
          <a:off x="2865194" y="1488275"/>
          <a:ext cx="1949080" cy="1494325"/>
        </a:xfrm>
        <a:prstGeom prst="roundRect">
          <a:avLst>
            <a:gd name="adj" fmla="val 10000"/>
          </a:avLst>
        </a:prstGeom>
        <a:solidFill>
          <a:schemeClr val="accent3">
            <a:hueOff val="1016475"/>
            <a:satOff val="37500"/>
            <a:lumOff val="-55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latin typeface="Arial" panose="020B0604020202020204" pitchFamily="34" charset="0"/>
              <a:cs typeface="Arial" panose="020B0604020202020204" pitchFamily="34" charset="0"/>
            </a:rPr>
            <a:t>Low-income students exhibited similar outcomes to peers at selective institutions</a:t>
          </a:r>
          <a:endParaRPr lang="en-US" sz="1500" kern="1200" dirty="0">
            <a:latin typeface="Arial" panose="020B0604020202020204" pitchFamily="34" charset="0"/>
            <a:cs typeface="Arial" panose="020B0604020202020204" pitchFamily="34" charset="0"/>
          </a:endParaRPr>
        </a:p>
      </dsp:txBody>
      <dsp:txXfrm>
        <a:off x="2908961" y="1532042"/>
        <a:ext cx="1861546" cy="1406791"/>
      </dsp:txXfrm>
    </dsp:sp>
    <dsp:sp modelId="{CF6F5F27-88C1-4B54-8D44-A87A355C2B2A}">
      <dsp:nvSpPr>
        <dsp:cNvPr id="0" name=""/>
        <dsp:cNvSpPr/>
      </dsp:nvSpPr>
      <dsp:spPr>
        <a:xfrm>
          <a:off x="2865194" y="3212496"/>
          <a:ext cx="1949080" cy="1494325"/>
        </a:xfrm>
        <a:prstGeom prst="roundRect">
          <a:avLst>
            <a:gd name="adj" fmla="val 10000"/>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latin typeface="Arial" panose="020B0604020202020204" pitchFamily="34" charset="0"/>
              <a:cs typeface="Arial" panose="020B0604020202020204" pitchFamily="34" charset="0"/>
            </a:rPr>
            <a:t>When they got in</a:t>
          </a:r>
          <a:endParaRPr lang="en-US" sz="1500" kern="1200" dirty="0">
            <a:latin typeface="Arial" panose="020B0604020202020204" pitchFamily="34" charset="0"/>
            <a:cs typeface="Arial" panose="020B0604020202020204" pitchFamily="34" charset="0"/>
          </a:endParaRPr>
        </a:p>
      </dsp:txBody>
      <dsp:txXfrm>
        <a:off x="2908961" y="3256263"/>
        <a:ext cx="1861546" cy="1406791"/>
      </dsp:txXfrm>
    </dsp:sp>
    <dsp:sp modelId="{65B8BD12-F298-4880-AA7B-5FD4CEA8A17F}">
      <dsp:nvSpPr>
        <dsp:cNvPr id="0" name=""/>
        <dsp:cNvSpPr/>
      </dsp:nvSpPr>
      <dsp:spPr>
        <a:xfrm>
          <a:off x="5240635" y="0"/>
          <a:ext cx="2436350" cy="495607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panose="020B0604020202020204" pitchFamily="34" charset="0"/>
              <a:cs typeface="Arial" panose="020B0604020202020204" pitchFamily="34" charset="0"/>
            </a:rPr>
            <a:t>Solutions to mobility may reside in comprehensive sector</a:t>
          </a:r>
          <a:endParaRPr lang="en-US" sz="2000" kern="1200" dirty="0">
            <a:latin typeface="Arial" panose="020B0604020202020204" pitchFamily="34" charset="0"/>
            <a:cs typeface="Arial" panose="020B0604020202020204" pitchFamily="34" charset="0"/>
          </a:endParaRPr>
        </a:p>
      </dsp:txBody>
      <dsp:txXfrm>
        <a:off x="5240635" y="0"/>
        <a:ext cx="2436350" cy="1486823"/>
      </dsp:txXfrm>
    </dsp:sp>
    <dsp:sp modelId="{6C48FFE8-E461-4159-852B-FE8EE354DBDC}">
      <dsp:nvSpPr>
        <dsp:cNvPr id="0" name=""/>
        <dsp:cNvSpPr/>
      </dsp:nvSpPr>
      <dsp:spPr>
        <a:xfrm>
          <a:off x="5484270" y="1488275"/>
          <a:ext cx="1949080" cy="1494325"/>
        </a:xfrm>
        <a:prstGeom prst="roundRect">
          <a:avLst>
            <a:gd name="adj" fmla="val 10000"/>
          </a:avLst>
        </a:prstGeom>
        <a:solidFill>
          <a:schemeClr val="accent3">
            <a:hueOff val="1694124"/>
            <a:satOff val="62500"/>
            <a:lumOff val="-91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latin typeface="Arial" panose="020B0604020202020204" pitchFamily="34" charset="0"/>
              <a:cs typeface="Arial" panose="020B0604020202020204" pitchFamily="34" charset="0"/>
            </a:rPr>
            <a:t>Because Cal State and CUNY exhibit high mobility rates look there for answers</a:t>
          </a:r>
          <a:endParaRPr lang="en-US" sz="1500" kern="1200" dirty="0">
            <a:latin typeface="Arial" panose="020B0604020202020204" pitchFamily="34" charset="0"/>
            <a:cs typeface="Arial" panose="020B0604020202020204" pitchFamily="34" charset="0"/>
          </a:endParaRPr>
        </a:p>
      </dsp:txBody>
      <dsp:txXfrm>
        <a:off x="5528037" y="1532042"/>
        <a:ext cx="1861546" cy="1406791"/>
      </dsp:txXfrm>
    </dsp:sp>
    <dsp:sp modelId="{49FDE0DB-08C6-43A7-BB08-0B30F5E4FB55}">
      <dsp:nvSpPr>
        <dsp:cNvPr id="0" name=""/>
        <dsp:cNvSpPr/>
      </dsp:nvSpPr>
      <dsp:spPr>
        <a:xfrm>
          <a:off x="5484270" y="3212496"/>
          <a:ext cx="1949080" cy="1494325"/>
        </a:xfrm>
        <a:prstGeom prst="roundRect">
          <a:avLst>
            <a:gd name="adj" fmla="val 10000"/>
          </a:avLst>
        </a:prstGeom>
        <a:solidFill>
          <a:schemeClr val="accent3">
            <a:hueOff val="2032949"/>
            <a:satOff val="75000"/>
            <a:lumOff val="-110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latin typeface="Arial" panose="020B0604020202020204" pitchFamily="34" charset="0"/>
              <a:cs typeface="Arial" panose="020B0604020202020204" pitchFamily="34" charset="0"/>
            </a:rPr>
            <a:t>[I will complicate this in a moment]</a:t>
          </a:r>
          <a:endParaRPr lang="en-US" sz="1500" kern="1200" dirty="0">
            <a:latin typeface="Arial" panose="020B0604020202020204" pitchFamily="34" charset="0"/>
            <a:cs typeface="Arial" panose="020B0604020202020204" pitchFamily="34" charset="0"/>
          </a:endParaRPr>
        </a:p>
      </dsp:txBody>
      <dsp:txXfrm>
        <a:off x="5528037" y="3256263"/>
        <a:ext cx="1861546" cy="1406791"/>
      </dsp:txXfrm>
    </dsp:sp>
    <dsp:sp modelId="{561ED9D1-6217-43F7-9A53-27D133053373}">
      <dsp:nvSpPr>
        <dsp:cNvPr id="0" name=""/>
        <dsp:cNvSpPr/>
      </dsp:nvSpPr>
      <dsp:spPr>
        <a:xfrm>
          <a:off x="7859712" y="0"/>
          <a:ext cx="2436350" cy="495607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panose="020B0604020202020204" pitchFamily="34" charset="0"/>
              <a:cs typeface="Arial" panose="020B0604020202020204" pitchFamily="34" charset="0"/>
            </a:rPr>
            <a:t>Access declining at high mobility institutions</a:t>
          </a:r>
          <a:endParaRPr lang="en-US" sz="2000" kern="1200" dirty="0">
            <a:latin typeface="Arial" panose="020B0604020202020204" pitchFamily="34" charset="0"/>
            <a:cs typeface="Arial" panose="020B0604020202020204" pitchFamily="34" charset="0"/>
          </a:endParaRPr>
        </a:p>
      </dsp:txBody>
      <dsp:txXfrm>
        <a:off x="7859712" y="0"/>
        <a:ext cx="2436350" cy="1486823"/>
      </dsp:txXfrm>
    </dsp:sp>
    <dsp:sp modelId="{9FAE2A0F-ADD4-49BD-98C9-445DCBDF2AAF}">
      <dsp:nvSpPr>
        <dsp:cNvPr id="0" name=""/>
        <dsp:cNvSpPr/>
      </dsp:nvSpPr>
      <dsp:spPr>
        <a:xfrm>
          <a:off x="8103347" y="1488275"/>
          <a:ext cx="1949080" cy="1494325"/>
        </a:xfrm>
        <a:prstGeom prst="roundRect">
          <a:avLst>
            <a:gd name="adj" fmla="val 10000"/>
          </a:avLst>
        </a:prstGeom>
        <a:solidFill>
          <a:schemeClr val="accent3">
            <a:hueOff val="2371774"/>
            <a:satOff val="87500"/>
            <a:lumOff val="-128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latin typeface="Arial" panose="020B0604020202020204" pitchFamily="34" charset="0"/>
              <a:cs typeface="Arial" panose="020B0604020202020204" pitchFamily="34" charset="0"/>
            </a:rPr>
            <a:t>Calls for some reconsideration of aid policies, state support</a:t>
          </a:r>
          <a:endParaRPr lang="en-US" sz="1500" kern="1200" dirty="0">
            <a:latin typeface="Arial" panose="020B0604020202020204" pitchFamily="34" charset="0"/>
            <a:cs typeface="Arial" panose="020B0604020202020204" pitchFamily="34" charset="0"/>
          </a:endParaRPr>
        </a:p>
      </dsp:txBody>
      <dsp:txXfrm>
        <a:off x="8147114" y="1532042"/>
        <a:ext cx="1861546" cy="1406791"/>
      </dsp:txXfrm>
    </dsp:sp>
    <dsp:sp modelId="{6DA640A7-E6F8-403F-B49F-7686BA4FED5A}">
      <dsp:nvSpPr>
        <dsp:cNvPr id="0" name=""/>
        <dsp:cNvSpPr/>
      </dsp:nvSpPr>
      <dsp:spPr>
        <a:xfrm>
          <a:off x="8103347" y="3212496"/>
          <a:ext cx="1949080" cy="1494325"/>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latin typeface="Arial" panose="020B0604020202020204" pitchFamily="34" charset="0"/>
              <a:cs typeface="Arial" panose="020B0604020202020204" pitchFamily="34" charset="0"/>
            </a:rPr>
            <a:t>New America follow-up</a:t>
          </a:r>
          <a:endParaRPr lang="en-US" sz="1500" kern="1200" dirty="0">
            <a:latin typeface="Arial" panose="020B0604020202020204" pitchFamily="34" charset="0"/>
            <a:cs typeface="Arial" panose="020B0604020202020204" pitchFamily="34" charset="0"/>
          </a:endParaRPr>
        </a:p>
      </dsp:txBody>
      <dsp:txXfrm>
        <a:off x="8147114" y="3256263"/>
        <a:ext cx="1861546" cy="14067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A893D-C3F0-4238-9B0A-FA8970110856}">
      <dsp:nvSpPr>
        <dsp:cNvPr id="0" name=""/>
        <dsp:cNvSpPr/>
      </dsp:nvSpPr>
      <dsp:spPr>
        <a:xfrm>
          <a:off x="0" y="6818"/>
          <a:ext cx="5232400" cy="695565"/>
        </a:xfrm>
        <a:prstGeom prst="roundRect">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b="1" kern="1200" dirty="0" smtClean="0"/>
            <a:t>Value Proposition</a:t>
          </a:r>
          <a:endParaRPr lang="en-US" sz="2900" b="1" kern="1200" dirty="0"/>
        </a:p>
      </dsp:txBody>
      <dsp:txXfrm>
        <a:off x="33955" y="40773"/>
        <a:ext cx="5164490" cy="627655"/>
      </dsp:txXfrm>
    </dsp:sp>
    <dsp:sp modelId="{DFCD1705-547C-469E-9711-366F100EA42F}">
      <dsp:nvSpPr>
        <dsp:cNvPr id="0" name=""/>
        <dsp:cNvSpPr/>
      </dsp:nvSpPr>
      <dsp:spPr>
        <a:xfrm>
          <a:off x="0" y="785904"/>
          <a:ext cx="5232400" cy="695565"/>
        </a:xfrm>
        <a:prstGeom prst="roundRect">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b="1" kern="1200" dirty="0" smtClean="0"/>
            <a:t>Geography</a:t>
          </a:r>
          <a:endParaRPr lang="en-US" sz="2900" b="1" kern="1200" dirty="0"/>
        </a:p>
      </dsp:txBody>
      <dsp:txXfrm>
        <a:off x="33955" y="819859"/>
        <a:ext cx="5164490" cy="627655"/>
      </dsp:txXfrm>
    </dsp:sp>
    <dsp:sp modelId="{76A5141B-45CF-4FCA-A161-C21071E034B8}">
      <dsp:nvSpPr>
        <dsp:cNvPr id="0" name=""/>
        <dsp:cNvSpPr/>
      </dsp:nvSpPr>
      <dsp:spPr>
        <a:xfrm>
          <a:off x="0" y="1564989"/>
          <a:ext cx="5232400" cy="695565"/>
        </a:xfrm>
        <a:prstGeom prst="roundRect">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b="1" kern="1200" dirty="0" smtClean="0"/>
            <a:t>Programs &amp; Strategy</a:t>
          </a:r>
          <a:endParaRPr lang="en-US" sz="2900" b="1" kern="1200" dirty="0"/>
        </a:p>
      </dsp:txBody>
      <dsp:txXfrm>
        <a:off x="33955" y="1598944"/>
        <a:ext cx="5164490" cy="62765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01C13-93F9-4660-B108-779B05FCBD17}">
      <dsp:nvSpPr>
        <dsp:cNvPr id="0" name=""/>
        <dsp:cNvSpPr/>
      </dsp:nvSpPr>
      <dsp:spPr>
        <a:xfrm>
          <a:off x="0" y="0"/>
          <a:ext cx="10302472" cy="2137765"/>
        </a:xfrm>
        <a:prstGeom prst="roundRect">
          <a:avLst>
            <a:gd name="adj" fmla="val 10000"/>
          </a:avLst>
        </a:prstGeom>
        <a:solidFill>
          <a:srgbClr val="8811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n-US" sz="3300" kern="1200" dirty="0" smtClean="0"/>
            <a:t>President Stanley participated in the White House Conference in January 2014 and announced that we would achieve a 60% 4-year graduation rate by 2020</a:t>
          </a:r>
        </a:p>
      </dsp:txBody>
      <dsp:txXfrm>
        <a:off x="2274270" y="0"/>
        <a:ext cx="8028201" cy="2137765"/>
      </dsp:txXfrm>
    </dsp:sp>
    <dsp:sp modelId="{48C6796A-042C-4B9C-BEDB-36804489FDCA}">
      <dsp:nvSpPr>
        <dsp:cNvPr id="0" name=""/>
        <dsp:cNvSpPr/>
      </dsp:nvSpPr>
      <dsp:spPr>
        <a:xfrm>
          <a:off x="213776" y="213776"/>
          <a:ext cx="2060494" cy="171021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AED7A7-1102-42AF-BC59-C7C4EC841034}">
      <dsp:nvSpPr>
        <dsp:cNvPr id="0" name=""/>
        <dsp:cNvSpPr/>
      </dsp:nvSpPr>
      <dsp:spPr>
        <a:xfrm>
          <a:off x="0" y="2351541"/>
          <a:ext cx="10302472" cy="2137765"/>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n-US" sz="3300" kern="1200" smtClean="0"/>
            <a:t>While we embraced the challenge – we understood it would be a stretch goal!</a:t>
          </a:r>
          <a:endParaRPr lang="en-US" sz="3300" kern="1200" dirty="0"/>
        </a:p>
      </dsp:txBody>
      <dsp:txXfrm>
        <a:off x="2274270" y="2351541"/>
        <a:ext cx="8028201" cy="2137765"/>
      </dsp:txXfrm>
    </dsp:sp>
    <dsp:sp modelId="{F5585E29-F0DC-4131-AF79-3B7EC3DBDD9C}">
      <dsp:nvSpPr>
        <dsp:cNvPr id="0" name=""/>
        <dsp:cNvSpPr/>
      </dsp:nvSpPr>
      <dsp:spPr>
        <a:xfrm>
          <a:off x="213776" y="2565318"/>
          <a:ext cx="2060494" cy="1710212"/>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1000" b="-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6574BC-5F8E-48EE-ADE5-1555CE27D3F0}">
      <dsp:nvSpPr>
        <dsp:cNvPr id="0" name=""/>
        <dsp:cNvSpPr/>
      </dsp:nvSpPr>
      <dsp:spPr>
        <a:xfrm>
          <a:off x="1356806" y="525"/>
          <a:ext cx="2903274" cy="1391289"/>
        </a:xfrm>
        <a:prstGeom prst="rect">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dirty="0" smtClean="0">
              <a:latin typeface="Arial" panose="020B0604020202020204" pitchFamily="34" charset="0"/>
              <a:cs typeface="Arial" panose="020B0604020202020204" pitchFamily="34" charset="0"/>
            </a:rPr>
            <a:t>Academic </a:t>
          </a:r>
          <a:r>
            <a:rPr lang="en-US" sz="2900" b="1" kern="1200" dirty="0">
              <a:latin typeface="Arial" panose="020B0604020202020204" pitchFamily="34" charset="0"/>
              <a:cs typeface="Arial" panose="020B0604020202020204" pitchFamily="34" charset="0"/>
            </a:rPr>
            <a:t>success </a:t>
          </a:r>
          <a:r>
            <a:rPr lang="en-US" sz="2900" b="1" kern="1200" dirty="0">
              <a:solidFill>
                <a:schemeClr val="bg1"/>
              </a:solidFill>
              <a:latin typeface="Arial" panose="020B0604020202020204" pitchFamily="34" charset="0"/>
              <a:cs typeface="Arial" panose="020B0604020202020204" pitchFamily="34" charset="0"/>
            </a:rPr>
            <a:t>team</a:t>
          </a:r>
          <a:endParaRPr lang="en-US" sz="2900" b="1" kern="1200" dirty="0">
            <a:solidFill>
              <a:schemeClr val="bg1"/>
            </a:solidFill>
          </a:endParaRPr>
        </a:p>
      </dsp:txBody>
      <dsp:txXfrm>
        <a:off x="1356806" y="525"/>
        <a:ext cx="2903274" cy="1391289"/>
      </dsp:txXfrm>
    </dsp:sp>
    <dsp:sp modelId="{D153FBCE-4696-47F3-A92F-7404E97A36B3}">
      <dsp:nvSpPr>
        <dsp:cNvPr id="0" name=""/>
        <dsp:cNvSpPr/>
      </dsp:nvSpPr>
      <dsp:spPr>
        <a:xfrm>
          <a:off x="4491962" y="525"/>
          <a:ext cx="2903274" cy="1391289"/>
        </a:xfrm>
        <a:prstGeom prst="rect">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dirty="0" smtClean="0">
              <a:latin typeface="Arial" panose="020B0604020202020204" pitchFamily="34" charset="0"/>
              <a:cs typeface="Arial" panose="020B0604020202020204" pitchFamily="34" charset="0"/>
            </a:rPr>
            <a:t>Inst. Research</a:t>
          </a:r>
          <a:br>
            <a:rPr lang="en-US" sz="2900" b="1" kern="1200" dirty="0" smtClean="0">
              <a:latin typeface="Arial" panose="020B0604020202020204" pitchFamily="34" charset="0"/>
              <a:cs typeface="Arial" panose="020B0604020202020204" pitchFamily="34" charset="0"/>
            </a:rPr>
          </a:br>
          <a:r>
            <a:rPr lang="en-US" sz="2000" b="0" kern="1200" dirty="0" smtClean="0">
              <a:latin typeface="Arial" panose="020B0604020202020204" pitchFamily="34" charset="0"/>
              <a:cs typeface="Arial" panose="020B0604020202020204" pitchFamily="34" charset="0"/>
            </a:rPr>
            <a:t>- Expansion</a:t>
          </a:r>
          <a:br>
            <a:rPr lang="en-US" sz="2000" b="0" kern="1200" dirty="0" smtClean="0">
              <a:latin typeface="Arial" panose="020B0604020202020204" pitchFamily="34" charset="0"/>
              <a:cs typeface="Arial" panose="020B0604020202020204" pitchFamily="34" charset="0"/>
            </a:rPr>
          </a:br>
          <a:r>
            <a:rPr lang="en-US" sz="2000" b="0" kern="1200" dirty="0" smtClean="0">
              <a:latin typeface="Arial" panose="020B0604020202020204" pitchFamily="34" charset="0"/>
              <a:cs typeface="Arial" panose="020B0604020202020204" pitchFamily="34" charset="0"/>
            </a:rPr>
            <a:t>- New mission</a:t>
          </a:r>
          <a:endParaRPr lang="en-US" sz="2000" kern="1200" dirty="0">
            <a:latin typeface="Arial" panose="020B0604020202020204" pitchFamily="34" charset="0"/>
            <a:cs typeface="Arial" panose="020B0604020202020204" pitchFamily="34" charset="0"/>
          </a:endParaRPr>
        </a:p>
      </dsp:txBody>
      <dsp:txXfrm>
        <a:off x="4491962" y="525"/>
        <a:ext cx="2903274" cy="1391289"/>
      </dsp:txXfrm>
    </dsp:sp>
    <dsp:sp modelId="{CBB1CA01-0642-4EEB-8CB9-1C809DF6E210}">
      <dsp:nvSpPr>
        <dsp:cNvPr id="0" name=""/>
        <dsp:cNvSpPr/>
      </dsp:nvSpPr>
      <dsp:spPr>
        <a:xfrm>
          <a:off x="7627118" y="525"/>
          <a:ext cx="2903274" cy="1391289"/>
        </a:xfrm>
        <a:prstGeom prst="rect">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dirty="0" smtClean="0">
              <a:latin typeface="Arial" panose="020B0604020202020204" pitchFamily="34" charset="0"/>
              <a:cs typeface="Arial" panose="020B0604020202020204" pitchFamily="34" charset="0"/>
            </a:rPr>
            <a:t>Analytics</a:t>
          </a:r>
          <a:r>
            <a:rPr lang="en-US" sz="2900" kern="1200" dirty="0" smtClean="0">
              <a:latin typeface="Arial" panose="020B0604020202020204" pitchFamily="34" charset="0"/>
              <a:cs typeface="Arial" panose="020B0604020202020204" pitchFamily="34" charset="0"/>
            </a:rPr>
            <a:t/>
          </a:r>
          <a:br>
            <a:rPr lang="en-US" sz="2900" kern="1200" dirty="0" smtClean="0">
              <a:latin typeface="Arial" panose="020B0604020202020204" pitchFamily="34" charset="0"/>
              <a:cs typeface="Arial" panose="020B0604020202020204" pitchFamily="34" charset="0"/>
            </a:rPr>
          </a:br>
          <a:r>
            <a:rPr lang="en-US" sz="2000" kern="1200" dirty="0" smtClean="0">
              <a:latin typeface="Arial" panose="020B0604020202020204" pitchFamily="34" charset="0"/>
              <a:cs typeface="Arial" panose="020B0604020202020204" pitchFamily="34" charset="0"/>
            </a:rPr>
            <a:t>- In-house</a:t>
          </a:r>
          <a:br>
            <a:rPr lang="en-US" sz="2000" kern="1200" dirty="0" smtClean="0">
              <a:latin typeface="Arial" panose="020B0604020202020204" pitchFamily="34" charset="0"/>
              <a:cs typeface="Arial" panose="020B0604020202020204" pitchFamily="34" charset="0"/>
            </a:rPr>
          </a:br>
          <a:r>
            <a:rPr lang="en-US" sz="2000" kern="1200" dirty="0" smtClean="0">
              <a:latin typeface="Arial" panose="020B0604020202020204" pitchFamily="34" charset="0"/>
              <a:cs typeface="Arial" panose="020B0604020202020204" pitchFamily="34" charset="0"/>
            </a:rPr>
            <a:t>-3</a:t>
          </a:r>
          <a:r>
            <a:rPr lang="en-US" sz="2000" kern="1200" baseline="30000" dirty="0" smtClean="0">
              <a:latin typeface="Arial" panose="020B0604020202020204" pitchFamily="34" charset="0"/>
              <a:cs typeface="Arial" panose="020B0604020202020204" pitchFamily="34" charset="0"/>
            </a:rPr>
            <a:t>rd</a:t>
          </a:r>
          <a:r>
            <a:rPr lang="en-US" sz="2000" kern="1200" dirty="0" smtClean="0">
              <a:latin typeface="Arial" panose="020B0604020202020204" pitchFamily="34" charset="0"/>
              <a:cs typeface="Arial" panose="020B0604020202020204" pitchFamily="34" charset="0"/>
            </a:rPr>
            <a:t>-party</a:t>
          </a:r>
          <a:endParaRPr lang="en-US" sz="2000" kern="1200" dirty="0">
            <a:latin typeface="Arial" panose="020B0604020202020204" pitchFamily="34" charset="0"/>
            <a:cs typeface="Arial" panose="020B0604020202020204" pitchFamily="34" charset="0"/>
          </a:endParaRPr>
        </a:p>
      </dsp:txBody>
      <dsp:txXfrm>
        <a:off x="7627118" y="525"/>
        <a:ext cx="2903274" cy="1391289"/>
      </dsp:txXfrm>
    </dsp:sp>
    <dsp:sp modelId="{249A7032-F629-4B74-9182-80A86D202070}">
      <dsp:nvSpPr>
        <dsp:cNvPr id="0" name=""/>
        <dsp:cNvSpPr/>
      </dsp:nvSpPr>
      <dsp:spPr>
        <a:xfrm>
          <a:off x="1356806" y="1623697"/>
          <a:ext cx="2903274" cy="1391289"/>
        </a:xfrm>
        <a:prstGeom prst="rect">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dirty="0" smtClean="0">
              <a:latin typeface="Arial" panose="020B0604020202020204" pitchFamily="34" charset="0"/>
              <a:cs typeface="Arial" panose="020B0604020202020204" pitchFamily="34" charset="0"/>
            </a:rPr>
            <a:t>Academic Success Center</a:t>
          </a:r>
          <a:endParaRPr lang="en-US" sz="2900" b="1" kern="1200" dirty="0">
            <a:latin typeface="Arial" panose="020B0604020202020204" pitchFamily="34" charset="0"/>
            <a:cs typeface="Arial" panose="020B0604020202020204" pitchFamily="34" charset="0"/>
          </a:endParaRPr>
        </a:p>
      </dsp:txBody>
      <dsp:txXfrm>
        <a:off x="1356806" y="1623697"/>
        <a:ext cx="2903274" cy="1391289"/>
      </dsp:txXfrm>
    </dsp:sp>
    <dsp:sp modelId="{7191E684-499B-4A4A-A116-E7462075B74A}">
      <dsp:nvSpPr>
        <dsp:cNvPr id="0" name=""/>
        <dsp:cNvSpPr/>
      </dsp:nvSpPr>
      <dsp:spPr>
        <a:xfrm>
          <a:off x="4491962" y="1623697"/>
          <a:ext cx="2903274" cy="1391289"/>
        </a:xfrm>
        <a:prstGeom prst="rect">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dirty="0">
              <a:latin typeface="Arial" panose="020B0604020202020204" pitchFamily="34" charset="0"/>
              <a:cs typeface="Arial" panose="020B0604020202020204" pitchFamily="34" charset="0"/>
            </a:rPr>
            <a:t>Policy </a:t>
          </a:r>
          <a:r>
            <a:rPr lang="en-US" sz="2900" b="1" kern="1200" dirty="0" smtClean="0">
              <a:latin typeface="Arial" panose="020B0604020202020204" pitchFamily="34" charset="0"/>
              <a:cs typeface="Arial" panose="020B0604020202020204" pitchFamily="34" charset="0"/>
            </a:rPr>
            <a:t>reform</a:t>
          </a:r>
          <a:r>
            <a:rPr lang="en-US" sz="2900" kern="1200" dirty="0" smtClean="0">
              <a:latin typeface="Arial" panose="020B0604020202020204" pitchFamily="34" charset="0"/>
              <a:cs typeface="Arial" panose="020B0604020202020204" pitchFamily="34" charset="0"/>
            </a:rPr>
            <a:t/>
          </a:r>
          <a:br>
            <a:rPr lang="en-US" sz="2900" kern="1200" dirty="0" smtClean="0">
              <a:latin typeface="Arial" panose="020B0604020202020204" pitchFamily="34" charset="0"/>
              <a:cs typeface="Arial" panose="020B0604020202020204" pitchFamily="34" charset="0"/>
            </a:rPr>
          </a:br>
          <a:r>
            <a:rPr lang="en-US" sz="2000" kern="1200" dirty="0" smtClean="0">
              <a:latin typeface="Arial" panose="020B0604020202020204" pitchFamily="34" charset="0"/>
              <a:cs typeface="Arial" panose="020B0604020202020204" pitchFamily="34" charset="0"/>
            </a:rPr>
            <a:t>- Class retake</a:t>
          </a:r>
          <a:br>
            <a:rPr lang="en-US" sz="2000" kern="1200" dirty="0" smtClean="0">
              <a:latin typeface="Arial" panose="020B0604020202020204" pitchFamily="34" charset="0"/>
              <a:cs typeface="Arial" panose="020B0604020202020204" pitchFamily="34" charset="0"/>
            </a:rPr>
          </a:br>
          <a:r>
            <a:rPr lang="en-US" sz="2000" kern="1200" dirty="0" smtClean="0">
              <a:latin typeface="Arial" panose="020B0604020202020204" pitchFamily="34" charset="0"/>
              <a:cs typeface="Arial" panose="020B0604020202020204" pitchFamily="34" charset="0"/>
            </a:rPr>
            <a:t>- Registration expectations</a:t>
          </a:r>
          <a:endParaRPr lang="en-US" sz="2900" kern="1200" dirty="0" smtClean="0">
            <a:latin typeface="Arial" panose="020B0604020202020204" pitchFamily="34" charset="0"/>
            <a:cs typeface="Arial" panose="020B0604020202020204" pitchFamily="34" charset="0"/>
          </a:endParaRPr>
        </a:p>
      </dsp:txBody>
      <dsp:txXfrm>
        <a:off x="4491962" y="1623697"/>
        <a:ext cx="2903274" cy="1391289"/>
      </dsp:txXfrm>
    </dsp:sp>
    <dsp:sp modelId="{B5A57BE2-9404-4E84-81F8-2E0B11216BD9}">
      <dsp:nvSpPr>
        <dsp:cNvPr id="0" name=""/>
        <dsp:cNvSpPr/>
      </dsp:nvSpPr>
      <dsp:spPr>
        <a:xfrm>
          <a:off x="7627118" y="1623697"/>
          <a:ext cx="2903274" cy="1391289"/>
        </a:xfrm>
        <a:prstGeom prst="rect">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dirty="0" smtClean="0">
              <a:latin typeface="Arial" panose="020B0604020202020204" pitchFamily="34" charset="0"/>
              <a:cs typeface="Arial" panose="020B0604020202020204" pitchFamily="34" charset="0"/>
            </a:rPr>
            <a:t>Finish in Four</a:t>
          </a:r>
          <a:br>
            <a:rPr lang="en-US" sz="2900" b="1" kern="1200" dirty="0" smtClean="0">
              <a:latin typeface="Arial" panose="020B0604020202020204" pitchFamily="34" charset="0"/>
              <a:cs typeface="Arial" panose="020B0604020202020204" pitchFamily="34" charset="0"/>
            </a:rPr>
          </a:br>
          <a:r>
            <a:rPr lang="en-US" sz="2000" kern="1200" dirty="0" smtClean="0">
              <a:latin typeface="Arial" panose="020B0604020202020204" pitchFamily="34" charset="0"/>
              <a:cs typeface="Arial" panose="020B0604020202020204" pitchFamily="34" charset="0"/>
            </a:rPr>
            <a:t>- Mini grants</a:t>
          </a:r>
          <a:br>
            <a:rPr lang="en-US" sz="2000" kern="1200" dirty="0" smtClean="0">
              <a:latin typeface="Arial" panose="020B0604020202020204" pitchFamily="34" charset="0"/>
              <a:cs typeface="Arial" panose="020B0604020202020204" pitchFamily="34" charset="0"/>
            </a:rPr>
          </a:br>
          <a:r>
            <a:rPr lang="en-US" sz="2000" kern="1200" dirty="0" smtClean="0">
              <a:latin typeface="Arial" panose="020B0604020202020204" pitchFamily="34" charset="0"/>
              <a:cs typeface="Arial" panose="020B0604020202020204" pitchFamily="34" charset="0"/>
            </a:rPr>
            <a:t>- Student-facing app</a:t>
          </a:r>
        </a:p>
      </dsp:txBody>
      <dsp:txXfrm>
        <a:off x="7627118" y="1623697"/>
        <a:ext cx="2903274" cy="1391289"/>
      </dsp:txXfrm>
    </dsp:sp>
    <dsp:sp modelId="{A71665B3-A441-48C3-A100-325838B3A798}">
      <dsp:nvSpPr>
        <dsp:cNvPr id="0" name=""/>
        <dsp:cNvSpPr/>
      </dsp:nvSpPr>
      <dsp:spPr>
        <a:xfrm>
          <a:off x="1322070" y="3247132"/>
          <a:ext cx="2903274" cy="1391289"/>
        </a:xfrm>
        <a:prstGeom prst="rect">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dirty="0" smtClean="0">
              <a:latin typeface="Arial" panose="020B0604020202020204" pitchFamily="34" charset="0"/>
              <a:cs typeface="Arial" panose="020B0604020202020204" pitchFamily="34" charset="0"/>
            </a:rPr>
            <a:t>Segmentation</a:t>
          </a:r>
          <a:r>
            <a:rPr lang="en-US" sz="2900" kern="1200" dirty="0" smtClean="0">
              <a:latin typeface="Arial" panose="020B0604020202020204" pitchFamily="34" charset="0"/>
              <a:cs typeface="Arial" panose="020B0604020202020204" pitchFamily="34" charset="0"/>
            </a:rPr>
            <a:t/>
          </a:r>
          <a:br>
            <a:rPr lang="en-US" sz="2900" kern="1200" dirty="0" smtClean="0">
              <a:latin typeface="Arial" panose="020B0604020202020204" pitchFamily="34" charset="0"/>
              <a:cs typeface="Arial" panose="020B0604020202020204" pitchFamily="34" charset="0"/>
            </a:rPr>
          </a:br>
          <a:r>
            <a:rPr lang="en-US" sz="2000" kern="1200" dirty="0" smtClean="0">
              <a:latin typeface="Arial" panose="020B0604020202020204" pitchFamily="34" charset="0"/>
              <a:cs typeface="Arial" panose="020B0604020202020204" pitchFamily="34" charset="0"/>
            </a:rPr>
            <a:t>- Men</a:t>
          </a:r>
          <a:br>
            <a:rPr lang="en-US" sz="2000" kern="1200" dirty="0" smtClean="0">
              <a:latin typeface="Arial" panose="020B0604020202020204" pitchFamily="34" charset="0"/>
              <a:cs typeface="Arial" panose="020B0604020202020204" pitchFamily="34" charset="0"/>
            </a:rPr>
          </a:br>
          <a:r>
            <a:rPr lang="en-US" sz="2000" kern="1200" dirty="0" smtClean="0">
              <a:latin typeface="Arial" panose="020B0604020202020204" pitchFamily="34" charset="0"/>
              <a:cs typeface="Arial" panose="020B0604020202020204" pitchFamily="34" charset="0"/>
            </a:rPr>
            <a:t>- GPA 2.0-2.5</a:t>
          </a:r>
          <a:br>
            <a:rPr lang="en-US" sz="2000" kern="1200" dirty="0" smtClean="0">
              <a:latin typeface="Arial" panose="020B0604020202020204" pitchFamily="34" charset="0"/>
              <a:cs typeface="Arial" panose="020B0604020202020204" pitchFamily="34" charset="0"/>
            </a:rPr>
          </a:br>
          <a:r>
            <a:rPr lang="en-US" sz="2000" kern="1200" dirty="0" smtClean="0">
              <a:latin typeface="Arial" panose="020B0604020202020204" pitchFamily="34" charset="0"/>
              <a:cs typeface="Arial" panose="020B0604020202020204" pitchFamily="34" charset="0"/>
            </a:rPr>
            <a:t>- Behind in </a:t>
          </a:r>
          <a:r>
            <a:rPr lang="en-US" sz="2000" kern="1200" dirty="0" err="1" smtClean="0">
              <a:latin typeface="Arial" panose="020B0604020202020204" pitchFamily="34" charset="0"/>
              <a:cs typeface="Arial" panose="020B0604020202020204" pitchFamily="34" charset="0"/>
            </a:rPr>
            <a:t>credts</a:t>
          </a:r>
          <a:endParaRPr lang="en-US" sz="2000" kern="1200" dirty="0">
            <a:latin typeface="Arial" panose="020B0604020202020204" pitchFamily="34" charset="0"/>
            <a:cs typeface="Arial" panose="020B0604020202020204" pitchFamily="34" charset="0"/>
          </a:endParaRPr>
        </a:p>
      </dsp:txBody>
      <dsp:txXfrm>
        <a:off x="1322070" y="3247132"/>
        <a:ext cx="2903274" cy="1391289"/>
      </dsp:txXfrm>
    </dsp:sp>
    <dsp:sp modelId="{23009A91-4EEC-4235-8603-E4ACA15D0271}">
      <dsp:nvSpPr>
        <dsp:cNvPr id="0" name=""/>
        <dsp:cNvSpPr/>
      </dsp:nvSpPr>
      <dsp:spPr>
        <a:xfrm>
          <a:off x="4491962" y="3246868"/>
          <a:ext cx="2903274" cy="1391289"/>
        </a:xfrm>
        <a:prstGeom prst="rect">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dirty="0" smtClean="0">
              <a:latin typeface="Arial" panose="020B0604020202020204" pitchFamily="34" charset="0"/>
              <a:cs typeface="Arial" panose="020B0604020202020204" pitchFamily="34" charset="0"/>
            </a:rPr>
            <a:t>Advising</a:t>
          </a:r>
          <a:r>
            <a:rPr lang="en-US" sz="2900" kern="1200" dirty="0" smtClean="0">
              <a:latin typeface="Arial" panose="020B0604020202020204" pitchFamily="34" charset="0"/>
              <a:cs typeface="Arial" panose="020B0604020202020204" pitchFamily="34" charset="0"/>
            </a:rPr>
            <a:t/>
          </a:r>
          <a:br>
            <a:rPr lang="en-US" sz="2900" kern="1200" dirty="0" smtClean="0">
              <a:latin typeface="Arial" panose="020B0604020202020204" pitchFamily="34" charset="0"/>
              <a:cs typeface="Arial" panose="020B0604020202020204" pitchFamily="34" charset="0"/>
            </a:rPr>
          </a:br>
          <a:r>
            <a:rPr lang="en-US" sz="2000" kern="1200" dirty="0" smtClean="0">
              <a:latin typeface="Arial" panose="020B0604020202020204" pitchFamily="34" charset="0"/>
              <a:cs typeface="Arial" panose="020B0604020202020204" pitchFamily="34" charset="0"/>
            </a:rPr>
            <a:t>- Expansion</a:t>
          </a:r>
          <a:br>
            <a:rPr lang="en-US" sz="2000" kern="1200" dirty="0" smtClean="0">
              <a:latin typeface="Arial" panose="020B0604020202020204" pitchFamily="34" charset="0"/>
              <a:cs typeface="Arial" panose="020B0604020202020204" pitchFamily="34" charset="0"/>
            </a:rPr>
          </a:br>
          <a:r>
            <a:rPr lang="en-US" sz="2000" kern="1200" dirty="0" smtClean="0">
              <a:latin typeface="Arial" panose="020B0604020202020204" pitchFamily="34" charset="0"/>
              <a:cs typeface="Arial" panose="020B0604020202020204" pitchFamily="34" charset="0"/>
            </a:rPr>
            <a:t>- Focus on 3</a:t>
          </a:r>
          <a:r>
            <a:rPr lang="en-US" sz="2000" kern="1200" baseline="30000" dirty="0" smtClean="0">
              <a:latin typeface="Arial" panose="020B0604020202020204" pitchFamily="34" charset="0"/>
              <a:cs typeface="Arial" panose="020B0604020202020204" pitchFamily="34" charset="0"/>
            </a:rPr>
            <a:t>rd</a:t>
          </a:r>
          <a:r>
            <a:rPr lang="en-US" sz="2000" kern="1200" dirty="0" smtClean="0">
              <a:latin typeface="Arial" panose="020B0604020202020204" pitchFamily="34" charset="0"/>
              <a:cs typeface="Arial" panose="020B0604020202020204" pitchFamily="34" charset="0"/>
            </a:rPr>
            <a:t> &amp; 4</a:t>
          </a:r>
          <a:r>
            <a:rPr lang="en-US" sz="2000" kern="1200" baseline="30000" dirty="0" smtClean="0">
              <a:latin typeface="Arial" panose="020B0604020202020204" pitchFamily="34" charset="0"/>
              <a:cs typeface="Arial" panose="020B0604020202020204" pitchFamily="34" charset="0"/>
            </a:rPr>
            <a:t>th</a:t>
          </a:r>
          <a:r>
            <a:rPr lang="en-US" sz="2000" kern="1200" dirty="0" smtClean="0">
              <a:latin typeface="Arial" panose="020B0604020202020204" pitchFamily="34" charset="0"/>
              <a:cs typeface="Arial" panose="020B0604020202020204" pitchFamily="34" charset="0"/>
            </a:rPr>
            <a:t> yrs.</a:t>
          </a:r>
          <a:endParaRPr lang="en-US" sz="2000" kern="1200" dirty="0">
            <a:latin typeface="Arial" panose="020B0604020202020204" pitchFamily="34" charset="0"/>
            <a:cs typeface="Arial" panose="020B0604020202020204" pitchFamily="34" charset="0"/>
          </a:endParaRPr>
        </a:p>
      </dsp:txBody>
      <dsp:txXfrm>
        <a:off x="4491962" y="3246868"/>
        <a:ext cx="2903274" cy="1391289"/>
      </dsp:txXfrm>
    </dsp:sp>
    <dsp:sp modelId="{E35FF798-7F6B-4467-9C39-FB280032AABE}">
      <dsp:nvSpPr>
        <dsp:cNvPr id="0" name=""/>
        <dsp:cNvSpPr/>
      </dsp:nvSpPr>
      <dsp:spPr>
        <a:xfrm>
          <a:off x="7627118" y="3246868"/>
          <a:ext cx="2903274" cy="1391289"/>
        </a:xfrm>
        <a:prstGeom prst="rect">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dirty="0" smtClean="0">
              <a:latin typeface="Arial" panose="020B0604020202020204" pitchFamily="34" charset="0"/>
              <a:cs typeface="Arial" panose="020B0604020202020204" pitchFamily="34" charset="0"/>
            </a:rPr>
            <a:t>Courses</a:t>
          </a:r>
          <a:br>
            <a:rPr lang="en-US" sz="2900" b="1" kern="1200" dirty="0" smtClean="0">
              <a:latin typeface="Arial" panose="020B0604020202020204" pitchFamily="34" charset="0"/>
              <a:cs typeface="Arial" panose="020B0604020202020204" pitchFamily="34" charset="0"/>
            </a:rPr>
          </a:br>
          <a:r>
            <a:rPr lang="en-US" sz="2000" b="0" kern="1200" dirty="0" smtClean="0">
              <a:latin typeface="Arial" panose="020B0604020202020204" pitchFamily="34" charset="0"/>
              <a:cs typeface="Arial" panose="020B0604020202020204" pitchFamily="34" charset="0"/>
            </a:rPr>
            <a:t>- Class availability</a:t>
          </a:r>
          <a:br>
            <a:rPr lang="en-US" sz="2000" b="0" kern="1200" dirty="0" smtClean="0">
              <a:latin typeface="Arial" panose="020B0604020202020204" pitchFamily="34" charset="0"/>
              <a:cs typeface="Arial" panose="020B0604020202020204" pitchFamily="34" charset="0"/>
            </a:rPr>
          </a:br>
          <a:r>
            <a:rPr lang="en-US" sz="2000" b="0" kern="1200" dirty="0" smtClean="0">
              <a:latin typeface="Arial" panose="020B0604020202020204" pitchFamily="34" charset="0"/>
              <a:cs typeface="Arial" panose="020B0604020202020204" pitchFamily="34" charset="0"/>
            </a:rPr>
            <a:t>- High DFW classes</a:t>
          </a:r>
          <a:endParaRPr lang="en-US" sz="2000" b="0" kern="1200" dirty="0">
            <a:latin typeface="Arial" panose="020B0604020202020204" pitchFamily="34" charset="0"/>
            <a:cs typeface="Arial" panose="020B0604020202020204" pitchFamily="34" charset="0"/>
          </a:endParaRPr>
        </a:p>
      </dsp:txBody>
      <dsp:txXfrm>
        <a:off x="7627118" y="3246868"/>
        <a:ext cx="2903274" cy="139128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114F67-5B11-461F-A1F9-E50BDC9A3298}">
      <dsp:nvSpPr>
        <dsp:cNvPr id="0" name=""/>
        <dsp:cNvSpPr/>
      </dsp:nvSpPr>
      <dsp:spPr>
        <a:xfrm>
          <a:off x="0" y="285934"/>
          <a:ext cx="4922446" cy="567506"/>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latin typeface="Arial" panose="020B0604020202020204" pitchFamily="34" charset="0"/>
              <a:cs typeface="Arial" panose="020B0604020202020204" pitchFamily="34" charset="0"/>
            </a:rPr>
            <a:t>Goals</a:t>
          </a:r>
          <a:endParaRPr lang="en-US" sz="2700" kern="1200" dirty="0">
            <a:latin typeface="Arial" panose="020B0604020202020204" pitchFamily="34" charset="0"/>
            <a:cs typeface="Arial" panose="020B0604020202020204" pitchFamily="34" charset="0"/>
          </a:endParaRPr>
        </a:p>
      </dsp:txBody>
      <dsp:txXfrm>
        <a:off x="27703" y="313637"/>
        <a:ext cx="4867040" cy="512100"/>
      </dsp:txXfrm>
    </dsp:sp>
    <dsp:sp modelId="{2DFF62BD-1CC6-48C7-8159-7BAA12DE96A1}">
      <dsp:nvSpPr>
        <dsp:cNvPr id="0" name=""/>
        <dsp:cNvSpPr/>
      </dsp:nvSpPr>
      <dsp:spPr>
        <a:xfrm>
          <a:off x="0" y="883319"/>
          <a:ext cx="4922446" cy="1424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88"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smtClean="0">
              <a:latin typeface="Arial" panose="020B0604020202020204" pitchFamily="34" charset="0"/>
              <a:cs typeface="Arial" panose="020B0604020202020204" pitchFamily="34" charset="0"/>
            </a:rPr>
            <a:t>Improve student outcomes</a:t>
          </a:r>
          <a:br>
            <a:rPr lang="en-US" sz="2000" kern="1200" dirty="0" smtClean="0">
              <a:latin typeface="Arial" panose="020B0604020202020204" pitchFamily="34" charset="0"/>
              <a:cs typeface="Arial" panose="020B0604020202020204" pitchFamily="34" charset="0"/>
            </a:rPr>
          </a:br>
          <a:r>
            <a:rPr lang="en-US" sz="2000" kern="1200" dirty="0" smtClean="0">
              <a:latin typeface="Arial" panose="020B0604020202020204" pitchFamily="34" charset="0"/>
              <a:cs typeface="Arial" panose="020B0604020202020204" pitchFamily="34" charset="0"/>
            </a:rPr>
            <a:t>- Retention</a:t>
          </a:r>
          <a:br>
            <a:rPr lang="en-US" sz="2000" kern="1200" dirty="0" smtClean="0">
              <a:latin typeface="Arial" panose="020B0604020202020204" pitchFamily="34" charset="0"/>
              <a:cs typeface="Arial" panose="020B0604020202020204" pitchFamily="34" charset="0"/>
            </a:rPr>
          </a:br>
          <a:r>
            <a:rPr lang="en-US" sz="2000" kern="1200" dirty="0" smtClean="0">
              <a:latin typeface="Arial" panose="020B0604020202020204" pitchFamily="34" charset="0"/>
              <a:cs typeface="Arial" panose="020B0604020202020204" pitchFamily="34" charset="0"/>
            </a:rPr>
            <a:t>- 4-Year graduation rate</a:t>
          </a:r>
          <a:endParaRPr lang="en-US"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Char char="••"/>
          </a:pPr>
          <a:r>
            <a:rPr lang="en-US" sz="2000" kern="1200" dirty="0" smtClean="0">
              <a:latin typeface="Arial" panose="020B0604020202020204" pitchFamily="34" charset="0"/>
              <a:cs typeface="Arial" panose="020B0604020202020204" pitchFamily="34" charset="0"/>
            </a:rPr>
            <a:t>Improve quality of undergraduate experience</a:t>
          </a:r>
          <a:endParaRPr lang="en-US" sz="2000" kern="1200" dirty="0">
            <a:latin typeface="Arial" panose="020B0604020202020204" pitchFamily="34" charset="0"/>
            <a:cs typeface="Arial" panose="020B0604020202020204" pitchFamily="34" charset="0"/>
          </a:endParaRPr>
        </a:p>
      </dsp:txBody>
      <dsp:txXfrm>
        <a:off x="0" y="883319"/>
        <a:ext cx="4922446" cy="1424160"/>
      </dsp:txXfrm>
    </dsp:sp>
    <dsp:sp modelId="{7E1F00E6-069E-4874-958C-0990E29FAD13}">
      <dsp:nvSpPr>
        <dsp:cNvPr id="0" name=""/>
        <dsp:cNvSpPr/>
      </dsp:nvSpPr>
      <dsp:spPr>
        <a:xfrm>
          <a:off x="0" y="2368435"/>
          <a:ext cx="4922446" cy="53121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solidFill>
                <a:schemeClr val="tx1"/>
              </a:solidFill>
              <a:latin typeface="Arial" panose="020B0604020202020204" pitchFamily="34" charset="0"/>
              <a:cs typeface="Arial" panose="020B0604020202020204" pitchFamily="34" charset="0"/>
            </a:rPr>
            <a:t>Values and approach</a:t>
          </a:r>
          <a:endParaRPr lang="en-US" sz="2700" kern="1200" dirty="0">
            <a:solidFill>
              <a:schemeClr val="tx1"/>
            </a:solidFill>
            <a:latin typeface="Arial" panose="020B0604020202020204" pitchFamily="34" charset="0"/>
            <a:cs typeface="Arial" panose="020B0604020202020204" pitchFamily="34" charset="0"/>
          </a:endParaRPr>
        </a:p>
      </dsp:txBody>
      <dsp:txXfrm>
        <a:off x="25932" y="2394367"/>
        <a:ext cx="4870582" cy="479352"/>
      </dsp:txXfrm>
    </dsp:sp>
    <dsp:sp modelId="{CE46E190-5BBA-4AA2-BBB8-A8662225AA42}">
      <dsp:nvSpPr>
        <dsp:cNvPr id="0" name=""/>
        <dsp:cNvSpPr/>
      </dsp:nvSpPr>
      <dsp:spPr>
        <a:xfrm>
          <a:off x="0" y="2838696"/>
          <a:ext cx="4922446" cy="1622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88"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smtClean="0">
              <a:latin typeface="Arial" panose="020B0604020202020204" pitchFamily="34" charset="0"/>
              <a:cs typeface="Arial" panose="020B0604020202020204" pitchFamily="34" charset="0"/>
            </a:rPr>
            <a:t>Student-centric</a:t>
          </a:r>
          <a:endParaRPr lang="en-US"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Char char="••"/>
          </a:pPr>
          <a:r>
            <a:rPr lang="en-US" sz="2000" kern="1200" dirty="0" smtClean="0">
              <a:latin typeface="Arial" panose="020B0604020202020204" pitchFamily="34" charset="0"/>
              <a:cs typeface="Arial" panose="020B0604020202020204" pitchFamily="34" charset="0"/>
            </a:rPr>
            <a:t>Data-informed</a:t>
          </a:r>
          <a:endParaRPr lang="en-US"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Char char="••"/>
          </a:pPr>
          <a:r>
            <a:rPr lang="en-US" sz="2000" kern="1200" dirty="0" smtClean="0">
              <a:latin typeface="Arial" panose="020B0604020202020204" pitchFamily="34" charset="0"/>
              <a:cs typeface="Arial" panose="020B0604020202020204" pitchFamily="34" charset="0"/>
            </a:rPr>
            <a:t>Evidence-based practices</a:t>
          </a:r>
          <a:endParaRPr lang="en-US"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Char char="••"/>
          </a:pPr>
          <a:r>
            <a:rPr lang="en-US" sz="2000" kern="1200" dirty="0" smtClean="0">
              <a:latin typeface="Arial" panose="020B0604020202020204" pitchFamily="34" charset="0"/>
              <a:cs typeface="Arial" panose="020B0604020202020204" pitchFamily="34" charset="0"/>
            </a:rPr>
            <a:t>Predictive analytics</a:t>
          </a:r>
          <a:endParaRPr lang="en-US"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Char char="••"/>
          </a:pPr>
          <a:r>
            <a:rPr lang="en-US" sz="2000" kern="1200" dirty="0" smtClean="0">
              <a:latin typeface="Arial" panose="020B0604020202020204" pitchFamily="34" charset="0"/>
              <a:cs typeface="Arial" panose="020B0604020202020204" pitchFamily="34" charset="0"/>
            </a:rPr>
            <a:t>Public health/population health model</a:t>
          </a:r>
          <a:endParaRPr lang="en-US" sz="2000" kern="1200" dirty="0">
            <a:latin typeface="Arial" panose="020B0604020202020204" pitchFamily="34" charset="0"/>
            <a:cs typeface="Arial" panose="020B0604020202020204" pitchFamily="34" charset="0"/>
          </a:endParaRPr>
        </a:p>
      </dsp:txBody>
      <dsp:txXfrm>
        <a:off x="0" y="2838696"/>
        <a:ext cx="4922446" cy="16228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EE1C09-8585-42C0-B267-EA49C6B0082D}">
      <dsp:nvSpPr>
        <dsp:cNvPr id="0" name=""/>
        <dsp:cNvSpPr/>
      </dsp:nvSpPr>
      <dsp:spPr>
        <a:xfrm>
          <a:off x="0" y="243755"/>
          <a:ext cx="5678858" cy="648108"/>
        </a:xfrm>
        <a:prstGeom prst="roundRect">
          <a:avLst/>
        </a:prstGeom>
        <a:solidFill>
          <a:srgbClr val="8811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smtClean="0">
              <a:latin typeface="Arial" panose="020B0604020202020204" pitchFamily="34" charset="0"/>
              <a:cs typeface="Arial" panose="020B0604020202020204" pitchFamily="34" charset="0"/>
            </a:rPr>
            <a:t>Systematic 360 degree review</a:t>
          </a:r>
          <a:endParaRPr lang="en-US" sz="2500" kern="1200" dirty="0">
            <a:latin typeface="Arial" panose="020B0604020202020204" pitchFamily="34" charset="0"/>
            <a:cs typeface="Arial" panose="020B0604020202020204" pitchFamily="34" charset="0"/>
          </a:endParaRPr>
        </a:p>
      </dsp:txBody>
      <dsp:txXfrm>
        <a:off x="31638" y="275393"/>
        <a:ext cx="5615582" cy="584832"/>
      </dsp:txXfrm>
    </dsp:sp>
    <dsp:sp modelId="{F65FF5A5-2C67-42F3-A069-55F9EC93394F}">
      <dsp:nvSpPr>
        <dsp:cNvPr id="0" name=""/>
        <dsp:cNvSpPr/>
      </dsp:nvSpPr>
      <dsp:spPr>
        <a:xfrm>
          <a:off x="0" y="891864"/>
          <a:ext cx="5678858" cy="577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0304"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smtClean="0">
              <a:latin typeface="Arial" panose="020B0604020202020204" pitchFamily="34" charset="0"/>
              <a:cs typeface="Arial" panose="020B0604020202020204" pitchFamily="34" charset="0"/>
            </a:rPr>
            <a:t>All policies and procedures affecting student success</a:t>
          </a:r>
          <a:endParaRPr lang="en-US" sz="2000" kern="1200" dirty="0">
            <a:latin typeface="Arial" panose="020B0604020202020204" pitchFamily="34" charset="0"/>
            <a:cs typeface="Arial" panose="020B0604020202020204" pitchFamily="34" charset="0"/>
          </a:endParaRPr>
        </a:p>
      </dsp:txBody>
      <dsp:txXfrm>
        <a:off x="0" y="891864"/>
        <a:ext cx="5678858" cy="577530"/>
      </dsp:txXfrm>
    </dsp:sp>
    <dsp:sp modelId="{E509B8D6-1ADB-4A2A-BE2A-B73A33943F78}">
      <dsp:nvSpPr>
        <dsp:cNvPr id="0" name=""/>
        <dsp:cNvSpPr/>
      </dsp:nvSpPr>
      <dsp:spPr>
        <a:xfrm>
          <a:off x="0" y="1469394"/>
          <a:ext cx="5678858" cy="586689"/>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smtClean="0">
              <a:latin typeface="Arial" panose="020B0604020202020204" pitchFamily="34" charset="0"/>
              <a:cs typeface="Arial" panose="020B0604020202020204" pitchFamily="34" charset="0"/>
            </a:rPr>
            <a:t>Broad Representation</a:t>
          </a:r>
          <a:endParaRPr lang="en-US" sz="2500" kern="1200" dirty="0">
            <a:latin typeface="Arial" panose="020B0604020202020204" pitchFamily="34" charset="0"/>
            <a:cs typeface="Arial" panose="020B0604020202020204" pitchFamily="34" charset="0"/>
          </a:endParaRPr>
        </a:p>
      </dsp:txBody>
      <dsp:txXfrm>
        <a:off x="28640" y="1498034"/>
        <a:ext cx="5621578" cy="529409"/>
      </dsp:txXfrm>
    </dsp:sp>
    <dsp:sp modelId="{3B94138A-0595-4B68-A189-2F7F4CF45CFA}">
      <dsp:nvSpPr>
        <dsp:cNvPr id="0" name=""/>
        <dsp:cNvSpPr/>
      </dsp:nvSpPr>
      <dsp:spPr>
        <a:xfrm>
          <a:off x="0" y="2056083"/>
          <a:ext cx="5678858" cy="256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0304"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smtClean="0">
              <a:latin typeface="Arial" panose="020B0604020202020204" pitchFamily="34" charset="0"/>
              <a:cs typeface="Arial" panose="020B0604020202020204" pitchFamily="34" charset="0"/>
            </a:rPr>
            <a:t>Vice Provost UG Ed.</a:t>
          </a:r>
          <a:endParaRPr lang="en-US"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Char char="••"/>
          </a:pPr>
          <a:r>
            <a:rPr lang="en-US" sz="2000" kern="1200" dirty="0" smtClean="0">
              <a:latin typeface="Arial" panose="020B0604020202020204" pitchFamily="34" charset="0"/>
              <a:cs typeface="Arial" panose="020B0604020202020204" pitchFamily="34" charset="0"/>
            </a:rPr>
            <a:t>Advising (all units)</a:t>
          </a:r>
        </a:p>
        <a:p>
          <a:pPr marL="228600" lvl="1" indent="-228600" algn="l" defTabSz="889000">
            <a:lnSpc>
              <a:spcPct val="90000"/>
            </a:lnSpc>
            <a:spcBef>
              <a:spcPct val="0"/>
            </a:spcBef>
            <a:spcAft>
              <a:spcPct val="20000"/>
            </a:spcAft>
            <a:buChar char="••"/>
          </a:pPr>
          <a:r>
            <a:rPr lang="en-US" sz="2000" kern="1200" dirty="0" smtClean="0">
              <a:latin typeface="Arial" panose="020B0604020202020204" pitchFamily="34" charset="0"/>
              <a:cs typeface="Arial" panose="020B0604020202020204" pitchFamily="34" charset="0"/>
            </a:rPr>
            <a:t>Bursar</a:t>
          </a:r>
        </a:p>
        <a:p>
          <a:pPr marL="228600" lvl="1" indent="-228600" algn="l" defTabSz="889000">
            <a:lnSpc>
              <a:spcPct val="90000"/>
            </a:lnSpc>
            <a:spcBef>
              <a:spcPct val="0"/>
            </a:spcBef>
            <a:spcAft>
              <a:spcPct val="20000"/>
            </a:spcAft>
            <a:buChar char="••"/>
          </a:pPr>
          <a:r>
            <a:rPr lang="en-US" sz="2000" kern="1200" dirty="0" smtClean="0">
              <a:latin typeface="Arial" panose="020B0604020202020204" pitchFamily="34" charset="0"/>
              <a:cs typeface="Arial" panose="020B0604020202020204" pitchFamily="34" charset="0"/>
            </a:rPr>
            <a:t>Career Center</a:t>
          </a:r>
        </a:p>
        <a:p>
          <a:pPr marL="228600" lvl="1" indent="-228600" algn="l" defTabSz="889000">
            <a:lnSpc>
              <a:spcPct val="90000"/>
            </a:lnSpc>
            <a:spcBef>
              <a:spcPct val="0"/>
            </a:spcBef>
            <a:spcAft>
              <a:spcPct val="20000"/>
            </a:spcAft>
            <a:buChar char="••"/>
          </a:pPr>
          <a:r>
            <a:rPr lang="en-US" sz="2000" kern="1200" dirty="0" smtClean="0">
              <a:latin typeface="Arial" panose="020B0604020202020204" pitchFamily="34" charset="0"/>
              <a:cs typeface="Arial" panose="020B0604020202020204" pitchFamily="34" charset="0"/>
            </a:rPr>
            <a:t>Deans Offices</a:t>
          </a:r>
        </a:p>
        <a:p>
          <a:pPr marL="228600" lvl="1" indent="-228600" algn="l" defTabSz="889000">
            <a:lnSpc>
              <a:spcPct val="90000"/>
            </a:lnSpc>
            <a:spcBef>
              <a:spcPct val="0"/>
            </a:spcBef>
            <a:spcAft>
              <a:spcPct val="20000"/>
            </a:spcAft>
            <a:buChar char="••"/>
          </a:pPr>
          <a:r>
            <a:rPr lang="en-US" sz="2000" kern="1200" dirty="0" smtClean="0">
              <a:latin typeface="Arial" panose="020B0604020202020204" pitchFamily="34" charset="0"/>
              <a:cs typeface="Arial" panose="020B0604020202020204" pitchFamily="34" charset="0"/>
            </a:rPr>
            <a:t>Enrollment Mgmt.</a:t>
          </a:r>
        </a:p>
        <a:p>
          <a:pPr marL="228600" lvl="1" indent="-228600" algn="l" defTabSz="889000">
            <a:lnSpc>
              <a:spcPct val="90000"/>
            </a:lnSpc>
            <a:spcBef>
              <a:spcPct val="0"/>
            </a:spcBef>
            <a:spcAft>
              <a:spcPct val="20000"/>
            </a:spcAft>
            <a:buChar char="••"/>
          </a:pPr>
          <a:r>
            <a:rPr lang="en-US" sz="2000" kern="1200" dirty="0" smtClean="0">
              <a:latin typeface="Arial" panose="020B0604020202020204" pitchFamily="34" charset="0"/>
              <a:cs typeface="Arial" panose="020B0604020202020204" pitchFamily="34" charset="0"/>
            </a:rPr>
            <a:t>Finance</a:t>
          </a:r>
        </a:p>
        <a:p>
          <a:pPr marL="228600" lvl="1" indent="-228600" algn="l" defTabSz="889000">
            <a:lnSpc>
              <a:spcPct val="90000"/>
            </a:lnSpc>
            <a:spcBef>
              <a:spcPct val="0"/>
            </a:spcBef>
            <a:spcAft>
              <a:spcPct val="20000"/>
            </a:spcAft>
            <a:buChar char="••"/>
          </a:pPr>
          <a:r>
            <a:rPr lang="en-US" sz="2000" kern="1200" dirty="0" smtClean="0">
              <a:latin typeface="Arial" panose="020B0604020202020204" pitchFamily="34" charset="0"/>
              <a:cs typeface="Arial" panose="020B0604020202020204" pitchFamily="34" charset="0"/>
            </a:rPr>
            <a:t>Financial Aid</a:t>
          </a:r>
        </a:p>
      </dsp:txBody>
      <dsp:txXfrm>
        <a:off x="0" y="2056083"/>
        <a:ext cx="5678858" cy="256680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0.20329</cdr:y>
    </cdr:from>
    <cdr:to>
      <cdr:x>0.23103</cdr:x>
      <cdr:y>0.39916</cdr:y>
    </cdr:to>
    <cdr:sp macro="" textlink="">
      <cdr:nvSpPr>
        <cdr:cNvPr id="4" name="TextBox 1"/>
        <cdr:cNvSpPr txBox="1"/>
      </cdr:nvSpPr>
      <cdr:spPr>
        <a:xfrm xmlns:a="http://schemas.openxmlformats.org/drawingml/2006/main">
          <a:off x="-596900" y="737678"/>
          <a:ext cx="858010" cy="71076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smtClean="0">
              <a:solidFill>
                <a:srgbClr val="A71E23"/>
              </a:solidFill>
              <a:latin typeface="Arial" panose="020B0604020202020204" pitchFamily="34" charset="0"/>
              <a:cs typeface="Arial" panose="020B0604020202020204" pitchFamily="34" charset="0"/>
            </a:rPr>
            <a:t>Six-year</a:t>
          </a:r>
        </a:p>
        <a:p xmlns:a="http://schemas.openxmlformats.org/drawingml/2006/main">
          <a:pPr algn="ctr"/>
          <a:r>
            <a:rPr lang="en-US" sz="1400" b="1" dirty="0">
              <a:solidFill>
                <a:srgbClr val="A71E23"/>
              </a:solidFill>
              <a:latin typeface="Arial" panose="020B0604020202020204" pitchFamily="34" charset="0"/>
              <a:cs typeface="Arial" panose="020B0604020202020204" pitchFamily="34" charset="0"/>
            </a:rPr>
            <a:t>g</a:t>
          </a:r>
          <a:r>
            <a:rPr lang="en-US" sz="1400" b="1" dirty="0" smtClean="0">
              <a:solidFill>
                <a:srgbClr val="A71E23"/>
              </a:solidFill>
              <a:latin typeface="Arial" panose="020B0604020202020204" pitchFamily="34" charset="0"/>
              <a:cs typeface="Arial" panose="020B0604020202020204" pitchFamily="34" charset="0"/>
            </a:rPr>
            <a:t>rad</a:t>
          </a:r>
        </a:p>
        <a:p xmlns:a="http://schemas.openxmlformats.org/drawingml/2006/main">
          <a:pPr algn="ctr"/>
          <a:r>
            <a:rPr lang="en-US" sz="1400" b="1" dirty="0" smtClean="0">
              <a:solidFill>
                <a:srgbClr val="A71E23"/>
              </a:solidFill>
              <a:latin typeface="Arial" panose="020B0604020202020204" pitchFamily="34" charset="0"/>
              <a:cs typeface="Arial" panose="020B0604020202020204" pitchFamily="34" charset="0"/>
            </a:rPr>
            <a:t>rate</a:t>
          </a:r>
          <a:endParaRPr lang="en-US" sz="1400" b="1" dirty="0">
            <a:solidFill>
              <a:srgbClr val="A71E23"/>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cdr:x>
      <cdr:y>0.40207</cdr:y>
    </cdr:from>
    <cdr:to>
      <cdr:x>0.23103</cdr:x>
      <cdr:y>0.59793</cdr:y>
    </cdr:to>
    <cdr:sp macro="" textlink="">
      <cdr:nvSpPr>
        <cdr:cNvPr id="5" name="TextBox 1"/>
        <cdr:cNvSpPr txBox="1"/>
      </cdr:nvSpPr>
      <cdr:spPr>
        <a:xfrm xmlns:a="http://schemas.openxmlformats.org/drawingml/2006/main">
          <a:off x="0" y="1458991"/>
          <a:ext cx="858010" cy="71076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smtClean="0">
              <a:latin typeface="Arial" panose="020B0604020202020204" pitchFamily="34" charset="0"/>
              <a:cs typeface="Arial" panose="020B0604020202020204" pitchFamily="34" charset="0"/>
            </a:rPr>
            <a:t>Four-year</a:t>
          </a:r>
        </a:p>
        <a:p xmlns:a="http://schemas.openxmlformats.org/drawingml/2006/main">
          <a:pPr algn="ctr"/>
          <a:r>
            <a:rPr lang="en-US" sz="1400" b="1" dirty="0">
              <a:latin typeface="Arial" panose="020B0604020202020204" pitchFamily="34" charset="0"/>
              <a:cs typeface="Arial" panose="020B0604020202020204" pitchFamily="34" charset="0"/>
            </a:rPr>
            <a:t>g</a:t>
          </a:r>
          <a:r>
            <a:rPr lang="en-US" sz="1400" b="1" dirty="0" smtClean="0">
              <a:latin typeface="Arial" panose="020B0604020202020204" pitchFamily="34" charset="0"/>
              <a:cs typeface="Arial" panose="020B0604020202020204" pitchFamily="34" charset="0"/>
            </a:rPr>
            <a:t>rad</a:t>
          </a:r>
        </a:p>
        <a:p xmlns:a="http://schemas.openxmlformats.org/drawingml/2006/main">
          <a:pPr algn="ctr"/>
          <a:r>
            <a:rPr lang="en-US" sz="1400" b="1" dirty="0" smtClean="0">
              <a:latin typeface="Arial" panose="020B0604020202020204" pitchFamily="34" charset="0"/>
              <a:cs typeface="Arial" panose="020B0604020202020204" pitchFamily="34" charset="0"/>
            </a:rPr>
            <a:t>rate</a:t>
          </a:r>
          <a:endParaRPr lang="en-US" sz="1400" b="1" dirty="0">
            <a:latin typeface="Arial" panose="020B0604020202020204" pitchFamily="34" charset="0"/>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0.56098</cdr:x>
      <cdr:y>0</cdr:y>
    </cdr:from>
    <cdr:to>
      <cdr:x>0.92019</cdr:x>
      <cdr:y>0.1135</cdr:y>
    </cdr:to>
    <cdr:sp macro="" textlink="">
      <cdr:nvSpPr>
        <cdr:cNvPr id="2" name="TextBox 1"/>
        <cdr:cNvSpPr txBox="1"/>
      </cdr:nvSpPr>
      <cdr:spPr>
        <a:xfrm xmlns:a="http://schemas.openxmlformats.org/drawingml/2006/main">
          <a:off x="2229813" y="-1184988"/>
          <a:ext cx="1427787" cy="383722"/>
        </a:xfrm>
        <a:prstGeom xmlns:a="http://schemas.openxmlformats.org/drawingml/2006/main" prst="rect">
          <a:avLst/>
        </a:prstGeom>
      </cdr:spPr>
      <cdr:txBody>
        <a:bodyPr xmlns:a="http://schemas.openxmlformats.org/drawingml/2006/main" wrap="none" rtlCol="0"/>
        <a:lstStyle xmlns:a="http://schemas.openxmlformats.org/drawingml/2006/main">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xmlns:a="http://schemas.openxmlformats.org/drawingml/2006/main">
          <a:pPr algn="ctr"/>
          <a:r>
            <a:rPr lang="en-US" sz="1800" b="1" dirty="0">
              <a:solidFill>
                <a:srgbClr val="990000"/>
              </a:solidFill>
              <a:latin typeface="Arial" panose="020B0604020202020204" pitchFamily="34" charset="0"/>
              <a:cs typeface="Arial" panose="020B0604020202020204" pitchFamily="34" charset="0"/>
            </a:rPr>
            <a:t>6</a:t>
          </a:r>
          <a:r>
            <a:rPr lang="en-US" sz="1800" b="1" dirty="0" smtClean="0">
              <a:solidFill>
                <a:srgbClr val="990000"/>
              </a:solidFill>
              <a:latin typeface="Arial" panose="020B0604020202020204" pitchFamily="34" charset="0"/>
              <a:cs typeface="Arial" panose="020B0604020202020204" pitchFamily="34" charset="0"/>
            </a:rPr>
            <a:t>-year grad</a:t>
          </a:r>
          <a:r>
            <a:rPr lang="en-US" sz="1800" b="1" dirty="0">
              <a:solidFill>
                <a:srgbClr val="990000"/>
              </a:solidFill>
              <a:latin typeface="Arial" panose="020B0604020202020204" pitchFamily="34" charset="0"/>
              <a:cs typeface="Arial" panose="020B0604020202020204" pitchFamily="34" charset="0"/>
            </a:rPr>
            <a:t> </a:t>
          </a:r>
          <a:r>
            <a:rPr lang="en-US" sz="1800" b="1" dirty="0" smtClean="0">
              <a:solidFill>
                <a:srgbClr val="990000"/>
              </a:solidFill>
              <a:latin typeface="Arial" panose="020B0604020202020204" pitchFamily="34" charset="0"/>
              <a:cs typeface="Arial" panose="020B0604020202020204" pitchFamily="34" charset="0"/>
            </a:rPr>
            <a:t>rate </a:t>
          </a:r>
          <a:r>
            <a:rPr lang="en-US" sz="1400" b="1" dirty="0" smtClean="0">
              <a:solidFill>
                <a:srgbClr val="990000"/>
              </a:solidFill>
              <a:latin typeface="Arial" panose="020B0604020202020204" pitchFamily="34" charset="0"/>
              <a:cs typeface="Arial" panose="020B0604020202020204" pitchFamily="34" charset="0"/>
            </a:rPr>
            <a:t>(2012 cohort)</a:t>
          </a:r>
          <a:endParaRPr lang="en-US" sz="1800" b="1" dirty="0">
            <a:solidFill>
              <a:srgbClr val="990000"/>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0.08446</cdr:x>
      <cdr:y>0</cdr:y>
    </cdr:from>
    <cdr:to>
      <cdr:x>0.44366</cdr:x>
      <cdr:y>0.1135</cdr:y>
    </cdr:to>
    <cdr:sp macro="" textlink="">
      <cdr:nvSpPr>
        <cdr:cNvPr id="3" name="TextBox 1"/>
        <cdr:cNvSpPr txBox="1"/>
      </cdr:nvSpPr>
      <cdr:spPr>
        <a:xfrm xmlns:a="http://schemas.openxmlformats.org/drawingml/2006/main">
          <a:off x="335699" y="0"/>
          <a:ext cx="1427787" cy="383722"/>
        </a:xfrm>
        <a:prstGeom xmlns:a="http://schemas.openxmlformats.org/drawingml/2006/main" prst="rect">
          <a:avLst/>
        </a:prstGeom>
      </cdr:spPr>
      <cdr:txBody>
        <a:bodyPr xmlns:a="http://schemas.openxmlformats.org/drawingml/2006/main" wrap="none" rtlCol="0"/>
        <a:lstStyle xmlns:a="http://schemas.openxmlformats.org/drawingml/2006/main">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xmlns:a="http://schemas.openxmlformats.org/drawingml/2006/main">
          <a:pPr algn="ctr"/>
          <a:r>
            <a:rPr lang="en-US" sz="1800" b="1" dirty="0" smtClean="0">
              <a:latin typeface="Arial" panose="020B0604020202020204" pitchFamily="34" charset="0"/>
              <a:cs typeface="Arial" panose="020B0604020202020204" pitchFamily="34" charset="0"/>
            </a:rPr>
            <a:t>4-year grad</a:t>
          </a:r>
          <a:r>
            <a:rPr lang="en-US" sz="1800" b="1" dirty="0">
              <a:latin typeface="Arial" panose="020B0604020202020204" pitchFamily="34" charset="0"/>
              <a:cs typeface="Arial" panose="020B0604020202020204" pitchFamily="34" charset="0"/>
            </a:rPr>
            <a:t> </a:t>
          </a:r>
          <a:r>
            <a:rPr lang="en-US" sz="1800" b="1" dirty="0" smtClean="0">
              <a:latin typeface="Arial" panose="020B0604020202020204" pitchFamily="34" charset="0"/>
              <a:cs typeface="Arial" panose="020B0604020202020204" pitchFamily="34" charset="0"/>
            </a:rPr>
            <a:t>rate </a:t>
          </a:r>
          <a:r>
            <a:rPr lang="en-US" sz="1400" b="1" dirty="0" smtClean="0">
              <a:latin typeface="Arial" panose="020B0604020202020204" pitchFamily="34" charset="0"/>
              <a:cs typeface="Arial" panose="020B0604020202020204" pitchFamily="34" charset="0"/>
            </a:rPr>
            <a:t>(2014 cohort)</a:t>
          </a:r>
          <a:endParaRPr lang="en-US" sz="1400" b="1" dirty="0">
            <a:latin typeface="Arial" panose="020B0604020202020204" pitchFamily="34" charset="0"/>
            <a:cs typeface="Arial" panose="020B06040202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0.66981</cdr:x>
      <cdr:y>0</cdr:y>
    </cdr:from>
    <cdr:to>
      <cdr:x>0.89924</cdr:x>
      <cdr:y>0.08445</cdr:y>
    </cdr:to>
    <cdr:sp macro="" textlink="">
      <cdr:nvSpPr>
        <cdr:cNvPr id="2" name="TextBox 1"/>
        <cdr:cNvSpPr txBox="1"/>
      </cdr:nvSpPr>
      <cdr:spPr>
        <a:xfrm xmlns:a="http://schemas.openxmlformats.org/drawingml/2006/main">
          <a:off x="2738684" y="0"/>
          <a:ext cx="938069" cy="25704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latin typeface="Arial" panose="020B0604020202020204" pitchFamily="34" charset="0"/>
              <a:cs typeface="Arial" panose="020B0604020202020204" pitchFamily="34" charset="0"/>
            </a:rPr>
            <a:t>Retention:</a:t>
          </a:r>
          <a:endParaRPr lang="en-US" sz="1100" dirty="0">
            <a:latin typeface="Arial" panose="020B0604020202020204" pitchFamily="34" charset="0"/>
            <a:cs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C9EDDD46-6E2C-4B29-A0C0-9932895546F2}" type="datetimeFigureOut">
              <a:rPr lang="en-US" smtClean="0"/>
              <a:t>6/17/2019</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FD87FD1-DD5D-4129-B398-8014DD75165D}" type="slidenum">
              <a:rPr lang="en-US" smtClean="0"/>
              <a:t>‹#›</a:t>
            </a:fld>
            <a:endParaRPr lang="en-US" dirty="0"/>
          </a:p>
        </p:txBody>
      </p:sp>
    </p:spTree>
    <p:extLst>
      <p:ext uri="{BB962C8B-B14F-4D97-AF65-F5344CB8AC3E}">
        <p14:creationId xmlns:p14="http://schemas.microsoft.com/office/powerpoint/2010/main" val="6762402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50C73D8-DEC3-40D1-9F87-B43E6A41CD40}" type="datetimeFigureOut">
              <a:rPr lang="en-US" smtClean="0"/>
              <a:t>6/17/2019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CA08751-2CE8-4E3B-A1AF-16C9460985CD}" type="slidenum">
              <a:rPr lang="en-US" smtClean="0"/>
              <a:t>‹#›</a:t>
            </a:fld>
            <a:endParaRPr lang="en-US" dirty="0"/>
          </a:p>
        </p:txBody>
      </p:sp>
    </p:spTree>
    <p:extLst>
      <p:ext uri="{BB962C8B-B14F-4D97-AF65-F5344CB8AC3E}">
        <p14:creationId xmlns:p14="http://schemas.microsoft.com/office/powerpoint/2010/main" val="2043841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818A80-324C-A94A-A288-E8B5ECC90687}" type="slidenum">
              <a:rPr lang="en-US" smtClean="0"/>
              <a:t>5</a:t>
            </a:fld>
            <a:endParaRPr lang="en-US" dirty="0"/>
          </a:p>
        </p:txBody>
      </p:sp>
    </p:spTree>
    <p:extLst>
      <p:ext uri="{BB962C8B-B14F-4D97-AF65-F5344CB8AC3E}">
        <p14:creationId xmlns:p14="http://schemas.microsoft.com/office/powerpoint/2010/main" val="3927244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818A80-324C-A94A-A288-E8B5ECC90687}" type="slidenum">
              <a:rPr lang="en-US" smtClean="0"/>
              <a:t>32</a:t>
            </a:fld>
            <a:endParaRPr lang="en-US" dirty="0"/>
          </a:p>
        </p:txBody>
      </p:sp>
    </p:spTree>
    <p:extLst>
      <p:ext uri="{BB962C8B-B14F-4D97-AF65-F5344CB8AC3E}">
        <p14:creationId xmlns:p14="http://schemas.microsoft.com/office/powerpoint/2010/main" val="2009027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818A80-324C-A94A-A288-E8B5ECC90687}" type="slidenum">
              <a:rPr lang="en-US" smtClean="0"/>
              <a:t>40</a:t>
            </a:fld>
            <a:endParaRPr lang="en-US" dirty="0"/>
          </a:p>
        </p:txBody>
      </p:sp>
    </p:spTree>
    <p:extLst>
      <p:ext uri="{BB962C8B-B14F-4D97-AF65-F5344CB8AC3E}">
        <p14:creationId xmlns:p14="http://schemas.microsoft.com/office/powerpoint/2010/main" val="1018197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818A80-324C-A94A-A288-E8B5ECC90687}" type="slidenum">
              <a:rPr lang="en-US" smtClean="0"/>
              <a:t>41</a:t>
            </a:fld>
            <a:endParaRPr lang="en-US" dirty="0"/>
          </a:p>
        </p:txBody>
      </p:sp>
    </p:spTree>
    <p:extLst>
      <p:ext uri="{BB962C8B-B14F-4D97-AF65-F5344CB8AC3E}">
        <p14:creationId xmlns:p14="http://schemas.microsoft.com/office/powerpoint/2010/main" val="2958770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818A80-324C-A94A-A288-E8B5ECC90687}" type="slidenum">
              <a:rPr lang="en-US" smtClean="0"/>
              <a:t>42</a:t>
            </a:fld>
            <a:endParaRPr lang="en-US" dirty="0"/>
          </a:p>
        </p:txBody>
      </p:sp>
    </p:spTree>
    <p:extLst>
      <p:ext uri="{BB962C8B-B14F-4D97-AF65-F5344CB8AC3E}">
        <p14:creationId xmlns:p14="http://schemas.microsoft.com/office/powerpoint/2010/main" val="3374344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818A80-324C-A94A-A288-E8B5ECC90687}" type="slidenum">
              <a:rPr lang="en-US" smtClean="0"/>
              <a:t>43</a:t>
            </a:fld>
            <a:endParaRPr lang="en-US" dirty="0"/>
          </a:p>
        </p:txBody>
      </p:sp>
    </p:spTree>
    <p:extLst>
      <p:ext uri="{BB962C8B-B14F-4D97-AF65-F5344CB8AC3E}">
        <p14:creationId xmlns:p14="http://schemas.microsoft.com/office/powerpoint/2010/main" val="2969604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818A80-324C-A94A-A288-E8B5ECC90687}" type="slidenum">
              <a:rPr lang="en-US" smtClean="0"/>
              <a:t>44</a:t>
            </a:fld>
            <a:endParaRPr lang="en-US" dirty="0"/>
          </a:p>
        </p:txBody>
      </p:sp>
    </p:spTree>
    <p:extLst>
      <p:ext uri="{BB962C8B-B14F-4D97-AF65-F5344CB8AC3E}">
        <p14:creationId xmlns:p14="http://schemas.microsoft.com/office/powerpoint/2010/main" val="402247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818A80-324C-A94A-A288-E8B5ECC90687}" type="slidenum">
              <a:rPr lang="en-US" smtClean="0"/>
              <a:t>47</a:t>
            </a:fld>
            <a:endParaRPr lang="en-US" dirty="0"/>
          </a:p>
        </p:txBody>
      </p:sp>
    </p:spTree>
    <p:extLst>
      <p:ext uri="{BB962C8B-B14F-4D97-AF65-F5344CB8AC3E}">
        <p14:creationId xmlns:p14="http://schemas.microsoft.com/office/powerpoint/2010/main" val="1706218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818A80-324C-A94A-A288-E8B5ECC90687}" type="slidenum">
              <a:rPr lang="en-US" smtClean="0"/>
              <a:t>48</a:t>
            </a:fld>
            <a:endParaRPr lang="en-US" dirty="0"/>
          </a:p>
        </p:txBody>
      </p:sp>
    </p:spTree>
    <p:extLst>
      <p:ext uri="{BB962C8B-B14F-4D97-AF65-F5344CB8AC3E}">
        <p14:creationId xmlns:p14="http://schemas.microsoft.com/office/powerpoint/2010/main" val="2410384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818A80-324C-A94A-A288-E8B5ECC90687}" type="slidenum">
              <a:rPr lang="en-US" smtClean="0"/>
              <a:t>49</a:t>
            </a:fld>
            <a:endParaRPr lang="en-US" dirty="0"/>
          </a:p>
        </p:txBody>
      </p:sp>
    </p:spTree>
    <p:extLst>
      <p:ext uri="{BB962C8B-B14F-4D97-AF65-F5344CB8AC3E}">
        <p14:creationId xmlns:p14="http://schemas.microsoft.com/office/powerpoint/2010/main" val="3560131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818A80-324C-A94A-A288-E8B5ECC90687}" type="slidenum">
              <a:rPr lang="en-US" smtClean="0"/>
              <a:t>51</a:t>
            </a:fld>
            <a:endParaRPr lang="en-US" dirty="0"/>
          </a:p>
        </p:txBody>
      </p:sp>
    </p:spTree>
    <p:extLst>
      <p:ext uri="{BB962C8B-B14F-4D97-AF65-F5344CB8AC3E}">
        <p14:creationId xmlns:p14="http://schemas.microsoft.com/office/powerpoint/2010/main" val="4113269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818A80-324C-A94A-A288-E8B5ECC90687}" type="slidenum">
              <a:rPr lang="en-US" smtClean="0"/>
              <a:t>7</a:t>
            </a:fld>
            <a:endParaRPr lang="en-US" dirty="0"/>
          </a:p>
        </p:txBody>
      </p:sp>
    </p:spTree>
    <p:extLst>
      <p:ext uri="{BB962C8B-B14F-4D97-AF65-F5344CB8AC3E}">
        <p14:creationId xmlns:p14="http://schemas.microsoft.com/office/powerpoint/2010/main" val="1564307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818A80-324C-A94A-A288-E8B5ECC90687}" type="slidenum">
              <a:rPr lang="en-US" smtClean="0"/>
              <a:t>53</a:t>
            </a:fld>
            <a:endParaRPr lang="en-US" dirty="0"/>
          </a:p>
        </p:txBody>
      </p:sp>
    </p:spTree>
    <p:extLst>
      <p:ext uri="{BB962C8B-B14F-4D97-AF65-F5344CB8AC3E}">
        <p14:creationId xmlns:p14="http://schemas.microsoft.com/office/powerpoint/2010/main" val="185458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A08751-2CE8-4E3B-A1AF-16C9460985CD}" type="slidenum">
              <a:rPr lang="en-US" smtClean="0"/>
              <a:t>54</a:t>
            </a:fld>
            <a:endParaRPr lang="en-US" dirty="0"/>
          </a:p>
        </p:txBody>
      </p:sp>
    </p:spTree>
    <p:extLst>
      <p:ext uri="{BB962C8B-B14F-4D97-AF65-F5344CB8AC3E}">
        <p14:creationId xmlns:p14="http://schemas.microsoft.com/office/powerpoint/2010/main" val="2203434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Vaughn</a:t>
            </a:r>
            <a:r>
              <a:rPr lang="en-US" baseline="0" dirty="0" smtClean="0"/>
              <a:t> College of Aeronautics and Tech</a:t>
            </a:r>
            <a:endParaRPr lang="en-US" dirty="0"/>
          </a:p>
        </p:txBody>
      </p:sp>
      <p:sp>
        <p:nvSpPr>
          <p:cNvPr id="4" name="Slide Number Placeholder 3"/>
          <p:cNvSpPr>
            <a:spLocks noGrp="1"/>
          </p:cNvSpPr>
          <p:nvPr>
            <p:ph type="sldNum" sz="quarter" idx="10"/>
          </p:nvPr>
        </p:nvSpPr>
        <p:spPr/>
        <p:txBody>
          <a:bodyPr/>
          <a:lstStyle/>
          <a:p>
            <a:fld id="{ECA08751-2CE8-4E3B-A1AF-16C9460985CD}" type="slidenum">
              <a:rPr lang="en-US" smtClean="0"/>
              <a:t>13</a:t>
            </a:fld>
            <a:endParaRPr lang="en-US" dirty="0"/>
          </a:p>
        </p:txBody>
      </p:sp>
    </p:spTree>
    <p:extLst>
      <p:ext uri="{BB962C8B-B14F-4D97-AF65-F5344CB8AC3E}">
        <p14:creationId xmlns:p14="http://schemas.microsoft.com/office/powerpoint/2010/main" val="1122937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818A80-324C-A94A-A288-E8B5ECC90687}" type="slidenum">
              <a:rPr lang="en-US" smtClean="0"/>
              <a:t>24</a:t>
            </a:fld>
            <a:endParaRPr lang="en-US" dirty="0"/>
          </a:p>
        </p:txBody>
      </p:sp>
    </p:spTree>
    <p:extLst>
      <p:ext uri="{BB962C8B-B14F-4D97-AF65-F5344CB8AC3E}">
        <p14:creationId xmlns:p14="http://schemas.microsoft.com/office/powerpoint/2010/main" val="1726247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818A80-324C-A94A-A288-E8B5ECC90687}" type="slidenum">
              <a:rPr lang="en-US" smtClean="0"/>
              <a:t>26</a:t>
            </a:fld>
            <a:endParaRPr lang="en-US" dirty="0"/>
          </a:p>
        </p:txBody>
      </p:sp>
    </p:spTree>
    <p:extLst>
      <p:ext uri="{BB962C8B-B14F-4D97-AF65-F5344CB8AC3E}">
        <p14:creationId xmlns:p14="http://schemas.microsoft.com/office/powerpoint/2010/main" val="3864520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Special populations:</a:t>
            </a:r>
          </a:p>
          <a:p>
            <a:pPr marL="171450" lvl="0" indent="-171450">
              <a:buFont typeface="Arial" panose="020B0604020202020204" pitchFamily="34" charset="0"/>
              <a:buChar char="•"/>
            </a:pPr>
            <a:r>
              <a:rPr lang="en-US" dirty="0">
                <a:latin typeface="Arial" panose="020B0604020202020204" pitchFamily="34" charset="0"/>
                <a:cs typeface="Arial" panose="020B0604020202020204" pitchFamily="34" charset="0"/>
              </a:rPr>
              <a:t>State scholarship recipients</a:t>
            </a:r>
          </a:p>
          <a:p>
            <a:pPr marL="171450" lvl="0" indent="-171450">
              <a:buFont typeface="Arial" panose="020B0604020202020204" pitchFamily="34" charset="0"/>
              <a:buChar char="•"/>
            </a:pPr>
            <a:r>
              <a:rPr lang="en-US" dirty="0">
                <a:latin typeface="Arial" panose="020B0604020202020204" pitchFamily="34" charset="0"/>
                <a:cs typeface="Arial" panose="020B0604020202020204" pitchFamily="34" charset="0"/>
              </a:rPr>
              <a:t>Juniors and seniors, esp. when behind in credits</a:t>
            </a:r>
          </a:p>
          <a:p>
            <a:pPr marL="171450" lvl="0" indent="-171450">
              <a:buFont typeface="Arial" panose="020B0604020202020204" pitchFamily="34" charset="0"/>
              <a:buChar char="•"/>
            </a:pPr>
            <a:r>
              <a:rPr lang="en-US" dirty="0">
                <a:latin typeface="Arial" panose="020B0604020202020204" pitchFamily="34" charset="0"/>
                <a:cs typeface="Arial" panose="020B0604020202020204" pitchFamily="34" charset="0"/>
              </a:rPr>
              <a:t>Men</a:t>
            </a:r>
          </a:p>
          <a:p>
            <a:endParaRPr lang="en-US" dirty="0"/>
          </a:p>
        </p:txBody>
      </p:sp>
      <p:sp>
        <p:nvSpPr>
          <p:cNvPr id="4" name="Slide Number Placeholder 3"/>
          <p:cNvSpPr>
            <a:spLocks noGrp="1"/>
          </p:cNvSpPr>
          <p:nvPr>
            <p:ph type="sldNum" sz="quarter" idx="10"/>
          </p:nvPr>
        </p:nvSpPr>
        <p:spPr/>
        <p:txBody>
          <a:bodyPr/>
          <a:lstStyle/>
          <a:p>
            <a:fld id="{02322656-8894-1544-92AA-01B3CF5E6182}" type="slidenum">
              <a:rPr lang="en-US" smtClean="0"/>
              <a:t>27</a:t>
            </a:fld>
            <a:endParaRPr lang="en-US" dirty="0"/>
          </a:p>
        </p:txBody>
      </p:sp>
    </p:spTree>
    <p:extLst>
      <p:ext uri="{BB962C8B-B14F-4D97-AF65-F5344CB8AC3E}">
        <p14:creationId xmlns:p14="http://schemas.microsoft.com/office/powerpoint/2010/main" val="583178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818A80-324C-A94A-A288-E8B5ECC90687}" type="slidenum">
              <a:rPr lang="en-US" smtClean="0"/>
              <a:t>28</a:t>
            </a:fld>
            <a:endParaRPr lang="en-US" dirty="0"/>
          </a:p>
        </p:txBody>
      </p:sp>
    </p:spTree>
    <p:extLst>
      <p:ext uri="{BB962C8B-B14F-4D97-AF65-F5344CB8AC3E}">
        <p14:creationId xmlns:p14="http://schemas.microsoft.com/office/powerpoint/2010/main" val="690912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source: http://www.ihi.org/resources/Pages/ImprovementStories/QandAonQISixQuestionsForIHIImprovementAdvisor.aspx</a:t>
            </a:r>
          </a:p>
          <a:p>
            <a:endParaRPr lang="en-US" dirty="0"/>
          </a:p>
        </p:txBody>
      </p:sp>
      <p:sp>
        <p:nvSpPr>
          <p:cNvPr id="4" name="Slide Number Placeholder 3"/>
          <p:cNvSpPr>
            <a:spLocks noGrp="1"/>
          </p:cNvSpPr>
          <p:nvPr>
            <p:ph type="sldNum" sz="quarter" idx="10"/>
          </p:nvPr>
        </p:nvSpPr>
        <p:spPr/>
        <p:txBody>
          <a:bodyPr/>
          <a:lstStyle/>
          <a:p>
            <a:fld id="{ECA08751-2CE8-4E3B-A1AF-16C9460985CD}" type="slidenum">
              <a:rPr lang="en-US" smtClean="0"/>
              <a:t>29</a:t>
            </a:fld>
            <a:endParaRPr lang="en-US" dirty="0"/>
          </a:p>
        </p:txBody>
      </p:sp>
    </p:spTree>
    <p:extLst>
      <p:ext uri="{BB962C8B-B14F-4D97-AF65-F5344CB8AC3E}">
        <p14:creationId xmlns:p14="http://schemas.microsoft.com/office/powerpoint/2010/main" val="1891490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818A80-324C-A94A-A288-E8B5ECC90687}" type="slidenum">
              <a:rPr lang="en-US" smtClean="0"/>
              <a:t>31</a:t>
            </a:fld>
            <a:endParaRPr lang="en-US" dirty="0"/>
          </a:p>
        </p:txBody>
      </p:sp>
    </p:spTree>
    <p:extLst>
      <p:ext uri="{BB962C8B-B14F-4D97-AF65-F5344CB8AC3E}">
        <p14:creationId xmlns:p14="http://schemas.microsoft.com/office/powerpoint/2010/main" val="11271639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BU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888" y="2028787"/>
            <a:ext cx="11152429" cy="1907108"/>
          </a:xfrm>
          <a:prstGeom prst="rect">
            <a:avLst/>
          </a:prstGeom>
        </p:spPr>
      </p:pic>
    </p:spTree>
    <p:extLst>
      <p:ext uri="{BB962C8B-B14F-4D97-AF65-F5344CB8AC3E}">
        <p14:creationId xmlns:p14="http://schemas.microsoft.com/office/powerpoint/2010/main" val="28871933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nected 2017: Impact Slide">
    <p:bg bwMode="blackGray">
      <p:bgPr>
        <a:solidFill>
          <a:srgbClr val="003D70"/>
        </a:solidFill>
        <a:effectLst/>
      </p:bgPr>
    </p:bg>
    <p:spTree>
      <p:nvGrpSpPr>
        <p:cNvPr id="1" name=""/>
        <p:cNvGrpSpPr/>
        <p:nvPr/>
      </p:nvGrpSpPr>
      <p:grpSpPr>
        <a:xfrm>
          <a:off x="0" y="0"/>
          <a:ext cx="0" cy="0"/>
          <a:chOff x="0" y="0"/>
          <a:chExt cx="0" cy="0"/>
        </a:xfrm>
      </p:grpSpPr>
      <p:sp>
        <p:nvSpPr>
          <p:cNvPr id="11" name="Rectangle 10"/>
          <p:cNvSpPr/>
          <p:nvPr userDrawn="1"/>
        </p:nvSpPr>
        <p:spPr>
          <a:xfrm>
            <a:off x="568534" y="6166767"/>
            <a:ext cx="2712720" cy="606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7" hasCustomPrompt="1"/>
          </p:nvPr>
        </p:nvSpPr>
        <p:spPr bwMode="gray">
          <a:xfrm>
            <a:off x="1924894" y="2208297"/>
            <a:ext cx="8342213" cy="2585323"/>
          </a:xfrm>
          <a:prstGeom prst="rect">
            <a:avLst/>
          </a:prstGeom>
        </p:spPr>
        <p:txBody>
          <a:bodyPr/>
          <a:lstStyle>
            <a:lvl1pPr marL="0" indent="0">
              <a:lnSpc>
                <a:spcPct val="120000"/>
              </a:lnSpc>
              <a:spcBef>
                <a:spcPts val="1714"/>
              </a:spcBef>
              <a:buNone/>
              <a:defRPr sz="2000">
                <a:solidFill>
                  <a:schemeClr val="bg1"/>
                </a:solidFill>
              </a:defRPr>
            </a:lvl1pPr>
            <a:lvl2pPr marL="163289" indent="0">
              <a:lnSpc>
                <a:spcPct val="110000"/>
              </a:lnSpc>
              <a:spcBef>
                <a:spcPts val="1714"/>
              </a:spcBef>
              <a:buNone/>
              <a:defRPr sz="2000">
                <a:solidFill>
                  <a:schemeClr val="bg1"/>
                </a:solidFill>
              </a:defRPr>
            </a:lvl2pPr>
            <a:lvl3pPr marL="326578" indent="0">
              <a:lnSpc>
                <a:spcPct val="110000"/>
              </a:lnSpc>
              <a:spcBef>
                <a:spcPts val="1714"/>
              </a:spcBef>
              <a:buNone/>
              <a:defRPr sz="2000">
                <a:solidFill>
                  <a:schemeClr val="bg1"/>
                </a:solidFill>
              </a:defRPr>
            </a:lvl3pPr>
            <a:lvl4pPr marL="489867" indent="0">
              <a:lnSpc>
                <a:spcPct val="110000"/>
              </a:lnSpc>
              <a:spcBef>
                <a:spcPts val="1714"/>
              </a:spcBef>
              <a:buNone/>
              <a:defRPr sz="2000">
                <a:solidFill>
                  <a:schemeClr val="bg1"/>
                </a:solidFill>
              </a:defRPr>
            </a:lvl4pPr>
            <a:lvl5pPr marL="653156" indent="0">
              <a:lnSpc>
                <a:spcPct val="110000"/>
              </a:lnSpc>
              <a:spcBef>
                <a:spcPts val="1714"/>
              </a:spcBef>
              <a:buNone/>
              <a:defRPr sz="2000">
                <a:solidFill>
                  <a:schemeClr val="bg1"/>
                </a:solidFill>
              </a:defRPr>
            </a:lvl5pPr>
          </a:lstStyle>
          <a:p>
            <a:pPr lvl="0"/>
            <a:r>
              <a:rPr lang="en-US" dirty="0"/>
              <a:t>Use dark background (impact) slides sparingly (ex: a single quote, statistic, or large image). See sample impact slides in the EAB PPT On-screen Graphic and Layout Guide. Impact quote text – Verdana 14pt Regular. Keep quote short and minimize slide titling. Be sure to incorporate large quote graphic from the GLG. </a:t>
            </a:r>
          </a:p>
        </p:txBody>
      </p:sp>
      <p:sp>
        <p:nvSpPr>
          <p:cNvPr id="9" name="TextBox 8"/>
          <p:cNvSpPr txBox="1"/>
          <p:nvPr userDrawn="1"/>
        </p:nvSpPr>
        <p:spPr bwMode="gray">
          <a:xfrm>
            <a:off x="11673947" y="2"/>
            <a:ext cx="518055" cy="195749"/>
          </a:xfrm>
          <a:prstGeom prst="rect">
            <a:avLst/>
          </a:prstGeom>
          <a:noFill/>
        </p:spPr>
        <p:txBody>
          <a:bodyPr wrap="square" lIns="0" tIns="52251" rIns="65314" bIns="0" rtlCol="0">
            <a:spAutoFit/>
          </a:bodyPr>
          <a:lstStyle/>
          <a:p>
            <a:pPr algn="r">
              <a:spcBef>
                <a:spcPts val="714"/>
              </a:spcBef>
            </a:pPr>
            <a:fld id="{11A0A082-46D1-4CDC-90AB-7FACAC0B3028}" type="slidenum">
              <a:rPr lang="en-US" sz="929" smtClean="0">
                <a:solidFill>
                  <a:schemeClr val="bg1"/>
                </a:solidFill>
                <a:latin typeface="+mj-lt"/>
              </a:rPr>
              <a:pPr algn="r">
                <a:spcBef>
                  <a:spcPts val="714"/>
                </a:spcBef>
              </a:pPr>
              <a:t>‹#›</a:t>
            </a:fld>
            <a:endParaRPr lang="en-US" sz="929" dirty="0">
              <a:solidFill>
                <a:schemeClr val="bg1"/>
              </a:solidFill>
              <a:latin typeface="+mj-lt"/>
            </a:endParaRPr>
          </a:p>
        </p:txBody>
      </p:sp>
      <p:sp>
        <p:nvSpPr>
          <p:cNvPr id="3" name="Rectangle 2"/>
          <p:cNvSpPr/>
          <p:nvPr userDrawn="1"/>
        </p:nvSpPr>
        <p:spPr>
          <a:xfrm>
            <a:off x="701040" y="195751"/>
            <a:ext cx="2712720" cy="606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Picture 9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0" y="1872343"/>
            <a:ext cx="12192000" cy="4985656"/>
          </a:xfrm>
          <a:prstGeom prst="rect">
            <a:avLst/>
          </a:prstGeom>
        </p:spPr>
      </p:pic>
    </p:spTree>
    <p:extLst>
      <p:ext uri="{BB962C8B-B14F-4D97-AF65-F5344CB8AC3E}">
        <p14:creationId xmlns:p14="http://schemas.microsoft.com/office/powerpoint/2010/main" val="483071960"/>
      </p:ext>
    </p:extLst>
  </p:cSld>
  <p:clrMapOvr>
    <a:masterClrMapping/>
  </p:clrMapOvr>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BU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19" y="268"/>
            <a:ext cx="12218220" cy="6872211"/>
          </a:xfrm>
          <a:prstGeom prst="rect">
            <a:avLst/>
          </a:prstGeom>
        </p:spPr>
      </p:pic>
      <p:sp>
        <p:nvSpPr>
          <p:cNvPr id="2" name="Title 1"/>
          <p:cNvSpPr>
            <a:spLocks noGrp="1"/>
          </p:cNvSpPr>
          <p:nvPr>
            <p:ph type="title" hasCustomPrompt="1"/>
          </p:nvPr>
        </p:nvSpPr>
        <p:spPr>
          <a:xfrm>
            <a:off x="707783" y="1904962"/>
            <a:ext cx="10515600" cy="3052788"/>
          </a:xfrm>
          <a:prstGeom prst="rect">
            <a:avLst/>
          </a:prstGeom>
        </p:spPr>
        <p:txBody>
          <a:bodyPr anchor="t" anchorCtr="0">
            <a:noAutofit/>
          </a:bodyPr>
          <a:lstStyle>
            <a:lvl1pPr>
              <a:lnSpc>
                <a:spcPct val="70000"/>
              </a:lnSpc>
              <a:defRPr sz="6000" b="1" i="0">
                <a:solidFill>
                  <a:schemeClr val="bg1"/>
                </a:solidFill>
                <a:latin typeface="Verdana" charset="0"/>
                <a:ea typeface="Verdana" charset="0"/>
                <a:cs typeface="Verdana" charset="0"/>
              </a:defRPr>
            </a:lvl1pPr>
          </a:lstStyle>
          <a:p>
            <a:r>
              <a:rPr lang="en-US" dirty="0"/>
              <a:t>CHANGING</a:t>
            </a:r>
            <a:br>
              <a:rPr lang="en-US" dirty="0"/>
            </a:br>
            <a:r>
              <a:rPr lang="en-US" dirty="0"/>
              <a:t>THE</a:t>
            </a:r>
            <a:br>
              <a:rPr lang="en-US" dirty="0"/>
            </a:br>
            <a:r>
              <a:rPr lang="en-US" dirty="0"/>
              <a:t>GREAT,</a:t>
            </a:r>
            <a:br>
              <a:rPr lang="en-US" dirty="0"/>
            </a:br>
            <a:r>
              <a:rPr lang="en-US" dirty="0"/>
              <a:t>BIG</a:t>
            </a:r>
            <a:br>
              <a:rPr lang="en-US" dirty="0"/>
            </a:br>
            <a:r>
              <a:rPr lang="en-US" dirty="0"/>
              <a:t>WORLD</a:t>
            </a:r>
          </a:p>
        </p:txBody>
      </p:sp>
      <p:sp>
        <p:nvSpPr>
          <p:cNvPr id="5" name="Slide Number Placeholder 4"/>
          <p:cNvSpPr>
            <a:spLocks noGrp="1"/>
          </p:cNvSpPr>
          <p:nvPr>
            <p:ph type="sldNum" sz="quarter" idx="12"/>
          </p:nvPr>
        </p:nvSpPr>
        <p:spPr>
          <a:xfrm>
            <a:off x="8702365" y="6429218"/>
            <a:ext cx="2743200" cy="365125"/>
          </a:xfrm>
          <a:prstGeom prst="rect">
            <a:avLst/>
          </a:prstGeom>
        </p:spPr>
        <p:txBody>
          <a:bodyPr/>
          <a:lstStyle>
            <a:lvl1pPr algn="r">
              <a:defRPr sz="1000" b="1" i="0">
                <a:solidFill>
                  <a:schemeClr val="bg1"/>
                </a:solidFill>
                <a:latin typeface="Georgia" charset="0"/>
                <a:ea typeface="Georgia" charset="0"/>
                <a:cs typeface="Georgia" charset="0"/>
              </a:defRPr>
            </a:lvl1pPr>
          </a:lstStyle>
          <a:p>
            <a:fld id="{935F4044-894B-B74C-BA70-A76DFBF02618}" type="slidenum">
              <a:rPr lang="en-US" smtClean="0"/>
              <a:pPr/>
              <a:t>‹#›</a:t>
            </a:fld>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10" y="6360394"/>
            <a:ext cx="783186" cy="292608"/>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1" y="197985"/>
            <a:ext cx="1881514" cy="320040"/>
          </a:xfrm>
          <a:prstGeom prst="rect">
            <a:avLst/>
          </a:prstGeom>
        </p:spPr>
      </p:pic>
      <p:cxnSp>
        <p:nvCxnSpPr>
          <p:cNvPr id="12" name="Straight Connector 11"/>
          <p:cNvCxnSpPr/>
          <p:nvPr userDrawn="1"/>
        </p:nvCxnSpPr>
        <p:spPr>
          <a:xfrm>
            <a:off x="838201" y="6241200"/>
            <a:ext cx="10520908"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7847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BU 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8383" y="775654"/>
            <a:ext cx="10508973" cy="708593"/>
          </a:xfrm>
          <a:prstGeom prst="rect">
            <a:avLst/>
          </a:prstGeom>
        </p:spPr>
        <p:txBody>
          <a:bodyPr anchor="t" anchorCtr="0">
            <a:normAutofit/>
          </a:bodyPr>
          <a:lstStyle>
            <a:lvl1pPr>
              <a:lnSpc>
                <a:spcPct val="80000"/>
              </a:lnSpc>
              <a:defRPr sz="4000" b="1" i="0" baseline="0">
                <a:latin typeface="Arial" panose="020B0604020202020204" pitchFamily="34" charset="0"/>
                <a:ea typeface="Verdana" charset="0"/>
                <a:cs typeface="Arial" panose="020B0604020202020204" pitchFamily="34" charset="0"/>
              </a:defRPr>
            </a:lvl1pPr>
          </a:lstStyle>
          <a:p>
            <a:r>
              <a:rPr lang="en-US" dirty="0" smtClean="0"/>
              <a:t>[Insert title]</a:t>
            </a:r>
            <a:endParaRPr lang="en-US" dirty="0"/>
          </a:p>
        </p:txBody>
      </p:sp>
      <p:sp>
        <p:nvSpPr>
          <p:cNvPr id="3" name="Text Placeholder 2"/>
          <p:cNvSpPr>
            <a:spLocks noGrp="1"/>
          </p:cNvSpPr>
          <p:nvPr>
            <p:ph type="body" idx="1" hasCustomPrompt="1"/>
          </p:nvPr>
        </p:nvSpPr>
        <p:spPr>
          <a:xfrm>
            <a:off x="808383" y="1934818"/>
            <a:ext cx="10508973" cy="3699276"/>
          </a:xfrm>
          <a:prstGeom prst="rect">
            <a:avLst/>
          </a:prstGeom>
        </p:spPr>
        <p:txBody>
          <a:bodyPr>
            <a:noAutofit/>
          </a:bodyPr>
          <a:lstStyle>
            <a:lvl1pPr marL="457189" indent="-457189">
              <a:lnSpc>
                <a:spcPct val="100000"/>
              </a:lnSpc>
              <a:buFont typeface="Arial" panose="020B0604020202020204" pitchFamily="34" charset="0"/>
              <a:buChar char="•"/>
              <a:defRPr sz="3200" b="0" i="0">
                <a:solidFill>
                  <a:srgbClr val="828383"/>
                </a:solidFill>
                <a:latin typeface="Georgia" charset="0"/>
                <a:ea typeface="Georgia" charset="0"/>
                <a:cs typeface="Georgia" charset="0"/>
              </a:defRPr>
            </a:lvl1pPr>
            <a:lvl2pPr marL="838179" indent="-380990">
              <a:buFont typeface="Courier New" panose="02070309020205020404" pitchFamily="49" charset="0"/>
              <a:buChar char="o"/>
              <a:defRPr sz="2667">
                <a:solidFill>
                  <a:schemeClr val="tx1">
                    <a:tint val="75000"/>
                  </a:schemeClr>
                </a:solidFill>
                <a:latin typeface="Georgia" panose="02040502050405020303" pitchFamily="18" charset="0"/>
              </a:defRPr>
            </a:lvl2pPr>
            <a:lvl3pPr marL="1295368" indent="-380990">
              <a:buFont typeface="Wingdings" panose="05000000000000000000" pitchFamily="2" charset="2"/>
              <a:buChar char="§"/>
              <a:defRPr sz="2400">
                <a:solidFill>
                  <a:schemeClr val="tx1">
                    <a:tint val="75000"/>
                  </a:schemeClr>
                </a:solidFill>
                <a:latin typeface="Georgia" panose="02040502050405020303" pitchFamily="18" charset="0"/>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sz="3200" dirty="0" smtClean="0"/>
              <a:t>Level 1</a:t>
            </a:r>
          </a:p>
          <a:p>
            <a:pPr lvl="1"/>
            <a:r>
              <a:rPr lang="en-US" dirty="0" smtClean="0"/>
              <a:t>Level 2</a:t>
            </a:r>
          </a:p>
          <a:p>
            <a:pPr lvl="2"/>
            <a:r>
              <a:rPr lang="en-US" dirty="0" smtClean="0"/>
              <a:t>Level 3</a:t>
            </a:r>
            <a:endParaRPr lang="en-US" dirty="0"/>
          </a:p>
        </p:txBody>
      </p:sp>
    </p:spTree>
    <p:extLst>
      <p:ext uri="{BB962C8B-B14F-4D97-AF65-F5344CB8AC3E}">
        <p14:creationId xmlns:p14="http://schemas.microsoft.com/office/powerpoint/2010/main" val="12645552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BU 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8383" y="775654"/>
            <a:ext cx="10508973" cy="708593"/>
          </a:xfrm>
          <a:prstGeom prst="rect">
            <a:avLst/>
          </a:prstGeom>
        </p:spPr>
        <p:txBody>
          <a:bodyPr anchor="t" anchorCtr="0">
            <a:normAutofit/>
          </a:bodyPr>
          <a:lstStyle>
            <a:lvl1pPr>
              <a:lnSpc>
                <a:spcPct val="80000"/>
              </a:lnSpc>
              <a:defRPr sz="4000" b="1" i="0" baseline="0">
                <a:latin typeface="Arial" panose="020B0604020202020204" pitchFamily="34" charset="0"/>
                <a:ea typeface="Verdana" charset="0"/>
                <a:cs typeface="Arial" panose="020B0604020202020204" pitchFamily="34" charset="0"/>
              </a:defRPr>
            </a:lvl1pPr>
          </a:lstStyle>
          <a:p>
            <a:r>
              <a:rPr lang="en-US" dirty="0" smtClean="0"/>
              <a:t>[Insert title]</a:t>
            </a:r>
            <a:endParaRPr lang="en-US" dirty="0"/>
          </a:p>
        </p:txBody>
      </p:sp>
      <p:graphicFrame>
        <p:nvGraphicFramePr>
          <p:cNvPr id="6" name="Chart 5"/>
          <p:cNvGraphicFramePr/>
          <p:nvPr userDrawn="1">
            <p:extLst/>
          </p:nvPr>
        </p:nvGraphicFramePr>
        <p:xfrm>
          <a:off x="808383" y="1881052"/>
          <a:ext cx="10508973" cy="425728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0714191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BU Bulleted Text-2 Column">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808383" y="775654"/>
            <a:ext cx="10508973" cy="708593"/>
          </a:xfrm>
          <a:prstGeom prst="rect">
            <a:avLst/>
          </a:prstGeom>
        </p:spPr>
        <p:txBody>
          <a:bodyPr anchor="t" anchorCtr="0">
            <a:normAutofit/>
          </a:bodyPr>
          <a:lstStyle>
            <a:lvl1pPr>
              <a:lnSpc>
                <a:spcPct val="80000"/>
              </a:lnSpc>
              <a:defRPr sz="4000" b="1" i="0" baseline="0">
                <a:latin typeface="Arial" panose="020B0604020202020204" pitchFamily="34" charset="0"/>
                <a:ea typeface="Verdana" charset="0"/>
                <a:cs typeface="Arial" panose="020B0604020202020204" pitchFamily="34" charset="0"/>
              </a:defRPr>
            </a:lvl1pPr>
          </a:lstStyle>
          <a:p>
            <a:r>
              <a:rPr lang="en-US" dirty="0" smtClean="0"/>
              <a:t>[Insert title]</a:t>
            </a:r>
            <a:endParaRPr lang="en-US" dirty="0"/>
          </a:p>
        </p:txBody>
      </p:sp>
      <p:sp>
        <p:nvSpPr>
          <p:cNvPr id="6" name="Text Placeholder 2"/>
          <p:cNvSpPr>
            <a:spLocks noGrp="1"/>
          </p:cNvSpPr>
          <p:nvPr>
            <p:ph type="body" idx="1" hasCustomPrompt="1"/>
          </p:nvPr>
        </p:nvSpPr>
        <p:spPr>
          <a:xfrm>
            <a:off x="808383" y="1934818"/>
            <a:ext cx="5120640" cy="3699276"/>
          </a:xfrm>
          <a:prstGeom prst="rect">
            <a:avLst/>
          </a:prstGeom>
        </p:spPr>
        <p:txBody>
          <a:bodyPr>
            <a:noAutofit/>
          </a:bodyPr>
          <a:lstStyle>
            <a:lvl1pPr marL="457189" indent="-457189">
              <a:lnSpc>
                <a:spcPct val="100000"/>
              </a:lnSpc>
              <a:buFont typeface="Arial" panose="020B0604020202020204" pitchFamily="34" charset="0"/>
              <a:buChar char="•"/>
              <a:defRPr sz="3200" b="0" i="0">
                <a:solidFill>
                  <a:srgbClr val="828383"/>
                </a:solidFill>
                <a:latin typeface="Georgia" charset="0"/>
                <a:ea typeface="Georgia" charset="0"/>
                <a:cs typeface="Georgia" charset="0"/>
              </a:defRPr>
            </a:lvl1pPr>
            <a:lvl2pPr marL="838179" indent="-380990">
              <a:buFont typeface="Courier New" panose="02070309020205020404" pitchFamily="49" charset="0"/>
              <a:buChar char="o"/>
              <a:defRPr sz="2667">
                <a:solidFill>
                  <a:schemeClr val="tx1">
                    <a:tint val="75000"/>
                  </a:schemeClr>
                </a:solidFill>
                <a:latin typeface="Georgia" panose="02040502050405020303" pitchFamily="18" charset="0"/>
              </a:defRPr>
            </a:lvl2pPr>
            <a:lvl3pPr marL="1295368" indent="-380990">
              <a:buFont typeface="Wingdings" panose="05000000000000000000" pitchFamily="2" charset="2"/>
              <a:buChar char="§"/>
              <a:defRPr sz="2400">
                <a:solidFill>
                  <a:schemeClr val="tx1">
                    <a:tint val="75000"/>
                  </a:schemeClr>
                </a:solidFill>
                <a:latin typeface="Georgia" panose="02040502050405020303" pitchFamily="18" charset="0"/>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sz="3200" dirty="0" smtClean="0"/>
              <a:t>Level 1</a:t>
            </a:r>
          </a:p>
          <a:p>
            <a:pPr lvl="1"/>
            <a:r>
              <a:rPr lang="en-US" dirty="0" smtClean="0"/>
              <a:t>Level 2</a:t>
            </a:r>
          </a:p>
          <a:p>
            <a:pPr lvl="2"/>
            <a:r>
              <a:rPr lang="en-US" dirty="0" smtClean="0"/>
              <a:t>Level 3</a:t>
            </a:r>
            <a:endParaRPr lang="en-US" dirty="0"/>
          </a:p>
        </p:txBody>
      </p:sp>
      <p:sp>
        <p:nvSpPr>
          <p:cNvPr id="7" name="Text Placeholder 2"/>
          <p:cNvSpPr>
            <a:spLocks noGrp="1"/>
          </p:cNvSpPr>
          <p:nvPr>
            <p:ph type="body" idx="10" hasCustomPrompt="1"/>
          </p:nvPr>
        </p:nvSpPr>
        <p:spPr>
          <a:xfrm>
            <a:off x="6166677" y="1934817"/>
            <a:ext cx="5120640" cy="3699276"/>
          </a:xfrm>
          <a:prstGeom prst="rect">
            <a:avLst/>
          </a:prstGeom>
        </p:spPr>
        <p:txBody>
          <a:bodyPr>
            <a:noAutofit/>
          </a:bodyPr>
          <a:lstStyle>
            <a:lvl1pPr marL="457189" indent="-457189">
              <a:lnSpc>
                <a:spcPct val="100000"/>
              </a:lnSpc>
              <a:buFont typeface="Arial" panose="020B0604020202020204" pitchFamily="34" charset="0"/>
              <a:buChar char="•"/>
              <a:defRPr sz="3200" b="0" i="0">
                <a:solidFill>
                  <a:srgbClr val="828383"/>
                </a:solidFill>
                <a:latin typeface="Georgia" charset="0"/>
                <a:ea typeface="Georgia" charset="0"/>
                <a:cs typeface="Georgia" charset="0"/>
              </a:defRPr>
            </a:lvl1pPr>
            <a:lvl2pPr marL="838179" indent="-380990">
              <a:buFont typeface="Courier New" panose="02070309020205020404" pitchFamily="49" charset="0"/>
              <a:buChar char="o"/>
              <a:defRPr sz="2667">
                <a:solidFill>
                  <a:schemeClr val="tx1">
                    <a:tint val="75000"/>
                  </a:schemeClr>
                </a:solidFill>
                <a:latin typeface="Georgia" panose="02040502050405020303" pitchFamily="18" charset="0"/>
              </a:defRPr>
            </a:lvl2pPr>
            <a:lvl3pPr marL="1295368" indent="-380990">
              <a:buFont typeface="Wingdings" panose="05000000000000000000" pitchFamily="2" charset="2"/>
              <a:buChar char="§"/>
              <a:defRPr sz="2400">
                <a:solidFill>
                  <a:schemeClr val="tx1">
                    <a:tint val="75000"/>
                  </a:schemeClr>
                </a:solidFill>
                <a:latin typeface="Georgia" panose="02040502050405020303" pitchFamily="18" charset="0"/>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sz="3200" dirty="0" smtClean="0"/>
              <a:t>Level 1</a:t>
            </a:r>
          </a:p>
          <a:p>
            <a:pPr lvl="1"/>
            <a:r>
              <a:rPr lang="en-US" dirty="0" smtClean="0"/>
              <a:t>Level 2</a:t>
            </a:r>
          </a:p>
          <a:p>
            <a:pPr lvl="2"/>
            <a:r>
              <a:rPr lang="en-US" dirty="0" smtClean="0"/>
              <a:t>Level 3</a:t>
            </a:r>
            <a:endParaRPr lang="en-US" dirty="0"/>
          </a:p>
        </p:txBody>
      </p:sp>
    </p:spTree>
    <p:extLst>
      <p:ext uri="{BB962C8B-B14F-4D97-AF65-F5344CB8AC3E}">
        <p14:creationId xmlns:p14="http://schemas.microsoft.com/office/powerpoint/2010/main" val="155805933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BU Centered Bulleted Tex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045778" y="1023792"/>
            <a:ext cx="8557757" cy="1399725"/>
          </a:xfrm>
          <a:prstGeom prst="rect">
            <a:avLst/>
          </a:prstGeom>
        </p:spPr>
        <p:txBody>
          <a:bodyPr anchor="t" anchorCtr="0">
            <a:normAutofit/>
          </a:bodyPr>
          <a:lstStyle>
            <a:lvl1pPr>
              <a:defRPr sz="4000" b="1" i="0">
                <a:latin typeface="Verdana" charset="0"/>
                <a:ea typeface="Verdana" charset="0"/>
                <a:cs typeface="Verdana" charset="0"/>
              </a:defRPr>
            </a:lvl1pPr>
          </a:lstStyle>
          <a:p>
            <a:r>
              <a:rPr lang="en-US" dirty="0" smtClean="0"/>
              <a:t>More Than A Quick Fix</a:t>
            </a:r>
            <a:endParaRPr lang="en-US" dirty="0"/>
          </a:p>
        </p:txBody>
      </p:sp>
      <p:sp>
        <p:nvSpPr>
          <p:cNvPr id="5" name="Text Placeholder 2"/>
          <p:cNvSpPr>
            <a:spLocks noGrp="1"/>
          </p:cNvSpPr>
          <p:nvPr>
            <p:ph type="body" idx="10" hasCustomPrompt="1"/>
          </p:nvPr>
        </p:nvSpPr>
        <p:spPr>
          <a:xfrm>
            <a:off x="2045778" y="2555888"/>
            <a:ext cx="8557757" cy="3014920"/>
          </a:xfrm>
          <a:prstGeom prst="rect">
            <a:avLst/>
          </a:prstGeom>
        </p:spPr>
        <p:txBody>
          <a:bodyPr>
            <a:noAutofit/>
          </a:bodyPr>
          <a:lstStyle>
            <a:lvl1pPr marL="228594" indent="-228594">
              <a:lnSpc>
                <a:spcPct val="100000"/>
              </a:lnSpc>
              <a:buFont typeface="Arial" charset="0"/>
              <a:buChar char="•"/>
              <a:defRPr sz="1600" b="0" i="0">
                <a:solidFill>
                  <a:srgbClr val="828383"/>
                </a:solidFill>
                <a:latin typeface="Georgia" charset="0"/>
                <a:ea typeface="Georgia" charset="0"/>
                <a:cs typeface="Georgia"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a:t>
            </a:r>
          </a:p>
          <a:p>
            <a:r>
              <a:rPr lang="en-US" dirty="0" err="1" smtClean="0"/>
              <a:t>Quisque</a:t>
            </a:r>
            <a:r>
              <a:rPr lang="en-US" dirty="0" smtClean="0"/>
              <a:t> ac </a:t>
            </a:r>
            <a:r>
              <a:rPr lang="en-US" dirty="0" err="1" smtClean="0"/>
              <a:t>orci</a:t>
            </a:r>
            <a:r>
              <a:rPr lang="en-US" dirty="0" smtClean="0"/>
              <a:t> in </a:t>
            </a:r>
            <a:r>
              <a:rPr lang="en-US" dirty="0" err="1" smtClean="0"/>
              <a:t>turpis</a:t>
            </a:r>
            <a:r>
              <a:rPr lang="en-US" dirty="0" smtClean="0"/>
              <a:t> </a:t>
            </a:r>
            <a:r>
              <a:rPr lang="en-US" dirty="0" err="1" smtClean="0"/>
              <a:t>dapibus</a:t>
            </a:r>
            <a:r>
              <a:rPr lang="en-US" dirty="0" smtClean="0"/>
              <a:t> </a:t>
            </a:r>
            <a:r>
              <a:rPr lang="en-US" dirty="0" err="1" smtClean="0"/>
              <a:t>sagittis</a:t>
            </a:r>
            <a:r>
              <a:rPr lang="en-US" dirty="0" smtClean="0"/>
              <a:t>.</a:t>
            </a:r>
          </a:p>
          <a:p>
            <a:r>
              <a:rPr lang="en-US" dirty="0" err="1" smtClean="0"/>
              <a:t>Donec</a:t>
            </a:r>
            <a:r>
              <a:rPr lang="en-US" dirty="0" smtClean="0"/>
              <a:t> vitae </a:t>
            </a:r>
            <a:r>
              <a:rPr lang="en-US" dirty="0" err="1" smtClean="0"/>
              <a:t>justo</a:t>
            </a:r>
            <a:r>
              <a:rPr lang="en-US" dirty="0" smtClean="0"/>
              <a:t> et </a:t>
            </a:r>
            <a:r>
              <a:rPr lang="en-US" dirty="0" err="1" smtClean="0"/>
              <a:t>neque</a:t>
            </a:r>
            <a:r>
              <a:rPr lang="en-US" dirty="0" smtClean="0"/>
              <a:t> </a:t>
            </a:r>
            <a:r>
              <a:rPr lang="en-US" dirty="0" err="1" smtClean="0"/>
              <a:t>mollis</a:t>
            </a:r>
            <a:r>
              <a:rPr lang="en-US" dirty="0" smtClean="0"/>
              <a:t> </a:t>
            </a:r>
            <a:r>
              <a:rPr lang="en-US" dirty="0" err="1" smtClean="0"/>
              <a:t>consectetur</a:t>
            </a:r>
            <a:r>
              <a:rPr lang="en-US" dirty="0" smtClean="0"/>
              <a:t>.</a:t>
            </a:r>
          </a:p>
          <a:p>
            <a:r>
              <a:rPr lang="en-US" dirty="0" err="1" smtClean="0"/>
              <a:t>Etiam</a:t>
            </a:r>
            <a:r>
              <a:rPr lang="en-US" dirty="0" smtClean="0"/>
              <a:t> </a:t>
            </a:r>
            <a:r>
              <a:rPr lang="en-US" dirty="0" err="1" smtClean="0"/>
              <a:t>aliquet</a:t>
            </a:r>
            <a:r>
              <a:rPr lang="en-US" dirty="0" smtClean="0"/>
              <a:t> ex </a:t>
            </a:r>
            <a:r>
              <a:rPr lang="en-US" dirty="0" err="1" smtClean="0"/>
              <a:t>sed</a:t>
            </a:r>
            <a:r>
              <a:rPr lang="en-US" dirty="0" smtClean="0"/>
              <a:t> </a:t>
            </a:r>
            <a:r>
              <a:rPr lang="en-US" dirty="0" err="1" smtClean="0"/>
              <a:t>bibendum</a:t>
            </a:r>
            <a:r>
              <a:rPr lang="en-US" dirty="0" smtClean="0"/>
              <a:t> </a:t>
            </a:r>
            <a:r>
              <a:rPr lang="en-US" dirty="0" err="1" smtClean="0"/>
              <a:t>consequat</a:t>
            </a:r>
            <a:r>
              <a:rPr lang="en-US" dirty="0" smtClean="0"/>
              <a:t>.</a:t>
            </a:r>
          </a:p>
          <a:p>
            <a:r>
              <a:rPr lang="en-US" dirty="0" err="1" smtClean="0"/>
              <a:t>Cras</a:t>
            </a:r>
            <a:r>
              <a:rPr lang="en-US" dirty="0" smtClean="0"/>
              <a:t> </a:t>
            </a:r>
            <a:r>
              <a:rPr lang="en-US" dirty="0" err="1" smtClean="0"/>
              <a:t>lacinia</a:t>
            </a:r>
            <a:r>
              <a:rPr lang="en-US" dirty="0" smtClean="0"/>
              <a:t> </a:t>
            </a:r>
            <a:r>
              <a:rPr lang="en-US" dirty="0" err="1" smtClean="0"/>
              <a:t>est</a:t>
            </a:r>
            <a:r>
              <a:rPr lang="en-US" dirty="0" smtClean="0"/>
              <a:t> ac </a:t>
            </a:r>
            <a:r>
              <a:rPr lang="en-US" dirty="0" err="1" smtClean="0"/>
              <a:t>elit</a:t>
            </a:r>
            <a:r>
              <a:rPr lang="en-US" dirty="0" smtClean="0"/>
              <a:t> </a:t>
            </a:r>
            <a:r>
              <a:rPr lang="en-US" dirty="0" err="1" smtClean="0"/>
              <a:t>dignissim</a:t>
            </a:r>
            <a:r>
              <a:rPr lang="en-US" dirty="0" smtClean="0"/>
              <a:t> </a:t>
            </a:r>
            <a:r>
              <a:rPr lang="en-US" dirty="0" err="1" smtClean="0"/>
              <a:t>varius</a:t>
            </a:r>
            <a:r>
              <a:rPr lang="en-US" dirty="0" smtClean="0"/>
              <a:t>.</a:t>
            </a:r>
          </a:p>
          <a:p>
            <a:r>
              <a:rPr lang="en-US" dirty="0" err="1" smtClean="0"/>
              <a:t>Duis</a:t>
            </a:r>
            <a:r>
              <a:rPr lang="en-US" dirty="0" smtClean="0"/>
              <a:t> sit </a:t>
            </a:r>
            <a:r>
              <a:rPr lang="en-US" dirty="0" err="1" smtClean="0"/>
              <a:t>amet</a:t>
            </a:r>
            <a:r>
              <a:rPr lang="en-US" dirty="0" smtClean="0"/>
              <a:t> </a:t>
            </a:r>
            <a:r>
              <a:rPr lang="en-US" dirty="0" err="1" smtClean="0"/>
              <a:t>odio</a:t>
            </a:r>
            <a:r>
              <a:rPr lang="en-US" dirty="0" smtClean="0"/>
              <a:t> </a:t>
            </a:r>
            <a:r>
              <a:rPr lang="en-US" dirty="0" err="1" smtClean="0"/>
              <a:t>facilisis</a:t>
            </a:r>
            <a:r>
              <a:rPr lang="en-US" dirty="0" smtClean="0"/>
              <a:t> </a:t>
            </a:r>
            <a:r>
              <a:rPr lang="en-US" dirty="0" err="1" smtClean="0"/>
              <a:t>turpis</a:t>
            </a:r>
            <a:r>
              <a:rPr lang="en-US" dirty="0" smtClean="0"/>
              <a:t> </a:t>
            </a:r>
            <a:r>
              <a:rPr lang="en-US" dirty="0" err="1" smtClean="0"/>
              <a:t>sodales</a:t>
            </a:r>
            <a:r>
              <a:rPr lang="en-US" dirty="0" smtClean="0"/>
              <a:t> </a:t>
            </a:r>
            <a:r>
              <a:rPr lang="en-US" dirty="0" err="1" smtClean="0"/>
              <a:t>placerat</a:t>
            </a:r>
            <a:r>
              <a:rPr lang="en-US" dirty="0" smtClean="0"/>
              <a:t>.</a:t>
            </a:r>
          </a:p>
          <a:p>
            <a:r>
              <a:rPr lang="en-US" dirty="0" err="1" smtClean="0"/>
              <a:t>Sed</a:t>
            </a:r>
            <a:r>
              <a:rPr lang="en-US" dirty="0" smtClean="0"/>
              <a:t> </a:t>
            </a:r>
            <a:r>
              <a:rPr lang="en-US" dirty="0" err="1" smtClean="0"/>
              <a:t>feugiat</a:t>
            </a:r>
            <a:r>
              <a:rPr lang="en-US" dirty="0" smtClean="0"/>
              <a:t> </a:t>
            </a:r>
            <a:r>
              <a:rPr lang="en-US" dirty="0" err="1" smtClean="0"/>
              <a:t>purus</a:t>
            </a:r>
            <a:r>
              <a:rPr lang="en-US" dirty="0" smtClean="0"/>
              <a:t> </a:t>
            </a:r>
            <a:r>
              <a:rPr lang="en-US" dirty="0" err="1" smtClean="0"/>
              <a:t>nec</a:t>
            </a:r>
            <a:r>
              <a:rPr lang="en-US" dirty="0" smtClean="0"/>
              <a:t> </a:t>
            </a:r>
            <a:r>
              <a:rPr lang="en-US" dirty="0" err="1" smtClean="0"/>
              <a:t>nibh</a:t>
            </a:r>
            <a:r>
              <a:rPr lang="en-US" dirty="0" smtClean="0"/>
              <a:t> </a:t>
            </a:r>
            <a:r>
              <a:rPr lang="en-US" dirty="0" err="1" smtClean="0"/>
              <a:t>tristique</a:t>
            </a:r>
            <a:r>
              <a:rPr lang="en-US" dirty="0" smtClean="0"/>
              <a:t>, </a:t>
            </a:r>
            <a:r>
              <a:rPr lang="en-US" dirty="0" err="1" smtClean="0"/>
              <a:t>nec</a:t>
            </a:r>
            <a:r>
              <a:rPr lang="en-US" dirty="0" smtClean="0"/>
              <a:t> </a:t>
            </a:r>
            <a:r>
              <a:rPr lang="en-US" dirty="0" err="1" smtClean="0"/>
              <a:t>consequat</a:t>
            </a:r>
            <a:r>
              <a:rPr lang="en-US" dirty="0" smtClean="0"/>
              <a:t> mi </a:t>
            </a:r>
            <a:r>
              <a:rPr lang="en-US" dirty="0" err="1" smtClean="0"/>
              <a:t>posuere</a:t>
            </a:r>
            <a:r>
              <a:rPr lang="en-US" dirty="0" smtClean="0"/>
              <a:t>.</a:t>
            </a:r>
          </a:p>
          <a:p>
            <a:r>
              <a:rPr lang="en-US" dirty="0" smtClean="0"/>
              <a:t>Maecenas </a:t>
            </a:r>
            <a:r>
              <a:rPr lang="en-US" dirty="0" err="1" smtClean="0"/>
              <a:t>ut</a:t>
            </a:r>
            <a:r>
              <a:rPr lang="en-US" dirty="0" smtClean="0"/>
              <a:t> </a:t>
            </a:r>
            <a:r>
              <a:rPr lang="en-US" dirty="0" err="1" smtClean="0"/>
              <a:t>nunc</a:t>
            </a:r>
            <a:r>
              <a:rPr lang="en-US" dirty="0" smtClean="0"/>
              <a:t> </a:t>
            </a:r>
            <a:r>
              <a:rPr lang="en-US" dirty="0" err="1" smtClean="0"/>
              <a:t>lacinia</a:t>
            </a:r>
            <a:r>
              <a:rPr lang="en-US" dirty="0" smtClean="0"/>
              <a:t> </a:t>
            </a:r>
            <a:r>
              <a:rPr lang="en-US" dirty="0" err="1" smtClean="0"/>
              <a:t>erat</a:t>
            </a:r>
            <a:r>
              <a:rPr lang="en-US" dirty="0" smtClean="0"/>
              <a:t> </a:t>
            </a:r>
            <a:r>
              <a:rPr lang="en-US" dirty="0" err="1" smtClean="0"/>
              <a:t>scelerisque</a:t>
            </a:r>
            <a:r>
              <a:rPr lang="en-US" dirty="0" smtClean="0"/>
              <a:t> </a:t>
            </a:r>
            <a:r>
              <a:rPr lang="en-US" dirty="0" err="1" smtClean="0"/>
              <a:t>pretium</a:t>
            </a:r>
            <a:r>
              <a:rPr lang="en-US" dirty="0" smtClean="0"/>
              <a:t> </a:t>
            </a:r>
            <a:r>
              <a:rPr lang="en-US" dirty="0" err="1" smtClean="0"/>
              <a:t>vel</a:t>
            </a:r>
            <a:r>
              <a:rPr lang="en-US" dirty="0" smtClean="0"/>
              <a:t> id </a:t>
            </a:r>
            <a:r>
              <a:rPr lang="en-US" dirty="0" err="1" smtClean="0"/>
              <a:t>enim</a:t>
            </a:r>
            <a:r>
              <a:rPr lang="en-US" dirty="0" smtClean="0"/>
              <a:t>.</a:t>
            </a:r>
          </a:p>
          <a:p>
            <a:endParaRPr lang="en-US" dirty="0"/>
          </a:p>
        </p:txBody>
      </p:sp>
    </p:spTree>
    <p:extLst>
      <p:ext uri="{BB962C8B-B14F-4D97-AF65-F5344CB8AC3E}">
        <p14:creationId xmlns:p14="http://schemas.microsoft.com/office/powerpoint/2010/main" val="4139807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BU Full Page Photo">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0963" y="6236903"/>
            <a:ext cx="1040967" cy="389389"/>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0963" y="263980"/>
            <a:ext cx="1976156" cy="337929"/>
          </a:xfrm>
          <a:prstGeom prst="rect">
            <a:avLst/>
          </a:prstGeom>
        </p:spPr>
      </p:pic>
      <p:sp>
        <p:nvSpPr>
          <p:cNvPr id="9" name="Slide Number Placeholder 6"/>
          <p:cNvSpPr txBox="1">
            <a:spLocks/>
          </p:cNvSpPr>
          <p:nvPr userDrawn="1"/>
        </p:nvSpPr>
        <p:spPr>
          <a:xfrm>
            <a:off x="8738884" y="6366263"/>
            <a:ext cx="2743200" cy="365125"/>
          </a:xfrm>
          <a:prstGeom prst="rect">
            <a:avLst/>
          </a:prstGeom>
        </p:spPr>
        <p:txBody>
          <a:bodyPr vert="horz" lIns="121920" tIns="60960" rIns="121920" bIns="60960" rtlCol="0"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915D2C3-7EB9-F849-9C19-1CC92E2870ED}" type="slidenum">
              <a:rPr lang="en-US" sz="1333" smtClean="0">
                <a:solidFill>
                  <a:prstClr val="white"/>
                </a:solidFill>
                <a:latin typeface="Georgia" charset="0"/>
                <a:ea typeface="Georgia" charset="0"/>
                <a:cs typeface="Georgia" charset="0"/>
              </a:rPr>
              <a:pPr/>
              <a:t>‹#›</a:t>
            </a:fld>
            <a:endParaRPr lang="en-US" sz="1333" dirty="0">
              <a:solidFill>
                <a:prstClr val="white"/>
              </a:solidFill>
              <a:latin typeface="Georgia" charset="0"/>
              <a:ea typeface="Georgia" charset="0"/>
              <a:cs typeface="Georgia" charset="0"/>
            </a:endParaRPr>
          </a:p>
        </p:txBody>
      </p:sp>
      <p:sp>
        <p:nvSpPr>
          <p:cNvPr id="13" name="Picture Placeholder 2"/>
          <p:cNvSpPr>
            <a:spLocks noGrp="1" noChangeAspect="1"/>
          </p:cNvSpPr>
          <p:nvPr>
            <p:ph type="pic" idx="13"/>
          </p:nvPr>
        </p:nvSpPr>
        <p:spPr>
          <a:xfrm>
            <a:off x="830963" y="803718"/>
            <a:ext cx="10528144" cy="4483145"/>
          </a:xfrm>
          <a:prstGeom prst="rect">
            <a:avLst/>
          </a:prstGeom>
          <a:solidFill>
            <a:schemeClr val="bg1">
              <a:lumMod val="95000"/>
            </a:schemeClr>
          </a:solidFill>
        </p:spPr>
        <p:txBody>
          <a:bodyPr anchor="t">
            <a:normAutofit/>
          </a:bodyPr>
          <a:lstStyle>
            <a:lvl1pPr marL="0" indent="0">
              <a:buNone/>
              <a:defRPr sz="1600" b="0" i="0">
                <a:solidFill>
                  <a:srgbClr val="828383"/>
                </a:solidFill>
                <a:latin typeface="Georgia" charset="0"/>
                <a:ea typeface="Georgia" charset="0"/>
                <a:cs typeface="Georgia"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lang="en-US" dirty="0"/>
          </a:p>
        </p:txBody>
      </p:sp>
      <p:cxnSp>
        <p:nvCxnSpPr>
          <p:cNvPr id="15" name="Straight Connector 14"/>
          <p:cNvCxnSpPr/>
          <p:nvPr userDrawn="1"/>
        </p:nvCxnSpPr>
        <p:spPr>
          <a:xfrm>
            <a:off x="830964" y="6089388"/>
            <a:ext cx="10528145"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idx="15" hasCustomPrompt="1"/>
          </p:nvPr>
        </p:nvSpPr>
        <p:spPr>
          <a:xfrm>
            <a:off x="7419074" y="5443192"/>
            <a:ext cx="3940033" cy="341376"/>
          </a:xfrm>
          <a:prstGeom prst="rect">
            <a:avLst/>
          </a:prstGeom>
        </p:spPr>
        <p:txBody>
          <a:bodyPr lIns="0" tIns="0" rIns="0">
            <a:noAutofit/>
          </a:bodyPr>
          <a:lstStyle>
            <a:lvl1pPr marL="0" indent="0">
              <a:lnSpc>
                <a:spcPct val="100000"/>
              </a:lnSpc>
              <a:buNone/>
              <a:defRPr sz="1067" b="0" i="0">
                <a:solidFill>
                  <a:schemeClr val="bg1"/>
                </a:solidFill>
                <a:latin typeface="Georgia" charset="0"/>
                <a:ea typeface="Georgia" charset="0"/>
                <a:cs typeface="Georgia"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Mauris</a:t>
            </a:r>
            <a:r>
              <a:rPr lang="en-US" dirty="0" smtClean="0"/>
              <a:t> </a:t>
            </a:r>
            <a:r>
              <a:rPr lang="en-US" dirty="0" err="1" smtClean="0"/>
              <a:t>vehicula</a:t>
            </a:r>
            <a:r>
              <a:rPr lang="en-US" dirty="0" smtClean="0"/>
              <a:t> dui in </a:t>
            </a:r>
            <a:r>
              <a:rPr lang="en-US" dirty="0" err="1" smtClean="0"/>
              <a:t>neque</a:t>
            </a:r>
            <a:r>
              <a:rPr lang="en-US" dirty="0" smtClean="0"/>
              <a:t> </a:t>
            </a:r>
            <a:r>
              <a:rPr lang="en-US" dirty="0" err="1" smtClean="0"/>
              <a:t>dignissim</a:t>
            </a:r>
            <a:r>
              <a:rPr lang="en-US" dirty="0" smtClean="0"/>
              <a:t>, in </a:t>
            </a:r>
            <a:r>
              <a:rPr lang="en-US" dirty="0" err="1" smtClean="0"/>
              <a:t>aliquet</a:t>
            </a:r>
            <a:r>
              <a:rPr lang="en-US" dirty="0" smtClean="0"/>
              <a:t> </a:t>
            </a:r>
            <a:r>
              <a:rPr lang="en-US" dirty="0" err="1" smtClean="0"/>
              <a:t>nisl</a:t>
            </a:r>
            <a:r>
              <a:rPr lang="en-US" dirty="0" smtClean="0"/>
              <a:t> </a:t>
            </a:r>
            <a:r>
              <a:rPr lang="en-US" dirty="0" err="1" smtClean="0"/>
              <a:t>varius</a:t>
            </a:r>
            <a:r>
              <a:rPr lang="en-US" dirty="0" smtClean="0"/>
              <a:t>.</a:t>
            </a:r>
            <a:endParaRPr lang="en-US" dirty="0"/>
          </a:p>
        </p:txBody>
      </p:sp>
    </p:spTree>
    <p:extLst>
      <p:ext uri="{BB962C8B-B14F-4D97-AF65-F5344CB8AC3E}">
        <p14:creationId xmlns:p14="http://schemas.microsoft.com/office/powerpoint/2010/main" val="79304279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BU Center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5867" y="673101"/>
            <a:ext cx="10657045" cy="818657"/>
          </a:xfrm>
          <a:prstGeom prst="rect">
            <a:avLst/>
          </a:prstGeom>
        </p:spPr>
        <p:txBody>
          <a:bodyPr anchor="t" anchorCtr="0">
            <a:normAutofit/>
          </a:bodyPr>
          <a:lstStyle>
            <a:lvl1pPr>
              <a:lnSpc>
                <a:spcPct val="80000"/>
              </a:lnSpc>
              <a:defRPr sz="3000" b="1" i="0" baseline="0">
                <a:solidFill>
                  <a:schemeClr val="tx1"/>
                </a:solidFill>
                <a:latin typeface="Arial" panose="020B0604020202020204" pitchFamily="34" charset="0"/>
                <a:ea typeface="Verdana" charset="0"/>
                <a:cs typeface="Arial" panose="020B0604020202020204" pitchFamily="34" charset="0"/>
              </a:defRPr>
            </a:lvl1pPr>
          </a:lstStyle>
          <a:p>
            <a:r>
              <a:rPr lang="en-US" dirty="0" smtClean="0"/>
              <a:t>Title</a:t>
            </a:r>
            <a:endParaRPr lang="en-US" dirty="0"/>
          </a:p>
        </p:txBody>
      </p:sp>
      <p:sp>
        <p:nvSpPr>
          <p:cNvPr id="3" name="Text Placeholder 2"/>
          <p:cNvSpPr>
            <a:spLocks noGrp="1"/>
          </p:cNvSpPr>
          <p:nvPr>
            <p:ph type="body" idx="1" hasCustomPrompt="1"/>
          </p:nvPr>
        </p:nvSpPr>
        <p:spPr>
          <a:xfrm>
            <a:off x="795867" y="1638301"/>
            <a:ext cx="10657045" cy="4136724"/>
          </a:xfrm>
          <a:prstGeom prst="rect">
            <a:avLst/>
          </a:prstGeom>
        </p:spPr>
        <p:txBody>
          <a:bodyPr>
            <a:noAutofit/>
          </a:bodyPr>
          <a:lstStyle>
            <a:lvl1pPr marL="457189" indent="-457189">
              <a:lnSpc>
                <a:spcPct val="100000"/>
              </a:lnSpc>
              <a:spcBef>
                <a:spcPts val="0"/>
              </a:spcBef>
              <a:buFont typeface="Arial" panose="020B0604020202020204" pitchFamily="34" charset="0"/>
              <a:buChar char="•"/>
              <a:defRPr sz="2800" b="0" i="0" baseline="0">
                <a:solidFill>
                  <a:schemeClr val="tx1">
                    <a:lumMod val="75000"/>
                    <a:lumOff val="25000"/>
                  </a:schemeClr>
                </a:solidFill>
                <a:latin typeface="Georgia" charset="0"/>
                <a:ea typeface="Georgia" charset="0"/>
                <a:cs typeface="Georgia" charset="0"/>
              </a:defRPr>
            </a:lvl1pPr>
            <a:lvl2pPr marL="800080" indent="-342891">
              <a:buFont typeface="Arial" panose="020B0604020202020204" pitchFamily="34" charset="0"/>
              <a:buChar char="•"/>
              <a:defRPr sz="2400">
                <a:solidFill>
                  <a:schemeClr val="tx1">
                    <a:lumMod val="75000"/>
                    <a:lumOff val="25000"/>
                  </a:schemeClr>
                </a:solidFill>
                <a:latin typeface="Georgia" panose="02040502050405020303" pitchFamily="18" charset="0"/>
              </a:defRPr>
            </a:lvl2pPr>
            <a:lvl3pPr marL="1200121" indent="-285744">
              <a:buFont typeface="Arial" panose="020B0604020202020204" pitchFamily="34" charset="0"/>
              <a:buChar char="•"/>
              <a:defRPr sz="2200">
                <a:solidFill>
                  <a:schemeClr val="tx1">
                    <a:tint val="75000"/>
                  </a:schemeClr>
                </a:solidFill>
                <a:latin typeface="Georgia" panose="02040502050405020303" pitchFamily="18" charset="0"/>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smtClean="0"/>
              <a:t>Comment</a:t>
            </a:r>
          </a:p>
          <a:p>
            <a:pPr lvl="0"/>
            <a:endParaRPr lang="en-US" dirty="0" smtClean="0"/>
          </a:p>
          <a:p>
            <a:pPr lvl="0"/>
            <a:r>
              <a:rPr lang="en-US" dirty="0" smtClean="0"/>
              <a:t>Level 1</a:t>
            </a:r>
          </a:p>
          <a:p>
            <a:pPr lvl="1"/>
            <a:r>
              <a:rPr lang="en-US" dirty="0" smtClean="0"/>
              <a:t>Level 2</a:t>
            </a:r>
          </a:p>
          <a:p>
            <a:pPr lvl="2"/>
            <a:r>
              <a:rPr lang="en-US" dirty="0" smtClean="0"/>
              <a:t>Level 3</a:t>
            </a:r>
          </a:p>
          <a:p>
            <a:pPr lvl="0"/>
            <a:endParaRPr lang="en-US" dirty="0" smtClean="0"/>
          </a:p>
        </p:txBody>
      </p:sp>
    </p:spTree>
    <p:extLst>
      <p:ext uri="{BB962C8B-B14F-4D97-AF65-F5344CB8AC3E}">
        <p14:creationId xmlns:p14="http://schemas.microsoft.com/office/powerpoint/2010/main" val="165722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SBU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794" y="229952"/>
            <a:ext cx="4481381" cy="766333"/>
          </a:xfrm>
          <a:prstGeom prst="rect">
            <a:avLst/>
          </a:prstGeom>
        </p:spPr>
      </p:pic>
      <p:cxnSp>
        <p:nvCxnSpPr>
          <p:cNvPr id="10" name="Straight Connector 9"/>
          <p:cNvCxnSpPr/>
          <p:nvPr userDrawn="1"/>
        </p:nvCxnSpPr>
        <p:spPr>
          <a:xfrm>
            <a:off x="1138322" y="3922187"/>
            <a:ext cx="10525361"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38322" y="1138650"/>
            <a:ext cx="6107283" cy="2282147"/>
          </a:xfrm>
          <a:prstGeom prst="rect">
            <a:avLst/>
          </a:prstGeom>
        </p:spPr>
      </p:pic>
      <p:sp>
        <p:nvSpPr>
          <p:cNvPr id="8" name="Text Placeholder 2"/>
          <p:cNvSpPr>
            <a:spLocks noGrp="1"/>
          </p:cNvSpPr>
          <p:nvPr>
            <p:ph type="body" idx="10" hasCustomPrompt="1"/>
          </p:nvPr>
        </p:nvSpPr>
        <p:spPr>
          <a:xfrm>
            <a:off x="1069848" y="4135328"/>
            <a:ext cx="8557756" cy="576499"/>
          </a:xfrm>
          <a:prstGeom prst="rect">
            <a:avLst/>
          </a:prstGeom>
        </p:spPr>
        <p:txBody>
          <a:bodyPr>
            <a:noAutofit/>
          </a:bodyPr>
          <a:lstStyle>
            <a:lvl1pPr marL="0" indent="0">
              <a:lnSpc>
                <a:spcPct val="100000"/>
              </a:lnSpc>
              <a:buNone/>
              <a:defRPr sz="1867" b="1" i="0">
                <a:solidFill>
                  <a:schemeClr val="bg1"/>
                </a:solidFill>
                <a:latin typeface="Georgia" charset="0"/>
                <a:ea typeface="Georgia" charset="0"/>
                <a:cs typeface="Georgia"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a:t>SUBTITLE OR NAME OF PRESENTATION</a:t>
            </a:r>
          </a:p>
        </p:txBody>
      </p:sp>
    </p:spTree>
    <p:extLst>
      <p:ext uri="{BB962C8B-B14F-4D97-AF65-F5344CB8AC3E}">
        <p14:creationId xmlns:p14="http://schemas.microsoft.com/office/powerpoint/2010/main" val="553492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SBU 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Slide Number Placeholder 6"/>
          <p:cNvSpPr txBox="1">
            <a:spLocks/>
          </p:cNvSpPr>
          <p:nvPr userDrawn="1"/>
        </p:nvSpPr>
        <p:spPr>
          <a:xfrm>
            <a:off x="8738884" y="6366263"/>
            <a:ext cx="2743200" cy="365126"/>
          </a:xfrm>
          <a:prstGeom prst="rect">
            <a:avLst/>
          </a:prstGeom>
        </p:spPr>
        <p:txBody>
          <a:bodyPr vert="horz" lIns="102413" tIns="51206" rIns="102413" bIns="51206" rtlCol="0"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915D2C3-7EB9-F849-9C19-1CC92E2870ED}" type="slidenum">
              <a:rPr lang="en-US" sz="1429" smtClean="0">
                <a:solidFill>
                  <a:schemeClr val="bg1"/>
                </a:solidFill>
                <a:latin typeface="Georgia" charset="0"/>
                <a:ea typeface="Georgia" charset="0"/>
                <a:cs typeface="Georgia" charset="0"/>
              </a:rPr>
              <a:pPr/>
              <a:t>‹#›</a:t>
            </a:fld>
            <a:endParaRPr lang="en-US" sz="1429" dirty="0">
              <a:solidFill>
                <a:schemeClr val="bg1"/>
              </a:solidFill>
              <a:latin typeface="Georgia" charset="0"/>
              <a:ea typeface="Georgia" charset="0"/>
              <a:cs typeface="Georgia" charset="0"/>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0964" y="6236904"/>
            <a:ext cx="1040968" cy="38939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0965" y="263979"/>
            <a:ext cx="1976156" cy="337930"/>
          </a:xfrm>
          <a:prstGeom prst="rect">
            <a:avLst/>
          </a:prstGeom>
        </p:spPr>
      </p:pic>
      <p:cxnSp>
        <p:nvCxnSpPr>
          <p:cNvPr id="17" name="Straight Connector 16"/>
          <p:cNvCxnSpPr/>
          <p:nvPr userDrawn="1"/>
        </p:nvCxnSpPr>
        <p:spPr>
          <a:xfrm>
            <a:off x="830965" y="6089389"/>
            <a:ext cx="10528145"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idx="10" hasCustomPrompt="1"/>
          </p:nvPr>
        </p:nvSpPr>
        <p:spPr>
          <a:xfrm>
            <a:off x="694388" y="1820596"/>
            <a:ext cx="10515600" cy="3780911"/>
          </a:xfrm>
          <a:prstGeom prst="rect">
            <a:avLst/>
          </a:prstGeom>
        </p:spPr>
        <p:txBody>
          <a:bodyPr>
            <a:noAutofit/>
          </a:bodyPr>
          <a:lstStyle>
            <a:lvl1pPr marL="0" indent="0">
              <a:lnSpc>
                <a:spcPct val="70000"/>
              </a:lnSpc>
              <a:spcBef>
                <a:spcPts val="0"/>
              </a:spcBef>
              <a:buNone/>
              <a:defRPr sz="5572" b="1" i="0">
                <a:solidFill>
                  <a:schemeClr val="bg1"/>
                </a:solidFill>
                <a:latin typeface="Verdana" charset="0"/>
                <a:ea typeface="Verdana" charset="0"/>
                <a:cs typeface="Verdana" charset="0"/>
              </a:defRPr>
            </a:lvl1pPr>
            <a:lvl2pPr marL="384056" indent="0">
              <a:buNone/>
              <a:defRPr sz="1714">
                <a:solidFill>
                  <a:schemeClr val="tx1">
                    <a:tint val="75000"/>
                  </a:schemeClr>
                </a:solidFill>
              </a:defRPr>
            </a:lvl2pPr>
            <a:lvl3pPr marL="768111" indent="0">
              <a:buNone/>
              <a:defRPr sz="1571">
                <a:solidFill>
                  <a:schemeClr val="tx1">
                    <a:tint val="75000"/>
                  </a:schemeClr>
                </a:solidFill>
              </a:defRPr>
            </a:lvl3pPr>
            <a:lvl4pPr marL="1152167" indent="0">
              <a:buNone/>
              <a:defRPr sz="1286">
                <a:solidFill>
                  <a:schemeClr val="tx1">
                    <a:tint val="75000"/>
                  </a:schemeClr>
                </a:solidFill>
              </a:defRPr>
            </a:lvl4pPr>
            <a:lvl5pPr marL="1536222" indent="0">
              <a:buNone/>
              <a:defRPr sz="1286">
                <a:solidFill>
                  <a:schemeClr val="tx1">
                    <a:tint val="75000"/>
                  </a:schemeClr>
                </a:solidFill>
              </a:defRPr>
            </a:lvl5pPr>
            <a:lvl6pPr marL="1920278" indent="0">
              <a:buNone/>
              <a:defRPr sz="1286">
                <a:solidFill>
                  <a:schemeClr val="tx1">
                    <a:tint val="75000"/>
                  </a:schemeClr>
                </a:solidFill>
              </a:defRPr>
            </a:lvl6pPr>
            <a:lvl7pPr marL="2304335" indent="0">
              <a:buNone/>
              <a:defRPr sz="1286">
                <a:solidFill>
                  <a:schemeClr val="tx1">
                    <a:tint val="75000"/>
                  </a:schemeClr>
                </a:solidFill>
              </a:defRPr>
            </a:lvl7pPr>
            <a:lvl8pPr marL="2688389" indent="0">
              <a:buNone/>
              <a:defRPr sz="1286">
                <a:solidFill>
                  <a:schemeClr val="tx1">
                    <a:tint val="75000"/>
                  </a:schemeClr>
                </a:solidFill>
              </a:defRPr>
            </a:lvl8pPr>
            <a:lvl9pPr marL="3072446" indent="0">
              <a:buNone/>
              <a:defRPr sz="1286">
                <a:solidFill>
                  <a:schemeClr val="tx1">
                    <a:tint val="75000"/>
                  </a:schemeClr>
                </a:solidFill>
              </a:defRPr>
            </a:lvl9pPr>
          </a:lstStyle>
          <a:p>
            <a:r>
              <a:rPr lang="en-US" dirty="0"/>
              <a:t>CHANGING</a:t>
            </a:r>
          </a:p>
          <a:p>
            <a:r>
              <a:rPr lang="en-US" dirty="0"/>
              <a:t>THE</a:t>
            </a:r>
          </a:p>
          <a:p>
            <a:r>
              <a:rPr lang="en-US" dirty="0"/>
              <a:t>GREAT,</a:t>
            </a:r>
          </a:p>
          <a:p>
            <a:r>
              <a:rPr lang="en-US" dirty="0"/>
              <a:t>BIG</a:t>
            </a:r>
          </a:p>
          <a:p>
            <a:r>
              <a:rPr lang="en-US" dirty="0"/>
              <a:t>WORLD</a:t>
            </a:r>
          </a:p>
        </p:txBody>
      </p:sp>
    </p:spTree>
    <p:extLst>
      <p:ext uri="{BB962C8B-B14F-4D97-AF65-F5344CB8AC3E}">
        <p14:creationId xmlns:p14="http://schemas.microsoft.com/office/powerpoint/2010/main" val="397142105"/>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p:cNvSpPr/>
          <p:nvPr userDrawn="1"/>
        </p:nvSpPr>
        <p:spPr>
          <a:xfrm>
            <a:off x="268638" y="0"/>
            <a:ext cx="116960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131" lvl="6" algn="ctr" defTabSz="914377"/>
            <a:r>
              <a:rPr lang="en-US" sz="1800" dirty="0" smtClean="0">
                <a:solidFill>
                  <a:prstClr val="white"/>
                </a:solidFill>
              </a:rPr>
              <a:t>‘</a:t>
            </a:r>
            <a:endParaRPr lang="en-US" sz="1800" dirty="0">
              <a:solidFill>
                <a:prstClr val="white"/>
              </a:solidFill>
            </a:endParaRPr>
          </a:p>
        </p:txBody>
      </p:sp>
      <p:pic>
        <p:nvPicPr>
          <p:cNvPr id="14" name="Picture 1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38201" y="271861"/>
            <a:ext cx="1992809" cy="336904"/>
          </a:xfrm>
          <a:prstGeom prst="rect">
            <a:avLst/>
          </a:prstGeom>
        </p:spPr>
      </p:pic>
      <p:sp>
        <p:nvSpPr>
          <p:cNvPr id="15" name="Title 1"/>
          <p:cNvSpPr txBox="1">
            <a:spLocks/>
          </p:cNvSpPr>
          <p:nvPr userDrawn="1"/>
        </p:nvSpPr>
        <p:spPr>
          <a:xfrm>
            <a:off x="2045778" y="1023929"/>
            <a:ext cx="8557756" cy="1402691"/>
          </a:xfrm>
          <a:prstGeom prst="rect">
            <a:avLst/>
          </a:prstGeom>
        </p:spPr>
        <p:txBody>
          <a:bodyPr anchor="t" anchorCtr="0">
            <a:normAutofit/>
          </a:bodyPr>
          <a:lstStyle>
            <a:lvl1pPr algn="l" defTabSz="685800" rtl="0" eaLnBrk="1" latinLnBrk="0" hangingPunct="1">
              <a:lnSpc>
                <a:spcPct val="80000"/>
              </a:lnSpc>
              <a:spcBef>
                <a:spcPct val="0"/>
              </a:spcBef>
              <a:buNone/>
              <a:defRPr sz="3600" b="1" i="0" kern="1200" baseline="0">
                <a:solidFill>
                  <a:schemeClr val="tx1"/>
                </a:solidFill>
                <a:latin typeface="Effra Trial Heavy" charset="0"/>
                <a:ea typeface="Effra Trial Heavy" charset="0"/>
                <a:cs typeface="Effra Trial Heavy" charset="0"/>
              </a:defRPr>
            </a:lvl1pPr>
          </a:lstStyle>
          <a:p>
            <a:endParaRPr lang="en-US" sz="4800" dirty="0">
              <a:solidFill>
                <a:prstClr val="black"/>
              </a:solidFill>
            </a:endParaRPr>
          </a:p>
        </p:txBody>
      </p:sp>
      <p:sp>
        <p:nvSpPr>
          <p:cNvPr id="16" name="Text Placeholder 2"/>
          <p:cNvSpPr txBox="1">
            <a:spLocks/>
          </p:cNvSpPr>
          <p:nvPr userDrawn="1"/>
        </p:nvSpPr>
        <p:spPr>
          <a:xfrm>
            <a:off x="2045778" y="2555888"/>
            <a:ext cx="8557756" cy="3078205"/>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Museo Slab 100" charset="0"/>
                <a:ea typeface="Museo Slab 100" charset="0"/>
                <a:cs typeface="Museo Slab 100"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endParaRPr lang="en-US" sz="1600" dirty="0"/>
          </a:p>
        </p:txBody>
      </p:sp>
      <p:cxnSp>
        <p:nvCxnSpPr>
          <p:cNvPr id="17" name="Straight Connector 16"/>
          <p:cNvCxnSpPr/>
          <p:nvPr userDrawn="1"/>
        </p:nvCxnSpPr>
        <p:spPr>
          <a:xfrm>
            <a:off x="838201" y="6089388"/>
            <a:ext cx="10520908" cy="1"/>
          </a:xfrm>
          <a:prstGeom prst="line">
            <a:avLst/>
          </a:prstGeom>
          <a:ln w="19050">
            <a:solidFill>
              <a:srgbClr val="C0C0C0"/>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38200" y="6236881"/>
            <a:ext cx="1040965" cy="385076"/>
          </a:xfrm>
          <a:prstGeom prst="rect">
            <a:avLst/>
          </a:prstGeom>
        </p:spPr>
      </p:pic>
      <p:sp>
        <p:nvSpPr>
          <p:cNvPr id="19" name="Slide Number Placeholder 6"/>
          <p:cNvSpPr txBox="1">
            <a:spLocks/>
          </p:cNvSpPr>
          <p:nvPr userDrawn="1"/>
        </p:nvSpPr>
        <p:spPr>
          <a:xfrm>
            <a:off x="8738884" y="6366263"/>
            <a:ext cx="2743200" cy="365125"/>
          </a:xfrm>
          <a:prstGeom prst="rect">
            <a:avLst/>
          </a:prstGeom>
        </p:spPr>
        <p:txBody>
          <a:bodyPr vert="horz" lIns="121920" tIns="60960" rIns="121920" bIns="60960" rtlCol="0"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915D2C3-7EB9-F849-9C19-1CC92E2870ED}" type="slidenum">
              <a:rPr lang="en-US" sz="1333" smtClean="0">
                <a:latin typeface="Georgia" charset="0"/>
                <a:ea typeface="Georgia" charset="0"/>
                <a:cs typeface="Georgia" charset="0"/>
              </a:rPr>
              <a:pPr/>
              <a:t>‹#›</a:t>
            </a:fld>
            <a:endParaRPr lang="en-US" sz="1333" dirty="0">
              <a:latin typeface="Georgia" charset="0"/>
              <a:ea typeface="Georgia" charset="0"/>
              <a:cs typeface="Georgia" charset="0"/>
            </a:endParaRPr>
          </a:p>
        </p:txBody>
      </p:sp>
    </p:spTree>
    <p:extLst>
      <p:ext uri="{BB962C8B-B14F-4D97-AF65-F5344CB8AC3E}">
        <p14:creationId xmlns:p14="http://schemas.microsoft.com/office/powerpoint/2010/main" val="172823164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id="1" dur="indefinite" restart="never" nodeType="tmRoot"/>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7.xml"/><Relationship Id="rId4" Type="http://schemas.openxmlformats.org/officeDocument/2006/relationships/chart" Target="../charts/chart9.xml"/></Relationships>
</file>

<file path=ppt/slides/_rels/slide2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7.xml"/><Relationship Id="rId4" Type="http://schemas.openxmlformats.org/officeDocument/2006/relationships/chart" Target="../charts/char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diagramLayout" Target="../diagrams/layout12.xml"/><Relationship Id="rId7" Type="http://schemas.openxmlformats.org/officeDocument/2006/relationships/diagramData" Target="../diagrams/data13.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0" Type="http://schemas.openxmlformats.org/officeDocument/2006/relationships/diagramColors" Target="../diagrams/colors13.xml"/><Relationship Id="rId4" Type="http://schemas.openxmlformats.org/officeDocument/2006/relationships/diagramQuickStyle" Target="../diagrams/quickStyle12.xml"/><Relationship Id="rId9" Type="http://schemas.openxmlformats.org/officeDocument/2006/relationships/diagramQuickStyle" Target="../diagrams/quickStyle1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7.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1069848" y="4135328"/>
            <a:ext cx="10998222" cy="576499"/>
          </a:xfrm>
        </p:spPr>
        <p:txBody>
          <a:bodyPr/>
          <a:lstStyle/>
          <a:p>
            <a:r>
              <a:rPr lang="en-US" sz="3200" dirty="0" smtClean="0"/>
              <a:t>Advancing Social Mobility and Academic Excellence</a:t>
            </a:r>
          </a:p>
          <a:p>
            <a:endParaRPr lang="en-US" dirty="0" smtClean="0"/>
          </a:p>
          <a:p>
            <a:r>
              <a:rPr lang="en-US" dirty="0" smtClean="0"/>
              <a:t>Braden J. Hosch, PhD</a:t>
            </a:r>
            <a:br>
              <a:rPr lang="en-US" dirty="0" smtClean="0"/>
            </a:br>
            <a:r>
              <a:rPr lang="en-US" dirty="0" smtClean="0"/>
              <a:t>Asst. Vice President for Institutional Research, Planning &amp; Effectiveness</a:t>
            </a:r>
          </a:p>
          <a:p>
            <a:r>
              <a:rPr lang="en-US" dirty="0" smtClean="0"/>
              <a:t>Charles Robbins, DSW, LCSW</a:t>
            </a:r>
            <a:br>
              <a:rPr lang="en-US" dirty="0" smtClean="0"/>
            </a:br>
            <a:r>
              <a:rPr lang="en-US" dirty="0" smtClean="0"/>
              <a:t>Vice Provost for Undergraduate Education and Dean of the Undergraduate Colleges</a:t>
            </a:r>
            <a:endParaRPr lang="en-US" dirty="0"/>
          </a:p>
        </p:txBody>
      </p:sp>
    </p:spTree>
    <p:extLst>
      <p:ext uri="{BB962C8B-B14F-4D97-AF65-F5344CB8AC3E}">
        <p14:creationId xmlns:p14="http://schemas.microsoft.com/office/powerpoint/2010/main" val="17385749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Mobility Report Major Findings</a:t>
            </a:r>
            <a:endParaRPr lang="en-US" dirty="0"/>
          </a:p>
        </p:txBody>
      </p:sp>
      <p:graphicFrame>
        <p:nvGraphicFramePr>
          <p:cNvPr id="5" name="Diagram 4"/>
          <p:cNvGraphicFramePr/>
          <p:nvPr>
            <p:extLst>
              <p:ext uri="{D42A27DB-BD31-4B8C-83A1-F6EECF244321}">
                <p14:modId xmlns:p14="http://schemas.microsoft.com/office/powerpoint/2010/main" val="2027324017"/>
              </p:ext>
            </p:extLst>
          </p:nvPr>
        </p:nvGraphicFramePr>
        <p:xfrm>
          <a:off x="979055" y="1182255"/>
          <a:ext cx="10298545" cy="49560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465964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8709712" y="2778339"/>
            <a:ext cx="1897091" cy="673633"/>
          </a:xfrm>
          <a:prstGeom prst="roundRect">
            <a:avLst/>
          </a:prstGeom>
          <a:solidFill>
            <a:schemeClr val="tx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6" name="Rounded Rectangle 15"/>
          <p:cNvSpPr/>
          <p:nvPr/>
        </p:nvSpPr>
        <p:spPr>
          <a:xfrm>
            <a:off x="4806785" y="2782999"/>
            <a:ext cx="1897091" cy="67363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3" name="Rounded Rectangle 2"/>
          <p:cNvSpPr/>
          <p:nvPr/>
        </p:nvSpPr>
        <p:spPr>
          <a:xfrm>
            <a:off x="761973" y="2787308"/>
            <a:ext cx="1897091" cy="67363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Stony Brook’ calculated mobility rate</a:t>
            </a:r>
            <a:endParaRPr lang="en-US" dirty="0"/>
          </a:p>
        </p:txBody>
      </p:sp>
      <p:sp>
        <p:nvSpPr>
          <p:cNvPr id="15" name="Text Placeholder 2"/>
          <p:cNvSpPr>
            <a:spLocks noGrp="1"/>
          </p:cNvSpPr>
          <p:nvPr>
            <p:ph type="body" idx="1"/>
          </p:nvPr>
        </p:nvSpPr>
        <p:spPr>
          <a:xfrm>
            <a:off x="795867" y="5603324"/>
            <a:ext cx="10448782" cy="463666"/>
          </a:xfrm>
        </p:spPr>
        <p:txBody>
          <a:bodyPr/>
          <a:lstStyle/>
          <a:p>
            <a:pPr marL="0" indent="0">
              <a:buNone/>
            </a:pPr>
            <a:r>
              <a:rPr lang="en-US" sz="1400" dirty="0" smtClean="0"/>
              <a:t>Source: Chetty, et al. online data table 3, amounts are 2015 dollars, adjusted by CPI-U. Graduate income is a non-zero median.</a:t>
            </a:r>
            <a:endParaRPr lang="en-US" sz="1400" dirty="0"/>
          </a:p>
        </p:txBody>
      </p:sp>
      <p:sp>
        <p:nvSpPr>
          <p:cNvPr id="9" name="TextBox 8"/>
          <p:cNvSpPr txBox="1"/>
          <p:nvPr/>
        </p:nvSpPr>
        <p:spPr>
          <a:xfrm>
            <a:off x="649345" y="1086344"/>
            <a:ext cx="2239765" cy="3816429"/>
          </a:xfrm>
          <a:prstGeom prst="rect">
            <a:avLst/>
          </a:prstGeom>
          <a:noFill/>
        </p:spPr>
        <p:txBody>
          <a:bodyPr wrap="square" rtlCol="0">
            <a:spAutoFit/>
          </a:bodyPr>
          <a:lstStyle/>
          <a:p>
            <a:pPr algn="ctr"/>
            <a:endParaRPr lang="en-US" sz="3600" b="1" dirty="0">
              <a:latin typeface="Arial" panose="020B0604020202020204" pitchFamily="34" charset="0"/>
              <a:cs typeface="Arial" panose="020B0604020202020204" pitchFamily="34" charset="0"/>
            </a:endParaRPr>
          </a:p>
          <a:p>
            <a:pPr algn="ctr"/>
            <a:r>
              <a:rPr lang="en-US" sz="3600" b="1" dirty="0">
                <a:latin typeface="Arial" panose="020B0604020202020204" pitchFamily="34" charset="0"/>
                <a:cs typeface="Arial" panose="020B0604020202020204" pitchFamily="34" charset="0"/>
              </a:rPr>
              <a:t>Access</a:t>
            </a:r>
          </a:p>
          <a:p>
            <a:pPr algn="ctr"/>
            <a:endParaRPr lang="en-US" sz="3600" b="1" dirty="0">
              <a:latin typeface="Arial" panose="020B0604020202020204" pitchFamily="34" charset="0"/>
              <a:cs typeface="Arial" panose="020B0604020202020204" pitchFamily="34" charset="0"/>
            </a:endParaRPr>
          </a:p>
          <a:p>
            <a:pPr algn="ctr"/>
            <a:r>
              <a:rPr lang="en-US" sz="4400" b="1" dirty="0" smtClean="0">
                <a:solidFill>
                  <a:schemeClr val="bg1"/>
                </a:solidFill>
                <a:latin typeface="Arial" panose="020B0604020202020204" pitchFamily="34" charset="0"/>
                <a:cs typeface="Arial" panose="020B0604020202020204" pitchFamily="34" charset="0"/>
              </a:rPr>
              <a:t>16.5%</a:t>
            </a:r>
          </a:p>
          <a:p>
            <a:pPr algn="ctr"/>
            <a:r>
              <a:rPr lang="en-US" dirty="0" smtClean="0">
                <a:latin typeface="Arial" panose="020B0604020202020204" pitchFamily="34" charset="0"/>
                <a:cs typeface="Arial" panose="020B0604020202020204" pitchFamily="34" charset="0"/>
              </a:rPr>
              <a:t>of students came from the lowest quintile of family income</a:t>
            </a:r>
          </a:p>
          <a:p>
            <a:pPr algn="ctr"/>
            <a:r>
              <a:rPr lang="en-US" dirty="0" smtClean="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under $25,000)</a:t>
            </a:r>
          </a:p>
        </p:txBody>
      </p:sp>
      <p:sp>
        <p:nvSpPr>
          <p:cNvPr id="10" name="TextBox 9"/>
          <p:cNvSpPr txBox="1"/>
          <p:nvPr/>
        </p:nvSpPr>
        <p:spPr>
          <a:xfrm>
            <a:off x="4716746" y="1061438"/>
            <a:ext cx="2239765" cy="3816429"/>
          </a:xfrm>
          <a:prstGeom prst="rect">
            <a:avLst/>
          </a:prstGeom>
          <a:noFill/>
        </p:spPr>
        <p:txBody>
          <a:bodyPr wrap="square" rtlCol="0">
            <a:spAutoFit/>
          </a:bodyPr>
          <a:lstStyle/>
          <a:p>
            <a:pPr algn="ctr"/>
            <a:endParaRPr lang="en-US" sz="3600" b="1" dirty="0">
              <a:latin typeface="Arial" panose="020B0604020202020204" pitchFamily="34" charset="0"/>
              <a:cs typeface="Arial" panose="020B0604020202020204" pitchFamily="34" charset="0"/>
            </a:endParaRPr>
          </a:p>
          <a:p>
            <a:pPr algn="ctr"/>
            <a:r>
              <a:rPr lang="en-US" sz="3600" b="1" dirty="0">
                <a:latin typeface="Arial" panose="020B0604020202020204" pitchFamily="34" charset="0"/>
                <a:cs typeface="Arial" panose="020B0604020202020204" pitchFamily="34" charset="0"/>
              </a:rPr>
              <a:t>Success</a:t>
            </a:r>
          </a:p>
          <a:p>
            <a:pPr algn="ctr"/>
            <a:endParaRPr lang="en-US" sz="3600" b="1" dirty="0">
              <a:latin typeface="Arial" panose="020B0604020202020204" pitchFamily="34" charset="0"/>
              <a:cs typeface="Arial" panose="020B0604020202020204" pitchFamily="34" charset="0"/>
            </a:endParaRPr>
          </a:p>
          <a:p>
            <a:pPr algn="ctr"/>
            <a:r>
              <a:rPr lang="en-US" sz="4400" b="1" dirty="0">
                <a:solidFill>
                  <a:schemeClr val="bg1"/>
                </a:solidFill>
                <a:latin typeface="Arial" panose="020B0604020202020204" pitchFamily="34" charset="0"/>
                <a:cs typeface="Arial" panose="020B0604020202020204" pitchFamily="34" charset="0"/>
              </a:rPr>
              <a:t>54.5%</a:t>
            </a:r>
          </a:p>
          <a:p>
            <a:pPr algn="ctr"/>
            <a:r>
              <a:rPr lang="en-US" dirty="0">
                <a:latin typeface="Arial" panose="020B0604020202020204" pitchFamily="34" charset="0"/>
                <a:cs typeface="Arial" panose="020B0604020202020204" pitchFamily="34" charset="0"/>
              </a:rPr>
              <a:t>of these students reached the top quintile of graduate income in their 30s (over $58,000)</a:t>
            </a:r>
          </a:p>
        </p:txBody>
      </p:sp>
      <p:sp>
        <p:nvSpPr>
          <p:cNvPr id="11" name="TextBox 10"/>
          <p:cNvSpPr txBox="1"/>
          <p:nvPr/>
        </p:nvSpPr>
        <p:spPr>
          <a:xfrm>
            <a:off x="8603082" y="1061438"/>
            <a:ext cx="2239765" cy="3816429"/>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Mobility Rate</a:t>
            </a:r>
          </a:p>
          <a:p>
            <a:pPr algn="ctr"/>
            <a:endParaRPr lang="en-US" sz="3600" b="1" dirty="0">
              <a:latin typeface="Arial" panose="020B0604020202020204" pitchFamily="34" charset="0"/>
              <a:cs typeface="Arial" panose="020B0604020202020204" pitchFamily="34" charset="0"/>
            </a:endParaRPr>
          </a:p>
          <a:p>
            <a:pPr algn="ctr"/>
            <a:r>
              <a:rPr lang="en-US" sz="4400" b="1" dirty="0">
                <a:solidFill>
                  <a:schemeClr val="bg1"/>
                </a:solidFill>
                <a:latin typeface="Arial" panose="020B0604020202020204" pitchFamily="34" charset="0"/>
                <a:cs typeface="Arial" panose="020B0604020202020204" pitchFamily="34" charset="0"/>
              </a:rPr>
              <a:t>8.4%</a:t>
            </a:r>
          </a:p>
          <a:p>
            <a:pPr algn="ctr"/>
            <a:r>
              <a:rPr lang="en-US" dirty="0">
                <a:latin typeface="Arial" panose="020B0604020202020204" pitchFamily="34" charset="0"/>
                <a:cs typeface="Arial" panose="020B0604020202020204" pitchFamily="34" charset="0"/>
              </a:rPr>
              <a:t>Stony Brook ranked #3 among all institutions and #1 among highly selective institutions </a:t>
            </a:r>
          </a:p>
        </p:txBody>
      </p:sp>
      <p:sp>
        <p:nvSpPr>
          <p:cNvPr id="12" name="TextBox 11"/>
          <p:cNvSpPr txBox="1"/>
          <p:nvPr/>
        </p:nvSpPr>
        <p:spPr>
          <a:xfrm>
            <a:off x="3269129" y="2783000"/>
            <a:ext cx="389850"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X</a:t>
            </a:r>
          </a:p>
        </p:txBody>
      </p:sp>
      <p:sp>
        <p:nvSpPr>
          <p:cNvPr id="13" name="TextBox 12"/>
          <p:cNvSpPr txBox="1"/>
          <p:nvPr/>
        </p:nvSpPr>
        <p:spPr>
          <a:xfrm>
            <a:off x="7628817" y="2893293"/>
            <a:ext cx="364202"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a:t>
            </a:r>
          </a:p>
        </p:txBody>
      </p:sp>
      <p:sp>
        <p:nvSpPr>
          <p:cNvPr id="14" name="TextBox 13"/>
          <p:cNvSpPr txBox="1"/>
          <p:nvPr/>
        </p:nvSpPr>
        <p:spPr>
          <a:xfrm>
            <a:off x="795867" y="5005917"/>
            <a:ext cx="9384300" cy="58477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Median income of all </a:t>
            </a:r>
            <a:r>
              <a:rPr lang="en-US" sz="2400" dirty="0" smtClean="0">
                <a:latin typeface="Arial" panose="020B0604020202020204" pitchFamily="34" charset="0"/>
                <a:cs typeface="Arial" panose="020B0604020202020204" pitchFamily="34" charset="0"/>
              </a:rPr>
              <a:t>Stony Brook graduates </a:t>
            </a:r>
            <a:r>
              <a:rPr lang="en-US" sz="2400" dirty="0">
                <a:latin typeface="Arial" panose="020B0604020202020204" pitchFamily="34" charset="0"/>
                <a:cs typeface="Arial" panose="020B0604020202020204" pitchFamily="34" charset="0"/>
              </a:rPr>
              <a:t>in their 30s: </a:t>
            </a:r>
            <a:r>
              <a:rPr lang="en-US" sz="3200" b="1" dirty="0">
                <a:latin typeface="Arial" panose="020B0604020202020204" pitchFamily="34" charset="0"/>
                <a:cs typeface="Arial" panose="020B0604020202020204" pitchFamily="34" charset="0"/>
              </a:rPr>
              <a:t>$64,700</a:t>
            </a:r>
          </a:p>
        </p:txBody>
      </p:sp>
    </p:spTree>
    <p:extLst>
      <p:ext uri="{BB962C8B-B14F-4D97-AF65-F5344CB8AC3E}">
        <p14:creationId xmlns:p14="http://schemas.microsoft.com/office/powerpoint/2010/main" val="4260831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Stony Brook ranked #3 on social mobility rate; #1 among highly selective universities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394318158"/>
              </p:ext>
            </p:extLst>
          </p:nvPr>
        </p:nvGraphicFramePr>
        <p:xfrm>
          <a:off x="914397" y="1658203"/>
          <a:ext cx="10257185" cy="3688080"/>
        </p:xfrm>
        <a:graphic>
          <a:graphicData uri="http://schemas.openxmlformats.org/drawingml/2006/table">
            <a:tbl>
              <a:tblPr firstRow="1" bandRow="1">
                <a:tableStyleId>{2D5ABB26-0587-4C30-8999-92F81FD0307C}</a:tableStyleId>
              </a:tblPr>
              <a:tblGrid>
                <a:gridCol w="1034300">
                  <a:extLst>
                    <a:ext uri="{9D8B030D-6E8A-4147-A177-3AD203B41FA5}">
                      <a16:colId xmlns:a16="http://schemas.microsoft.com/office/drawing/2014/main" val="20000"/>
                    </a:ext>
                  </a:extLst>
                </a:gridCol>
                <a:gridCol w="3560463">
                  <a:extLst>
                    <a:ext uri="{9D8B030D-6E8A-4147-A177-3AD203B41FA5}">
                      <a16:colId xmlns:a16="http://schemas.microsoft.com/office/drawing/2014/main" val="20001"/>
                    </a:ext>
                  </a:extLst>
                </a:gridCol>
                <a:gridCol w="2230652">
                  <a:extLst>
                    <a:ext uri="{9D8B030D-6E8A-4147-A177-3AD203B41FA5}">
                      <a16:colId xmlns:a16="http://schemas.microsoft.com/office/drawing/2014/main" val="20002"/>
                    </a:ext>
                  </a:extLst>
                </a:gridCol>
                <a:gridCol w="1515699">
                  <a:extLst>
                    <a:ext uri="{9D8B030D-6E8A-4147-A177-3AD203B41FA5}">
                      <a16:colId xmlns:a16="http://schemas.microsoft.com/office/drawing/2014/main" val="20003"/>
                    </a:ext>
                  </a:extLst>
                </a:gridCol>
                <a:gridCol w="1916071">
                  <a:extLst>
                    <a:ext uri="{9D8B030D-6E8A-4147-A177-3AD203B41FA5}">
                      <a16:colId xmlns:a16="http://schemas.microsoft.com/office/drawing/2014/main" val="20004"/>
                    </a:ext>
                  </a:extLst>
                </a:gridCol>
              </a:tblGrid>
              <a:tr h="335280">
                <a:tc>
                  <a:txBody>
                    <a:bodyPr/>
                    <a:lstStyle/>
                    <a:p>
                      <a:pPr algn="ctr"/>
                      <a:r>
                        <a:rPr lang="en-US" sz="1600" dirty="0" smtClean="0">
                          <a:latin typeface="Arial" panose="020B0604020202020204" pitchFamily="34" charset="0"/>
                          <a:cs typeface="Arial" panose="020B0604020202020204" pitchFamily="34" charset="0"/>
                        </a:rPr>
                        <a:t>Rank</a:t>
                      </a:r>
                      <a:endParaRPr lang="en-US" sz="16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Name</a:t>
                      </a:r>
                      <a:endParaRPr lang="en-US" sz="16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latin typeface="Arial" panose="020B0604020202020204" pitchFamily="34" charset="0"/>
                          <a:cs typeface="Arial" panose="020B0604020202020204" pitchFamily="34" charset="0"/>
                        </a:rPr>
                        <a:t>Mobility</a:t>
                      </a:r>
                      <a:r>
                        <a:rPr lang="en-US" sz="1600" baseline="0" dirty="0" smtClean="0">
                          <a:latin typeface="Arial" panose="020B0604020202020204" pitchFamily="34" charset="0"/>
                          <a:cs typeface="Arial" panose="020B0604020202020204" pitchFamily="34" charset="0"/>
                        </a:rPr>
                        <a:t> Rate =</a:t>
                      </a:r>
                      <a:endParaRPr lang="en-US" sz="16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latin typeface="Arial" panose="020B0604020202020204" pitchFamily="34" charset="0"/>
                          <a:cs typeface="Arial" panose="020B0604020202020204" pitchFamily="34" charset="0"/>
                        </a:rPr>
                        <a:t>Access   X</a:t>
                      </a:r>
                      <a:endParaRPr lang="en-US" sz="16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latin typeface="Arial" panose="020B0604020202020204" pitchFamily="34" charset="0"/>
                          <a:cs typeface="Arial" panose="020B0604020202020204" pitchFamily="34" charset="0"/>
                        </a:rPr>
                        <a:t>Success Rate</a:t>
                      </a:r>
                      <a:endParaRPr lang="en-US" sz="16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35280">
                <a:tc>
                  <a:txBody>
                    <a:bodyPr/>
                    <a:lstStyle/>
                    <a:p>
                      <a:pPr algn="ctr"/>
                      <a:r>
                        <a:rPr lang="en-US" sz="1600" dirty="0" smtClean="0">
                          <a:latin typeface="Arial" panose="020B0604020202020204" pitchFamily="34" charset="0"/>
                          <a:cs typeface="Arial" panose="020B0604020202020204" pitchFamily="34" charset="0"/>
                        </a:rPr>
                        <a:t>1</a:t>
                      </a:r>
                      <a:endParaRPr lang="en-US" sz="16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r>
                        <a:rPr lang="en-US" sz="1600" dirty="0" smtClean="0">
                          <a:latin typeface="Arial" panose="020B0604020202020204" pitchFamily="34" charset="0"/>
                          <a:cs typeface="Arial" panose="020B0604020202020204" pitchFamily="34" charset="0"/>
                        </a:rPr>
                        <a:t>Cal State, LA</a:t>
                      </a:r>
                      <a:endParaRPr lang="en-US" sz="16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sz="1600" dirty="0" smtClean="0">
                          <a:latin typeface="Arial" panose="020B0604020202020204" pitchFamily="34" charset="0"/>
                          <a:cs typeface="Arial" panose="020B0604020202020204" pitchFamily="34" charset="0"/>
                        </a:rPr>
                        <a:t>9.9%</a:t>
                      </a:r>
                      <a:endParaRPr lang="en-US" sz="16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sz="1600" dirty="0" smtClean="0">
                          <a:latin typeface="Arial" panose="020B0604020202020204" pitchFamily="34" charset="0"/>
                          <a:cs typeface="Arial" panose="020B0604020202020204" pitchFamily="34" charset="0"/>
                        </a:rPr>
                        <a:t>33.1%</a:t>
                      </a:r>
                      <a:endParaRPr lang="en-US" sz="16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sz="1600" dirty="0" smtClean="0">
                          <a:latin typeface="Arial" panose="020B0604020202020204" pitchFamily="34" charset="0"/>
                          <a:cs typeface="Arial" panose="020B0604020202020204" pitchFamily="34" charset="0"/>
                        </a:rPr>
                        <a:t>29.9%</a:t>
                      </a:r>
                      <a:endParaRPr lang="en-US" sz="16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335280">
                <a:tc>
                  <a:txBody>
                    <a:bodyPr/>
                    <a:lstStyle/>
                    <a:p>
                      <a:pPr algn="ctr"/>
                      <a:r>
                        <a:rPr lang="en-US" sz="1600" dirty="0" smtClean="0">
                          <a:latin typeface="Arial" panose="020B0604020202020204" pitchFamily="34" charset="0"/>
                          <a:cs typeface="Arial" panose="020B0604020202020204" pitchFamily="34" charset="0"/>
                        </a:rPr>
                        <a:t>2</a:t>
                      </a:r>
                      <a:endParaRPr lang="en-US" sz="1600" dirty="0">
                        <a:latin typeface="Arial" panose="020B0604020202020204" pitchFamily="34" charset="0"/>
                        <a:cs typeface="Arial" panose="020B0604020202020204" pitchFamily="34" charset="0"/>
                      </a:endParaRPr>
                    </a:p>
                  </a:txBody>
                  <a:tcPr anchor="ctr"/>
                </a:tc>
                <a:tc>
                  <a:txBody>
                    <a:bodyPr/>
                    <a:lstStyle/>
                    <a:p>
                      <a:r>
                        <a:rPr lang="en-US" sz="1600" dirty="0" smtClean="0">
                          <a:latin typeface="Arial" panose="020B0604020202020204" pitchFamily="34" charset="0"/>
                          <a:cs typeface="Arial" panose="020B0604020202020204" pitchFamily="34" charset="0"/>
                        </a:rPr>
                        <a:t>Pace Univ.</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8.4%</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15.2%</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55.6%</a:t>
                      </a:r>
                      <a:endParaRPr 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335280">
                <a:tc>
                  <a:txBody>
                    <a:bodyPr/>
                    <a:lstStyle/>
                    <a:p>
                      <a:pPr algn="ctr"/>
                      <a:r>
                        <a:rPr lang="en-US" sz="1600" b="1" dirty="0" smtClean="0">
                          <a:latin typeface="Arial" panose="020B0604020202020204" pitchFamily="34" charset="0"/>
                          <a:cs typeface="Arial" panose="020B0604020202020204" pitchFamily="34" charset="0"/>
                        </a:rPr>
                        <a:t>3</a:t>
                      </a:r>
                      <a:endParaRPr lang="en-US" sz="1600" b="1" dirty="0">
                        <a:latin typeface="Arial" panose="020B0604020202020204" pitchFamily="34" charset="0"/>
                        <a:cs typeface="Arial" panose="020B0604020202020204" pitchFamily="34" charset="0"/>
                      </a:endParaRPr>
                    </a:p>
                  </a:txBody>
                  <a:tcPr anchor="ctr">
                    <a:solidFill>
                      <a:schemeClr val="accent4"/>
                    </a:solidFill>
                  </a:tcPr>
                </a:tc>
                <a:tc>
                  <a:txBody>
                    <a:bodyPr/>
                    <a:lstStyle/>
                    <a:p>
                      <a:r>
                        <a:rPr lang="en-US" sz="1600" b="1" dirty="0" smtClean="0">
                          <a:latin typeface="Arial" panose="020B0604020202020204" pitchFamily="34" charset="0"/>
                          <a:cs typeface="Arial" panose="020B0604020202020204" pitchFamily="34" charset="0"/>
                        </a:rPr>
                        <a:t>Stony</a:t>
                      </a:r>
                      <a:r>
                        <a:rPr lang="en-US" sz="1600" b="1" baseline="0" dirty="0" smtClean="0">
                          <a:latin typeface="Arial" panose="020B0604020202020204" pitchFamily="34" charset="0"/>
                          <a:cs typeface="Arial" panose="020B0604020202020204" pitchFamily="34" charset="0"/>
                        </a:rPr>
                        <a:t> Brook U.</a:t>
                      </a:r>
                      <a:endParaRPr lang="en-US" sz="1600" b="1" dirty="0">
                        <a:latin typeface="Arial" panose="020B0604020202020204" pitchFamily="34" charset="0"/>
                        <a:cs typeface="Arial" panose="020B0604020202020204" pitchFamily="34" charset="0"/>
                      </a:endParaRPr>
                    </a:p>
                  </a:txBody>
                  <a:tcPr anchor="ctr">
                    <a:solidFill>
                      <a:schemeClr val="accent4"/>
                    </a:solidFill>
                  </a:tcPr>
                </a:tc>
                <a:tc>
                  <a:txBody>
                    <a:bodyPr/>
                    <a:lstStyle/>
                    <a:p>
                      <a:pPr algn="ctr"/>
                      <a:r>
                        <a:rPr lang="en-US" sz="1600" b="1" dirty="0" smtClean="0">
                          <a:latin typeface="Arial" panose="020B0604020202020204" pitchFamily="34" charset="0"/>
                          <a:cs typeface="Arial" panose="020B0604020202020204" pitchFamily="34" charset="0"/>
                        </a:rPr>
                        <a:t>8.4%</a:t>
                      </a:r>
                      <a:endParaRPr lang="en-US" sz="1600" b="1" dirty="0">
                        <a:latin typeface="Arial" panose="020B0604020202020204" pitchFamily="34" charset="0"/>
                        <a:cs typeface="Arial" panose="020B0604020202020204" pitchFamily="34" charset="0"/>
                      </a:endParaRPr>
                    </a:p>
                  </a:txBody>
                  <a:tcPr anchor="ctr">
                    <a:solidFill>
                      <a:schemeClr val="accent4"/>
                    </a:solidFill>
                  </a:tcPr>
                </a:tc>
                <a:tc>
                  <a:txBody>
                    <a:bodyPr/>
                    <a:lstStyle/>
                    <a:p>
                      <a:pPr algn="ctr"/>
                      <a:r>
                        <a:rPr lang="en-US" sz="1600" b="1" dirty="0" smtClean="0">
                          <a:latin typeface="Arial" panose="020B0604020202020204" pitchFamily="34" charset="0"/>
                          <a:cs typeface="Arial" panose="020B0604020202020204" pitchFamily="34" charset="0"/>
                        </a:rPr>
                        <a:t>16.5%</a:t>
                      </a:r>
                      <a:endParaRPr lang="en-US" sz="1600" b="1" dirty="0">
                        <a:latin typeface="Arial" panose="020B0604020202020204" pitchFamily="34" charset="0"/>
                        <a:cs typeface="Arial" panose="020B0604020202020204" pitchFamily="34" charset="0"/>
                      </a:endParaRPr>
                    </a:p>
                  </a:txBody>
                  <a:tcPr anchor="ctr">
                    <a:solidFill>
                      <a:schemeClr val="accent4"/>
                    </a:solidFill>
                  </a:tcPr>
                </a:tc>
                <a:tc>
                  <a:txBody>
                    <a:bodyPr/>
                    <a:lstStyle/>
                    <a:p>
                      <a:pPr algn="ctr"/>
                      <a:r>
                        <a:rPr lang="en-US" sz="1600" b="1" dirty="0" smtClean="0">
                          <a:latin typeface="Arial" panose="020B0604020202020204" pitchFamily="34" charset="0"/>
                          <a:cs typeface="Arial" panose="020B0604020202020204" pitchFamily="34" charset="0"/>
                        </a:rPr>
                        <a:t>51.2%</a:t>
                      </a:r>
                      <a:endParaRPr lang="en-US" sz="1600" b="1" dirty="0">
                        <a:latin typeface="Arial" panose="020B0604020202020204" pitchFamily="34" charset="0"/>
                        <a:cs typeface="Arial" panose="020B0604020202020204" pitchFamily="34" charset="0"/>
                      </a:endParaRPr>
                    </a:p>
                  </a:txBody>
                  <a:tcPr anchor="ctr">
                    <a:solidFill>
                      <a:schemeClr val="accent4"/>
                    </a:solidFill>
                  </a:tcPr>
                </a:tc>
                <a:extLst>
                  <a:ext uri="{0D108BD9-81ED-4DB2-BD59-A6C34878D82A}">
                    <a16:rowId xmlns:a16="http://schemas.microsoft.com/office/drawing/2014/main" val="10003"/>
                  </a:ext>
                </a:extLst>
              </a:tr>
              <a:tr h="335280">
                <a:tc>
                  <a:txBody>
                    <a:bodyPr/>
                    <a:lstStyle/>
                    <a:p>
                      <a:pPr algn="ctr"/>
                      <a:r>
                        <a:rPr lang="en-US" sz="1600" dirty="0" smtClean="0">
                          <a:latin typeface="Arial" panose="020B0604020202020204" pitchFamily="34" charset="0"/>
                          <a:cs typeface="Arial" panose="020B0604020202020204" pitchFamily="34" charset="0"/>
                        </a:rPr>
                        <a:t>4</a:t>
                      </a:r>
                      <a:endParaRPr lang="en-US" sz="1600" dirty="0">
                        <a:latin typeface="Arial" panose="020B0604020202020204" pitchFamily="34" charset="0"/>
                        <a:cs typeface="Arial" panose="020B0604020202020204" pitchFamily="34" charset="0"/>
                      </a:endParaRPr>
                    </a:p>
                  </a:txBody>
                  <a:tcPr anchor="ctr"/>
                </a:tc>
                <a:tc>
                  <a:txBody>
                    <a:bodyPr/>
                    <a:lstStyle/>
                    <a:p>
                      <a:r>
                        <a:rPr lang="en-US" sz="1600" dirty="0" smtClean="0">
                          <a:latin typeface="Arial" panose="020B0604020202020204" pitchFamily="34" charset="0"/>
                          <a:cs typeface="Arial" panose="020B0604020202020204" pitchFamily="34" charset="0"/>
                        </a:rPr>
                        <a:t>Technical Career</a:t>
                      </a:r>
                      <a:r>
                        <a:rPr lang="en-US" sz="1600" baseline="0" dirty="0" smtClean="0">
                          <a:latin typeface="Arial" panose="020B0604020202020204" pitchFamily="34" charset="0"/>
                          <a:cs typeface="Arial" panose="020B0604020202020204" pitchFamily="34" charset="0"/>
                        </a:rPr>
                        <a:t> Insts.</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8.0%</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40.3%</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19.8%</a:t>
                      </a:r>
                      <a:endParaRPr 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335280">
                <a:tc>
                  <a:txBody>
                    <a:bodyPr/>
                    <a:lstStyle/>
                    <a:p>
                      <a:pPr algn="ctr"/>
                      <a:r>
                        <a:rPr lang="en-US" sz="1600" dirty="0" smtClean="0">
                          <a:latin typeface="Arial" panose="020B0604020202020204" pitchFamily="34" charset="0"/>
                          <a:cs typeface="Arial" panose="020B0604020202020204" pitchFamily="34" charset="0"/>
                        </a:rPr>
                        <a:t>5</a:t>
                      </a:r>
                      <a:endParaRPr lang="en-US" sz="1600" dirty="0">
                        <a:latin typeface="Arial" panose="020B0604020202020204" pitchFamily="34" charset="0"/>
                        <a:cs typeface="Arial" panose="020B0604020202020204" pitchFamily="34" charset="0"/>
                      </a:endParaRPr>
                    </a:p>
                  </a:txBody>
                  <a:tcPr anchor="ctr"/>
                </a:tc>
                <a:tc>
                  <a:txBody>
                    <a:bodyPr/>
                    <a:lstStyle/>
                    <a:p>
                      <a:r>
                        <a:rPr lang="en-US" sz="1600" dirty="0" smtClean="0">
                          <a:latin typeface="Arial" panose="020B0604020202020204" pitchFamily="34" charset="0"/>
                          <a:cs typeface="Arial" panose="020B0604020202020204" pitchFamily="34" charset="0"/>
                        </a:rPr>
                        <a:t>U of Texas –</a:t>
                      </a:r>
                      <a:r>
                        <a:rPr lang="en-US" sz="1600" baseline="0" dirty="0" smtClean="0">
                          <a:latin typeface="Arial" panose="020B0604020202020204" pitchFamily="34" charset="0"/>
                          <a:cs typeface="Arial" panose="020B0604020202020204" pitchFamily="34" charset="0"/>
                        </a:rPr>
                        <a:t> Pan American</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7.6%</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38.7%</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19.8%</a:t>
                      </a:r>
                      <a:endParaRPr 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335280">
                <a:tc>
                  <a:txBody>
                    <a:bodyPr/>
                    <a:lstStyle/>
                    <a:p>
                      <a:pPr algn="ctr"/>
                      <a:r>
                        <a:rPr lang="en-US" sz="1600" dirty="0" smtClean="0">
                          <a:latin typeface="Arial" panose="020B0604020202020204" pitchFamily="34" charset="0"/>
                          <a:cs typeface="Arial" panose="020B0604020202020204" pitchFamily="34" charset="0"/>
                        </a:rPr>
                        <a:t>6</a:t>
                      </a:r>
                      <a:endParaRPr lang="en-US" sz="1600" dirty="0">
                        <a:latin typeface="Arial" panose="020B0604020202020204" pitchFamily="34" charset="0"/>
                        <a:cs typeface="Arial" panose="020B0604020202020204" pitchFamily="34" charset="0"/>
                      </a:endParaRPr>
                    </a:p>
                  </a:txBody>
                  <a:tcPr anchor="ctr"/>
                </a:tc>
                <a:tc>
                  <a:txBody>
                    <a:bodyPr/>
                    <a:lstStyle/>
                    <a:p>
                      <a:r>
                        <a:rPr lang="en-US" sz="1600" dirty="0" smtClean="0">
                          <a:latin typeface="Arial" panose="020B0604020202020204" pitchFamily="34" charset="0"/>
                          <a:cs typeface="Arial" panose="020B0604020202020204" pitchFamily="34" charset="0"/>
                        </a:rPr>
                        <a:t>CUNY System</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7.2%</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28.7%</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25.2%</a:t>
                      </a:r>
                      <a:endParaRPr 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r h="335280">
                <a:tc>
                  <a:txBody>
                    <a:bodyPr/>
                    <a:lstStyle/>
                    <a:p>
                      <a:pPr algn="ctr"/>
                      <a:r>
                        <a:rPr lang="en-US" sz="1600" dirty="0" smtClean="0">
                          <a:latin typeface="Arial" panose="020B0604020202020204" pitchFamily="34" charset="0"/>
                          <a:cs typeface="Arial" panose="020B0604020202020204" pitchFamily="34" charset="0"/>
                        </a:rPr>
                        <a:t>7</a:t>
                      </a:r>
                      <a:endParaRPr lang="en-US" sz="1600" dirty="0">
                        <a:latin typeface="Arial" panose="020B0604020202020204" pitchFamily="34" charset="0"/>
                        <a:cs typeface="Arial" panose="020B0604020202020204" pitchFamily="34" charset="0"/>
                      </a:endParaRPr>
                    </a:p>
                  </a:txBody>
                  <a:tcPr anchor="ctr"/>
                </a:tc>
                <a:tc>
                  <a:txBody>
                    <a:bodyPr/>
                    <a:lstStyle/>
                    <a:p>
                      <a:r>
                        <a:rPr lang="en-US" sz="1600" dirty="0" smtClean="0">
                          <a:latin typeface="Arial" panose="020B0604020202020204" pitchFamily="34" charset="0"/>
                          <a:cs typeface="Arial" panose="020B0604020202020204" pitchFamily="34" charset="0"/>
                        </a:rPr>
                        <a:t>Glendale</a:t>
                      </a:r>
                      <a:r>
                        <a:rPr lang="en-US" sz="1600" baseline="0" dirty="0" smtClean="0">
                          <a:latin typeface="Arial" panose="020B0604020202020204" pitchFamily="34" charset="0"/>
                          <a:cs typeface="Arial" panose="020B0604020202020204" pitchFamily="34" charset="0"/>
                        </a:rPr>
                        <a:t> Comm. Coll.</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7.1%</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32.4%</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21.9%</a:t>
                      </a:r>
                      <a:endParaRPr 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7"/>
                  </a:ext>
                </a:extLst>
              </a:tr>
              <a:tr h="335280">
                <a:tc>
                  <a:txBody>
                    <a:bodyPr/>
                    <a:lstStyle/>
                    <a:p>
                      <a:pPr algn="ctr"/>
                      <a:r>
                        <a:rPr lang="en-US" sz="1600" dirty="0" smtClean="0">
                          <a:latin typeface="Arial" panose="020B0604020202020204" pitchFamily="34" charset="0"/>
                          <a:cs typeface="Arial" panose="020B0604020202020204" pitchFamily="34" charset="0"/>
                        </a:rPr>
                        <a:t>8</a:t>
                      </a:r>
                      <a:endParaRPr lang="en-US" sz="1600" dirty="0">
                        <a:latin typeface="Arial" panose="020B0604020202020204" pitchFamily="34" charset="0"/>
                        <a:cs typeface="Arial" panose="020B0604020202020204" pitchFamily="34" charset="0"/>
                      </a:endParaRPr>
                    </a:p>
                  </a:txBody>
                  <a:tcPr anchor="ctr"/>
                </a:tc>
                <a:tc>
                  <a:txBody>
                    <a:bodyPr/>
                    <a:lstStyle/>
                    <a:p>
                      <a:r>
                        <a:rPr lang="en-US" sz="1600" dirty="0" smtClean="0">
                          <a:latin typeface="Arial" panose="020B0604020202020204" pitchFamily="34" charset="0"/>
                          <a:cs typeface="Arial" panose="020B0604020202020204" pitchFamily="34" charset="0"/>
                        </a:rPr>
                        <a:t>South Texas College</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6.9%</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52.4%</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13.2%</a:t>
                      </a:r>
                      <a:endParaRPr 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8"/>
                  </a:ext>
                </a:extLst>
              </a:tr>
              <a:tr h="335280">
                <a:tc>
                  <a:txBody>
                    <a:bodyPr/>
                    <a:lstStyle/>
                    <a:p>
                      <a:pPr algn="ctr"/>
                      <a:r>
                        <a:rPr lang="en-US" sz="1600" dirty="0" smtClean="0">
                          <a:latin typeface="Arial" panose="020B0604020202020204" pitchFamily="34" charset="0"/>
                          <a:cs typeface="Arial" panose="020B0604020202020204" pitchFamily="34" charset="0"/>
                        </a:rPr>
                        <a:t>9</a:t>
                      </a:r>
                      <a:endParaRPr lang="en-US" sz="1600" dirty="0">
                        <a:latin typeface="Arial" panose="020B0604020202020204" pitchFamily="34" charset="0"/>
                        <a:cs typeface="Arial" panose="020B0604020202020204" pitchFamily="34" charset="0"/>
                      </a:endParaRPr>
                    </a:p>
                  </a:txBody>
                  <a:tcPr anchor="ctr"/>
                </a:tc>
                <a:tc>
                  <a:txBody>
                    <a:bodyPr/>
                    <a:lstStyle/>
                    <a:p>
                      <a:r>
                        <a:rPr lang="en-US" sz="1600" dirty="0" smtClean="0">
                          <a:latin typeface="Arial" panose="020B0604020202020204" pitchFamily="34" charset="0"/>
                          <a:cs typeface="Arial" panose="020B0604020202020204" pitchFamily="34" charset="0"/>
                        </a:rPr>
                        <a:t>Cal State, Poly.-Pomona</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6.8%</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14.9%</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45.8%</a:t>
                      </a:r>
                      <a:endParaRPr 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9"/>
                  </a:ext>
                </a:extLst>
              </a:tr>
              <a:tr h="335280">
                <a:tc>
                  <a:txBody>
                    <a:bodyPr/>
                    <a:lstStyle/>
                    <a:p>
                      <a:pPr algn="ctr"/>
                      <a:r>
                        <a:rPr lang="en-US" sz="1600" dirty="0" smtClean="0">
                          <a:latin typeface="Arial" panose="020B0604020202020204" pitchFamily="34" charset="0"/>
                          <a:cs typeface="Arial" panose="020B0604020202020204" pitchFamily="34" charset="0"/>
                        </a:rPr>
                        <a:t>10</a:t>
                      </a:r>
                      <a:endParaRPr lang="en-US" sz="1600" dirty="0">
                        <a:latin typeface="Arial" panose="020B0604020202020204" pitchFamily="34" charset="0"/>
                        <a:cs typeface="Arial" panose="020B0604020202020204" pitchFamily="34" charset="0"/>
                      </a:endParaRPr>
                    </a:p>
                  </a:txBody>
                  <a:tcPr anchor="ctr"/>
                </a:tc>
                <a:tc>
                  <a:txBody>
                    <a:bodyPr/>
                    <a:lstStyle/>
                    <a:p>
                      <a:r>
                        <a:rPr lang="en-US" sz="1600" dirty="0" smtClean="0">
                          <a:latin typeface="Arial" panose="020B0604020202020204" pitchFamily="34" charset="0"/>
                          <a:cs typeface="Arial" panose="020B0604020202020204" pitchFamily="34" charset="0"/>
                        </a:rPr>
                        <a:t>U of Texas – El Paso</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6.8%</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28.0%</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smtClean="0">
                          <a:latin typeface="Arial" panose="020B0604020202020204" pitchFamily="34" charset="0"/>
                          <a:cs typeface="Arial" panose="020B0604020202020204" pitchFamily="34" charset="0"/>
                        </a:rPr>
                        <a:t>24.4%</a:t>
                      </a:r>
                      <a:endParaRPr 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10"/>
                  </a:ext>
                </a:extLst>
              </a:tr>
            </a:tbl>
          </a:graphicData>
        </a:graphic>
      </p:graphicFrame>
      <p:sp>
        <p:nvSpPr>
          <p:cNvPr id="7" name="TextBox 6"/>
          <p:cNvSpPr txBox="1"/>
          <p:nvPr/>
        </p:nvSpPr>
        <p:spPr>
          <a:xfrm>
            <a:off x="914397" y="5346283"/>
            <a:ext cx="10257184" cy="707694"/>
          </a:xfrm>
          <a:prstGeom prst="rect">
            <a:avLst/>
          </a:prstGeom>
          <a:noFill/>
        </p:spPr>
        <p:txBody>
          <a:bodyPr wrap="square" rtlCol="0">
            <a:spAutoFit/>
          </a:bodyPr>
          <a:lstStyle/>
          <a:p>
            <a:pPr defTabSz="914377"/>
            <a:r>
              <a:rPr lang="en-US" sz="1333" b="1" dirty="0">
                <a:solidFill>
                  <a:prstClr val="black"/>
                </a:solidFill>
                <a:latin typeface="Arial" panose="020B0604020202020204" pitchFamily="34" charset="0"/>
                <a:cs typeface="Arial" panose="020B0604020202020204" pitchFamily="34" charset="0"/>
              </a:rPr>
              <a:t>Access: </a:t>
            </a:r>
            <a:r>
              <a:rPr lang="en-US" sz="1333" dirty="0">
                <a:solidFill>
                  <a:prstClr val="black"/>
                </a:solidFill>
                <a:latin typeface="Arial" panose="020B0604020202020204" pitchFamily="34" charset="0"/>
                <a:cs typeface="Arial" panose="020B0604020202020204" pitchFamily="34" charset="0"/>
              </a:rPr>
              <a:t>share of children at a college with parents in the bottom quintile of the income distribution</a:t>
            </a:r>
          </a:p>
          <a:p>
            <a:pPr defTabSz="914377"/>
            <a:r>
              <a:rPr lang="en-US" sz="1333" b="1" dirty="0">
                <a:solidFill>
                  <a:prstClr val="black"/>
                </a:solidFill>
                <a:latin typeface="Arial" panose="020B0604020202020204" pitchFamily="34" charset="0"/>
                <a:cs typeface="Arial" panose="020B0604020202020204" pitchFamily="34" charset="0"/>
              </a:rPr>
              <a:t>Success rate:</a:t>
            </a:r>
            <a:r>
              <a:rPr lang="en-US" sz="1333" dirty="0">
                <a:solidFill>
                  <a:prstClr val="black"/>
                </a:solidFill>
                <a:latin typeface="Arial" panose="020B0604020202020204" pitchFamily="34" charset="0"/>
                <a:cs typeface="Arial" panose="020B0604020202020204" pitchFamily="34" charset="0"/>
              </a:rPr>
              <a:t> share of children with parents in the bottom quintile of the income distribution that reach the top quintile of the income distribution</a:t>
            </a:r>
            <a:endParaRPr lang="en-US" sz="1333" b="1"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1939739" y="6113353"/>
            <a:ext cx="7627171" cy="276999"/>
          </a:xfrm>
          <a:prstGeom prst="rect">
            <a:avLst/>
          </a:prstGeom>
          <a:noFill/>
        </p:spPr>
        <p:txBody>
          <a:bodyPr wrap="square" rtlCol="0">
            <a:spAutoFit/>
          </a:bodyPr>
          <a:lstStyle/>
          <a:p>
            <a:pPr defTabSz="914377"/>
            <a:r>
              <a:rPr lang="en-US" sz="1200" dirty="0">
                <a:solidFill>
                  <a:prstClr val="black"/>
                </a:solidFill>
                <a:latin typeface="Arial" panose="020B0604020202020204" pitchFamily="34" charset="0"/>
                <a:cs typeface="Arial" panose="020B0604020202020204" pitchFamily="34" charset="0"/>
              </a:rPr>
              <a:t>Source: Published Table III (Table IV in later versions)</a:t>
            </a:r>
          </a:p>
        </p:txBody>
      </p:sp>
      <p:sp>
        <p:nvSpPr>
          <p:cNvPr id="5" name="Oval 4"/>
          <p:cNvSpPr/>
          <p:nvPr/>
        </p:nvSpPr>
        <p:spPr>
          <a:xfrm>
            <a:off x="1821180" y="3627452"/>
            <a:ext cx="1874520" cy="365760"/>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351" dirty="0">
              <a:solidFill>
                <a:prstClr val="white"/>
              </a:solidFill>
            </a:endParaRPr>
          </a:p>
        </p:txBody>
      </p:sp>
      <p:sp>
        <p:nvSpPr>
          <p:cNvPr id="6" name="TextBox 5"/>
          <p:cNvSpPr txBox="1"/>
          <p:nvPr/>
        </p:nvSpPr>
        <p:spPr>
          <a:xfrm>
            <a:off x="7184559" y="6109304"/>
            <a:ext cx="3639971" cy="338554"/>
          </a:xfrm>
          <a:prstGeom prst="rect">
            <a:avLst/>
          </a:prstGeom>
          <a:noFill/>
        </p:spPr>
        <p:txBody>
          <a:bodyPr wrap="none" rtlCol="0">
            <a:spAutoFit/>
          </a:bodyPr>
          <a:lstStyle/>
          <a:p>
            <a:pPr defTabSz="914377"/>
            <a:r>
              <a:rPr lang="en-US" sz="1600" b="1" dirty="0">
                <a:solidFill>
                  <a:srgbClr val="FF0000"/>
                </a:solidFill>
              </a:rPr>
              <a:t>Many institutions rolled up into  systems</a:t>
            </a:r>
          </a:p>
        </p:txBody>
      </p:sp>
    </p:spTree>
    <p:extLst>
      <p:ext uri="{BB962C8B-B14F-4D97-AF65-F5344CB8AC3E}">
        <p14:creationId xmlns:p14="http://schemas.microsoft.com/office/powerpoint/2010/main" val="27954021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Association between geographic location and mobility rate</a:t>
            </a:r>
            <a:endParaRPr lang="en-US" dirty="0"/>
          </a:p>
        </p:txBody>
      </p:sp>
      <p:pic>
        <p:nvPicPr>
          <p:cNvPr id="3" name="Natio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9234" y="1124125"/>
            <a:ext cx="9922298" cy="4932726"/>
          </a:xfrm>
          <a:prstGeom prst="rect">
            <a:avLst/>
          </a:prstGeom>
        </p:spPr>
      </p:pic>
      <p:sp>
        <p:nvSpPr>
          <p:cNvPr id="5" name="TextBox 4"/>
          <p:cNvSpPr txBox="1"/>
          <p:nvPr/>
        </p:nvSpPr>
        <p:spPr>
          <a:xfrm>
            <a:off x="1932972" y="6353986"/>
            <a:ext cx="3808478"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Source: Chetty, et al. (2017) Web data table 3</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18695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Consolidation of public systems masks some of the data</a:t>
            </a:r>
            <a:endParaRPr lang="en-US" dirty="0"/>
          </a:p>
        </p:txBody>
      </p:sp>
      <p:pic>
        <p:nvPicPr>
          <p:cNvPr id="3" name="Northea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67409" y="1082429"/>
            <a:ext cx="9276417" cy="4937760"/>
          </a:xfrm>
          <a:prstGeom prst="rect">
            <a:avLst/>
          </a:prstGeom>
        </p:spPr>
      </p:pic>
      <p:sp>
        <p:nvSpPr>
          <p:cNvPr id="5" name="TextBox 4"/>
          <p:cNvSpPr txBox="1"/>
          <p:nvPr/>
        </p:nvSpPr>
        <p:spPr>
          <a:xfrm>
            <a:off x="1932972" y="6353986"/>
            <a:ext cx="3808478"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Source: Chetty, et al. (2017) Web data table 3</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65704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in access at Stony Brook requires context</a:t>
            </a:r>
            <a:endParaRPr lang="en-US" dirty="0"/>
          </a:p>
        </p:txBody>
      </p:sp>
      <p:graphicFrame>
        <p:nvGraphicFramePr>
          <p:cNvPr id="7" name="Chart 6"/>
          <p:cNvGraphicFramePr/>
          <p:nvPr>
            <p:extLst>
              <p:ext uri="{D42A27DB-BD31-4B8C-83A1-F6EECF244321}">
                <p14:modId xmlns:p14="http://schemas.microsoft.com/office/powerpoint/2010/main" val="2605472796"/>
              </p:ext>
            </p:extLst>
          </p:nvPr>
        </p:nvGraphicFramePr>
        <p:xfrm>
          <a:off x="979054" y="1223903"/>
          <a:ext cx="10668660" cy="4646575"/>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477108" y="5104563"/>
            <a:ext cx="1364476" cy="369332"/>
          </a:xfrm>
          <a:prstGeom prst="rect">
            <a:avLst/>
          </a:prstGeom>
          <a:noFill/>
        </p:spPr>
        <p:txBody>
          <a:bodyPr wrap="none" rtlCol="0">
            <a:spAutoFit/>
          </a:bodyPr>
          <a:lstStyle/>
          <a:p>
            <a:r>
              <a:rPr lang="en-US" dirty="0" smtClean="0">
                <a:solidFill>
                  <a:schemeClr val="tx1">
                    <a:lumMod val="65000"/>
                    <a:lumOff val="35000"/>
                  </a:schemeClr>
                </a:solidFill>
                <a:latin typeface="Arial" panose="020B0604020202020204" pitchFamily="34" charset="0"/>
                <a:cs typeface="Arial" panose="020B0604020202020204" pitchFamily="34" charset="0"/>
              </a:rPr>
              <a:t>Birth cohort</a:t>
            </a:r>
            <a:endParaRPr lang="en-US"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 name="TextBox 4"/>
          <p:cNvSpPr txBox="1"/>
          <p:nvPr/>
        </p:nvSpPr>
        <p:spPr>
          <a:xfrm>
            <a:off x="861555" y="5357111"/>
            <a:ext cx="1980029" cy="369332"/>
          </a:xfrm>
          <a:prstGeom prst="rect">
            <a:avLst/>
          </a:prstGeom>
          <a:noFill/>
        </p:spPr>
        <p:txBody>
          <a:bodyPr wrap="none" rtlCol="0">
            <a:spAutoFit/>
          </a:bodyPr>
          <a:lstStyle/>
          <a:p>
            <a:r>
              <a:rPr lang="en-US" dirty="0" smtClean="0">
                <a:solidFill>
                  <a:schemeClr val="tx1">
                    <a:lumMod val="65000"/>
                    <a:lumOff val="35000"/>
                  </a:schemeClr>
                </a:solidFill>
                <a:latin typeface="Arial" panose="020B0604020202020204" pitchFamily="34" charset="0"/>
                <a:cs typeface="Arial" panose="020B0604020202020204" pitchFamily="34" charset="0"/>
              </a:rPr>
              <a:t>College mid-point</a:t>
            </a:r>
            <a:endParaRPr lang="en-US"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6" name="TextBox 5"/>
          <p:cNvSpPr txBox="1"/>
          <p:nvPr/>
        </p:nvSpPr>
        <p:spPr>
          <a:xfrm>
            <a:off x="1932972" y="6353986"/>
            <a:ext cx="8529323"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Source: Chetty, et al. (2017) Web data table 3; Stony Brook Institutional Research; submissions to IPEDS</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642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chart seriesIdx="0" categoryIdx="-4" bldStep="series"/>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chart seriesIdx="1"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chart seriesIdx="2"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chart seriesIdx="3"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series" animBg="0"/>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Stony Brook remained among the most accessible highly selective institutions </a:t>
            </a:r>
            <a:endParaRPr lang="en-US" dirty="0"/>
          </a:p>
        </p:txBody>
      </p:sp>
      <p:sp>
        <p:nvSpPr>
          <p:cNvPr id="6" name="Text Placeholder 2"/>
          <p:cNvSpPr>
            <a:spLocks noGrp="1"/>
          </p:cNvSpPr>
          <p:nvPr>
            <p:ph type="body" idx="1"/>
          </p:nvPr>
        </p:nvSpPr>
        <p:spPr>
          <a:xfrm>
            <a:off x="1971525" y="6182295"/>
            <a:ext cx="9111807" cy="519956"/>
          </a:xfrm>
        </p:spPr>
        <p:txBody>
          <a:bodyPr/>
          <a:lstStyle/>
          <a:p>
            <a:pPr marL="0" indent="0">
              <a:buNone/>
            </a:pPr>
            <a:r>
              <a:rPr lang="en-US" sz="1200" dirty="0">
                <a:latin typeface="Arial" panose="020B0604020202020204" pitchFamily="34" charset="0"/>
                <a:cs typeface="Arial" panose="020B0604020202020204" pitchFamily="34" charset="0"/>
              </a:rPr>
              <a:t>Source: Chetty, et al. online data table 3, amounts are 2015 dollars, adjusted by CPI-U; selectivity tiers include highly selective, Ivy +, and other elite institutions, excludes institutions with data missing in either year.</a:t>
            </a:r>
          </a:p>
        </p:txBody>
      </p:sp>
      <p:graphicFrame>
        <p:nvGraphicFramePr>
          <p:cNvPr id="4" name="Table 3"/>
          <p:cNvGraphicFramePr>
            <a:graphicFrameLocks noGrp="1"/>
          </p:cNvGraphicFramePr>
          <p:nvPr>
            <p:extLst>
              <p:ext uri="{D42A27DB-BD31-4B8C-83A1-F6EECF244321}">
                <p14:modId xmlns:p14="http://schemas.microsoft.com/office/powerpoint/2010/main" val="3412274752"/>
              </p:ext>
            </p:extLst>
          </p:nvPr>
        </p:nvGraphicFramePr>
        <p:xfrm>
          <a:off x="918177" y="1379991"/>
          <a:ext cx="10325929" cy="4548534"/>
        </p:xfrm>
        <a:graphic>
          <a:graphicData uri="http://schemas.openxmlformats.org/drawingml/2006/table">
            <a:tbl>
              <a:tblPr/>
              <a:tblGrid>
                <a:gridCol w="2791318">
                  <a:extLst>
                    <a:ext uri="{9D8B030D-6E8A-4147-A177-3AD203B41FA5}">
                      <a16:colId xmlns:a16="http://schemas.microsoft.com/office/drawing/2014/main" val="830444682"/>
                    </a:ext>
                  </a:extLst>
                </a:gridCol>
                <a:gridCol w="1383411">
                  <a:extLst>
                    <a:ext uri="{9D8B030D-6E8A-4147-A177-3AD203B41FA5}">
                      <a16:colId xmlns:a16="http://schemas.microsoft.com/office/drawing/2014/main" val="457578739"/>
                    </a:ext>
                  </a:extLst>
                </a:gridCol>
                <a:gridCol w="732755">
                  <a:extLst>
                    <a:ext uri="{9D8B030D-6E8A-4147-A177-3AD203B41FA5}">
                      <a16:colId xmlns:a16="http://schemas.microsoft.com/office/drawing/2014/main" val="1024029602"/>
                    </a:ext>
                  </a:extLst>
                </a:gridCol>
                <a:gridCol w="2749280">
                  <a:extLst>
                    <a:ext uri="{9D8B030D-6E8A-4147-A177-3AD203B41FA5}">
                      <a16:colId xmlns:a16="http://schemas.microsoft.com/office/drawing/2014/main" val="643878353"/>
                    </a:ext>
                  </a:extLst>
                </a:gridCol>
                <a:gridCol w="1439487">
                  <a:extLst>
                    <a:ext uri="{9D8B030D-6E8A-4147-A177-3AD203B41FA5}">
                      <a16:colId xmlns:a16="http://schemas.microsoft.com/office/drawing/2014/main" val="4242430797"/>
                    </a:ext>
                  </a:extLst>
                </a:gridCol>
                <a:gridCol w="690641">
                  <a:extLst>
                    <a:ext uri="{9D8B030D-6E8A-4147-A177-3AD203B41FA5}">
                      <a16:colId xmlns:a16="http://schemas.microsoft.com/office/drawing/2014/main" val="1976627142"/>
                    </a:ext>
                  </a:extLst>
                </a:gridCol>
                <a:gridCol w="539037">
                  <a:extLst>
                    <a:ext uri="{9D8B030D-6E8A-4147-A177-3AD203B41FA5}">
                      <a16:colId xmlns:a16="http://schemas.microsoft.com/office/drawing/2014/main" val="3773863408"/>
                    </a:ext>
                  </a:extLst>
                </a:gridCol>
              </a:tblGrid>
              <a:tr h="628905">
                <a:tc rowSpan="3">
                  <a:txBody>
                    <a:bodyPr/>
                    <a:lstStyle/>
                    <a:p>
                      <a:pPr algn="ctr" rtl="0" fontAlgn="b"/>
                      <a:r>
                        <a:rPr lang="en-US" sz="1800" b="0" i="0" u="none" strike="noStrike">
                          <a:solidFill>
                            <a:srgbClr val="000000"/>
                          </a:solidFill>
                          <a:effectLst/>
                          <a:latin typeface="Arial" panose="020B0604020202020204" pitchFamily="34" charset="0"/>
                        </a:rPr>
                        <a:t>Name</a:t>
                      </a:r>
                    </a:p>
                  </a:txBody>
                  <a:tcPr marL="7018" marR="7018" marT="7018"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rtl="0" fontAlgn="b"/>
                      <a:r>
                        <a:rPr lang="en-US" sz="1800" b="0" i="0" u="none" strike="noStrike">
                          <a:solidFill>
                            <a:srgbClr val="000000"/>
                          </a:solidFill>
                          <a:effectLst/>
                          <a:latin typeface="Arial" panose="020B0604020202020204" pitchFamily="34" charset="0"/>
                        </a:rPr>
                        <a:t>Birth Cohort 1980</a:t>
                      </a:r>
                    </a:p>
                  </a:txBody>
                  <a:tcPr marL="7018" marR="7018" marT="70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rowSpan="3">
                  <a:txBody>
                    <a:bodyPr/>
                    <a:lstStyle/>
                    <a:p>
                      <a:pPr algn="ctr" rtl="0" fontAlgn="b"/>
                      <a:r>
                        <a:rPr lang="en-US" sz="1800" b="0" i="0" u="none" strike="noStrike">
                          <a:solidFill>
                            <a:srgbClr val="000000"/>
                          </a:solidFill>
                          <a:effectLst/>
                          <a:latin typeface="Arial" panose="020B0604020202020204" pitchFamily="34" charset="0"/>
                        </a:rPr>
                        <a:t>Name</a:t>
                      </a:r>
                    </a:p>
                  </a:txBody>
                  <a:tcPr marL="7018" marR="7018" marT="70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rtl="0" fontAlgn="b"/>
                      <a:r>
                        <a:rPr lang="en-US" sz="1800" b="0" i="0" u="none" strike="noStrike">
                          <a:solidFill>
                            <a:srgbClr val="000000"/>
                          </a:solidFill>
                          <a:effectLst/>
                          <a:latin typeface="Arial" panose="020B0604020202020204" pitchFamily="34" charset="0"/>
                        </a:rPr>
                        <a:t>Birth Cohort 1991</a:t>
                      </a:r>
                    </a:p>
                  </a:txBody>
                  <a:tcPr marL="7018" marR="7018" marT="7018"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63639787"/>
                  </a:ext>
                </a:extLst>
              </a:tr>
              <a:tr h="318335">
                <a:tc vMerge="1">
                  <a:txBody>
                    <a:bodyPr/>
                    <a:lstStyle/>
                    <a:p>
                      <a:endParaRPr lang="en-US"/>
                    </a:p>
                  </a:txBody>
                  <a:tcPr/>
                </a:tc>
                <a:tc rowSpan="2">
                  <a:txBody>
                    <a:bodyPr/>
                    <a:lstStyle/>
                    <a:p>
                      <a:pPr algn="ctr" rtl="0" fontAlgn="b"/>
                      <a:r>
                        <a:rPr lang="en-US" sz="1700" b="0" i="0" u="none" strike="noStrike" dirty="0">
                          <a:solidFill>
                            <a:srgbClr val="000000"/>
                          </a:solidFill>
                          <a:effectLst/>
                          <a:latin typeface="Arial" panose="020B0604020202020204" pitchFamily="34" charset="0"/>
                        </a:rPr>
                        <a:t>parent income ($)</a:t>
                      </a:r>
                    </a:p>
                  </a:txBody>
                  <a:tcPr marL="7018" marR="7018" marT="7018"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0" i="0" u="none" strike="noStrike" dirty="0">
                          <a:solidFill>
                            <a:srgbClr val="000000"/>
                          </a:solidFill>
                          <a:effectLst/>
                          <a:latin typeface="Arial" panose="020B0604020202020204" pitchFamily="34" charset="0"/>
                        </a:rPr>
                        <a:t>rank</a:t>
                      </a:r>
                    </a:p>
                  </a:txBody>
                  <a:tcPr marL="7018" marR="7018" marT="7018"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vMerge="1">
                  <a:txBody>
                    <a:bodyPr/>
                    <a:lstStyle/>
                    <a:p>
                      <a:endParaRPr lang="en-US"/>
                    </a:p>
                  </a:txBody>
                  <a:tcPr/>
                </a:tc>
                <a:tc rowSpan="2">
                  <a:txBody>
                    <a:bodyPr/>
                    <a:lstStyle/>
                    <a:p>
                      <a:pPr algn="ctr" rtl="0" fontAlgn="b"/>
                      <a:r>
                        <a:rPr lang="en-US" sz="1700" b="0" i="0" u="none" strike="noStrike" dirty="0">
                          <a:solidFill>
                            <a:srgbClr val="000000"/>
                          </a:solidFill>
                          <a:effectLst/>
                          <a:latin typeface="Arial" panose="020B0604020202020204" pitchFamily="34" charset="0"/>
                        </a:rPr>
                        <a:t>parent income ($)</a:t>
                      </a:r>
                    </a:p>
                  </a:txBody>
                  <a:tcPr marL="7018" marR="7018" marT="7018"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Arial" panose="020B0604020202020204" pitchFamily="34" charset="0"/>
                        </a:rPr>
                        <a:t>rank</a:t>
                      </a:r>
                    </a:p>
                  </a:txBody>
                  <a:tcPr marL="7018" marR="7018" marT="7018" marB="0" anchor="b">
                    <a:lnL>
                      <a:noFill/>
                    </a:lnL>
                    <a:lnR>
                      <a:noFill/>
                    </a:lnR>
                    <a:lnT w="6350" cap="flat" cmpd="sng" algn="ctr">
                      <a:solidFill>
                        <a:srgbClr val="000000"/>
                      </a:solidFill>
                      <a:prstDash val="solid"/>
                      <a:round/>
                      <a:headEnd type="none" w="med" len="med"/>
                      <a:tailEnd type="none" w="med" len="med"/>
                    </a:lnT>
                    <a:lnB>
                      <a:noFill/>
                    </a:lnB>
                  </a:tcPr>
                </a:tc>
                <a:tc rowSpan="2">
                  <a:txBody>
                    <a:bodyPr/>
                    <a:lstStyle/>
                    <a:p>
                      <a:pPr algn="r" rtl="0" fontAlgn="b"/>
                      <a:r>
                        <a:rPr lang="el-GR" sz="1800" b="0" i="0" u="none" strike="noStrike">
                          <a:solidFill>
                            <a:srgbClr val="000000"/>
                          </a:solidFill>
                          <a:effectLst/>
                          <a:latin typeface="Calibri" panose="020F0502020204030204" pitchFamily="34" charset="0"/>
                        </a:rPr>
                        <a:t>Δ</a:t>
                      </a:r>
                    </a:p>
                  </a:txBody>
                  <a:tcPr marL="7018" marR="7018" marT="701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9111482"/>
                  </a:ext>
                </a:extLst>
              </a:tr>
              <a:tr h="262664">
                <a:tc vMerge="1">
                  <a:txBody>
                    <a:bodyPr/>
                    <a:lstStyle/>
                    <a:p>
                      <a:endParaRPr lang="en-US"/>
                    </a:p>
                  </a:txBody>
                  <a:tcPr/>
                </a:tc>
                <a:tc vMerge="1">
                  <a:txBody>
                    <a:bodyPr/>
                    <a:lstStyle/>
                    <a:p>
                      <a:endParaRPr lang="en-US"/>
                    </a:p>
                  </a:txBody>
                  <a:tcPr/>
                </a:tc>
                <a:tc>
                  <a:txBody>
                    <a:bodyPr/>
                    <a:lstStyle/>
                    <a:p>
                      <a:pPr algn="ctr" rtl="0" fontAlgn="b"/>
                      <a:r>
                        <a:rPr lang="en-US" sz="1000" b="0" i="0" u="none" strike="noStrike" dirty="0">
                          <a:solidFill>
                            <a:srgbClr val="000000"/>
                          </a:solidFill>
                          <a:effectLst/>
                          <a:latin typeface="Arial" panose="020B0604020202020204" pitchFamily="34" charset="0"/>
                        </a:rPr>
                        <a:t>(out of 157)</a:t>
                      </a:r>
                    </a:p>
                  </a:txBody>
                  <a:tcPr marL="7018" marR="7018" marT="7018"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algn="ctr" rtl="0" fontAlgn="b"/>
                      <a:r>
                        <a:rPr lang="en-US" sz="1000" b="0" i="0" u="none" strike="noStrike">
                          <a:solidFill>
                            <a:srgbClr val="000000"/>
                          </a:solidFill>
                          <a:effectLst/>
                          <a:latin typeface="Arial" panose="020B0604020202020204" pitchFamily="34" charset="0"/>
                        </a:rPr>
                        <a:t>(out of 157)</a:t>
                      </a:r>
                    </a:p>
                  </a:txBody>
                  <a:tcPr marL="7018" marR="7018" marT="7018" marB="0" anchor="b">
                    <a:lnL>
                      <a:noFill/>
                    </a:lnL>
                    <a:lnR>
                      <a:noFill/>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718607666"/>
                  </a:ext>
                </a:extLst>
              </a:tr>
              <a:tr h="333863">
                <a:tc>
                  <a:txBody>
                    <a:bodyPr/>
                    <a:lstStyle/>
                    <a:p>
                      <a:pPr algn="l" rtl="0" fontAlgn="b"/>
                      <a:r>
                        <a:rPr lang="en-US" sz="1800" b="0" i="0" u="none" strike="noStrike">
                          <a:solidFill>
                            <a:srgbClr val="000000"/>
                          </a:solidFill>
                          <a:effectLst/>
                          <a:latin typeface="Arial" panose="020B0604020202020204" pitchFamily="34" charset="0"/>
                        </a:rPr>
                        <a:t>Stony Brook</a:t>
                      </a:r>
                    </a:p>
                  </a:txBody>
                  <a:tcPr marL="7018" marR="7018" marT="7018"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rtl="0" fontAlgn="b"/>
                      <a:r>
                        <a:rPr lang="en-US" sz="1800" b="0" i="0" u="none" strike="noStrike" dirty="0">
                          <a:solidFill>
                            <a:srgbClr val="000000"/>
                          </a:solidFill>
                          <a:effectLst/>
                          <a:latin typeface="Arial" panose="020B0604020202020204" pitchFamily="34" charset="0"/>
                        </a:rPr>
                        <a:t>75,100</a:t>
                      </a:r>
                    </a:p>
                  </a:txBody>
                  <a:tcPr marL="7018" marR="7018" marT="7018"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rtl="0" fontAlgn="b"/>
                      <a:r>
                        <a:rPr lang="en-US" sz="1800" b="0" i="0" u="none" strike="noStrike" dirty="0">
                          <a:solidFill>
                            <a:srgbClr val="000000"/>
                          </a:solidFill>
                          <a:effectLst/>
                          <a:latin typeface="Arial" panose="020B0604020202020204" pitchFamily="34" charset="0"/>
                        </a:rPr>
                        <a:t>1</a:t>
                      </a:r>
                    </a:p>
                  </a:txBody>
                  <a:tcPr marL="7018" marR="7018" marT="7018"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rtl="0" fontAlgn="b"/>
                      <a:r>
                        <a:rPr lang="en-US" sz="1800" b="0" i="0" u="none" strike="noStrike" dirty="0">
                          <a:solidFill>
                            <a:srgbClr val="000000"/>
                          </a:solidFill>
                          <a:effectLst/>
                          <a:latin typeface="Arial" panose="020B0604020202020204" pitchFamily="34" charset="0"/>
                        </a:rPr>
                        <a:t>UC-San Diego</a:t>
                      </a:r>
                    </a:p>
                  </a:txBody>
                  <a:tcPr marR="7018" marT="70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rtl="0" fontAlgn="b"/>
                      <a:r>
                        <a:rPr lang="en-US" sz="1800" b="0" i="0" u="none" strike="noStrike" dirty="0">
                          <a:solidFill>
                            <a:srgbClr val="000000"/>
                          </a:solidFill>
                          <a:effectLst/>
                          <a:latin typeface="Arial" panose="020B0604020202020204" pitchFamily="34" charset="0"/>
                        </a:rPr>
                        <a:t>82,000</a:t>
                      </a:r>
                    </a:p>
                  </a:txBody>
                  <a:tcPr marL="7018" marR="7018" marT="7018"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rtl="0" fontAlgn="b"/>
                      <a:r>
                        <a:rPr lang="en-US" sz="1800" b="0" i="0" u="none" strike="noStrike" dirty="0">
                          <a:solidFill>
                            <a:srgbClr val="000000"/>
                          </a:solidFill>
                          <a:effectLst/>
                          <a:latin typeface="Arial" panose="020B0604020202020204" pitchFamily="34" charset="0"/>
                        </a:rPr>
                        <a:t>1</a:t>
                      </a:r>
                    </a:p>
                  </a:txBody>
                  <a:tcPr marL="7018" marR="7018" marT="701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rtl="0" fontAlgn="b"/>
                      <a:r>
                        <a:rPr lang="en-US" sz="1800" b="0" i="0" u="none" strike="noStrike">
                          <a:solidFill>
                            <a:srgbClr val="000000"/>
                          </a:solidFill>
                          <a:effectLst/>
                          <a:latin typeface="Arial" panose="020B0604020202020204" pitchFamily="34" charset="0"/>
                        </a:rPr>
                        <a:t>42</a:t>
                      </a:r>
                    </a:p>
                  </a:txBody>
                  <a:tcPr marL="7018" marR="7018" marT="7018"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468434257"/>
                  </a:ext>
                </a:extLst>
              </a:tr>
              <a:tr h="333863">
                <a:tc>
                  <a:txBody>
                    <a:bodyPr/>
                    <a:lstStyle/>
                    <a:p>
                      <a:pPr algn="l" rtl="0" fontAlgn="b"/>
                      <a:r>
                        <a:rPr lang="en-US" sz="1800" b="0" i="0" u="none" strike="noStrike">
                          <a:solidFill>
                            <a:srgbClr val="000000"/>
                          </a:solidFill>
                          <a:effectLst/>
                          <a:latin typeface="Arial" panose="020B0604020202020204" pitchFamily="34" charset="0"/>
                        </a:rPr>
                        <a:t>Illinois Inst Technology</a:t>
                      </a:r>
                    </a:p>
                  </a:txBody>
                  <a:tcPr marL="7018" marR="7018" marT="701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1800" b="0" i="0" u="none" strike="noStrike" dirty="0">
                          <a:solidFill>
                            <a:srgbClr val="000000"/>
                          </a:solidFill>
                          <a:effectLst/>
                          <a:latin typeface="Arial" panose="020B0604020202020204" pitchFamily="34" charset="0"/>
                        </a:rPr>
                        <a:t>84,900</a:t>
                      </a:r>
                    </a:p>
                  </a:txBody>
                  <a:tcPr marL="7018" marR="7018" marT="701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rtl="0" fontAlgn="b"/>
                      <a:r>
                        <a:rPr lang="en-US" sz="1800" b="0" i="0" u="none" strike="noStrike" dirty="0">
                          <a:solidFill>
                            <a:srgbClr val="000000"/>
                          </a:solidFill>
                          <a:effectLst/>
                          <a:latin typeface="Arial" panose="020B0604020202020204" pitchFamily="34" charset="0"/>
                        </a:rPr>
                        <a:t>2</a:t>
                      </a:r>
                    </a:p>
                  </a:txBody>
                  <a:tcPr marL="7018" marR="7018" marT="701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rtl="0" fontAlgn="b"/>
                      <a:r>
                        <a:rPr lang="en-US" sz="1800" b="0" i="0" u="none" strike="noStrike" dirty="0">
                          <a:solidFill>
                            <a:srgbClr val="000000"/>
                          </a:solidFill>
                          <a:effectLst/>
                          <a:latin typeface="Arial" panose="020B0604020202020204" pitchFamily="34" charset="0"/>
                        </a:rPr>
                        <a:t>Stony Brook</a:t>
                      </a:r>
                    </a:p>
                  </a:txBody>
                  <a:tcPr marR="7018" marT="70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1800" b="0" i="0" u="none" strike="noStrike">
                          <a:solidFill>
                            <a:srgbClr val="000000"/>
                          </a:solidFill>
                          <a:effectLst/>
                          <a:latin typeface="Arial" panose="020B0604020202020204" pitchFamily="34" charset="0"/>
                        </a:rPr>
                        <a:t>88,300</a:t>
                      </a:r>
                    </a:p>
                  </a:txBody>
                  <a:tcPr marL="7018" marR="7018" marT="701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rtl="0" fontAlgn="b"/>
                      <a:r>
                        <a:rPr lang="en-US" sz="1800" b="0" i="0" u="none" strike="noStrike" dirty="0">
                          <a:solidFill>
                            <a:srgbClr val="000000"/>
                          </a:solidFill>
                          <a:effectLst/>
                          <a:latin typeface="Arial" panose="020B0604020202020204" pitchFamily="34" charset="0"/>
                        </a:rPr>
                        <a:t>2</a:t>
                      </a:r>
                    </a:p>
                  </a:txBody>
                  <a:tcPr marL="7018" marR="7018" marT="7018" marB="0" anchor="b">
                    <a:lnL>
                      <a:noFill/>
                    </a:lnL>
                    <a:lnR>
                      <a:noFill/>
                    </a:lnR>
                    <a:lnT>
                      <a:noFill/>
                    </a:lnT>
                    <a:lnB>
                      <a:noFill/>
                    </a:lnB>
                  </a:tcPr>
                </a:tc>
                <a:tc>
                  <a:txBody>
                    <a:bodyPr/>
                    <a:lstStyle/>
                    <a:p>
                      <a:pPr algn="r" rtl="0" fontAlgn="b"/>
                      <a:r>
                        <a:rPr lang="en-US" sz="1800" b="0" i="0" u="none" strike="noStrike" dirty="0">
                          <a:solidFill>
                            <a:srgbClr val="000000"/>
                          </a:solidFill>
                          <a:effectLst/>
                          <a:latin typeface="Arial" panose="020B0604020202020204" pitchFamily="34" charset="0"/>
                        </a:rPr>
                        <a:t>-1</a:t>
                      </a:r>
                    </a:p>
                  </a:txBody>
                  <a:tcPr marL="7018" marR="7018" marT="7018" marB="0" anchor="b">
                    <a:lnL>
                      <a:noFill/>
                    </a:lnL>
                    <a:lnR>
                      <a:noFill/>
                    </a:lnR>
                    <a:lnT>
                      <a:noFill/>
                    </a:lnT>
                    <a:lnB>
                      <a:noFill/>
                    </a:lnB>
                  </a:tcPr>
                </a:tc>
                <a:extLst>
                  <a:ext uri="{0D108BD9-81ED-4DB2-BD59-A6C34878D82A}">
                    <a16:rowId xmlns:a16="http://schemas.microsoft.com/office/drawing/2014/main" val="2754671075"/>
                  </a:ext>
                </a:extLst>
              </a:tr>
              <a:tr h="333863">
                <a:tc>
                  <a:txBody>
                    <a:bodyPr/>
                    <a:lstStyle/>
                    <a:p>
                      <a:pPr algn="l" rtl="0" fontAlgn="b"/>
                      <a:r>
                        <a:rPr lang="en-US" sz="1800" b="0" i="0" u="none" strike="noStrike" dirty="0">
                          <a:solidFill>
                            <a:srgbClr val="000000"/>
                          </a:solidFill>
                          <a:effectLst/>
                          <a:latin typeface="Arial" panose="020B0604020202020204" pitchFamily="34" charset="0"/>
                        </a:rPr>
                        <a:t>UC-Irvine</a:t>
                      </a:r>
                    </a:p>
                  </a:txBody>
                  <a:tcPr marL="7018" marR="7018" marT="701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1800" b="0" i="0" u="none" strike="noStrike" dirty="0">
                          <a:solidFill>
                            <a:srgbClr val="000000"/>
                          </a:solidFill>
                          <a:effectLst/>
                          <a:latin typeface="Arial" panose="020B0604020202020204" pitchFamily="34" charset="0"/>
                        </a:rPr>
                        <a:t>86,200</a:t>
                      </a:r>
                    </a:p>
                  </a:txBody>
                  <a:tcPr marL="7018" marR="7018" marT="701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rtl="0" fontAlgn="b"/>
                      <a:r>
                        <a:rPr lang="en-US" sz="1800" b="0" i="0" u="none" strike="noStrike" dirty="0">
                          <a:solidFill>
                            <a:srgbClr val="000000"/>
                          </a:solidFill>
                          <a:effectLst/>
                          <a:latin typeface="Arial" panose="020B0604020202020204" pitchFamily="34" charset="0"/>
                        </a:rPr>
                        <a:t>3</a:t>
                      </a:r>
                    </a:p>
                  </a:txBody>
                  <a:tcPr marL="7018" marR="7018" marT="701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rtl="0" fontAlgn="b"/>
                      <a:r>
                        <a:rPr lang="en-US" sz="1800" b="0" i="0" u="none" strike="noStrike" dirty="0">
                          <a:solidFill>
                            <a:srgbClr val="000000"/>
                          </a:solidFill>
                          <a:effectLst/>
                          <a:latin typeface="Arial" panose="020B0604020202020204" pitchFamily="34" charset="0"/>
                        </a:rPr>
                        <a:t>UT Dallas</a:t>
                      </a:r>
                    </a:p>
                  </a:txBody>
                  <a:tcPr marR="7018" marT="70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1800" b="0" i="0" u="none" strike="noStrike">
                          <a:solidFill>
                            <a:srgbClr val="000000"/>
                          </a:solidFill>
                          <a:effectLst/>
                          <a:latin typeface="Arial" panose="020B0604020202020204" pitchFamily="34" charset="0"/>
                        </a:rPr>
                        <a:t>89,800</a:t>
                      </a:r>
                    </a:p>
                  </a:txBody>
                  <a:tcPr marL="7018" marR="7018" marT="701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rtl="0" fontAlgn="b"/>
                      <a:r>
                        <a:rPr lang="en-US" sz="1800" b="0" i="0" u="none" strike="noStrike" dirty="0">
                          <a:solidFill>
                            <a:srgbClr val="000000"/>
                          </a:solidFill>
                          <a:effectLst/>
                          <a:latin typeface="Arial" panose="020B0604020202020204" pitchFamily="34" charset="0"/>
                        </a:rPr>
                        <a:t>3</a:t>
                      </a:r>
                    </a:p>
                  </a:txBody>
                  <a:tcPr marL="7018" marR="7018" marT="7018" marB="0" anchor="b">
                    <a:lnL>
                      <a:noFill/>
                    </a:lnL>
                    <a:lnR>
                      <a:noFill/>
                    </a:lnR>
                    <a:lnT>
                      <a:noFill/>
                    </a:lnT>
                    <a:lnB>
                      <a:noFill/>
                    </a:lnB>
                  </a:tcPr>
                </a:tc>
                <a:tc>
                  <a:txBody>
                    <a:bodyPr/>
                    <a:lstStyle/>
                    <a:p>
                      <a:pPr algn="r" rtl="0" fontAlgn="b"/>
                      <a:r>
                        <a:rPr lang="en-US" sz="1800" b="0" i="0" u="none" strike="noStrike">
                          <a:solidFill>
                            <a:srgbClr val="000000"/>
                          </a:solidFill>
                          <a:effectLst/>
                          <a:latin typeface="Arial" panose="020B0604020202020204" pitchFamily="34" charset="0"/>
                        </a:rPr>
                        <a:t>8</a:t>
                      </a:r>
                    </a:p>
                  </a:txBody>
                  <a:tcPr marL="7018" marR="7018" marT="7018" marB="0" anchor="b">
                    <a:lnL>
                      <a:noFill/>
                    </a:lnL>
                    <a:lnR>
                      <a:noFill/>
                    </a:lnR>
                    <a:lnT>
                      <a:noFill/>
                    </a:lnT>
                    <a:lnB>
                      <a:noFill/>
                    </a:lnB>
                  </a:tcPr>
                </a:tc>
                <a:extLst>
                  <a:ext uri="{0D108BD9-81ED-4DB2-BD59-A6C34878D82A}">
                    <a16:rowId xmlns:a16="http://schemas.microsoft.com/office/drawing/2014/main" val="1552214063"/>
                  </a:ext>
                </a:extLst>
              </a:tr>
              <a:tr h="333863">
                <a:tc>
                  <a:txBody>
                    <a:bodyPr/>
                    <a:lstStyle/>
                    <a:p>
                      <a:pPr algn="l" rtl="0" fontAlgn="b"/>
                      <a:r>
                        <a:rPr lang="en-US" sz="1800" b="0" i="0" u="none" strike="noStrike">
                          <a:solidFill>
                            <a:srgbClr val="000000"/>
                          </a:solidFill>
                          <a:effectLst/>
                          <a:latin typeface="Arial" panose="020B0604020202020204" pitchFamily="34" charset="0"/>
                        </a:rPr>
                        <a:t>Stevens Inst Technology</a:t>
                      </a:r>
                    </a:p>
                  </a:txBody>
                  <a:tcPr marL="7018" marR="7018" marT="701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1800" b="0" i="0" u="none" strike="noStrike" dirty="0">
                          <a:solidFill>
                            <a:srgbClr val="000000"/>
                          </a:solidFill>
                          <a:effectLst/>
                          <a:latin typeface="Arial" panose="020B0604020202020204" pitchFamily="34" charset="0"/>
                        </a:rPr>
                        <a:t>87,300</a:t>
                      </a:r>
                    </a:p>
                  </a:txBody>
                  <a:tcPr marL="7018" marR="7018" marT="701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rtl="0" fontAlgn="b"/>
                      <a:r>
                        <a:rPr lang="en-US" sz="1800" b="0" i="0" u="none" strike="noStrike" dirty="0">
                          <a:solidFill>
                            <a:srgbClr val="000000"/>
                          </a:solidFill>
                          <a:effectLst/>
                          <a:latin typeface="Arial" panose="020B0604020202020204" pitchFamily="34" charset="0"/>
                        </a:rPr>
                        <a:t>4</a:t>
                      </a:r>
                    </a:p>
                  </a:txBody>
                  <a:tcPr marL="7018" marR="7018" marT="701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rtl="0" fontAlgn="b"/>
                      <a:r>
                        <a:rPr lang="en-US" sz="1800" b="0" i="0" u="none" strike="noStrike" dirty="0">
                          <a:solidFill>
                            <a:srgbClr val="000000"/>
                          </a:solidFill>
                          <a:effectLst/>
                          <a:latin typeface="Arial" panose="020B0604020202020204" pitchFamily="34" charset="0"/>
                        </a:rPr>
                        <a:t>Kettering U</a:t>
                      </a:r>
                    </a:p>
                  </a:txBody>
                  <a:tcPr marR="7018" marT="70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1800" b="0" i="0" u="none" strike="noStrike">
                          <a:solidFill>
                            <a:srgbClr val="000000"/>
                          </a:solidFill>
                          <a:effectLst/>
                          <a:latin typeface="Arial" panose="020B0604020202020204" pitchFamily="34" charset="0"/>
                        </a:rPr>
                        <a:t>92,700</a:t>
                      </a:r>
                    </a:p>
                  </a:txBody>
                  <a:tcPr marL="7018" marR="7018" marT="701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rtl="0" fontAlgn="b"/>
                      <a:r>
                        <a:rPr lang="en-US" sz="1800" b="0" i="0" u="none" strike="noStrike" dirty="0">
                          <a:solidFill>
                            <a:srgbClr val="000000"/>
                          </a:solidFill>
                          <a:effectLst/>
                          <a:latin typeface="Arial" panose="020B0604020202020204" pitchFamily="34" charset="0"/>
                        </a:rPr>
                        <a:t>4</a:t>
                      </a:r>
                    </a:p>
                  </a:txBody>
                  <a:tcPr marL="7018" marR="7018" marT="7018" marB="0" anchor="b">
                    <a:lnL>
                      <a:noFill/>
                    </a:lnL>
                    <a:lnR>
                      <a:noFill/>
                    </a:lnR>
                    <a:lnT>
                      <a:noFill/>
                    </a:lnT>
                    <a:lnB>
                      <a:noFill/>
                    </a:lnB>
                  </a:tcPr>
                </a:tc>
                <a:tc>
                  <a:txBody>
                    <a:bodyPr/>
                    <a:lstStyle/>
                    <a:p>
                      <a:pPr algn="r" rtl="0" fontAlgn="b"/>
                      <a:r>
                        <a:rPr lang="en-US" sz="1800" b="0" i="0" u="none" strike="noStrike">
                          <a:solidFill>
                            <a:srgbClr val="000000"/>
                          </a:solidFill>
                          <a:effectLst/>
                          <a:latin typeface="Arial" panose="020B0604020202020204" pitchFamily="34" charset="0"/>
                        </a:rPr>
                        <a:t>24</a:t>
                      </a:r>
                    </a:p>
                  </a:txBody>
                  <a:tcPr marL="7018" marR="7018" marT="7018" marB="0" anchor="b">
                    <a:lnL>
                      <a:noFill/>
                    </a:lnL>
                    <a:lnR>
                      <a:noFill/>
                    </a:lnR>
                    <a:lnT>
                      <a:noFill/>
                    </a:lnT>
                    <a:lnB>
                      <a:noFill/>
                    </a:lnB>
                  </a:tcPr>
                </a:tc>
                <a:extLst>
                  <a:ext uri="{0D108BD9-81ED-4DB2-BD59-A6C34878D82A}">
                    <a16:rowId xmlns:a16="http://schemas.microsoft.com/office/drawing/2014/main" val="906878006"/>
                  </a:ext>
                </a:extLst>
              </a:tr>
              <a:tr h="333863">
                <a:tc>
                  <a:txBody>
                    <a:bodyPr/>
                    <a:lstStyle/>
                    <a:p>
                      <a:pPr algn="l" rtl="0" fontAlgn="b"/>
                      <a:r>
                        <a:rPr lang="en-US" sz="1800" b="0" i="0" u="none" strike="noStrike">
                          <a:solidFill>
                            <a:srgbClr val="000000"/>
                          </a:solidFill>
                          <a:effectLst/>
                          <a:latin typeface="Arial" panose="020B0604020202020204" pitchFamily="34" charset="0"/>
                        </a:rPr>
                        <a:t>Milwaukee Sch Eng.</a:t>
                      </a:r>
                    </a:p>
                  </a:txBody>
                  <a:tcPr marL="7018" marR="7018" marT="701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1800" b="0" i="0" u="none" strike="noStrike" dirty="0">
                          <a:solidFill>
                            <a:srgbClr val="000000"/>
                          </a:solidFill>
                          <a:effectLst/>
                          <a:latin typeface="Arial" panose="020B0604020202020204" pitchFamily="34" charset="0"/>
                        </a:rPr>
                        <a:t>88,100</a:t>
                      </a:r>
                    </a:p>
                  </a:txBody>
                  <a:tcPr marL="7018" marR="7018" marT="701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rtl="0" fontAlgn="b"/>
                      <a:r>
                        <a:rPr lang="en-US" sz="1800" b="0" i="0" u="none" strike="noStrike" dirty="0">
                          <a:solidFill>
                            <a:srgbClr val="000000"/>
                          </a:solidFill>
                          <a:effectLst/>
                          <a:latin typeface="Arial" panose="020B0604020202020204" pitchFamily="34" charset="0"/>
                        </a:rPr>
                        <a:t>5</a:t>
                      </a:r>
                    </a:p>
                  </a:txBody>
                  <a:tcPr marL="7018" marR="7018" marT="701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rtl="0" fontAlgn="b"/>
                      <a:r>
                        <a:rPr lang="en-US" sz="1800" b="0" i="0" u="none" strike="noStrike" dirty="0">
                          <a:solidFill>
                            <a:srgbClr val="000000"/>
                          </a:solidFill>
                          <a:effectLst/>
                          <a:latin typeface="Arial" panose="020B0604020202020204" pitchFamily="34" charset="0"/>
                        </a:rPr>
                        <a:t>Milwaukee </a:t>
                      </a:r>
                      <a:r>
                        <a:rPr lang="en-US" sz="1800" b="0" i="0" u="none" strike="noStrike" dirty="0" err="1">
                          <a:solidFill>
                            <a:srgbClr val="000000"/>
                          </a:solidFill>
                          <a:effectLst/>
                          <a:latin typeface="Arial" panose="020B0604020202020204" pitchFamily="34" charset="0"/>
                        </a:rPr>
                        <a:t>Sch</a:t>
                      </a:r>
                      <a:r>
                        <a:rPr lang="en-US" sz="1800" b="0" i="0" u="none" strike="noStrike" dirty="0">
                          <a:solidFill>
                            <a:srgbClr val="000000"/>
                          </a:solidFill>
                          <a:effectLst/>
                          <a:latin typeface="Arial" panose="020B0604020202020204" pitchFamily="34" charset="0"/>
                        </a:rPr>
                        <a:t> Eng.</a:t>
                      </a:r>
                    </a:p>
                  </a:txBody>
                  <a:tcPr marR="7018" marT="70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1800" b="0" i="0" u="none" strike="noStrike">
                          <a:solidFill>
                            <a:srgbClr val="000000"/>
                          </a:solidFill>
                          <a:effectLst/>
                          <a:latin typeface="Arial" panose="020B0604020202020204" pitchFamily="34" charset="0"/>
                        </a:rPr>
                        <a:t>93,600</a:t>
                      </a:r>
                    </a:p>
                  </a:txBody>
                  <a:tcPr marL="7018" marR="7018" marT="701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rtl="0" fontAlgn="b"/>
                      <a:r>
                        <a:rPr lang="en-US" sz="1800" b="0" i="0" u="none" strike="noStrike" dirty="0">
                          <a:solidFill>
                            <a:srgbClr val="000000"/>
                          </a:solidFill>
                          <a:effectLst/>
                          <a:latin typeface="Arial" panose="020B0604020202020204" pitchFamily="34" charset="0"/>
                        </a:rPr>
                        <a:t>5</a:t>
                      </a:r>
                    </a:p>
                  </a:txBody>
                  <a:tcPr marL="7018" marR="7018" marT="7018" marB="0" anchor="b">
                    <a:lnL>
                      <a:noFill/>
                    </a:lnL>
                    <a:lnR>
                      <a:noFill/>
                    </a:lnR>
                    <a:lnT>
                      <a:noFill/>
                    </a:lnT>
                    <a:lnB>
                      <a:noFill/>
                    </a:lnB>
                  </a:tcPr>
                </a:tc>
                <a:tc>
                  <a:txBody>
                    <a:bodyPr/>
                    <a:lstStyle/>
                    <a:p>
                      <a:pPr algn="r" rtl="0" fontAlgn="b"/>
                      <a:r>
                        <a:rPr lang="en-US" sz="1800" b="0" i="0" u="none" strike="noStrike">
                          <a:solidFill>
                            <a:srgbClr val="000000"/>
                          </a:solidFill>
                          <a:effectLst/>
                          <a:latin typeface="Arial" panose="020B0604020202020204" pitchFamily="34" charset="0"/>
                        </a:rPr>
                        <a:t>0</a:t>
                      </a:r>
                    </a:p>
                  </a:txBody>
                  <a:tcPr marL="7018" marR="7018" marT="7018" marB="0" anchor="b">
                    <a:lnL>
                      <a:noFill/>
                    </a:lnL>
                    <a:lnR>
                      <a:noFill/>
                    </a:lnR>
                    <a:lnT>
                      <a:noFill/>
                    </a:lnT>
                    <a:lnB>
                      <a:noFill/>
                    </a:lnB>
                  </a:tcPr>
                </a:tc>
                <a:extLst>
                  <a:ext uri="{0D108BD9-81ED-4DB2-BD59-A6C34878D82A}">
                    <a16:rowId xmlns:a16="http://schemas.microsoft.com/office/drawing/2014/main" val="2693130851"/>
                  </a:ext>
                </a:extLst>
              </a:tr>
              <a:tr h="333863">
                <a:tc>
                  <a:txBody>
                    <a:bodyPr/>
                    <a:lstStyle/>
                    <a:p>
                      <a:pPr algn="l" rtl="0" fontAlgn="b"/>
                      <a:r>
                        <a:rPr lang="en-US" sz="1800" b="0" i="0" u="none" strike="noStrike">
                          <a:solidFill>
                            <a:srgbClr val="000000"/>
                          </a:solidFill>
                          <a:effectLst/>
                          <a:latin typeface="Arial" panose="020B0604020202020204" pitchFamily="34" charset="0"/>
                        </a:rPr>
                        <a:t>U of Tulsa </a:t>
                      </a:r>
                    </a:p>
                  </a:txBody>
                  <a:tcPr marL="7018" marR="7018" marT="701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1800" b="0" i="0" u="none" strike="noStrike" dirty="0">
                          <a:solidFill>
                            <a:srgbClr val="000000"/>
                          </a:solidFill>
                          <a:effectLst/>
                          <a:latin typeface="Arial" panose="020B0604020202020204" pitchFamily="34" charset="0"/>
                        </a:rPr>
                        <a:t>88,800</a:t>
                      </a:r>
                    </a:p>
                  </a:txBody>
                  <a:tcPr marL="7018" marR="7018" marT="701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rtl="0" fontAlgn="b"/>
                      <a:r>
                        <a:rPr lang="en-US" sz="1800" b="0" i="0" u="none" strike="noStrike" dirty="0">
                          <a:solidFill>
                            <a:srgbClr val="000000"/>
                          </a:solidFill>
                          <a:effectLst/>
                          <a:latin typeface="Arial" panose="020B0604020202020204" pitchFamily="34" charset="0"/>
                        </a:rPr>
                        <a:t>6</a:t>
                      </a:r>
                    </a:p>
                  </a:txBody>
                  <a:tcPr marL="7018" marR="7018" marT="701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rtl="0" fontAlgn="b"/>
                      <a:r>
                        <a:rPr lang="en-US" sz="1800" b="0" i="0" u="none" strike="noStrike" dirty="0">
                          <a:solidFill>
                            <a:srgbClr val="000000"/>
                          </a:solidFill>
                          <a:effectLst/>
                          <a:latin typeface="Arial" panose="020B0604020202020204" pitchFamily="34" charset="0"/>
                        </a:rPr>
                        <a:t>U Wisconsin System</a:t>
                      </a:r>
                    </a:p>
                  </a:txBody>
                  <a:tcPr marR="7018" marT="70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1800" b="0" i="0" u="none" strike="noStrike">
                          <a:solidFill>
                            <a:srgbClr val="000000"/>
                          </a:solidFill>
                          <a:effectLst/>
                          <a:latin typeface="Arial" panose="020B0604020202020204" pitchFamily="34" charset="0"/>
                        </a:rPr>
                        <a:t>95,700</a:t>
                      </a:r>
                    </a:p>
                  </a:txBody>
                  <a:tcPr marL="7018" marR="7018" marT="701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rtl="0" fontAlgn="b"/>
                      <a:r>
                        <a:rPr lang="en-US" sz="1800" b="0" i="0" u="none" strike="noStrike" dirty="0">
                          <a:solidFill>
                            <a:srgbClr val="000000"/>
                          </a:solidFill>
                          <a:effectLst/>
                          <a:latin typeface="Arial" panose="020B0604020202020204" pitchFamily="34" charset="0"/>
                        </a:rPr>
                        <a:t>6</a:t>
                      </a:r>
                    </a:p>
                  </a:txBody>
                  <a:tcPr marL="7018" marR="7018" marT="7018" marB="0" anchor="b">
                    <a:lnL>
                      <a:noFill/>
                    </a:lnL>
                    <a:lnR>
                      <a:noFill/>
                    </a:lnR>
                    <a:lnT>
                      <a:noFill/>
                    </a:lnT>
                    <a:lnB>
                      <a:noFill/>
                    </a:lnB>
                  </a:tcPr>
                </a:tc>
                <a:tc>
                  <a:txBody>
                    <a:bodyPr/>
                    <a:lstStyle/>
                    <a:p>
                      <a:pPr algn="r" rtl="0" fontAlgn="b"/>
                      <a:r>
                        <a:rPr lang="en-US" sz="1800" b="0" i="0" u="none" strike="noStrike">
                          <a:solidFill>
                            <a:srgbClr val="000000"/>
                          </a:solidFill>
                          <a:effectLst/>
                          <a:latin typeface="Arial" panose="020B0604020202020204" pitchFamily="34" charset="0"/>
                        </a:rPr>
                        <a:t>2</a:t>
                      </a:r>
                    </a:p>
                  </a:txBody>
                  <a:tcPr marL="7018" marR="7018" marT="7018" marB="0" anchor="b">
                    <a:lnL>
                      <a:noFill/>
                    </a:lnL>
                    <a:lnR>
                      <a:noFill/>
                    </a:lnR>
                    <a:lnT>
                      <a:noFill/>
                    </a:lnT>
                    <a:lnB>
                      <a:noFill/>
                    </a:lnB>
                  </a:tcPr>
                </a:tc>
                <a:extLst>
                  <a:ext uri="{0D108BD9-81ED-4DB2-BD59-A6C34878D82A}">
                    <a16:rowId xmlns:a16="http://schemas.microsoft.com/office/drawing/2014/main" val="3048388429"/>
                  </a:ext>
                </a:extLst>
              </a:tr>
              <a:tr h="333863">
                <a:tc>
                  <a:txBody>
                    <a:bodyPr/>
                    <a:lstStyle/>
                    <a:p>
                      <a:pPr algn="l" rtl="0" fontAlgn="b"/>
                      <a:r>
                        <a:rPr lang="en-US" sz="1800" b="0" i="0" u="none" strike="noStrike">
                          <a:solidFill>
                            <a:srgbClr val="000000"/>
                          </a:solidFill>
                          <a:effectLst/>
                          <a:latin typeface="Arial" panose="020B0604020202020204" pitchFamily="34" charset="0"/>
                        </a:rPr>
                        <a:t>U Pittsburgh System</a:t>
                      </a:r>
                    </a:p>
                  </a:txBody>
                  <a:tcPr marL="7018" marR="7018" marT="701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1800" b="0" i="0" u="none" strike="noStrike" dirty="0">
                          <a:solidFill>
                            <a:srgbClr val="000000"/>
                          </a:solidFill>
                          <a:effectLst/>
                          <a:latin typeface="Arial" panose="020B0604020202020204" pitchFamily="34" charset="0"/>
                        </a:rPr>
                        <a:t>89,500</a:t>
                      </a:r>
                    </a:p>
                  </a:txBody>
                  <a:tcPr marL="7018" marR="7018" marT="701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rtl="0" fontAlgn="b"/>
                      <a:r>
                        <a:rPr lang="en-US" sz="1800" b="0" i="0" u="none" strike="noStrike" dirty="0">
                          <a:solidFill>
                            <a:srgbClr val="000000"/>
                          </a:solidFill>
                          <a:effectLst/>
                          <a:latin typeface="Arial" panose="020B0604020202020204" pitchFamily="34" charset="0"/>
                        </a:rPr>
                        <a:t>7</a:t>
                      </a:r>
                    </a:p>
                  </a:txBody>
                  <a:tcPr marL="7018" marR="7018" marT="701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rtl="0" fontAlgn="b"/>
                      <a:r>
                        <a:rPr lang="en-US" sz="1800" b="0" i="0" u="none" strike="noStrike" dirty="0">
                          <a:solidFill>
                            <a:srgbClr val="000000"/>
                          </a:solidFill>
                          <a:effectLst/>
                          <a:latin typeface="Arial" panose="020B0604020202020204" pitchFamily="34" charset="0"/>
                        </a:rPr>
                        <a:t>Loyola U New Orleans</a:t>
                      </a:r>
                    </a:p>
                  </a:txBody>
                  <a:tcPr marR="7018" marT="70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1800" b="0" i="0" u="none" strike="noStrike">
                          <a:solidFill>
                            <a:srgbClr val="000000"/>
                          </a:solidFill>
                          <a:effectLst/>
                          <a:latin typeface="Arial" panose="020B0604020202020204" pitchFamily="34" charset="0"/>
                        </a:rPr>
                        <a:t>96,300</a:t>
                      </a:r>
                    </a:p>
                  </a:txBody>
                  <a:tcPr marL="7018" marR="7018" marT="701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rtl="0" fontAlgn="b"/>
                      <a:r>
                        <a:rPr lang="en-US" sz="1800" b="0" i="0" u="none" strike="noStrike" dirty="0">
                          <a:solidFill>
                            <a:srgbClr val="000000"/>
                          </a:solidFill>
                          <a:effectLst/>
                          <a:latin typeface="Arial" panose="020B0604020202020204" pitchFamily="34" charset="0"/>
                        </a:rPr>
                        <a:t>7</a:t>
                      </a:r>
                    </a:p>
                  </a:txBody>
                  <a:tcPr marL="7018" marR="7018" marT="7018" marB="0" anchor="b">
                    <a:lnL>
                      <a:noFill/>
                    </a:lnL>
                    <a:lnR>
                      <a:noFill/>
                    </a:lnR>
                    <a:lnT>
                      <a:noFill/>
                    </a:lnT>
                    <a:lnB>
                      <a:noFill/>
                    </a:lnB>
                  </a:tcPr>
                </a:tc>
                <a:tc>
                  <a:txBody>
                    <a:bodyPr/>
                    <a:lstStyle/>
                    <a:p>
                      <a:pPr algn="r" rtl="0" fontAlgn="b"/>
                      <a:r>
                        <a:rPr lang="en-US" sz="1800" b="0" i="0" u="none" strike="noStrike">
                          <a:solidFill>
                            <a:srgbClr val="000000"/>
                          </a:solidFill>
                          <a:effectLst/>
                          <a:latin typeface="Arial" panose="020B0604020202020204" pitchFamily="34" charset="0"/>
                        </a:rPr>
                        <a:t>39</a:t>
                      </a:r>
                    </a:p>
                  </a:txBody>
                  <a:tcPr marL="7018" marR="7018" marT="7018" marB="0" anchor="b">
                    <a:lnL>
                      <a:noFill/>
                    </a:lnL>
                    <a:lnR>
                      <a:noFill/>
                    </a:lnR>
                    <a:lnT>
                      <a:noFill/>
                    </a:lnT>
                    <a:lnB>
                      <a:noFill/>
                    </a:lnB>
                  </a:tcPr>
                </a:tc>
                <a:extLst>
                  <a:ext uri="{0D108BD9-81ED-4DB2-BD59-A6C34878D82A}">
                    <a16:rowId xmlns:a16="http://schemas.microsoft.com/office/drawing/2014/main" val="524946847"/>
                  </a:ext>
                </a:extLst>
              </a:tr>
              <a:tr h="333863">
                <a:tc>
                  <a:txBody>
                    <a:bodyPr/>
                    <a:lstStyle/>
                    <a:p>
                      <a:pPr algn="l" rtl="0" fontAlgn="b"/>
                      <a:r>
                        <a:rPr lang="en-US" sz="1800" b="0" i="0" u="none" strike="noStrike">
                          <a:solidFill>
                            <a:srgbClr val="000000"/>
                          </a:solidFill>
                          <a:effectLst/>
                          <a:latin typeface="Arial" panose="020B0604020202020204" pitchFamily="34" charset="0"/>
                        </a:rPr>
                        <a:t>U Wisconsin System</a:t>
                      </a:r>
                    </a:p>
                  </a:txBody>
                  <a:tcPr marL="7018" marR="7018" marT="701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1800" b="0" i="0" u="none" strike="noStrike" dirty="0">
                          <a:solidFill>
                            <a:srgbClr val="000000"/>
                          </a:solidFill>
                          <a:effectLst/>
                          <a:latin typeface="Arial" panose="020B0604020202020204" pitchFamily="34" charset="0"/>
                        </a:rPr>
                        <a:t>95,100</a:t>
                      </a:r>
                    </a:p>
                  </a:txBody>
                  <a:tcPr marL="7018" marR="7018" marT="701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rtl="0" fontAlgn="b"/>
                      <a:r>
                        <a:rPr lang="en-US" sz="1800" b="0" i="0" u="none" strike="noStrike" dirty="0">
                          <a:solidFill>
                            <a:srgbClr val="000000"/>
                          </a:solidFill>
                          <a:effectLst/>
                          <a:latin typeface="Arial" panose="020B0604020202020204" pitchFamily="34" charset="0"/>
                        </a:rPr>
                        <a:t>8</a:t>
                      </a:r>
                    </a:p>
                  </a:txBody>
                  <a:tcPr marL="7018" marR="7018" marT="701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rtl="0" fontAlgn="b"/>
                      <a:r>
                        <a:rPr lang="en-US" sz="1800" b="0" i="0" u="none" strike="noStrike" dirty="0">
                          <a:solidFill>
                            <a:srgbClr val="000000"/>
                          </a:solidFill>
                          <a:effectLst/>
                          <a:latin typeface="Arial" panose="020B0604020202020204" pitchFamily="34" charset="0"/>
                        </a:rPr>
                        <a:t>UC-Irvine</a:t>
                      </a:r>
                    </a:p>
                  </a:txBody>
                  <a:tcPr marR="7018" marT="70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1800" b="0" i="0" u="none" strike="noStrike">
                          <a:solidFill>
                            <a:srgbClr val="000000"/>
                          </a:solidFill>
                          <a:effectLst/>
                          <a:latin typeface="Arial" panose="020B0604020202020204" pitchFamily="34" charset="0"/>
                        </a:rPr>
                        <a:t>98,500</a:t>
                      </a:r>
                    </a:p>
                  </a:txBody>
                  <a:tcPr marL="7018" marR="7018" marT="701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rtl="0" fontAlgn="b"/>
                      <a:r>
                        <a:rPr lang="en-US" sz="1800" b="0" i="0" u="none" strike="noStrike" dirty="0">
                          <a:solidFill>
                            <a:srgbClr val="000000"/>
                          </a:solidFill>
                          <a:effectLst/>
                          <a:latin typeface="Arial" panose="020B0604020202020204" pitchFamily="34" charset="0"/>
                        </a:rPr>
                        <a:t>8</a:t>
                      </a:r>
                    </a:p>
                  </a:txBody>
                  <a:tcPr marL="7018" marR="7018" marT="7018" marB="0" anchor="b">
                    <a:lnL>
                      <a:noFill/>
                    </a:lnL>
                    <a:lnR>
                      <a:noFill/>
                    </a:lnR>
                    <a:lnT>
                      <a:noFill/>
                    </a:lnT>
                    <a:lnB>
                      <a:noFill/>
                    </a:lnB>
                  </a:tcPr>
                </a:tc>
                <a:tc>
                  <a:txBody>
                    <a:bodyPr/>
                    <a:lstStyle/>
                    <a:p>
                      <a:pPr algn="r" rtl="0" fontAlgn="b"/>
                      <a:r>
                        <a:rPr lang="en-US" sz="1800" b="0" i="0" u="none" strike="noStrike">
                          <a:solidFill>
                            <a:srgbClr val="000000"/>
                          </a:solidFill>
                          <a:effectLst/>
                          <a:latin typeface="Arial" panose="020B0604020202020204" pitchFamily="34" charset="0"/>
                        </a:rPr>
                        <a:t>-5</a:t>
                      </a:r>
                    </a:p>
                  </a:txBody>
                  <a:tcPr marL="7018" marR="7018" marT="7018" marB="0" anchor="b">
                    <a:lnL>
                      <a:noFill/>
                    </a:lnL>
                    <a:lnR>
                      <a:noFill/>
                    </a:lnR>
                    <a:lnT>
                      <a:noFill/>
                    </a:lnT>
                    <a:lnB>
                      <a:noFill/>
                    </a:lnB>
                  </a:tcPr>
                </a:tc>
                <a:extLst>
                  <a:ext uri="{0D108BD9-81ED-4DB2-BD59-A6C34878D82A}">
                    <a16:rowId xmlns:a16="http://schemas.microsoft.com/office/drawing/2014/main" val="1457926913"/>
                  </a:ext>
                </a:extLst>
              </a:tr>
              <a:tr h="333863">
                <a:tc>
                  <a:txBody>
                    <a:bodyPr/>
                    <a:lstStyle/>
                    <a:p>
                      <a:pPr algn="l" rtl="0" fontAlgn="b"/>
                      <a:r>
                        <a:rPr lang="en-US" sz="1800" b="0" i="0" u="none" strike="noStrike">
                          <a:solidFill>
                            <a:srgbClr val="000000"/>
                          </a:solidFill>
                          <a:effectLst/>
                          <a:latin typeface="Arial" panose="020B0604020202020204" pitchFamily="34" charset="0"/>
                        </a:rPr>
                        <a:t>Bennington College</a:t>
                      </a:r>
                    </a:p>
                  </a:txBody>
                  <a:tcPr marL="7018" marR="7018" marT="701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1800" b="0" i="0" u="none" strike="noStrike">
                          <a:solidFill>
                            <a:srgbClr val="000000"/>
                          </a:solidFill>
                          <a:effectLst/>
                          <a:latin typeface="Arial" panose="020B0604020202020204" pitchFamily="34" charset="0"/>
                        </a:rPr>
                        <a:t>96,600</a:t>
                      </a:r>
                    </a:p>
                  </a:txBody>
                  <a:tcPr marL="7018" marR="7018" marT="701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rtl="0" fontAlgn="b"/>
                      <a:r>
                        <a:rPr lang="en-US" sz="1800" b="0" i="0" u="none" strike="noStrike" dirty="0">
                          <a:solidFill>
                            <a:srgbClr val="000000"/>
                          </a:solidFill>
                          <a:effectLst/>
                          <a:latin typeface="Arial" panose="020B0604020202020204" pitchFamily="34" charset="0"/>
                        </a:rPr>
                        <a:t>9</a:t>
                      </a:r>
                    </a:p>
                  </a:txBody>
                  <a:tcPr marL="7018" marR="7018" marT="701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rtl="0" fontAlgn="b"/>
                      <a:r>
                        <a:rPr lang="en-US" sz="1800" b="0" i="0" u="none" strike="noStrike" dirty="0">
                          <a:solidFill>
                            <a:srgbClr val="000000"/>
                          </a:solidFill>
                          <a:effectLst/>
                          <a:latin typeface="Arial" panose="020B0604020202020204" pitchFamily="34" charset="0"/>
                        </a:rPr>
                        <a:t>Illinois </a:t>
                      </a:r>
                      <a:r>
                        <a:rPr lang="en-US" sz="1800" b="0" i="0" u="none" strike="noStrike" dirty="0" err="1">
                          <a:solidFill>
                            <a:srgbClr val="000000"/>
                          </a:solidFill>
                          <a:effectLst/>
                          <a:latin typeface="Arial" panose="020B0604020202020204" pitchFamily="34" charset="0"/>
                        </a:rPr>
                        <a:t>Inst</a:t>
                      </a:r>
                      <a:r>
                        <a:rPr lang="en-US" sz="1800" b="0" i="0" u="none" strike="noStrike" dirty="0">
                          <a:solidFill>
                            <a:srgbClr val="000000"/>
                          </a:solidFill>
                          <a:effectLst/>
                          <a:latin typeface="Arial" panose="020B0604020202020204" pitchFamily="34" charset="0"/>
                        </a:rPr>
                        <a:t> Technology</a:t>
                      </a:r>
                    </a:p>
                  </a:txBody>
                  <a:tcPr marR="7018" marT="70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1800" b="0" i="0" u="none" strike="noStrike">
                          <a:solidFill>
                            <a:srgbClr val="000000"/>
                          </a:solidFill>
                          <a:effectLst/>
                          <a:latin typeface="Arial" panose="020B0604020202020204" pitchFamily="34" charset="0"/>
                        </a:rPr>
                        <a:t>99,100</a:t>
                      </a:r>
                    </a:p>
                  </a:txBody>
                  <a:tcPr marL="7018" marR="7018" marT="701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rtl="0" fontAlgn="b"/>
                      <a:r>
                        <a:rPr lang="en-US" sz="1800" b="0" i="0" u="none" strike="noStrike" dirty="0">
                          <a:solidFill>
                            <a:srgbClr val="000000"/>
                          </a:solidFill>
                          <a:effectLst/>
                          <a:latin typeface="Arial" panose="020B0604020202020204" pitchFamily="34" charset="0"/>
                        </a:rPr>
                        <a:t>9</a:t>
                      </a:r>
                    </a:p>
                  </a:txBody>
                  <a:tcPr marL="7018" marR="7018" marT="7018" marB="0" anchor="b">
                    <a:lnL>
                      <a:noFill/>
                    </a:lnL>
                    <a:lnR>
                      <a:noFill/>
                    </a:lnR>
                    <a:lnT>
                      <a:noFill/>
                    </a:lnT>
                    <a:lnB>
                      <a:noFill/>
                    </a:lnB>
                  </a:tcPr>
                </a:tc>
                <a:tc>
                  <a:txBody>
                    <a:bodyPr/>
                    <a:lstStyle/>
                    <a:p>
                      <a:pPr algn="r" rtl="0" fontAlgn="b"/>
                      <a:r>
                        <a:rPr lang="en-US" sz="1800" b="0" i="0" u="none" strike="noStrike" dirty="0">
                          <a:solidFill>
                            <a:srgbClr val="000000"/>
                          </a:solidFill>
                          <a:effectLst/>
                          <a:latin typeface="Arial" panose="020B0604020202020204" pitchFamily="34" charset="0"/>
                        </a:rPr>
                        <a:t>-7</a:t>
                      </a:r>
                    </a:p>
                  </a:txBody>
                  <a:tcPr marL="7018" marR="7018" marT="7018" marB="0" anchor="b">
                    <a:lnL>
                      <a:noFill/>
                    </a:lnL>
                    <a:lnR>
                      <a:noFill/>
                    </a:lnR>
                    <a:lnT>
                      <a:noFill/>
                    </a:lnT>
                    <a:lnB>
                      <a:noFill/>
                    </a:lnB>
                  </a:tcPr>
                </a:tc>
                <a:extLst>
                  <a:ext uri="{0D108BD9-81ED-4DB2-BD59-A6C34878D82A}">
                    <a16:rowId xmlns:a16="http://schemas.microsoft.com/office/drawing/2014/main" val="3160838857"/>
                  </a:ext>
                </a:extLst>
              </a:tr>
              <a:tr h="333863">
                <a:tc>
                  <a:txBody>
                    <a:bodyPr/>
                    <a:lstStyle/>
                    <a:p>
                      <a:pPr algn="l" rtl="0" fontAlgn="b"/>
                      <a:r>
                        <a:rPr lang="en-US" sz="1800" b="0" i="0" u="none" strike="noStrike">
                          <a:solidFill>
                            <a:srgbClr val="000000"/>
                          </a:solidFill>
                          <a:effectLst/>
                          <a:latin typeface="Arial" panose="020B0604020202020204" pitchFamily="34" charset="0"/>
                        </a:rPr>
                        <a:t>Loyola U Chicago</a:t>
                      </a:r>
                    </a:p>
                  </a:txBody>
                  <a:tcPr marL="7018" marR="7018" marT="701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1800" b="0" i="0" u="none" strike="noStrike">
                          <a:solidFill>
                            <a:srgbClr val="000000"/>
                          </a:solidFill>
                          <a:effectLst/>
                          <a:latin typeface="Arial" panose="020B0604020202020204" pitchFamily="34" charset="0"/>
                        </a:rPr>
                        <a:t>96,600</a:t>
                      </a:r>
                    </a:p>
                  </a:txBody>
                  <a:tcPr marL="7018" marR="7018" marT="701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rtl="0" fontAlgn="b"/>
                      <a:r>
                        <a:rPr lang="en-US" sz="1800" b="0" i="0" u="none" strike="noStrike" dirty="0">
                          <a:solidFill>
                            <a:srgbClr val="000000"/>
                          </a:solidFill>
                          <a:effectLst/>
                          <a:latin typeface="Arial" panose="020B0604020202020204" pitchFamily="34" charset="0"/>
                        </a:rPr>
                        <a:t>9</a:t>
                      </a:r>
                    </a:p>
                  </a:txBody>
                  <a:tcPr marL="7018" marR="7018" marT="701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rtl="0" fontAlgn="b"/>
                      <a:r>
                        <a:rPr lang="en-US" sz="1800" b="0" i="0" u="none" strike="noStrike" dirty="0" err="1">
                          <a:solidFill>
                            <a:srgbClr val="000000"/>
                          </a:solidFill>
                          <a:effectLst/>
                          <a:latin typeface="Arial" panose="020B0604020202020204" pitchFamily="34" charset="0"/>
                        </a:rPr>
                        <a:t>Gustavus</a:t>
                      </a:r>
                      <a:r>
                        <a:rPr lang="en-US" sz="1800" b="0" i="0" u="none" strike="noStrike" dirty="0">
                          <a:solidFill>
                            <a:srgbClr val="000000"/>
                          </a:solidFill>
                          <a:effectLst/>
                          <a:latin typeface="Arial" panose="020B0604020202020204" pitchFamily="34" charset="0"/>
                        </a:rPr>
                        <a:t> Adolphus C</a:t>
                      </a:r>
                    </a:p>
                  </a:txBody>
                  <a:tcPr marR="7018" marT="70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1800" b="0" i="0" u="none" strike="noStrike">
                          <a:solidFill>
                            <a:srgbClr val="000000"/>
                          </a:solidFill>
                          <a:effectLst/>
                          <a:latin typeface="Arial" panose="020B0604020202020204" pitchFamily="34" charset="0"/>
                        </a:rPr>
                        <a:t>101,800</a:t>
                      </a:r>
                    </a:p>
                  </a:txBody>
                  <a:tcPr marL="7018" marR="7018" marT="701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rtl="0" fontAlgn="b"/>
                      <a:r>
                        <a:rPr lang="en-US" sz="1800" b="0" i="0" u="none" strike="noStrike" dirty="0">
                          <a:solidFill>
                            <a:srgbClr val="000000"/>
                          </a:solidFill>
                          <a:effectLst/>
                          <a:latin typeface="Arial" panose="020B0604020202020204" pitchFamily="34" charset="0"/>
                        </a:rPr>
                        <a:t>10</a:t>
                      </a:r>
                    </a:p>
                  </a:txBody>
                  <a:tcPr marL="7018" marR="7018" marT="7018" marB="0" anchor="b">
                    <a:lnL>
                      <a:noFill/>
                    </a:lnL>
                    <a:lnR>
                      <a:noFill/>
                    </a:lnR>
                    <a:lnT>
                      <a:noFill/>
                    </a:lnT>
                    <a:lnB>
                      <a:noFill/>
                    </a:lnB>
                  </a:tcPr>
                </a:tc>
                <a:tc>
                  <a:txBody>
                    <a:bodyPr/>
                    <a:lstStyle/>
                    <a:p>
                      <a:pPr algn="r" rtl="0" fontAlgn="b"/>
                      <a:r>
                        <a:rPr lang="en-US" sz="1800" b="0" i="0" u="none" strike="noStrike" dirty="0">
                          <a:solidFill>
                            <a:srgbClr val="000000"/>
                          </a:solidFill>
                          <a:effectLst/>
                          <a:latin typeface="Arial" panose="020B0604020202020204" pitchFamily="34" charset="0"/>
                        </a:rPr>
                        <a:t>34</a:t>
                      </a:r>
                    </a:p>
                  </a:txBody>
                  <a:tcPr marL="7018" marR="7018" marT="7018" marB="0" anchor="b">
                    <a:lnL>
                      <a:noFill/>
                    </a:lnL>
                    <a:lnR>
                      <a:noFill/>
                    </a:lnR>
                    <a:lnT>
                      <a:noFill/>
                    </a:lnT>
                    <a:lnB>
                      <a:noFill/>
                    </a:lnB>
                  </a:tcPr>
                </a:tc>
                <a:extLst>
                  <a:ext uri="{0D108BD9-81ED-4DB2-BD59-A6C34878D82A}">
                    <a16:rowId xmlns:a16="http://schemas.microsoft.com/office/drawing/2014/main" val="1002413120"/>
                  </a:ext>
                </a:extLst>
              </a:tr>
            </a:tbl>
          </a:graphicData>
        </a:graphic>
      </p:graphicFrame>
      <p:sp>
        <p:nvSpPr>
          <p:cNvPr id="7" name="Rectangle 6"/>
          <p:cNvSpPr/>
          <p:nvPr/>
        </p:nvSpPr>
        <p:spPr>
          <a:xfrm>
            <a:off x="5831840" y="1290320"/>
            <a:ext cx="5412266" cy="4765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27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840" y="1216493"/>
            <a:ext cx="10276115" cy="2510367"/>
          </a:xfrm>
        </p:spPr>
        <p:txBody>
          <a:bodyPr>
            <a:normAutofit/>
          </a:bodyPr>
          <a:lstStyle/>
          <a:p>
            <a:r>
              <a:rPr lang="en-US" sz="5867" dirty="0" smtClean="0"/>
              <a:t>Why is Stony Brook so successful with social mobility?</a:t>
            </a:r>
            <a:endParaRPr lang="en-US" sz="5867" dirty="0"/>
          </a:p>
        </p:txBody>
      </p:sp>
      <p:graphicFrame>
        <p:nvGraphicFramePr>
          <p:cNvPr id="3" name="Diagram 2"/>
          <p:cNvGraphicFramePr/>
          <p:nvPr>
            <p:extLst>
              <p:ext uri="{D42A27DB-BD31-4B8C-83A1-F6EECF244321}">
                <p14:modId xmlns:p14="http://schemas.microsoft.com/office/powerpoint/2010/main" val="1372246615"/>
              </p:ext>
            </p:extLst>
          </p:nvPr>
        </p:nvGraphicFramePr>
        <p:xfrm>
          <a:off x="6055360" y="3726860"/>
          <a:ext cx="5232400" cy="22673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67300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Stony Brook’s Value Proposition</a:t>
            </a:r>
            <a:endParaRPr lang="en-US" dirty="0"/>
          </a:p>
        </p:txBody>
      </p:sp>
      <p:graphicFrame>
        <p:nvGraphicFramePr>
          <p:cNvPr id="5" name="Chart 4"/>
          <p:cNvGraphicFramePr/>
          <p:nvPr>
            <p:extLst>
              <p:ext uri="{D42A27DB-BD31-4B8C-83A1-F6EECF244321}">
                <p14:modId xmlns:p14="http://schemas.microsoft.com/office/powerpoint/2010/main" val="2910361323"/>
              </p:ext>
            </p:extLst>
          </p:nvPr>
        </p:nvGraphicFramePr>
        <p:xfrm>
          <a:off x="0" y="1491758"/>
          <a:ext cx="7043895" cy="46617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p:nvPr>
            <p:extLst>
              <p:ext uri="{D42A27DB-BD31-4B8C-83A1-F6EECF244321}">
                <p14:modId xmlns:p14="http://schemas.microsoft.com/office/powerpoint/2010/main" val="3406173939"/>
              </p:ext>
            </p:extLst>
          </p:nvPr>
        </p:nvGraphicFramePr>
        <p:xfrm>
          <a:off x="6551525" y="1491758"/>
          <a:ext cx="4901387" cy="466170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055437" y="1182913"/>
            <a:ext cx="10137903" cy="400110"/>
          </a:xfrm>
          <a:prstGeom prst="rect">
            <a:avLst/>
          </a:prstGeom>
          <a:noFill/>
        </p:spPr>
        <p:txBody>
          <a:bodyPr wrap="none" rtlCol="0">
            <a:spAutoFit/>
          </a:bodyPr>
          <a:lstStyle/>
          <a:p>
            <a:r>
              <a:rPr lang="en-US" sz="2000" b="1" dirty="0" smtClean="0">
                <a:latin typeface="Arial" panose="020B0604020202020204" pitchFamily="34" charset="0"/>
                <a:cs typeface="Arial" panose="020B0604020202020204" pitchFamily="34" charset="0"/>
              </a:rPr>
              <a:t>2018-19 Undergraduate Tuition &amp; Fees – Public Research Universities in Northeast</a:t>
            </a:r>
            <a:endParaRPr lang="en-US" sz="2000" b="1" dirty="0">
              <a:latin typeface="Arial" panose="020B0604020202020204" pitchFamily="34" charset="0"/>
              <a:cs typeface="Arial" panose="020B0604020202020204" pitchFamily="34" charset="0"/>
            </a:endParaRPr>
          </a:p>
        </p:txBody>
      </p:sp>
      <p:sp>
        <p:nvSpPr>
          <p:cNvPr id="6" name="TextBox 5"/>
          <p:cNvSpPr txBox="1"/>
          <p:nvPr/>
        </p:nvSpPr>
        <p:spPr>
          <a:xfrm>
            <a:off x="1932972" y="6353986"/>
            <a:ext cx="5432898"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Source: Institutional web sites; consistent with IPEDS Data Center</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63771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95867" y="1187462"/>
            <a:ext cx="10561319" cy="4663440"/>
          </a:xfrm>
          <a:prstGeom prst="rect">
            <a:avLst/>
          </a:prstGeom>
        </p:spPr>
      </p:pic>
      <p:sp>
        <p:nvSpPr>
          <p:cNvPr id="2" name="Title 1"/>
          <p:cNvSpPr>
            <a:spLocks noGrp="1"/>
          </p:cNvSpPr>
          <p:nvPr>
            <p:ph type="title"/>
          </p:nvPr>
        </p:nvSpPr>
        <p:spPr/>
        <p:txBody>
          <a:bodyPr/>
          <a:lstStyle/>
          <a:p>
            <a:r>
              <a:rPr lang="en-US" dirty="0" smtClean="0"/>
              <a:t>Value Proposition – US News Rank vs. Tuition &amp; Fees</a:t>
            </a:r>
            <a:endParaRPr lang="en-US" dirty="0"/>
          </a:p>
        </p:txBody>
      </p:sp>
      <p:sp>
        <p:nvSpPr>
          <p:cNvPr id="5" name="Diamond 4"/>
          <p:cNvSpPr/>
          <p:nvPr/>
        </p:nvSpPr>
        <p:spPr>
          <a:xfrm>
            <a:off x="9664813" y="2104332"/>
            <a:ext cx="457200" cy="457200"/>
          </a:xfrm>
          <a:prstGeom prst="diamond">
            <a:avLst/>
          </a:prstGeom>
          <a:solidFill>
            <a:srgbClr val="881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0122013" y="2339523"/>
            <a:ext cx="1249060" cy="738664"/>
          </a:xfrm>
          <a:prstGeom prst="rect">
            <a:avLst/>
          </a:prstGeom>
          <a:noFill/>
        </p:spPr>
        <p:txBody>
          <a:bodyPr wrap="none" rtlCol="0">
            <a:spAutoFit/>
          </a:bodyPr>
          <a:lstStyle/>
          <a:p>
            <a:pPr algn="ctr"/>
            <a:r>
              <a:rPr lang="en-US" sz="1400" b="1" dirty="0" smtClean="0">
                <a:solidFill>
                  <a:srgbClr val="881124"/>
                </a:solidFill>
                <a:latin typeface="Arial" panose="020B0604020202020204" pitchFamily="34" charset="0"/>
                <a:cs typeface="Arial" panose="020B0604020202020204" pitchFamily="34" charset="0"/>
              </a:rPr>
              <a:t>Stony Brook</a:t>
            </a:r>
          </a:p>
          <a:p>
            <a:pPr algn="ctr"/>
            <a:r>
              <a:rPr lang="en-US" sz="1400" b="1" dirty="0" smtClean="0">
                <a:solidFill>
                  <a:srgbClr val="881124"/>
                </a:solidFill>
                <a:latin typeface="Arial" panose="020B0604020202020204" pitchFamily="34" charset="0"/>
                <a:cs typeface="Arial" panose="020B0604020202020204" pitchFamily="34" charset="0"/>
              </a:rPr>
              <a:t>$9,625</a:t>
            </a:r>
          </a:p>
          <a:p>
            <a:pPr algn="ctr"/>
            <a:r>
              <a:rPr lang="en-US" sz="1400" b="1" dirty="0" smtClean="0">
                <a:solidFill>
                  <a:srgbClr val="881124"/>
                </a:solidFill>
                <a:latin typeface="Arial" panose="020B0604020202020204" pitchFamily="34" charset="0"/>
                <a:cs typeface="Arial" panose="020B0604020202020204" pitchFamily="34" charset="0"/>
              </a:rPr>
              <a:t>#80</a:t>
            </a:r>
            <a:endParaRPr lang="en-US" sz="1400" b="1" dirty="0">
              <a:solidFill>
                <a:srgbClr val="881124"/>
              </a:solidFill>
              <a:latin typeface="Arial" panose="020B0604020202020204" pitchFamily="34" charset="0"/>
              <a:cs typeface="Arial" panose="020B0604020202020204" pitchFamily="34" charset="0"/>
            </a:endParaRPr>
          </a:p>
        </p:txBody>
      </p:sp>
      <p:grpSp>
        <p:nvGrpSpPr>
          <p:cNvPr id="11" name="Group 10"/>
          <p:cNvGrpSpPr/>
          <p:nvPr/>
        </p:nvGrpSpPr>
        <p:grpSpPr>
          <a:xfrm>
            <a:off x="1550894" y="1187461"/>
            <a:ext cx="9820179" cy="4114800"/>
            <a:chOff x="1550894" y="1187461"/>
            <a:chExt cx="9820179" cy="4114800"/>
          </a:xfrm>
        </p:grpSpPr>
        <p:cxnSp>
          <p:nvCxnSpPr>
            <p:cNvPr id="8" name="Straight Connector 7"/>
            <p:cNvCxnSpPr/>
            <p:nvPr/>
          </p:nvCxnSpPr>
          <p:spPr>
            <a:xfrm>
              <a:off x="6669741" y="1187461"/>
              <a:ext cx="0" cy="4114800"/>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1550894" y="3172781"/>
              <a:ext cx="9820179" cy="18292"/>
            </a:xfrm>
            <a:prstGeom prst="line">
              <a:avLst/>
            </a:prstGeom>
            <a:ln w="38100"/>
          </p:spPr>
          <p:style>
            <a:lnRef idx="1">
              <a:schemeClr val="dk1"/>
            </a:lnRef>
            <a:fillRef idx="0">
              <a:schemeClr val="dk1"/>
            </a:fillRef>
            <a:effectRef idx="0">
              <a:schemeClr val="dk1"/>
            </a:effectRef>
            <a:fontRef idx="minor">
              <a:schemeClr val="tx1"/>
            </a:fontRef>
          </p:style>
        </p:cxnSp>
      </p:grpSp>
      <p:sp>
        <p:nvSpPr>
          <p:cNvPr id="10" name="TextBox 9"/>
          <p:cNvSpPr txBox="1"/>
          <p:nvPr/>
        </p:nvSpPr>
        <p:spPr>
          <a:xfrm>
            <a:off x="1932972" y="6353986"/>
            <a:ext cx="4703467"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Source: US News and World Report, IPEDS Data Center</a:t>
            </a:r>
            <a:endParaRPr lang="en-US" sz="1400" dirty="0">
              <a:latin typeface="Arial" panose="020B0604020202020204" pitchFamily="34" charset="0"/>
              <a:cs typeface="Arial" panose="020B0604020202020204" pitchFamily="34" charset="0"/>
            </a:endParaRPr>
          </a:p>
        </p:txBody>
      </p:sp>
      <p:grpSp>
        <p:nvGrpSpPr>
          <p:cNvPr id="14" name="Group 13"/>
          <p:cNvGrpSpPr/>
          <p:nvPr/>
        </p:nvGrpSpPr>
        <p:grpSpPr>
          <a:xfrm>
            <a:off x="795867" y="5576164"/>
            <a:ext cx="2288706" cy="369332"/>
            <a:chOff x="795867" y="5576164"/>
            <a:chExt cx="2288706" cy="369332"/>
          </a:xfrm>
        </p:grpSpPr>
        <p:sp>
          <p:nvSpPr>
            <p:cNvPr id="4" name="Oval 3"/>
            <p:cNvSpPr/>
            <p:nvPr/>
          </p:nvSpPr>
          <p:spPr>
            <a:xfrm>
              <a:off x="795867" y="5667270"/>
              <a:ext cx="182880" cy="183632"/>
            </a:xfrm>
            <a:prstGeom prst="ellipse">
              <a:avLst/>
            </a:prstGeom>
            <a:solidFill>
              <a:srgbClr val="557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78865" y="5576164"/>
              <a:ext cx="954107" cy="369332"/>
            </a:xfrm>
            <a:prstGeom prst="rect">
              <a:avLst/>
            </a:prstGeom>
            <a:noFill/>
          </p:spPr>
          <p:txBody>
            <a:bodyPr wrap="none" rtlCol="0">
              <a:spAutoFit/>
            </a:bodyPr>
            <a:lstStyle/>
            <a:p>
              <a:r>
                <a:rPr lang="en-US" b="1" dirty="0" smtClean="0">
                  <a:solidFill>
                    <a:srgbClr val="5577BB"/>
                  </a:solidFill>
                  <a:latin typeface="Arial" panose="020B0604020202020204" pitchFamily="34" charset="0"/>
                  <a:cs typeface="Arial" panose="020B0604020202020204" pitchFamily="34" charset="0"/>
                </a:rPr>
                <a:t>Private</a:t>
              </a:r>
              <a:endParaRPr lang="en-US" b="1" dirty="0">
                <a:solidFill>
                  <a:srgbClr val="5577BB"/>
                </a:solidFill>
                <a:latin typeface="Arial" panose="020B0604020202020204" pitchFamily="34" charset="0"/>
                <a:cs typeface="Arial" panose="020B0604020202020204" pitchFamily="34" charset="0"/>
              </a:endParaRPr>
            </a:p>
          </p:txBody>
        </p:sp>
        <p:sp>
          <p:nvSpPr>
            <p:cNvPr id="12" name="Oval 11"/>
            <p:cNvSpPr/>
            <p:nvPr/>
          </p:nvSpPr>
          <p:spPr>
            <a:xfrm>
              <a:off x="2024530" y="5667270"/>
              <a:ext cx="182880" cy="183632"/>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207410" y="5576164"/>
              <a:ext cx="877163" cy="369332"/>
            </a:xfrm>
            <a:prstGeom prst="rect">
              <a:avLst/>
            </a:prstGeom>
            <a:noFill/>
          </p:spPr>
          <p:txBody>
            <a:bodyPr wrap="none" rtlCol="0">
              <a:spAutoFit/>
            </a:bodyPr>
            <a:lstStyle/>
            <a:p>
              <a:r>
                <a:rPr lang="en-US" b="1" dirty="0" smtClean="0">
                  <a:solidFill>
                    <a:schemeClr val="tx1">
                      <a:lumMod val="50000"/>
                      <a:lumOff val="50000"/>
                    </a:schemeClr>
                  </a:solidFill>
                  <a:latin typeface="Arial" panose="020B0604020202020204" pitchFamily="34" charset="0"/>
                  <a:cs typeface="Arial" panose="020B0604020202020204" pitchFamily="34" charset="0"/>
                </a:rPr>
                <a:t>Public</a:t>
              </a:r>
              <a:endParaRPr lang="en-US" b="1" dirty="0">
                <a:solidFill>
                  <a:schemeClr val="tx1">
                    <a:lumMod val="50000"/>
                    <a:lumOff val="50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1228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graphicFrame>
        <p:nvGraphicFramePr>
          <p:cNvPr id="5" name="Diagram 4"/>
          <p:cNvGraphicFramePr/>
          <p:nvPr>
            <p:extLst>
              <p:ext uri="{D42A27DB-BD31-4B8C-83A1-F6EECF244321}">
                <p14:modId xmlns:p14="http://schemas.microsoft.com/office/powerpoint/2010/main" val="2362224850"/>
              </p:ext>
            </p:extLst>
          </p:nvPr>
        </p:nvGraphicFramePr>
        <p:xfrm>
          <a:off x="980303" y="1301578"/>
          <a:ext cx="10337053" cy="46214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01796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95867" y="1189892"/>
            <a:ext cx="10527032" cy="4663440"/>
          </a:xfrm>
          <a:prstGeom prst="rect">
            <a:avLst/>
          </a:prstGeom>
        </p:spPr>
      </p:pic>
      <p:sp>
        <p:nvSpPr>
          <p:cNvPr id="2" name="Title 1"/>
          <p:cNvSpPr>
            <a:spLocks noGrp="1"/>
          </p:cNvSpPr>
          <p:nvPr>
            <p:ph type="title"/>
          </p:nvPr>
        </p:nvSpPr>
        <p:spPr/>
        <p:txBody>
          <a:bodyPr/>
          <a:lstStyle/>
          <a:p>
            <a:r>
              <a:rPr lang="en-US" dirty="0" smtClean="0"/>
              <a:t>US News Rank vs. Mobility Rate</a:t>
            </a:r>
            <a:endParaRPr lang="en-US" dirty="0"/>
          </a:p>
        </p:txBody>
      </p:sp>
      <p:sp>
        <p:nvSpPr>
          <p:cNvPr id="5" name="Diamond 4"/>
          <p:cNvSpPr/>
          <p:nvPr/>
        </p:nvSpPr>
        <p:spPr>
          <a:xfrm>
            <a:off x="10557343" y="2104332"/>
            <a:ext cx="457200" cy="457200"/>
          </a:xfrm>
          <a:prstGeom prst="diamond">
            <a:avLst/>
          </a:prstGeom>
          <a:solidFill>
            <a:srgbClr val="881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0161413" y="1854660"/>
            <a:ext cx="1249060" cy="307777"/>
          </a:xfrm>
          <a:prstGeom prst="rect">
            <a:avLst/>
          </a:prstGeom>
          <a:noFill/>
        </p:spPr>
        <p:txBody>
          <a:bodyPr wrap="none" rtlCol="0">
            <a:spAutoFit/>
          </a:bodyPr>
          <a:lstStyle/>
          <a:p>
            <a:pPr algn="ctr"/>
            <a:r>
              <a:rPr lang="en-US" sz="1400" b="1" dirty="0" smtClean="0">
                <a:solidFill>
                  <a:srgbClr val="881124"/>
                </a:solidFill>
                <a:latin typeface="Arial" panose="020B0604020202020204" pitchFamily="34" charset="0"/>
                <a:cs typeface="Arial" panose="020B0604020202020204" pitchFamily="34" charset="0"/>
              </a:rPr>
              <a:t>Stony Brook</a:t>
            </a:r>
          </a:p>
        </p:txBody>
      </p:sp>
      <p:sp>
        <p:nvSpPr>
          <p:cNvPr id="6" name="TextBox 5"/>
          <p:cNvSpPr txBox="1"/>
          <p:nvPr/>
        </p:nvSpPr>
        <p:spPr>
          <a:xfrm>
            <a:off x="8491410" y="1854659"/>
            <a:ext cx="981359" cy="307777"/>
          </a:xfrm>
          <a:prstGeom prst="rect">
            <a:avLst/>
          </a:prstGeom>
          <a:noFill/>
        </p:spPr>
        <p:txBody>
          <a:bodyPr wrap="none" rtlCol="0">
            <a:spAutoFit/>
          </a:bodyPr>
          <a:lstStyle/>
          <a:p>
            <a:pPr algn="ctr"/>
            <a:r>
              <a:rPr lang="en-US" sz="1400" b="1" dirty="0" smtClean="0">
                <a:solidFill>
                  <a:schemeClr val="bg1">
                    <a:lumMod val="65000"/>
                  </a:schemeClr>
                </a:solidFill>
                <a:latin typeface="Arial" panose="020B0604020202020204" pitchFamily="34" charset="0"/>
                <a:cs typeface="Arial" panose="020B0604020202020204" pitchFamily="34" charset="0"/>
              </a:rPr>
              <a:t>UC-Irvine</a:t>
            </a:r>
          </a:p>
        </p:txBody>
      </p:sp>
      <p:sp>
        <p:nvSpPr>
          <p:cNvPr id="8" name="TextBox 7"/>
          <p:cNvSpPr txBox="1"/>
          <p:nvPr/>
        </p:nvSpPr>
        <p:spPr>
          <a:xfrm>
            <a:off x="10216462" y="3654448"/>
            <a:ext cx="1200971" cy="307777"/>
          </a:xfrm>
          <a:prstGeom prst="rect">
            <a:avLst/>
          </a:prstGeom>
          <a:noFill/>
        </p:spPr>
        <p:txBody>
          <a:bodyPr wrap="none" rtlCol="0">
            <a:spAutoFit/>
          </a:bodyPr>
          <a:lstStyle/>
          <a:p>
            <a:pPr algn="ctr"/>
            <a:r>
              <a:rPr lang="en-US" sz="1400" b="1" dirty="0" smtClean="0">
                <a:solidFill>
                  <a:schemeClr val="accent5"/>
                </a:solidFill>
                <a:latin typeface="Arial" panose="020B0604020202020204" pitchFamily="34" charset="0"/>
                <a:cs typeface="Arial" panose="020B0604020202020204" pitchFamily="34" charset="0"/>
              </a:rPr>
              <a:t>Pace U (NY)</a:t>
            </a:r>
          </a:p>
        </p:txBody>
      </p:sp>
      <p:sp>
        <p:nvSpPr>
          <p:cNvPr id="9" name="TextBox 8"/>
          <p:cNvSpPr txBox="1"/>
          <p:nvPr/>
        </p:nvSpPr>
        <p:spPr>
          <a:xfrm>
            <a:off x="8209888" y="3346671"/>
            <a:ext cx="1630318" cy="307777"/>
          </a:xfrm>
          <a:prstGeom prst="rect">
            <a:avLst/>
          </a:prstGeom>
          <a:noFill/>
        </p:spPr>
        <p:txBody>
          <a:bodyPr wrap="none" rtlCol="0">
            <a:spAutoFit/>
          </a:bodyPr>
          <a:lstStyle/>
          <a:p>
            <a:pPr algn="ctr"/>
            <a:r>
              <a:rPr lang="en-US" sz="1400" b="1" dirty="0" smtClean="0">
                <a:solidFill>
                  <a:schemeClr val="accent5"/>
                </a:solidFill>
                <a:latin typeface="Arial" panose="020B0604020202020204" pitchFamily="34" charset="0"/>
                <a:cs typeface="Arial" panose="020B0604020202020204" pitchFamily="34" charset="0"/>
              </a:rPr>
              <a:t>St. John’s U (NY)</a:t>
            </a:r>
          </a:p>
        </p:txBody>
      </p:sp>
      <p:sp>
        <p:nvSpPr>
          <p:cNvPr id="10" name="TextBox 9"/>
          <p:cNvSpPr txBox="1"/>
          <p:nvPr/>
        </p:nvSpPr>
        <p:spPr>
          <a:xfrm>
            <a:off x="8464764" y="4684794"/>
            <a:ext cx="1120564" cy="307777"/>
          </a:xfrm>
          <a:prstGeom prst="rect">
            <a:avLst/>
          </a:prstGeom>
          <a:noFill/>
        </p:spPr>
        <p:txBody>
          <a:bodyPr wrap="none" rtlCol="0">
            <a:spAutoFit/>
          </a:bodyPr>
          <a:lstStyle/>
          <a:p>
            <a:pPr algn="ctr"/>
            <a:r>
              <a:rPr lang="en-US" sz="1400" b="1" dirty="0" smtClean="0">
                <a:solidFill>
                  <a:schemeClr val="bg1">
                    <a:lumMod val="65000"/>
                  </a:schemeClr>
                </a:solidFill>
                <a:latin typeface="Arial" panose="020B0604020202020204" pitchFamily="34" charset="0"/>
                <a:cs typeface="Arial" panose="020B0604020202020204" pitchFamily="34" charset="0"/>
              </a:rPr>
              <a:t>UT-El Paso</a:t>
            </a:r>
          </a:p>
        </p:txBody>
      </p:sp>
      <p:sp>
        <p:nvSpPr>
          <p:cNvPr id="11" name="TextBox 10"/>
          <p:cNvSpPr txBox="1"/>
          <p:nvPr/>
        </p:nvSpPr>
        <p:spPr>
          <a:xfrm>
            <a:off x="8328442" y="2675993"/>
            <a:ext cx="572594" cy="307777"/>
          </a:xfrm>
          <a:prstGeom prst="rect">
            <a:avLst/>
          </a:prstGeom>
          <a:noFill/>
        </p:spPr>
        <p:txBody>
          <a:bodyPr wrap="none" rtlCol="0">
            <a:spAutoFit/>
          </a:bodyPr>
          <a:lstStyle/>
          <a:p>
            <a:pPr algn="ctr"/>
            <a:r>
              <a:rPr lang="en-US" sz="1400" b="1" dirty="0" smtClean="0">
                <a:solidFill>
                  <a:schemeClr val="bg1">
                    <a:lumMod val="65000"/>
                  </a:schemeClr>
                </a:solidFill>
                <a:latin typeface="Arial" panose="020B0604020202020204" pitchFamily="34" charset="0"/>
                <a:cs typeface="Arial" panose="020B0604020202020204" pitchFamily="34" charset="0"/>
              </a:rPr>
              <a:t>NJIT</a:t>
            </a:r>
          </a:p>
        </p:txBody>
      </p:sp>
      <p:sp>
        <p:nvSpPr>
          <p:cNvPr id="12" name="TextBox 11"/>
          <p:cNvSpPr txBox="1"/>
          <p:nvPr/>
        </p:nvSpPr>
        <p:spPr>
          <a:xfrm>
            <a:off x="7521110" y="2054945"/>
            <a:ext cx="1309975" cy="307777"/>
          </a:xfrm>
          <a:prstGeom prst="rect">
            <a:avLst/>
          </a:prstGeom>
          <a:noFill/>
        </p:spPr>
        <p:txBody>
          <a:bodyPr wrap="none" rtlCol="0">
            <a:spAutoFit/>
          </a:bodyPr>
          <a:lstStyle/>
          <a:p>
            <a:pPr algn="ctr"/>
            <a:r>
              <a:rPr lang="en-US" sz="1400" b="1" dirty="0" smtClean="0">
                <a:solidFill>
                  <a:schemeClr val="bg1">
                    <a:lumMod val="65000"/>
                  </a:schemeClr>
                </a:solidFill>
                <a:latin typeface="Arial" panose="020B0604020202020204" pitchFamily="34" charset="0"/>
                <a:cs typeface="Arial" panose="020B0604020202020204" pitchFamily="34" charset="0"/>
              </a:rPr>
              <a:t>UC-Riverside</a:t>
            </a:r>
          </a:p>
        </p:txBody>
      </p:sp>
      <p:sp>
        <p:nvSpPr>
          <p:cNvPr id="13" name="TextBox 12"/>
          <p:cNvSpPr txBox="1"/>
          <p:nvPr/>
        </p:nvSpPr>
        <p:spPr>
          <a:xfrm>
            <a:off x="7326496" y="1311686"/>
            <a:ext cx="683200" cy="307777"/>
          </a:xfrm>
          <a:prstGeom prst="rect">
            <a:avLst/>
          </a:prstGeom>
          <a:noFill/>
        </p:spPr>
        <p:txBody>
          <a:bodyPr wrap="none" rtlCol="0">
            <a:spAutoFit/>
          </a:bodyPr>
          <a:lstStyle/>
          <a:p>
            <a:pPr algn="ctr"/>
            <a:r>
              <a:rPr lang="en-US" sz="1400" b="1" dirty="0" smtClean="0">
                <a:solidFill>
                  <a:schemeClr val="bg1">
                    <a:lumMod val="65000"/>
                  </a:schemeClr>
                </a:solidFill>
                <a:latin typeface="Arial" panose="020B0604020202020204" pitchFamily="34" charset="0"/>
                <a:cs typeface="Arial" panose="020B0604020202020204" pitchFamily="34" charset="0"/>
              </a:rPr>
              <a:t>UCLA</a:t>
            </a:r>
          </a:p>
        </p:txBody>
      </p:sp>
      <p:sp>
        <p:nvSpPr>
          <p:cNvPr id="14" name="TextBox 13"/>
          <p:cNvSpPr txBox="1"/>
          <p:nvPr/>
        </p:nvSpPr>
        <p:spPr>
          <a:xfrm>
            <a:off x="6870282" y="4730961"/>
            <a:ext cx="912429" cy="492443"/>
          </a:xfrm>
          <a:prstGeom prst="rect">
            <a:avLst/>
          </a:prstGeom>
          <a:noFill/>
        </p:spPr>
        <p:txBody>
          <a:bodyPr wrap="none" rtlCol="0">
            <a:spAutoFit/>
          </a:bodyPr>
          <a:lstStyle/>
          <a:p>
            <a:pPr algn="ctr"/>
            <a:r>
              <a:rPr lang="en-US" sz="1400" b="1" dirty="0" smtClean="0">
                <a:solidFill>
                  <a:schemeClr val="bg1">
                    <a:lumMod val="65000"/>
                  </a:schemeClr>
                </a:solidFill>
                <a:latin typeface="Arial" panose="020B0604020202020204" pitchFamily="34" charset="0"/>
                <a:cs typeface="Arial" panose="020B0604020202020204" pitchFamily="34" charset="0"/>
              </a:rPr>
              <a:t>TX A&amp;M</a:t>
            </a:r>
          </a:p>
          <a:p>
            <a:pPr algn="ctr"/>
            <a:r>
              <a:rPr lang="en-US" sz="1200" b="1" dirty="0" smtClean="0">
                <a:solidFill>
                  <a:schemeClr val="bg1">
                    <a:lumMod val="65000"/>
                  </a:schemeClr>
                </a:solidFill>
                <a:latin typeface="Arial" panose="020B0604020202020204" pitchFamily="34" charset="0"/>
                <a:cs typeface="Arial" panose="020B0604020202020204" pitchFamily="34" charset="0"/>
              </a:rPr>
              <a:t>Kingsville</a:t>
            </a:r>
          </a:p>
        </p:txBody>
      </p:sp>
      <p:grpSp>
        <p:nvGrpSpPr>
          <p:cNvPr id="15" name="Group 14"/>
          <p:cNvGrpSpPr/>
          <p:nvPr/>
        </p:nvGrpSpPr>
        <p:grpSpPr>
          <a:xfrm>
            <a:off x="1550894" y="1187461"/>
            <a:ext cx="9820179" cy="4114800"/>
            <a:chOff x="1550894" y="1187461"/>
            <a:chExt cx="9820179" cy="4114800"/>
          </a:xfrm>
        </p:grpSpPr>
        <p:cxnSp>
          <p:nvCxnSpPr>
            <p:cNvPr id="16" name="Straight Connector 15"/>
            <p:cNvCxnSpPr/>
            <p:nvPr/>
          </p:nvCxnSpPr>
          <p:spPr>
            <a:xfrm>
              <a:off x="6669741" y="1187461"/>
              <a:ext cx="0" cy="4114800"/>
            </a:xfrm>
            <a:prstGeom prst="line">
              <a:avLst/>
            </a:prstGeom>
            <a:ln w="38100"/>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1550894" y="3172781"/>
              <a:ext cx="9820179" cy="18292"/>
            </a:xfrm>
            <a:prstGeom prst="line">
              <a:avLst/>
            </a:prstGeom>
            <a:ln w="38100"/>
          </p:spPr>
          <p:style>
            <a:lnRef idx="1">
              <a:schemeClr val="dk1"/>
            </a:lnRef>
            <a:fillRef idx="0">
              <a:schemeClr val="dk1"/>
            </a:fillRef>
            <a:effectRef idx="0">
              <a:schemeClr val="dk1"/>
            </a:effectRef>
            <a:fontRef idx="minor">
              <a:schemeClr val="tx1"/>
            </a:fontRef>
          </p:style>
        </p:cxnSp>
      </p:grpSp>
      <p:sp>
        <p:nvSpPr>
          <p:cNvPr id="18" name="TextBox 17"/>
          <p:cNvSpPr txBox="1"/>
          <p:nvPr/>
        </p:nvSpPr>
        <p:spPr>
          <a:xfrm>
            <a:off x="6619574" y="2348213"/>
            <a:ext cx="1228221" cy="307777"/>
          </a:xfrm>
          <a:prstGeom prst="rect">
            <a:avLst/>
          </a:prstGeom>
          <a:noFill/>
        </p:spPr>
        <p:txBody>
          <a:bodyPr wrap="none" rtlCol="0">
            <a:spAutoFit/>
          </a:bodyPr>
          <a:lstStyle/>
          <a:p>
            <a:pPr algn="ctr"/>
            <a:r>
              <a:rPr lang="en-US" sz="1400" b="1" dirty="0" smtClean="0">
                <a:solidFill>
                  <a:schemeClr val="bg1">
                    <a:lumMod val="65000"/>
                  </a:schemeClr>
                </a:solidFill>
                <a:latin typeface="Arial" panose="020B0604020202020204" pitchFamily="34" charset="0"/>
                <a:cs typeface="Arial" panose="020B0604020202020204" pitchFamily="34" charset="0"/>
              </a:rPr>
              <a:t>Binghamton</a:t>
            </a:r>
          </a:p>
        </p:txBody>
      </p:sp>
      <p:sp>
        <p:nvSpPr>
          <p:cNvPr id="19" name="TextBox 18"/>
          <p:cNvSpPr txBox="1"/>
          <p:nvPr/>
        </p:nvSpPr>
        <p:spPr>
          <a:xfrm>
            <a:off x="6162311" y="1305628"/>
            <a:ext cx="1250663" cy="307777"/>
          </a:xfrm>
          <a:prstGeom prst="rect">
            <a:avLst/>
          </a:prstGeom>
          <a:noFill/>
        </p:spPr>
        <p:txBody>
          <a:bodyPr wrap="none" rtlCol="0">
            <a:spAutoFit/>
          </a:bodyPr>
          <a:lstStyle/>
          <a:p>
            <a:pPr algn="ctr"/>
            <a:r>
              <a:rPr lang="en-US" sz="1400" b="1" dirty="0" smtClean="0">
                <a:solidFill>
                  <a:schemeClr val="bg1">
                    <a:lumMod val="65000"/>
                  </a:schemeClr>
                </a:solidFill>
                <a:latin typeface="Arial" panose="020B0604020202020204" pitchFamily="34" charset="0"/>
                <a:cs typeface="Arial" panose="020B0604020202020204" pitchFamily="34" charset="0"/>
              </a:rPr>
              <a:t>UC-Berkeley</a:t>
            </a:r>
          </a:p>
        </p:txBody>
      </p:sp>
      <p:sp>
        <p:nvSpPr>
          <p:cNvPr id="20" name="TextBox 19"/>
          <p:cNvSpPr txBox="1"/>
          <p:nvPr/>
        </p:nvSpPr>
        <p:spPr>
          <a:xfrm>
            <a:off x="6400213" y="1923681"/>
            <a:ext cx="1378904" cy="307777"/>
          </a:xfrm>
          <a:prstGeom prst="rect">
            <a:avLst/>
          </a:prstGeom>
          <a:noFill/>
        </p:spPr>
        <p:txBody>
          <a:bodyPr wrap="none" rtlCol="0">
            <a:spAutoFit/>
          </a:bodyPr>
          <a:lstStyle/>
          <a:p>
            <a:pPr algn="ctr"/>
            <a:r>
              <a:rPr lang="en-US" sz="1400" b="1" dirty="0" smtClean="0">
                <a:solidFill>
                  <a:schemeClr val="bg1">
                    <a:lumMod val="65000"/>
                  </a:schemeClr>
                </a:solidFill>
                <a:latin typeface="Arial" panose="020B0604020202020204" pitchFamily="34" charset="0"/>
                <a:cs typeface="Arial" panose="020B0604020202020204" pitchFamily="34" charset="0"/>
              </a:rPr>
              <a:t>UC-San Diego</a:t>
            </a:r>
          </a:p>
        </p:txBody>
      </p:sp>
      <p:sp>
        <p:nvSpPr>
          <p:cNvPr id="21" name="TextBox 20"/>
          <p:cNvSpPr txBox="1"/>
          <p:nvPr/>
        </p:nvSpPr>
        <p:spPr>
          <a:xfrm>
            <a:off x="6682354" y="3475779"/>
            <a:ext cx="1356462" cy="307777"/>
          </a:xfrm>
          <a:prstGeom prst="rect">
            <a:avLst/>
          </a:prstGeom>
          <a:noFill/>
        </p:spPr>
        <p:txBody>
          <a:bodyPr wrap="none" rtlCol="0">
            <a:spAutoFit/>
          </a:bodyPr>
          <a:lstStyle/>
          <a:p>
            <a:pPr algn="ctr"/>
            <a:r>
              <a:rPr lang="en-US" sz="1400" b="1" dirty="0" smtClean="0">
                <a:solidFill>
                  <a:schemeClr val="bg1">
                    <a:lumMod val="65000"/>
                  </a:schemeClr>
                </a:solidFill>
                <a:latin typeface="Arial" panose="020B0604020202020204" pitchFamily="34" charset="0"/>
                <a:cs typeface="Arial" panose="020B0604020202020204" pitchFamily="34" charset="0"/>
              </a:rPr>
              <a:t>U of Houston</a:t>
            </a:r>
          </a:p>
        </p:txBody>
      </p:sp>
      <p:sp>
        <p:nvSpPr>
          <p:cNvPr id="22" name="TextBox 21"/>
          <p:cNvSpPr txBox="1"/>
          <p:nvPr/>
        </p:nvSpPr>
        <p:spPr>
          <a:xfrm>
            <a:off x="6638496" y="4060537"/>
            <a:ext cx="1765228" cy="307777"/>
          </a:xfrm>
          <a:prstGeom prst="rect">
            <a:avLst/>
          </a:prstGeom>
          <a:noFill/>
        </p:spPr>
        <p:txBody>
          <a:bodyPr wrap="none" rtlCol="0">
            <a:spAutoFit/>
          </a:bodyPr>
          <a:lstStyle/>
          <a:p>
            <a:pPr algn="ctr"/>
            <a:r>
              <a:rPr lang="en-US" sz="1400" b="1" dirty="0" smtClean="0">
                <a:solidFill>
                  <a:schemeClr val="bg1">
                    <a:lumMod val="65000"/>
                  </a:schemeClr>
                </a:solidFill>
                <a:latin typeface="Arial" panose="020B0604020202020204" pitchFamily="34" charset="0"/>
                <a:cs typeface="Arial" panose="020B0604020202020204" pitchFamily="34" charset="0"/>
              </a:rPr>
              <a:t>Cal State Fullerton</a:t>
            </a:r>
          </a:p>
        </p:txBody>
      </p:sp>
      <p:sp>
        <p:nvSpPr>
          <p:cNvPr id="23" name="TextBox 22"/>
          <p:cNvSpPr txBox="1"/>
          <p:nvPr/>
        </p:nvSpPr>
        <p:spPr>
          <a:xfrm>
            <a:off x="1932972" y="6353986"/>
            <a:ext cx="6105518"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Source: US News and World Report; Chetty, et al. (2017) Web data table 3</a:t>
            </a:r>
            <a:endParaRPr lang="en-US" sz="1400" dirty="0">
              <a:latin typeface="Arial" panose="020B0604020202020204" pitchFamily="34" charset="0"/>
              <a:cs typeface="Arial" panose="020B0604020202020204" pitchFamily="34" charset="0"/>
            </a:endParaRPr>
          </a:p>
        </p:txBody>
      </p:sp>
      <p:grpSp>
        <p:nvGrpSpPr>
          <p:cNvPr id="24" name="Group 23"/>
          <p:cNvGrpSpPr/>
          <p:nvPr/>
        </p:nvGrpSpPr>
        <p:grpSpPr>
          <a:xfrm>
            <a:off x="795867" y="5576164"/>
            <a:ext cx="2288706" cy="369332"/>
            <a:chOff x="795867" y="5576164"/>
            <a:chExt cx="2288706" cy="369332"/>
          </a:xfrm>
        </p:grpSpPr>
        <p:sp>
          <p:nvSpPr>
            <p:cNvPr id="25" name="Oval 24"/>
            <p:cNvSpPr/>
            <p:nvPr/>
          </p:nvSpPr>
          <p:spPr>
            <a:xfrm>
              <a:off x="795867" y="5667270"/>
              <a:ext cx="182880" cy="183632"/>
            </a:xfrm>
            <a:prstGeom prst="ellipse">
              <a:avLst/>
            </a:prstGeom>
            <a:solidFill>
              <a:srgbClr val="557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978865" y="5576164"/>
              <a:ext cx="954107" cy="369332"/>
            </a:xfrm>
            <a:prstGeom prst="rect">
              <a:avLst/>
            </a:prstGeom>
            <a:noFill/>
          </p:spPr>
          <p:txBody>
            <a:bodyPr wrap="none" rtlCol="0">
              <a:spAutoFit/>
            </a:bodyPr>
            <a:lstStyle/>
            <a:p>
              <a:r>
                <a:rPr lang="en-US" b="1" dirty="0" smtClean="0">
                  <a:solidFill>
                    <a:srgbClr val="5577BB"/>
                  </a:solidFill>
                  <a:latin typeface="Arial" panose="020B0604020202020204" pitchFamily="34" charset="0"/>
                  <a:cs typeface="Arial" panose="020B0604020202020204" pitchFamily="34" charset="0"/>
                </a:rPr>
                <a:t>Private</a:t>
              </a:r>
              <a:endParaRPr lang="en-US" b="1" dirty="0">
                <a:solidFill>
                  <a:srgbClr val="5577BB"/>
                </a:solidFill>
                <a:latin typeface="Arial" panose="020B0604020202020204" pitchFamily="34" charset="0"/>
                <a:cs typeface="Arial" panose="020B0604020202020204" pitchFamily="34" charset="0"/>
              </a:endParaRPr>
            </a:p>
          </p:txBody>
        </p:sp>
        <p:sp>
          <p:nvSpPr>
            <p:cNvPr id="27" name="Oval 26"/>
            <p:cNvSpPr/>
            <p:nvPr/>
          </p:nvSpPr>
          <p:spPr>
            <a:xfrm>
              <a:off x="2024530" y="5667270"/>
              <a:ext cx="182880" cy="183632"/>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207410" y="5576164"/>
              <a:ext cx="877163" cy="369332"/>
            </a:xfrm>
            <a:prstGeom prst="rect">
              <a:avLst/>
            </a:prstGeom>
            <a:noFill/>
          </p:spPr>
          <p:txBody>
            <a:bodyPr wrap="none" rtlCol="0">
              <a:spAutoFit/>
            </a:bodyPr>
            <a:lstStyle/>
            <a:p>
              <a:r>
                <a:rPr lang="en-US" b="1" dirty="0" smtClean="0">
                  <a:solidFill>
                    <a:schemeClr val="tx1">
                      <a:lumMod val="50000"/>
                      <a:lumOff val="50000"/>
                    </a:schemeClr>
                  </a:solidFill>
                  <a:latin typeface="Arial" panose="020B0604020202020204" pitchFamily="34" charset="0"/>
                  <a:cs typeface="Arial" panose="020B0604020202020204" pitchFamily="34" charset="0"/>
                </a:rPr>
                <a:t>Public</a:t>
              </a:r>
              <a:endParaRPr lang="en-US" b="1" dirty="0">
                <a:solidFill>
                  <a:schemeClr val="tx1">
                    <a:lumMod val="50000"/>
                    <a:lumOff val="50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8975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Stony Brook’s Location</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187043587"/>
              </p:ext>
            </p:extLst>
          </p:nvPr>
        </p:nvGraphicFramePr>
        <p:xfrm>
          <a:off x="795863" y="1228309"/>
          <a:ext cx="10657048" cy="4663205"/>
        </p:xfrm>
        <a:graphic>
          <a:graphicData uri="http://schemas.openxmlformats.org/drawingml/2006/table">
            <a:tbl>
              <a:tblPr firstRow="1" bandRow="1">
                <a:tableStyleId>{2D5ABB26-0587-4C30-8999-92F81FD0307C}</a:tableStyleId>
              </a:tblPr>
              <a:tblGrid>
                <a:gridCol w="5328524">
                  <a:extLst>
                    <a:ext uri="{9D8B030D-6E8A-4147-A177-3AD203B41FA5}">
                      <a16:colId xmlns:a16="http://schemas.microsoft.com/office/drawing/2014/main" val="1994732998"/>
                    </a:ext>
                  </a:extLst>
                </a:gridCol>
                <a:gridCol w="5328524">
                  <a:extLst>
                    <a:ext uri="{9D8B030D-6E8A-4147-A177-3AD203B41FA5}">
                      <a16:colId xmlns:a16="http://schemas.microsoft.com/office/drawing/2014/main" val="1152066546"/>
                    </a:ext>
                  </a:extLst>
                </a:gridCol>
              </a:tblGrid>
              <a:tr h="878283">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400" b="1" dirty="0" smtClean="0">
                          <a:solidFill>
                            <a:schemeClr val="bg1"/>
                          </a:solidFill>
                          <a:latin typeface="Arial" panose="020B0604020202020204" pitchFamily="34" charset="0"/>
                          <a:cs typeface="Arial" panose="020B0604020202020204" pitchFamily="34" charset="0"/>
                        </a:rPr>
                        <a:t>Access to dense HS populations with quality schools</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400" b="1" dirty="0" smtClean="0">
                          <a:solidFill>
                            <a:schemeClr val="bg1"/>
                          </a:solidFill>
                          <a:latin typeface="Arial" panose="020B0604020202020204" pitchFamily="34" charset="0"/>
                          <a:cs typeface="Arial" panose="020B0604020202020204" pitchFamily="34" charset="0"/>
                        </a:rPr>
                        <a:t>Access to hot labor market</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814644539"/>
                  </a:ext>
                </a:extLst>
              </a:tr>
              <a:tr h="3784922">
                <a:tc>
                  <a:txBody>
                    <a:bodyPr/>
                    <a:lstStyle/>
                    <a:p>
                      <a:pPr algn="ctr"/>
                      <a:r>
                        <a:rPr lang="en-US" sz="4000" b="1" dirty="0" smtClean="0">
                          <a:latin typeface="Arial" panose="020B0604020202020204" pitchFamily="34" charset="0"/>
                          <a:cs typeface="Arial" panose="020B0604020202020204" pitchFamily="34" charset="0"/>
                        </a:rPr>
                        <a:t>16 </a:t>
                      </a:r>
                    </a:p>
                    <a:p>
                      <a:pPr algn="ctr"/>
                      <a:r>
                        <a:rPr lang="en-US" sz="1800" dirty="0" smtClean="0">
                          <a:latin typeface="Arial" panose="020B0604020202020204" pitchFamily="34" charset="0"/>
                          <a:cs typeface="Arial" panose="020B0604020202020204" pitchFamily="34" charset="0"/>
                        </a:rPr>
                        <a:t>public</a:t>
                      </a:r>
                      <a:r>
                        <a:rPr lang="en-US" sz="1800" baseline="0" dirty="0" smtClean="0">
                          <a:latin typeface="Arial" panose="020B0604020202020204" pitchFamily="34" charset="0"/>
                          <a:cs typeface="Arial" panose="020B0604020202020204" pitchFamily="34" charset="0"/>
                        </a:rPr>
                        <a:t> high schools in </a:t>
                      </a:r>
                      <a:r>
                        <a:rPr lang="en-US" sz="1800" i="1" baseline="0" dirty="0" smtClean="0">
                          <a:latin typeface="Arial" panose="020B0604020202020204" pitchFamily="34" charset="0"/>
                          <a:cs typeface="Arial" panose="020B0604020202020204" pitchFamily="34" charset="0"/>
                        </a:rPr>
                        <a:t>US News </a:t>
                      </a:r>
                      <a:r>
                        <a:rPr lang="en-US" sz="1800" baseline="0" dirty="0" smtClean="0">
                          <a:latin typeface="Arial" panose="020B0604020202020204" pitchFamily="34" charset="0"/>
                          <a:cs typeface="Arial" panose="020B0604020202020204" pitchFamily="34" charset="0"/>
                        </a:rPr>
                        <a:t>Top 100 </a:t>
                      </a:r>
                      <a:br>
                        <a:rPr lang="en-US" sz="1800" baseline="0" dirty="0" smtClean="0">
                          <a:latin typeface="Arial" panose="020B0604020202020204" pitchFamily="34" charset="0"/>
                          <a:cs typeface="Arial" panose="020B0604020202020204" pitchFamily="34" charset="0"/>
                        </a:rPr>
                      </a:br>
                      <a:r>
                        <a:rPr lang="en-US" sz="1800" baseline="0" dirty="0" smtClean="0">
                          <a:latin typeface="Arial" panose="020B0604020202020204" pitchFamily="34" charset="0"/>
                          <a:cs typeface="Arial" panose="020B0604020202020204" pitchFamily="34" charset="0"/>
                        </a:rPr>
                        <a:t>located in NYC / Long Island</a:t>
                      </a:r>
                    </a:p>
                    <a:p>
                      <a:pPr algn="ctr"/>
                      <a:endParaRPr lang="en-US" sz="2400" baseline="0" dirty="0" smtClean="0">
                        <a:latin typeface="Arial" panose="020B0604020202020204" pitchFamily="34" charset="0"/>
                        <a:cs typeface="Arial" panose="020B0604020202020204" pitchFamily="34" charset="0"/>
                      </a:endParaRPr>
                    </a:p>
                    <a:p>
                      <a:pPr algn="ctr"/>
                      <a:r>
                        <a:rPr lang="en-US" sz="3600" b="1" baseline="0" dirty="0" smtClean="0">
                          <a:latin typeface="Arial" panose="020B0604020202020204" pitchFamily="34" charset="0"/>
                          <a:cs typeface="Arial" panose="020B0604020202020204" pitchFamily="34" charset="0"/>
                        </a:rPr>
                        <a:t>13%</a:t>
                      </a:r>
                    </a:p>
                    <a:p>
                      <a:pPr algn="ctr"/>
                      <a:r>
                        <a:rPr lang="en-US" sz="1800" baseline="0" dirty="0" smtClean="0">
                          <a:latin typeface="Arial" panose="020B0604020202020204" pitchFamily="34" charset="0"/>
                          <a:cs typeface="Arial" panose="020B0604020202020204" pitchFamily="34" charset="0"/>
                        </a:rPr>
                        <a:t>of Stony Brook’s entering freshmen come from these 16 schools</a:t>
                      </a:r>
                    </a:p>
                    <a:p>
                      <a:pPr algn="ctr"/>
                      <a:endParaRPr lang="en-US" sz="1600" baseline="0" dirty="0" smtClean="0">
                        <a:latin typeface="Arial" panose="020B0604020202020204" pitchFamily="34" charset="0"/>
                        <a:cs typeface="Arial" panose="020B0604020202020204" pitchFamily="34" charset="0"/>
                      </a:endParaRPr>
                    </a:p>
                    <a:p>
                      <a:pPr algn="ctr"/>
                      <a:r>
                        <a:rPr lang="en-US" sz="3200" b="1" dirty="0" smtClean="0">
                          <a:latin typeface="Arial" panose="020B0604020202020204" pitchFamily="34" charset="0"/>
                          <a:cs typeface="Arial" panose="020B0604020202020204" pitchFamily="34" charset="0"/>
                        </a:rPr>
                        <a:t>57%</a:t>
                      </a:r>
                    </a:p>
                    <a:p>
                      <a:pPr algn="ctr"/>
                      <a:r>
                        <a:rPr lang="en-US" sz="1800" dirty="0" smtClean="0">
                          <a:latin typeface="Arial" panose="020B0604020202020204" pitchFamily="34" charset="0"/>
                          <a:cs typeface="Arial" panose="020B0604020202020204" pitchFamily="34" charset="0"/>
                        </a:rPr>
                        <a:t>of these students received Pell grants</a:t>
                      </a:r>
                      <a:endParaRPr lang="en-US" sz="1800" b="1"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800" b="1" dirty="0" smtClean="0">
                          <a:latin typeface="Arial" panose="020B0604020202020204" pitchFamily="34" charset="0"/>
                          <a:cs typeface="Arial" panose="020B0604020202020204" pitchFamily="34" charset="0"/>
                        </a:rPr>
                        <a:t>Median earnings bachelor’s recipients,</a:t>
                      </a:r>
                      <a:r>
                        <a:rPr lang="en-US" sz="1800" b="1" baseline="0" dirty="0" smtClean="0">
                          <a:latin typeface="Arial" panose="020B0604020202020204" pitchFamily="34" charset="0"/>
                          <a:cs typeface="Arial" panose="020B0604020202020204" pitchFamily="34" charset="0"/>
                        </a:rPr>
                        <a:t> age 25+</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39546439"/>
                  </a:ext>
                </a:extLst>
              </a:tr>
            </a:tbl>
          </a:graphicData>
        </a:graphic>
      </p:graphicFrame>
      <p:pic>
        <p:nvPicPr>
          <p:cNvPr id="8" name="Picture 7"/>
          <p:cNvPicPr>
            <a:picLocks noChangeAspect="1"/>
          </p:cNvPicPr>
          <p:nvPr/>
        </p:nvPicPr>
        <p:blipFill>
          <a:blip r:embed="rId2"/>
          <a:stretch>
            <a:fillRect/>
          </a:stretch>
        </p:blipFill>
        <p:spPr>
          <a:xfrm>
            <a:off x="6147537" y="2829314"/>
            <a:ext cx="5015387" cy="3062200"/>
          </a:xfrm>
          <a:prstGeom prst="rect">
            <a:avLst/>
          </a:prstGeom>
        </p:spPr>
      </p:pic>
      <p:sp>
        <p:nvSpPr>
          <p:cNvPr id="9" name="TextBox 8"/>
          <p:cNvSpPr txBox="1"/>
          <p:nvPr/>
        </p:nvSpPr>
        <p:spPr>
          <a:xfrm>
            <a:off x="1932972" y="6353986"/>
            <a:ext cx="6884962"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Source: Stony Brook Institutional Research; US Census ACS 2017, 5-year estimates</a:t>
            </a:r>
            <a:endParaRPr lang="en-US" sz="1400" dirty="0">
              <a:latin typeface="Arial" panose="020B0604020202020204" pitchFamily="34" charset="0"/>
              <a:cs typeface="Arial" panose="020B0604020202020204" pitchFamily="34" charset="0"/>
            </a:endParaRPr>
          </a:p>
        </p:txBody>
      </p:sp>
      <p:sp>
        <p:nvSpPr>
          <p:cNvPr id="10" name="TextBox 9"/>
          <p:cNvSpPr txBox="1"/>
          <p:nvPr/>
        </p:nvSpPr>
        <p:spPr>
          <a:xfrm>
            <a:off x="10103197" y="4548851"/>
            <a:ext cx="1824538" cy="1323439"/>
          </a:xfrm>
          <a:prstGeom prst="rect">
            <a:avLst/>
          </a:prstGeom>
          <a:noFill/>
        </p:spPr>
        <p:txBody>
          <a:bodyPr wrap="none" rtlCol="0">
            <a:spAutoFit/>
          </a:bodyPr>
          <a:lstStyle/>
          <a:p>
            <a:r>
              <a:rPr lang="en-US" sz="1600" b="1" dirty="0" smtClean="0">
                <a:latin typeface="Arial" panose="020B0604020202020204" pitchFamily="34" charset="0"/>
                <a:cs typeface="Arial" panose="020B0604020202020204" pitchFamily="34" charset="0"/>
              </a:rPr>
              <a:t>NYC/Long Island</a:t>
            </a:r>
          </a:p>
          <a:p>
            <a:r>
              <a:rPr lang="en-US" sz="1600" b="1" dirty="0" smtClean="0">
                <a:latin typeface="Arial" panose="020B0604020202020204" pitchFamily="34" charset="0"/>
                <a:cs typeface="Arial" panose="020B0604020202020204" pitchFamily="34" charset="0"/>
              </a:rPr>
              <a:t>$63-75k median</a:t>
            </a:r>
          </a:p>
          <a:p>
            <a:endParaRPr lang="en-US" sz="1600" b="1"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U.S. = $52,519</a:t>
            </a:r>
          </a:p>
          <a:p>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59381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Stony Brook attracts Pell recipients with academic backgrounds comparable to non-Pell recipients</a:t>
            </a:r>
            <a:endParaRPr lang="en-US" dirty="0"/>
          </a:p>
        </p:txBody>
      </p:sp>
      <p:graphicFrame>
        <p:nvGraphicFramePr>
          <p:cNvPr id="6" name="Chart 5"/>
          <p:cNvGraphicFramePr/>
          <p:nvPr>
            <p:extLst>
              <p:ext uri="{D42A27DB-BD31-4B8C-83A1-F6EECF244321}">
                <p14:modId xmlns:p14="http://schemas.microsoft.com/office/powerpoint/2010/main" val="1123272535"/>
              </p:ext>
            </p:extLst>
          </p:nvPr>
        </p:nvGraphicFramePr>
        <p:xfrm>
          <a:off x="795867" y="1814147"/>
          <a:ext cx="3737987" cy="42976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p:nvPr>
            <p:extLst>
              <p:ext uri="{D42A27DB-BD31-4B8C-83A1-F6EECF244321}">
                <p14:modId xmlns:p14="http://schemas.microsoft.com/office/powerpoint/2010/main" val="2648056847"/>
              </p:ext>
            </p:extLst>
          </p:nvPr>
        </p:nvGraphicFramePr>
        <p:xfrm>
          <a:off x="4432997" y="1814147"/>
          <a:ext cx="3737987" cy="42976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ext uri="{D42A27DB-BD31-4B8C-83A1-F6EECF244321}">
                <p14:modId xmlns:p14="http://schemas.microsoft.com/office/powerpoint/2010/main" val="2092723441"/>
              </p:ext>
            </p:extLst>
          </p:nvPr>
        </p:nvGraphicFramePr>
        <p:xfrm>
          <a:off x="7841062" y="1814147"/>
          <a:ext cx="3737987" cy="429768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1939332" y="6360607"/>
            <a:ext cx="8174161" cy="307777"/>
          </a:xfrm>
          <a:prstGeom prst="rect">
            <a:avLst/>
          </a:prstGeom>
          <a:noFill/>
        </p:spPr>
        <p:txBody>
          <a:bodyPr wrap="none" rtlCol="0">
            <a:spAutoFit/>
          </a:bodyPr>
          <a:lstStyle/>
          <a:p>
            <a:r>
              <a:rPr lang="en-US" sz="1400" dirty="0" smtClean="0"/>
              <a:t>Data sources: NCES Beginning Postsecondary Student Survey 2012/14, Stony Brook IR Office (fall 2014 cohort)</a:t>
            </a:r>
            <a:endParaRPr lang="en-US" sz="1400" dirty="0"/>
          </a:p>
        </p:txBody>
      </p:sp>
      <p:sp>
        <p:nvSpPr>
          <p:cNvPr id="10" name="TextBox 9"/>
          <p:cNvSpPr txBox="1"/>
          <p:nvPr/>
        </p:nvSpPr>
        <p:spPr>
          <a:xfrm>
            <a:off x="3024298" y="1502296"/>
            <a:ext cx="7052315" cy="400110"/>
          </a:xfrm>
          <a:prstGeom prst="rect">
            <a:avLst/>
          </a:prstGeom>
          <a:noFill/>
        </p:spPr>
        <p:txBody>
          <a:bodyPr wrap="none" rtlCol="0">
            <a:spAutoFit/>
          </a:bodyPr>
          <a:lstStyle/>
          <a:p>
            <a:r>
              <a:rPr lang="en-US" sz="2000" b="1" dirty="0" smtClean="0">
                <a:latin typeface="Arial" panose="020B0604020202020204" pitchFamily="34" charset="0"/>
                <a:cs typeface="Arial" panose="020B0604020202020204" pitchFamily="34" charset="0"/>
              </a:rPr>
              <a:t>Distribution of Entering First-Time Freshmen by HS GPA</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612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Graphic spid="8"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Stony Brook attracts Pell recipients with academic backgrounds comparable to non-Pell recipients</a:t>
            </a:r>
            <a:endParaRPr lang="en-US" dirty="0"/>
          </a:p>
        </p:txBody>
      </p:sp>
      <p:graphicFrame>
        <p:nvGraphicFramePr>
          <p:cNvPr id="6" name="Chart 5"/>
          <p:cNvGraphicFramePr/>
          <p:nvPr>
            <p:extLst>
              <p:ext uri="{D42A27DB-BD31-4B8C-83A1-F6EECF244321}">
                <p14:modId xmlns:p14="http://schemas.microsoft.com/office/powerpoint/2010/main" val="3124802146"/>
              </p:ext>
            </p:extLst>
          </p:nvPr>
        </p:nvGraphicFramePr>
        <p:xfrm>
          <a:off x="795867" y="1814147"/>
          <a:ext cx="3737987" cy="42976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p:nvPr>
            <p:extLst>
              <p:ext uri="{D42A27DB-BD31-4B8C-83A1-F6EECF244321}">
                <p14:modId xmlns:p14="http://schemas.microsoft.com/office/powerpoint/2010/main" val="204643539"/>
              </p:ext>
            </p:extLst>
          </p:nvPr>
        </p:nvGraphicFramePr>
        <p:xfrm>
          <a:off x="4432997" y="1814147"/>
          <a:ext cx="3737987" cy="42976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ext uri="{D42A27DB-BD31-4B8C-83A1-F6EECF244321}">
                <p14:modId xmlns:p14="http://schemas.microsoft.com/office/powerpoint/2010/main" val="3271784405"/>
              </p:ext>
            </p:extLst>
          </p:nvPr>
        </p:nvGraphicFramePr>
        <p:xfrm>
          <a:off x="7841062" y="1814147"/>
          <a:ext cx="3737987" cy="429768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1939332" y="6360607"/>
            <a:ext cx="8174161" cy="307777"/>
          </a:xfrm>
          <a:prstGeom prst="rect">
            <a:avLst/>
          </a:prstGeom>
          <a:noFill/>
        </p:spPr>
        <p:txBody>
          <a:bodyPr wrap="none" rtlCol="0">
            <a:spAutoFit/>
          </a:bodyPr>
          <a:lstStyle/>
          <a:p>
            <a:r>
              <a:rPr lang="en-US" sz="1400" dirty="0" smtClean="0"/>
              <a:t>Data sources: NCES Beginning Postsecondary Student Survey 2004/09, Stony Brook IR Office (fall 2014 cohort)</a:t>
            </a:r>
            <a:endParaRPr lang="en-US" sz="1400" dirty="0"/>
          </a:p>
        </p:txBody>
      </p:sp>
      <p:sp>
        <p:nvSpPr>
          <p:cNvPr id="10" name="TextBox 9"/>
          <p:cNvSpPr txBox="1"/>
          <p:nvPr/>
        </p:nvSpPr>
        <p:spPr>
          <a:xfrm>
            <a:off x="1627577" y="1416093"/>
            <a:ext cx="9547998" cy="400110"/>
          </a:xfrm>
          <a:prstGeom prst="rect">
            <a:avLst/>
          </a:prstGeom>
          <a:noFill/>
        </p:spPr>
        <p:txBody>
          <a:bodyPr wrap="none" rtlCol="0">
            <a:spAutoFit/>
          </a:bodyPr>
          <a:lstStyle/>
          <a:p>
            <a:r>
              <a:rPr lang="en-US" sz="2000" b="1" dirty="0" smtClean="0">
                <a:latin typeface="Arial" panose="020B0604020202020204" pitchFamily="34" charset="0"/>
                <a:cs typeface="Arial" panose="020B0604020202020204" pitchFamily="34" charset="0"/>
              </a:rPr>
              <a:t>Six-year bachelor’s completion rates of first-time undergraduates by HS GPA</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086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Graphic spid="8"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624049" y="1097115"/>
            <a:ext cx="11122473" cy="3780911"/>
          </a:xfrm>
        </p:spPr>
        <p:txBody>
          <a:bodyPr/>
          <a:lstStyle/>
          <a:p>
            <a:endParaRPr lang="en-US" sz="7200" dirty="0"/>
          </a:p>
          <a:p>
            <a:endParaRPr lang="en-US" sz="7200" dirty="0"/>
          </a:p>
          <a:p>
            <a:pPr algn="ctr"/>
            <a:r>
              <a:rPr lang="en-US" sz="7200" dirty="0" smtClean="0"/>
              <a:t>Student Success Strategy &amp; Programs</a:t>
            </a:r>
            <a:endParaRPr lang="en-US" sz="7200" dirty="0"/>
          </a:p>
        </p:txBody>
      </p:sp>
    </p:spTree>
    <p:extLst>
      <p:ext uri="{BB962C8B-B14F-4D97-AF65-F5344CB8AC3E}">
        <p14:creationId xmlns:p14="http://schemas.microsoft.com/office/powerpoint/2010/main" val="14069891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840" y="2090057"/>
            <a:ext cx="10276115" cy="1636803"/>
          </a:xfrm>
        </p:spPr>
        <p:txBody>
          <a:bodyPr>
            <a:normAutofit/>
          </a:bodyPr>
          <a:lstStyle/>
          <a:p>
            <a:r>
              <a:rPr lang="en-US" sz="5867" dirty="0" smtClean="0"/>
              <a:t>Leadership and </a:t>
            </a:r>
            <a:br>
              <a:rPr lang="en-US" sz="5867" dirty="0" smtClean="0"/>
            </a:br>
            <a:r>
              <a:rPr lang="en-US" sz="5867" dirty="0" smtClean="0"/>
              <a:t>Academic Success Team</a:t>
            </a:r>
            <a:endParaRPr lang="en-US" sz="5867" dirty="0"/>
          </a:p>
        </p:txBody>
      </p:sp>
    </p:spTree>
    <p:extLst>
      <p:ext uri="{BB962C8B-B14F-4D97-AF65-F5344CB8AC3E}">
        <p14:creationId xmlns:p14="http://schemas.microsoft.com/office/powerpoint/2010/main" val="28117469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C836A-DB26-9F40-8516-A171D6EE691F}"/>
              </a:ext>
            </a:extLst>
          </p:cNvPr>
          <p:cNvSpPr>
            <a:spLocks noGrp="1"/>
          </p:cNvSpPr>
          <p:nvPr>
            <p:ph type="title"/>
          </p:nvPr>
        </p:nvSpPr>
        <p:spPr/>
        <p:txBody>
          <a:bodyPr/>
          <a:lstStyle/>
          <a:p>
            <a:r>
              <a:rPr lang="en-US" dirty="0" smtClean="0"/>
              <a:t>The President made success a priority</a:t>
            </a:r>
            <a:endParaRPr lang="en-US" dirty="0"/>
          </a:p>
        </p:txBody>
      </p:sp>
      <p:graphicFrame>
        <p:nvGraphicFramePr>
          <p:cNvPr id="5" name="Diagram 4"/>
          <p:cNvGraphicFramePr/>
          <p:nvPr>
            <p:extLst>
              <p:ext uri="{D42A27DB-BD31-4B8C-83A1-F6EECF244321}">
                <p14:modId xmlns:p14="http://schemas.microsoft.com/office/powerpoint/2010/main" val="761046899"/>
              </p:ext>
            </p:extLst>
          </p:nvPr>
        </p:nvGraphicFramePr>
        <p:xfrm>
          <a:off x="1014884" y="1647929"/>
          <a:ext cx="10302472" cy="4490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43553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Improvements realized through multi-pronged approach</a:t>
            </a:r>
          </a:p>
        </p:txBody>
      </p:sp>
      <p:sp>
        <p:nvSpPr>
          <p:cNvPr id="4" name="Slide Number Placeholder 3"/>
          <p:cNvSpPr>
            <a:spLocks noGrp="1"/>
          </p:cNvSpPr>
          <p:nvPr>
            <p:ph type="sldNum" sz="quarter" idx="4294967295"/>
          </p:nvPr>
        </p:nvSpPr>
        <p:spPr/>
        <p:txBody>
          <a:bodyPr/>
          <a:lstStyle/>
          <a:p>
            <a:fld id="{935F4044-894B-B74C-BA70-A76DFBF02618}" type="slidenum">
              <a:rPr lang="en-US" smtClean="0"/>
              <a:pPr/>
              <a:t>27</a:t>
            </a:fld>
            <a:endParaRPr lang="en-US" dirty="0"/>
          </a:p>
        </p:txBody>
      </p:sp>
      <p:graphicFrame>
        <p:nvGraphicFramePr>
          <p:cNvPr id="9" name="Diagram 8"/>
          <p:cNvGraphicFramePr/>
          <p:nvPr>
            <p:extLst>
              <p:ext uri="{D42A27DB-BD31-4B8C-83A1-F6EECF244321}">
                <p14:modId xmlns:p14="http://schemas.microsoft.com/office/powerpoint/2010/main" val="3507600787"/>
              </p:ext>
            </p:extLst>
          </p:nvPr>
        </p:nvGraphicFramePr>
        <p:xfrm>
          <a:off x="0" y="1346480"/>
          <a:ext cx="11887200" cy="4638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46443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F4E8724-CF67-1643-AE65-CCC4DC935B6E}"/>
              </a:ext>
            </a:extLst>
          </p:cNvPr>
          <p:cNvSpPr>
            <a:spLocks noGrp="1"/>
          </p:cNvSpPr>
          <p:nvPr>
            <p:ph type="title"/>
          </p:nvPr>
        </p:nvSpPr>
        <p:spPr/>
        <p:txBody>
          <a:bodyPr/>
          <a:lstStyle/>
          <a:p>
            <a:r>
              <a:rPr lang="en-US" dirty="0" smtClean="0"/>
              <a:t>Broad-Based Academic Success Team</a:t>
            </a:r>
            <a:endParaRPr lang="en-US" dirty="0"/>
          </a:p>
        </p:txBody>
      </p:sp>
      <p:graphicFrame>
        <p:nvGraphicFramePr>
          <p:cNvPr id="2" name="Diagram 1"/>
          <p:cNvGraphicFramePr/>
          <p:nvPr>
            <p:extLst>
              <p:ext uri="{D42A27DB-BD31-4B8C-83A1-F6EECF244321}">
                <p14:modId xmlns:p14="http://schemas.microsoft.com/office/powerpoint/2010/main" val="3345446632"/>
              </p:ext>
            </p:extLst>
          </p:nvPr>
        </p:nvGraphicFramePr>
        <p:xfrm>
          <a:off x="808384" y="1205057"/>
          <a:ext cx="4922446" cy="47773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extLst>
              <p:ext uri="{D42A27DB-BD31-4B8C-83A1-F6EECF244321}">
                <p14:modId xmlns:p14="http://schemas.microsoft.com/office/powerpoint/2010/main" val="3972527771"/>
              </p:ext>
            </p:extLst>
          </p:nvPr>
        </p:nvGraphicFramePr>
        <p:xfrm>
          <a:off x="6062869" y="1192007"/>
          <a:ext cx="5678858" cy="486663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TextBox 9"/>
          <p:cNvSpPr txBox="1"/>
          <p:nvPr/>
        </p:nvSpPr>
        <p:spPr>
          <a:xfrm>
            <a:off x="8783447" y="3187007"/>
            <a:ext cx="3118803" cy="2554545"/>
          </a:xfrm>
          <a:prstGeom prst="rect">
            <a:avLst/>
          </a:prstGeom>
          <a:noFill/>
        </p:spPr>
        <p:txBody>
          <a:bodyPr wrap="non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Information Technology</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Institutional Research</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Orientation</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Registrar</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Special Programs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Student Affairs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UG Colleges</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98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77540" y="89493"/>
            <a:ext cx="6639816" cy="6400800"/>
          </a:xfrm>
          <a:prstGeom prst="rect">
            <a:avLst/>
          </a:prstGeom>
        </p:spPr>
      </p:pic>
      <p:sp>
        <p:nvSpPr>
          <p:cNvPr id="5" name="Title 4"/>
          <p:cNvSpPr>
            <a:spLocks noGrp="1"/>
          </p:cNvSpPr>
          <p:nvPr>
            <p:ph type="title"/>
          </p:nvPr>
        </p:nvSpPr>
        <p:spPr/>
        <p:txBody>
          <a:bodyPr>
            <a:normAutofit fontScale="90000"/>
          </a:bodyPr>
          <a:lstStyle/>
          <a:p>
            <a:r>
              <a:rPr lang="en-US" dirty="0" smtClean="0"/>
              <a:t>PDSA Cycle for</a:t>
            </a:r>
            <a:br>
              <a:rPr lang="en-US" dirty="0" smtClean="0"/>
            </a:br>
            <a:r>
              <a:rPr lang="en-US" dirty="0" smtClean="0"/>
              <a:t>Learning and</a:t>
            </a:r>
            <a:br>
              <a:rPr lang="en-US" dirty="0" smtClean="0"/>
            </a:br>
            <a:r>
              <a:rPr lang="en-US" dirty="0" smtClean="0"/>
              <a:t>Improvement </a:t>
            </a:r>
            <a:endParaRPr lang="en-US" dirty="0"/>
          </a:p>
        </p:txBody>
      </p:sp>
      <p:sp>
        <p:nvSpPr>
          <p:cNvPr id="9" name="Rectangle 8"/>
          <p:cNvSpPr/>
          <p:nvPr/>
        </p:nvSpPr>
        <p:spPr>
          <a:xfrm>
            <a:off x="904240" y="2184400"/>
            <a:ext cx="3698240" cy="3848678"/>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smtClean="0">
                <a:latin typeface="Arial" panose="020B0604020202020204" pitchFamily="34" charset="0"/>
                <a:cs typeface="Arial" panose="020B0604020202020204" pitchFamily="34" charset="0"/>
              </a:rPr>
              <a:t>The Plan, Do, Study, Act model developed by Arthur Deming (1950) and incorporated into quality improvement across many industries including health care and education is the basis for Academic Success Team Activities.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96606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4792" y="2251473"/>
            <a:ext cx="10276115" cy="2510367"/>
          </a:xfrm>
        </p:spPr>
        <p:txBody>
          <a:bodyPr>
            <a:normAutofit/>
          </a:bodyPr>
          <a:lstStyle/>
          <a:p>
            <a:r>
              <a:rPr lang="en-US" sz="5867" dirty="0" smtClean="0"/>
              <a:t>Stony Brook University</a:t>
            </a:r>
            <a:br>
              <a:rPr lang="en-US" sz="5867" dirty="0" smtClean="0"/>
            </a:br>
            <a:r>
              <a:rPr lang="en-US" sz="5867" dirty="0" smtClean="0"/>
              <a:t>Institutional Profile</a:t>
            </a:r>
            <a:endParaRPr lang="en-US" sz="5867" dirty="0"/>
          </a:p>
        </p:txBody>
      </p:sp>
    </p:spTree>
    <p:extLst>
      <p:ext uri="{BB962C8B-B14F-4D97-AF65-F5344CB8AC3E}">
        <p14:creationId xmlns:p14="http://schemas.microsoft.com/office/powerpoint/2010/main" val="14675640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840" y="2090057"/>
            <a:ext cx="10276115" cy="1636803"/>
          </a:xfrm>
        </p:spPr>
        <p:txBody>
          <a:bodyPr>
            <a:normAutofit/>
          </a:bodyPr>
          <a:lstStyle/>
          <a:p>
            <a:r>
              <a:rPr lang="en-US" sz="5867" dirty="0" smtClean="0"/>
              <a:t>Data, Research, and Analytics</a:t>
            </a:r>
            <a:endParaRPr lang="en-US" sz="5867" dirty="0"/>
          </a:p>
        </p:txBody>
      </p:sp>
    </p:spTree>
    <p:extLst>
      <p:ext uri="{BB962C8B-B14F-4D97-AF65-F5344CB8AC3E}">
        <p14:creationId xmlns:p14="http://schemas.microsoft.com/office/powerpoint/2010/main" val="9139996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Address Courses with Higher DFW Rates</a:t>
            </a:r>
          </a:p>
        </p:txBody>
      </p:sp>
      <p:sp>
        <p:nvSpPr>
          <p:cNvPr id="4" name="Slide Number Placeholder 3"/>
          <p:cNvSpPr>
            <a:spLocks noGrp="1"/>
          </p:cNvSpPr>
          <p:nvPr>
            <p:ph type="sldNum" sz="quarter" idx="4294967295"/>
          </p:nvPr>
        </p:nvSpPr>
        <p:spPr/>
        <p:txBody>
          <a:bodyPr/>
          <a:lstStyle/>
          <a:p>
            <a:fld id="{935F4044-894B-B74C-BA70-A76DFBF02618}" type="slidenum">
              <a:rPr lang="en-US" smtClean="0"/>
              <a:pPr/>
              <a:t>31</a:t>
            </a:fld>
            <a:endParaRPr lang="en-US" dirty="0"/>
          </a:p>
        </p:txBody>
      </p:sp>
      <p:sp>
        <p:nvSpPr>
          <p:cNvPr id="8" name="TextBox 7"/>
          <p:cNvSpPr txBox="1"/>
          <p:nvPr/>
        </p:nvSpPr>
        <p:spPr>
          <a:xfrm>
            <a:off x="1049460" y="1243344"/>
            <a:ext cx="4415568" cy="1077218"/>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Top 18 Fall 2010 courses</a:t>
            </a:r>
          </a:p>
          <a:p>
            <a:pPr algn="ctr"/>
            <a:r>
              <a:rPr lang="en-US" sz="3600" b="1" dirty="0">
                <a:latin typeface="Arial" panose="020B0604020202020204" pitchFamily="34" charset="0"/>
                <a:cs typeface="Arial" panose="020B0604020202020204" pitchFamily="34" charset="0"/>
              </a:rPr>
              <a:t>23.5%-37.9%</a:t>
            </a:r>
          </a:p>
        </p:txBody>
      </p:sp>
      <p:sp>
        <p:nvSpPr>
          <p:cNvPr id="9" name="TextBox 8"/>
          <p:cNvSpPr txBox="1"/>
          <p:nvPr/>
        </p:nvSpPr>
        <p:spPr>
          <a:xfrm>
            <a:off x="6736532" y="1243344"/>
            <a:ext cx="4415568" cy="1077218"/>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Top 18 Fall </a:t>
            </a:r>
            <a:r>
              <a:rPr lang="en-US" sz="2800" b="1" dirty="0" smtClean="0">
                <a:latin typeface="Arial" panose="020B0604020202020204" pitchFamily="34" charset="0"/>
                <a:cs typeface="Arial" panose="020B0604020202020204" pitchFamily="34" charset="0"/>
              </a:rPr>
              <a:t>2018 </a:t>
            </a:r>
            <a:r>
              <a:rPr lang="en-US" sz="2800" b="1" dirty="0">
                <a:latin typeface="Arial" panose="020B0604020202020204" pitchFamily="34" charset="0"/>
                <a:cs typeface="Arial" panose="020B0604020202020204" pitchFamily="34" charset="0"/>
              </a:rPr>
              <a:t>courses</a:t>
            </a:r>
          </a:p>
          <a:p>
            <a:pPr algn="ctr"/>
            <a:r>
              <a:rPr lang="en-US" sz="3600" b="1" dirty="0" smtClean="0">
                <a:latin typeface="Arial" panose="020B0604020202020204" pitchFamily="34" charset="0"/>
                <a:cs typeface="Arial" panose="020B0604020202020204" pitchFamily="34" charset="0"/>
              </a:rPr>
              <a:t>17.5%-27.9</a:t>
            </a:r>
            <a:r>
              <a:rPr lang="en-US" sz="3600" b="1" dirty="0">
                <a:latin typeface="Arial" panose="020B0604020202020204" pitchFamily="34" charset="0"/>
                <a:cs typeface="Arial" panose="020B0604020202020204" pitchFamily="34" charset="0"/>
              </a:rPr>
              <a:t>%</a:t>
            </a:r>
            <a:endParaRPr lang="en-US" sz="3200" b="1" dirty="0">
              <a:latin typeface="Arial" panose="020B0604020202020204" pitchFamily="34" charset="0"/>
              <a:cs typeface="Arial" panose="020B0604020202020204" pitchFamily="34" charset="0"/>
            </a:endParaRPr>
          </a:p>
        </p:txBody>
      </p:sp>
      <p:sp>
        <p:nvSpPr>
          <p:cNvPr id="10" name="Right Arrow 9"/>
          <p:cNvSpPr/>
          <p:nvPr/>
        </p:nvSpPr>
        <p:spPr>
          <a:xfrm>
            <a:off x="5664333" y="3267076"/>
            <a:ext cx="1352550" cy="84772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a:stretch>
            <a:fillRect/>
          </a:stretch>
        </p:blipFill>
        <p:spPr>
          <a:xfrm>
            <a:off x="1562170" y="2387527"/>
            <a:ext cx="3585058" cy="3454549"/>
          </a:xfrm>
          <a:prstGeom prst="rect">
            <a:avLst/>
          </a:prstGeom>
        </p:spPr>
      </p:pic>
      <p:pic>
        <p:nvPicPr>
          <p:cNvPr id="5" name="Picture 4"/>
          <p:cNvPicPr>
            <a:picLocks noChangeAspect="1"/>
          </p:cNvPicPr>
          <p:nvPr/>
        </p:nvPicPr>
        <p:blipFill>
          <a:blip r:embed="rId4"/>
          <a:stretch>
            <a:fillRect/>
          </a:stretch>
        </p:blipFill>
        <p:spPr>
          <a:xfrm>
            <a:off x="7533989" y="2387527"/>
            <a:ext cx="3342872" cy="3454549"/>
          </a:xfrm>
          <a:prstGeom prst="rect">
            <a:avLst/>
          </a:prstGeom>
        </p:spPr>
      </p:pic>
    </p:spTree>
    <p:extLst>
      <p:ext uri="{BB962C8B-B14F-4D97-AF65-F5344CB8AC3E}">
        <p14:creationId xmlns:p14="http://schemas.microsoft.com/office/powerpoint/2010/main" val="38516805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Predictive Factors: 1</a:t>
            </a:r>
            <a:r>
              <a:rPr lang="en-US" baseline="30000" dirty="0"/>
              <a:t>st</a:t>
            </a:r>
            <a:r>
              <a:rPr lang="en-US" dirty="0"/>
              <a:t> Term GPA</a:t>
            </a:r>
          </a:p>
        </p:txBody>
      </p:sp>
      <p:sp>
        <p:nvSpPr>
          <p:cNvPr id="4" name="Slide Number Placeholder 3">
            <a:extLst>
              <a:ext uri="{FF2B5EF4-FFF2-40B4-BE49-F238E27FC236}">
                <a16:creationId xmlns:a16="http://schemas.microsoft.com/office/drawing/2014/main" id="{CECA9E8C-48C6-7E47-AD1C-AA47C585CECB}"/>
              </a:ext>
            </a:extLst>
          </p:cNvPr>
          <p:cNvSpPr>
            <a:spLocks noGrp="1"/>
          </p:cNvSpPr>
          <p:nvPr>
            <p:ph type="sldNum" sz="quarter" idx="4294967295"/>
          </p:nvPr>
        </p:nvSpPr>
        <p:spPr/>
        <p:txBody>
          <a:bodyPr/>
          <a:lstStyle/>
          <a:p>
            <a:fld id="{935F4044-894B-B74C-BA70-A76DFBF02618}" type="slidenum">
              <a:rPr lang="en-US" smtClean="0"/>
              <a:pPr/>
              <a:t>32</a:t>
            </a:fld>
            <a:endParaRPr lang="en-US" dirty="0"/>
          </a:p>
        </p:txBody>
      </p:sp>
      <p:sp>
        <p:nvSpPr>
          <p:cNvPr id="7" name="TextBox 6"/>
          <p:cNvSpPr txBox="1"/>
          <p:nvPr/>
        </p:nvSpPr>
        <p:spPr>
          <a:xfrm>
            <a:off x="1917371" y="6199676"/>
            <a:ext cx="8971196" cy="584775"/>
          </a:xfrm>
          <a:prstGeom prst="rect">
            <a:avLst/>
          </a:prstGeom>
          <a:noFill/>
        </p:spPr>
        <p:txBody>
          <a:bodyPr wrap="square" rtlCol="0">
            <a:spAutoFit/>
          </a:bodyPr>
          <a:lstStyle/>
          <a:p>
            <a:r>
              <a:rPr lang="en-US" sz="1600" dirty="0"/>
              <a:t>Avg. of cohorts entering in </a:t>
            </a:r>
            <a:r>
              <a:rPr lang="en-US" sz="1600" dirty="0" smtClean="0"/>
              <a:t>2012, 2013, </a:t>
            </a:r>
            <a:r>
              <a:rPr lang="en-US" sz="1600" dirty="0"/>
              <a:t>and </a:t>
            </a:r>
            <a:r>
              <a:rPr lang="en-US" sz="1600" dirty="0" smtClean="0"/>
              <a:t>2014. </a:t>
            </a:r>
            <a:r>
              <a:rPr lang="en-US" sz="1600" dirty="0"/>
              <a:t>Bar width represents </a:t>
            </a:r>
            <a:r>
              <a:rPr lang="en-US" sz="1600" dirty="0" smtClean="0"/>
              <a:t> number </a:t>
            </a:r>
            <a:r>
              <a:rPr lang="en-US" sz="1600" dirty="0"/>
              <a:t>of students in group</a:t>
            </a:r>
          </a:p>
          <a:p>
            <a:r>
              <a:rPr lang="en-US" sz="1600" dirty="0"/>
              <a:t>Source: IRPE FT FT grad rate data set v23</a:t>
            </a:r>
          </a:p>
        </p:txBody>
      </p:sp>
      <p:pic>
        <p:nvPicPr>
          <p:cNvPr id="9" name="Picture 8"/>
          <p:cNvPicPr>
            <a:picLocks noChangeAspect="1"/>
          </p:cNvPicPr>
          <p:nvPr/>
        </p:nvPicPr>
        <p:blipFill>
          <a:blip r:embed="rId3"/>
          <a:stretch>
            <a:fillRect/>
          </a:stretch>
        </p:blipFill>
        <p:spPr>
          <a:xfrm>
            <a:off x="456096" y="1411952"/>
            <a:ext cx="9566014" cy="3656352"/>
          </a:xfrm>
          <a:prstGeom prst="rect">
            <a:avLst/>
          </a:prstGeom>
        </p:spPr>
      </p:pic>
      <p:sp>
        <p:nvSpPr>
          <p:cNvPr id="11" name="TextBox 10"/>
          <p:cNvSpPr txBox="1"/>
          <p:nvPr/>
        </p:nvSpPr>
        <p:spPr>
          <a:xfrm>
            <a:off x="4043937" y="5141750"/>
            <a:ext cx="3686330"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1</a:t>
            </a:r>
            <a:r>
              <a:rPr lang="en-US" baseline="30000" dirty="0" smtClean="0">
                <a:latin typeface="Arial" panose="020B0604020202020204" pitchFamily="34" charset="0"/>
                <a:cs typeface="Arial" panose="020B0604020202020204" pitchFamily="34" charset="0"/>
              </a:rPr>
              <a:t>st</a:t>
            </a:r>
            <a:r>
              <a:rPr lang="en-US" dirty="0" smtClean="0">
                <a:latin typeface="Arial" panose="020B0604020202020204" pitchFamily="34" charset="0"/>
                <a:cs typeface="Arial" panose="020B0604020202020204" pitchFamily="34" charset="0"/>
              </a:rPr>
              <a:t> Semester Grade Point Average</a:t>
            </a:r>
            <a:endParaRPr lang="en-US" dirty="0">
              <a:latin typeface="Arial" panose="020B0604020202020204" pitchFamily="34" charset="0"/>
              <a:cs typeface="Arial" panose="020B0604020202020204" pitchFamily="34" charset="0"/>
            </a:endParaRPr>
          </a:p>
        </p:txBody>
      </p:sp>
      <p:sp>
        <p:nvSpPr>
          <p:cNvPr id="3" name="Rectangle 2"/>
          <p:cNvSpPr/>
          <p:nvPr/>
        </p:nvSpPr>
        <p:spPr>
          <a:xfrm>
            <a:off x="3231573" y="1885154"/>
            <a:ext cx="3449782" cy="3256596"/>
          </a:xfrm>
          <a:prstGeom prst="rect">
            <a:avLst/>
          </a:prstGeom>
          <a:solidFill>
            <a:schemeClr val="accent4">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73301" y="5584528"/>
            <a:ext cx="11059438" cy="369332"/>
          </a:xfrm>
          <a:prstGeom prst="rect">
            <a:avLst/>
          </a:prstGeom>
          <a:solidFill>
            <a:schemeClr val="accent5"/>
          </a:solidFill>
        </p:spPr>
        <p:txBody>
          <a:bodyPr wrap="none" rtlCol="0">
            <a:spAutoFit/>
          </a:bodyPr>
          <a:lstStyle/>
          <a:p>
            <a:r>
              <a:rPr lang="en-US" dirty="0" smtClean="0">
                <a:solidFill>
                  <a:schemeClr val="bg1"/>
                </a:solidFill>
                <a:latin typeface="Arial" panose="020B0604020202020204" pitchFamily="34" charset="0"/>
                <a:cs typeface="Arial" panose="020B0604020202020204" pitchFamily="34" charset="0"/>
              </a:rPr>
              <a:t>Earning no course grades of “A” in the first term was more predictive of departure than earning a D, F or W</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72826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Predictive modeling – significant factors*</a:t>
            </a:r>
            <a:endParaRPr lang="en-US" dirty="0"/>
          </a:p>
        </p:txBody>
      </p:sp>
      <p:sp>
        <p:nvSpPr>
          <p:cNvPr id="4" name="Slide Number Placeholder 3"/>
          <p:cNvSpPr>
            <a:spLocks noGrp="1"/>
          </p:cNvSpPr>
          <p:nvPr>
            <p:ph type="sldNum" sz="quarter" idx="4294967295"/>
          </p:nvPr>
        </p:nvSpPr>
        <p:spPr/>
        <p:txBody>
          <a:bodyPr/>
          <a:lstStyle/>
          <a:p>
            <a:fld id="{935F4044-894B-B74C-BA70-A76DFBF02618}" type="slidenum">
              <a:rPr lang="en-US" smtClean="0"/>
              <a:pPr/>
              <a:t>33</a:t>
            </a:fld>
            <a:endParaRPr lang="en-US" dirty="0"/>
          </a:p>
        </p:txBody>
      </p:sp>
      <p:graphicFrame>
        <p:nvGraphicFramePr>
          <p:cNvPr id="6" name="Diagram 5"/>
          <p:cNvGraphicFramePr/>
          <p:nvPr>
            <p:extLst/>
          </p:nvPr>
        </p:nvGraphicFramePr>
        <p:xfrm>
          <a:off x="671804" y="1118818"/>
          <a:ext cx="10456860" cy="4783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2088573" y="6265718"/>
            <a:ext cx="8481809" cy="369332"/>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 Card swipes entered into model but did not improve prediction of success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0552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840" y="2090057"/>
            <a:ext cx="10276115" cy="1636803"/>
          </a:xfrm>
        </p:spPr>
        <p:txBody>
          <a:bodyPr>
            <a:normAutofit/>
          </a:bodyPr>
          <a:lstStyle/>
          <a:p>
            <a:r>
              <a:rPr lang="en-US" sz="5867" dirty="0" smtClean="0"/>
              <a:t>Student Success Programs</a:t>
            </a:r>
            <a:endParaRPr lang="en-US" sz="5867" dirty="0"/>
          </a:p>
        </p:txBody>
      </p:sp>
    </p:spTree>
    <p:extLst>
      <p:ext uri="{BB962C8B-B14F-4D97-AF65-F5344CB8AC3E}">
        <p14:creationId xmlns:p14="http://schemas.microsoft.com/office/powerpoint/2010/main" val="35787069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Educational Opportunity Program / Advancement on Individual Merit (EOP/AIM)</a:t>
            </a:r>
            <a:endParaRPr lang="en-US" dirty="0"/>
          </a:p>
        </p:txBody>
      </p:sp>
      <p:graphicFrame>
        <p:nvGraphicFramePr>
          <p:cNvPr id="4" name="Diagram 3"/>
          <p:cNvGraphicFramePr/>
          <p:nvPr>
            <p:extLst>
              <p:ext uri="{D42A27DB-BD31-4B8C-83A1-F6EECF244321}">
                <p14:modId xmlns:p14="http://schemas.microsoft.com/office/powerpoint/2010/main" val="2960524968"/>
              </p:ext>
            </p:extLst>
          </p:nvPr>
        </p:nvGraphicFramePr>
        <p:xfrm>
          <a:off x="615819" y="1586204"/>
          <a:ext cx="10590245" cy="45521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63543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STEM Success Programs</a:t>
            </a:r>
            <a:endParaRPr lang="en-US" dirty="0"/>
          </a:p>
        </p:txBody>
      </p:sp>
      <p:graphicFrame>
        <p:nvGraphicFramePr>
          <p:cNvPr id="4" name="Diagram 3"/>
          <p:cNvGraphicFramePr/>
          <p:nvPr>
            <p:extLst>
              <p:ext uri="{D42A27DB-BD31-4B8C-83A1-F6EECF244321}">
                <p14:modId xmlns:p14="http://schemas.microsoft.com/office/powerpoint/2010/main" val="4137292162"/>
              </p:ext>
            </p:extLst>
          </p:nvPr>
        </p:nvGraphicFramePr>
        <p:xfrm>
          <a:off x="898763" y="1095977"/>
          <a:ext cx="10053718" cy="2642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3896730490"/>
              </p:ext>
            </p:extLst>
          </p:nvPr>
        </p:nvGraphicFramePr>
        <p:xfrm>
          <a:off x="898762" y="3821006"/>
          <a:ext cx="10053719" cy="221403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2285686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Stony Brook Strong – First Generation Program</a:t>
            </a:r>
            <a:endParaRPr lang="en-US" sz="3600" dirty="0"/>
          </a:p>
        </p:txBody>
      </p:sp>
      <p:graphicFrame>
        <p:nvGraphicFramePr>
          <p:cNvPr id="5" name="Diagram 4"/>
          <p:cNvGraphicFramePr/>
          <p:nvPr>
            <p:extLst>
              <p:ext uri="{D42A27DB-BD31-4B8C-83A1-F6EECF244321}">
                <p14:modId xmlns:p14="http://schemas.microsoft.com/office/powerpoint/2010/main" val="1439278425"/>
              </p:ext>
            </p:extLst>
          </p:nvPr>
        </p:nvGraphicFramePr>
        <p:xfrm>
          <a:off x="795867" y="1366576"/>
          <a:ext cx="10518577" cy="4771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77114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95865" y="2880487"/>
            <a:ext cx="4101254" cy="31878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Finish in Four Initiative</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7696" y="3117958"/>
            <a:ext cx="1319605" cy="2678840"/>
          </a:xfrm>
          <a:prstGeom prst="rect">
            <a:avLst/>
          </a:prstGeom>
        </p:spPr>
      </p:pic>
      <p:sp>
        <p:nvSpPr>
          <p:cNvPr id="7" name="TextBox 6"/>
          <p:cNvSpPr txBox="1"/>
          <p:nvPr/>
        </p:nvSpPr>
        <p:spPr>
          <a:xfrm>
            <a:off x="8521650" y="1187716"/>
            <a:ext cx="3251699" cy="1692771"/>
          </a:xfrm>
          <a:prstGeom prst="rect">
            <a:avLst/>
          </a:prstGeom>
          <a:noFill/>
          <a:ln>
            <a:solidFill>
              <a:schemeClr val="tx1"/>
            </a:solidFill>
          </a:ln>
        </p:spPr>
        <p:txBody>
          <a:bodyPr wrap="square" rtlCol="0">
            <a:spAutoFit/>
          </a:bodyPr>
          <a:lstStyle/>
          <a:p>
            <a:r>
              <a:rPr lang="en-US" sz="2400" b="1" dirty="0" smtClean="0">
                <a:latin typeface="Arial" panose="020B0604020202020204" pitchFamily="34" charset="0"/>
                <a:cs typeface="Arial" panose="020B0604020202020204" pitchFamily="34" charset="0"/>
              </a:rPr>
              <a:t>Student Mobile App</a:t>
            </a:r>
          </a:p>
          <a:p>
            <a:r>
              <a:rPr lang="en-US" sz="2000" dirty="0" smtClean="0">
                <a:latin typeface="Arial" panose="020B0604020202020204" pitchFamily="34" charset="0"/>
                <a:cs typeface="Arial" panose="020B0604020202020204" pitchFamily="34" charset="0"/>
              </a:rPr>
              <a:t>Provides students with reminders, real-time alerts, and planning tools</a:t>
            </a:r>
          </a:p>
          <a:p>
            <a:endParaRPr lang="en-US" sz="2000" dirty="0">
              <a:latin typeface="Arial" panose="020B0604020202020204" pitchFamily="34" charset="0"/>
              <a:cs typeface="Arial" panose="020B0604020202020204" pitchFamily="34" charset="0"/>
            </a:endParaRPr>
          </a:p>
        </p:txBody>
      </p:sp>
      <p:sp>
        <p:nvSpPr>
          <p:cNvPr id="8" name="TextBox 7"/>
          <p:cNvSpPr txBox="1"/>
          <p:nvPr/>
        </p:nvSpPr>
        <p:spPr>
          <a:xfrm>
            <a:off x="795866" y="1187717"/>
            <a:ext cx="4101253" cy="1692771"/>
          </a:xfrm>
          <a:prstGeom prst="rect">
            <a:avLst/>
          </a:prstGeom>
          <a:noFill/>
          <a:ln>
            <a:solidFill>
              <a:schemeClr val="tx1"/>
            </a:solidFill>
          </a:ln>
        </p:spPr>
        <p:txBody>
          <a:bodyPr wrap="square" rtlCol="0">
            <a:spAutoFit/>
          </a:bodyPr>
          <a:lstStyle/>
          <a:p>
            <a:pPr algn="ctr"/>
            <a:r>
              <a:rPr lang="en-US" sz="2400" b="1" dirty="0" smtClean="0">
                <a:latin typeface="Arial" panose="020B0604020202020204" pitchFamily="34" charset="0"/>
                <a:cs typeface="Arial" panose="020B0604020202020204" pitchFamily="34" charset="0"/>
              </a:rPr>
              <a:t>Class Advisors</a:t>
            </a:r>
            <a:br>
              <a:rPr lang="en-US" sz="2400" b="1"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Advisors to students in 3</a:t>
            </a:r>
            <a:r>
              <a:rPr lang="en-US" sz="2000" baseline="30000" dirty="0" smtClean="0">
                <a:latin typeface="Arial" panose="020B0604020202020204" pitchFamily="34" charset="0"/>
                <a:cs typeface="Arial" panose="020B0604020202020204" pitchFamily="34" charset="0"/>
              </a:rPr>
              <a:t>rd</a:t>
            </a:r>
            <a:r>
              <a:rPr lang="en-US" sz="2000" dirty="0" smtClean="0">
                <a:latin typeface="Arial" panose="020B0604020202020204" pitchFamily="34" charset="0"/>
                <a:cs typeface="Arial" panose="020B0604020202020204" pitchFamily="34" charset="0"/>
              </a:rPr>
              <a:t> &amp; 4</a:t>
            </a:r>
            <a:r>
              <a:rPr lang="en-US" sz="2000" baseline="30000" dirty="0" smtClean="0">
                <a:latin typeface="Arial" panose="020B0604020202020204" pitchFamily="34" charset="0"/>
                <a:cs typeface="Arial" panose="020B0604020202020204" pitchFamily="34" charset="0"/>
              </a:rPr>
              <a:t>th</a:t>
            </a:r>
            <a:r>
              <a:rPr lang="en-US" sz="2000" dirty="0" smtClean="0">
                <a:latin typeface="Arial" panose="020B0604020202020204" pitchFamily="34" charset="0"/>
                <a:cs typeface="Arial" panose="020B0604020202020204" pitchFamily="34" charset="0"/>
              </a:rPr>
              <a:t> years improved retention after the 2</a:t>
            </a:r>
            <a:r>
              <a:rPr lang="en-US" sz="2000" baseline="30000" dirty="0" smtClean="0">
                <a:latin typeface="Arial" panose="020B0604020202020204" pitchFamily="34" charset="0"/>
                <a:cs typeface="Arial" panose="020B0604020202020204" pitchFamily="34" charset="0"/>
              </a:rPr>
              <a:t>nd</a:t>
            </a:r>
            <a:r>
              <a:rPr lang="en-US" sz="2000" dirty="0" smtClean="0">
                <a:latin typeface="Arial" panose="020B0604020202020204" pitchFamily="34" charset="0"/>
                <a:cs typeface="Arial" panose="020B0604020202020204" pitchFamily="34" charset="0"/>
              </a:rPr>
              <a:t> year and on-time graduation</a:t>
            </a:r>
          </a:p>
          <a:p>
            <a:pPr algn="ctr"/>
            <a:endParaRPr lang="en-US" sz="2000" dirty="0">
              <a:latin typeface="Arial" panose="020B0604020202020204" pitchFamily="34" charset="0"/>
              <a:cs typeface="Arial" panose="020B0604020202020204" pitchFamily="34" charset="0"/>
            </a:endParaRPr>
          </a:p>
        </p:txBody>
      </p:sp>
      <p:graphicFrame>
        <p:nvGraphicFramePr>
          <p:cNvPr id="12" name="Chart 11"/>
          <p:cNvGraphicFramePr/>
          <p:nvPr>
            <p:extLst>
              <p:ext uri="{D42A27DB-BD31-4B8C-83A1-F6EECF244321}">
                <p14:modId xmlns:p14="http://schemas.microsoft.com/office/powerpoint/2010/main" val="2716636035"/>
              </p:ext>
            </p:extLst>
          </p:nvPr>
        </p:nvGraphicFramePr>
        <p:xfrm>
          <a:off x="808384" y="3024553"/>
          <a:ext cx="4088736" cy="3043737"/>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5090161" y="1187717"/>
            <a:ext cx="3304094" cy="1692771"/>
          </a:xfrm>
          <a:prstGeom prst="rect">
            <a:avLst/>
          </a:prstGeom>
          <a:noFill/>
          <a:ln>
            <a:solidFill>
              <a:schemeClr val="tx1"/>
            </a:solidFill>
          </a:ln>
        </p:spPr>
        <p:txBody>
          <a:bodyPr wrap="square" rtlCol="0">
            <a:spAutoFit/>
          </a:bodyPr>
          <a:lstStyle/>
          <a:p>
            <a:pPr algn="ctr"/>
            <a:r>
              <a:rPr lang="en-US" sz="2400" b="1" dirty="0" smtClean="0">
                <a:latin typeface="Arial" panose="020B0604020202020204" pitchFamily="34" charset="0"/>
                <a:cs typeface="Arial" panose="020B0604020202020204" pitchFamily="34" charset="0"/>
              </a:rPr>
              <a:t>Mini-Grants</a:t>
            </a:r>
            <a:br>
              <a:rPr lang="en-US" sz="2400" b="1" dirty="0" smtClean="0">
                <a:latin typeface="Arial" panose="020B0604020202020204" pitchFamily="34" charset="0"/>
                <a:cs typeface="Arial" panose="020B0604020202020204" pitchFamily="34" charset="0"/>
              </a:rPr>
            </a:br>
            <a:r>
              <a:rPr lang="en-US" sz="2000" dirty="0" err="1" smtClean="0">
                <a:latin typeface="Arial" panose="020B0604020202020204" pitchFamily="34" charset="0"/>
                <a:cs typeface="Arial" panose="020B0604020202020204" pitchFamily="34" charset="0"/>
              </a:rPr>
              <a:t>Mini-grants</a:t>
            </a:r>
            <a:r>
              <a:rPr lang="en-US" sz="2000" dirty="0" smtClean="0">
                <a:latin typeface="Arial" panose="020B0604020202020204" pitchFamily="34" charset="0"/>
                <a:cs typeface="Arial" panose="020B0604020202020204" pitchFamily="34" charset="0"/>
              </a:rPr>
              <a:t> are made to seniors with unexpected financial need and a clear path to 4-year graduation</a:t>
            </a:r>
            <a:endParaRPr lang="en-US" sz="2000" dirty="0">
              <a:latin typeface="Arial" panose="020B0604020202020204" pitchFamily="34" charset="0"/>
              <a:cs typeface="Arial" panose="020B0604020202020204" pitchFamily="34" charset="0"/>
            </a:endParaRPr>
          </a:p>
        </p:txBody>
      </p:sp>
      <p:sp>
        <p:nvSpPr>
          <p:cNvPr id="14" name="TextBox 13"/>
          <p:cNvSpPr txBox="1"/>
          <p:nvPr/>
        </p:nvSpPr>
        <p:spPr>
          <a:xfrm>
            <a:off x="5541398" y="3499604"/>
            <a:ext cx="2401619" cy="1446550"/>
          </a:xfrm>
          <a:prstGeom prst="rect">
            <a:avLst/>
          </a:prstGeom>
          <a:noFill/>
        </p:spPr>
        <p:txBody>
          <a:bodyPr wrap="none" rtlCol="0">
            <a:spAutoFit/>
          </a:bodyPr>
          <a:lstStyle/>
          <a:p>
            <a:pPr algn="ctr"/>
            <a:r>
              <a:rPr lang="en-US" sz="6000" b="1" dirty="0" smtClean="0">
                <a:solidFill>
                  <a:schemeClr val="accent6">
                    <a:lumMod val="75000"/>
                  </a:schemeClr>
                </a:solidFill>
                <a:latin typeface="Arial" panose="020B0604020202020204" pitchFamily="34" charset="0"/>
                <a:cs typeface="Arial" panose="020B0604020202020204" pitchFamily="34" charset="0"/>
              </a:rPr>
              <a:t>98%</a:t>
            </a:r>
          </a:p>
          <a:p>
            <a:pPr algn="ctr"/>
            <a:r>
              <a:rPr lang="en-US" sz="2800" dirty="0" smtClean="0">
                <a:solidFill>
                  <a:schemeClr val="accent6">
                    <a:lumMod val="75000"/>
                  </a:schemeClr>
                </a:solidFill>
                <a:latin typeface="Arial" panose="020B0604020202020204" pitchFamily="34" charset="0"/>
                <a:cs typeface="Arial" panose="020B0604020202020204" pitchFamily="34" charset="0"/>
              </a:rPr>
              <a:t>Success Rate</a:t>
            </a:r>
            <a:endParaRPr lang="en-US" sz="2800" dirty="0">
              <a:solidFill>
                <a:schemeClr val="accent6">
                  <a:lumMod val="75000"/>
                </a:schemeClr>
              </a:solidFill>
              <a:latin typeface="Arial" panose="020B0604020202020204" pitchFamily="34" charset="0"/>
              <a:cs typeface="Arial" panose="020B0604020202020204" pitchFamily="34" charset="0"/>
            </a:endParaRPr>
          </a:p>
        </p:txBody>
      </p:sp>
      <p:sp>
        <p:nvSpPr>
          <p:cNvPr id="10" name="Rectangle 9"/>
          <p:cNvSpPr/>
          <p:nvPr/>
        </p:nvSpPr>
        <p:spPr>
          <a:xfrm>
            <a:off x="8521649" y="2880487"/>
            <a:ext cx="3251699" cy="31878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095717" y="2880487"/>
            <a:ext cx="3294657" cy="31878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19606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 Aid</a:t>
            </a:r>
            <a:endParaRPr lang="en-US" dirty="0"/>
          </a:p>
        </p:txBody>
      </p:sp>
      <p:graphicFrame>
        <p:nvGraphicFramePr>
          <p:cNvPr id="4" name="Diagram 3"/>
          <p:cNvGraphicFramePr/>
          <p:nvPr>
            <p:extLst>
              <p:ext uri="{D42A27DB-BD31-4B8C-83A1-F6EECF244321}">
                <p14:modId xmlns:p14="http://schemas.microsoft.com/office/powerpoint/2010/main" val="2001049247"/>
              </p:ext>
            </p:extLst>
          </p:nvPr>
        </p:nvGraphicFramePr>
        <p:xfrm>
          <a:off x="944545" y="1225899"/>
          <a:ext cx="10349802" cy="4803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47324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Stony Brook University </a:t>
            </a:r>
            <a:r>
              <a:rPr lang="en-US" dirty="0" smtClean="0"/>
              <a:t>Profile</a:t>
            </a:r>
            <a:endParaRPr lang="en-US" dirty="0"/>
          </a:p>
        </p:txBody>
      </p:sp>
      <p:sp>
        <p:nvSpPr>
          <p:cNvPr id="4" name="Slide Number Placeholder 3"/>
          <p:cNvSpPr>
            <a:spLocks noGrp="1"/>
          </p:cNvSpPr>
          <p:nvPr>
            <p:ph type="sldNum" sz="quarter" idx="4294967295"/>
          </p:nvPr>
        </p:nvSpPr>
        <p:spPr>
          <a:xfrm>
            <a:off x="8709712" y="6425176"/>
            <a:ext cx="2743200" cy="365125"/>
          </a:xfrm>
          <a:prstGeom prst="rect">
            <a:avLst/>
          </a:prstGeom>
        </p:spPr>
        <p:txBody>
          <a:bodyPr/>
          <a:lstStyle/>
          <a:p>
            <a:pPr defTabSz="914377"/>
            <a:fld id="{935F4044-894B-B74C-BA70-A76DFBF02618}" type="slidenum">
              <a:rPr lang="en-US" smtClean="0"/>
              <a:pPr defTabSz="914377"/>
              <a:t>4</a:t>
            </a:fld>
            <a:endParaRPr lang="en-US" dirty="0"/>
          </a:p>
        </p:txBody>
      </p:sp>
      <p:pic>
        <p:nvPicPr>
          <p:cNvPr id="5" name="Picture 4"/>
          <p:cNvPicPr>
            <a:picLocks noChangeAspect="1"/>
          </p:cNvPicPr>
          <p:nvPr/>
        </p:nvPicPr>
        <p:blipFill>
          <a:blip r:embed="rId2"/>
          <a:stretch>
            <a:fillRect/>
          </a:stretch>
        </p:blipFill>
        <p:spPr>
          <a:xfrm>
            <a:off x="7388656" y="1"/>
            <a:ext cx="4559480" cy="6857999"/>
          </a:xfrm>
          <a:prstGeom prst="rect">
            <a:avLst/>
          </a:prstGeom>
        </p:spPr>
      </p:pic>
      <p:graphicFrame>
        <p:nvGraphicFramePr>
          <p:cNvPr id="6" name="Diagram 5"/>
          <p:cNvGraphicFramePr/>
          <p:nvPr>
            <p:extLst>
              <p:ext uri="{D42A27DB-BD31-4B8C-83A1-F6EECF244321}">
                <p14:modId xmlns:p14="http://schemas.microsoft.com/office/powerpoint/2010/main" val="1785762233"/>
              </p:ext>
            </p:extLst>
          </p:nvPr>
        </p:nvGraphicFramePr>
        <p:xfrm>
          <a:off x="795867" y="1155560"/>
          <a:ext cx="6541477" cy="4857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53817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624050" y="1097115"/>
            <a:ext cx="10515600" cy="3780911"/>
          </a:xfrm>
        </p:spPr>
        <p:txBody>
          <a:bodyPr/>
          <a:lstStyle/>
          <a:p>
            <a:endParaRPr lang="en-US" sz="7200" dirty="0"/>
          </a:p>
          <a:p>
            <a:endParaRPr lang="en-US" sz="7200" dirty="0"/>
          </a:p>
          <a:p>
            <a:pPr algn="ctr"/>
            <a:r>
              <a:rPr lang="en-US" sz="7200" dirty="0"/>
              <a:t>The Missing Men </a:t>
            </a:r>
          </a:p>
          <a:p>
            <a:pPr algn="ctr"/>
            <a:r>
              <a:rPr lang="en-US" sz="7200" dirty="0"/>
              <a:t>At Graduation</a:t>
            </a:r>
          </a:p>
        </p:txBody>
      </p:sp>
    </p:spTree>
    <p:extLst>
      <p:ext uri="{BB962C8B-B14F-4D97-AF65-F5344CB8AC3E}">
        <p14:creationId xmlns:p14="http://schemas.microsoft.com/office/powerpoint/2010/main" val="31638274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stonybrook.edu/commcms/user/commcms/wwwldp/images/.private_ldp/a104592/production/master/04afa0b2-f9bc-42e1-a78e-a50b97d486b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5424" y="1"/>
            <a:ext cx="5452646" cy="1664194"/>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ectangle 9"/>
          <p:cNvSpPr/>
          <p:nvPr/>
        </p:nvSpPr>
        <p:spPr>
          <a:xfrm>
            <a:off x="259775" y="0"/>
            <a:ext cx="2942694" cy="19202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658070" y="0"/>
            <a:ext cx="3315211" cy="19202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259774" y="1576009"/>
            <a:ext cx="11713507" cy="5281991"/>
          </a:xfrm>
          <a:prstGeom prst="rect">
            <a:avLst/>
          </a:prstGeom>
        </p:spPr>
      </p:pic>
    </p:spTree>
    <p:extLst>
      <p:ext uri="{BB962C8B-B14F-4D97-AF65-F5344CB8AC3E}">
        <p14:creationId xmlns:p14="http://schemas.microsoft.com/office/powerpoint/2010/main" val="22561585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smtClean="0"/>
              <a:t>Four-Year Graduation Rates by Gender</a:t>
            </a:r>
            <a:endParaRPr lang="en-US" sz="3600" dirty="0"/>
          </a:p>
        </p:txBody>
      </p:sp>
      <p:graphicFrame>
        <p:nvGraphicFramePr>
          <p:cNvPr id="12" name="Chart 11"/>
          <p:cNvGraphicFramePr/>
          <p:nvPr>
            <p:extLst>
              <p:ext uri="{D42A27DB-BD31-4B8C-83A1-F6EECF244321}">
                <p14:modId xmlns:p14="http://schemas.microsoft.com/office/powerpoint/2010/main" val="3083037086"/>
              </p:ext>
            </p:extLst>
          </p:nvPr>
        </p:nvGraphicFramePr>
        <p:xfrm>
          <a:off x="1909745" y="3920900"/>
          <a:ext cx="7955280" cy="18288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1985616" y="6211669"/>
            <a:ext cx="3544560" cy="646331"/>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 Freshman entering in fall 2002</a:t>
            </a:r>
          </a:p>
          <a:p>
            <a:r>
              <a:rPr lang="en-US" dirty="0" smtClean="0">
                <a:latin typeface="Arial" panose="020B0604020202020204" pitchFamily="34" charset="0"/>
                <a:cs typeface="Arial" panose="020B0604020202020204" pitchFamily="34" charset="0"/>
              </a:rPr>
              <a:t>** Freshman entering in fall 2012</a:t>
            </a:r>
            <a:endParaRPr lang="en-US" dirty="0">
              <a:latin typeface="Arial" panose="020B0604020202020204" pitchFamily="34" charset="0"/>
              <a:cs typeface="Arial" panose="020B0604020202020204" pitchFamily="34" charset="0"/>
            </a:endParaRPr>
          </a:p>
        </p:txBody>
      </p:sp>
      <p:sp>
        <p:nvSpPr>
          <p:cNvPr id="2" name="TextBox 1"/>
          <p:cNvSpPr txBox="1"/>
          <p:nvPr/>
        </p:nvSpPr>
        <p:spPr>
          <a:xfrm>
            <a:off x="569844" y="1635760"/>
            <a:ext cx="1255472" cy="584775"/>
          </a:xfrm>
          <a:prstGeom prst="rect">
            <a:avLst/>
          </a:prstGeom>
          <a:noFill/>
        </p:spPr>
        <p:txBody>
          <a:bodyPr wrap="none" rtlCol="0">
            <a:spAutoFit/>
          </a:bodyPr>
          <a:lstStyle/>
          <a:p>
            <a:r>
              <a:rPr lang="en-US" sz="3200" b="1" dirty="0" smtClean="0">
                <a:latin typeface="Arial" panose="020B0604020202020204" pitchFamily="34" charset="0"/>
                <a:cs typeface="Arial" panose="020B0604020202020204" pitchFamily="34" charset="0"/>
              </a:rPr>
              <a:t>2006*</a:t>
            </a:r>
            <a:endParaRPr lang="en-US" sz="3200" b="1" dirty="0">
              <a:latin typeface="Arial" panose="020B0604020202020204" pitchFamily="34" charset="0"/>
              <a:cs typeface="Arial" panose="020B0604020202020204" pitchFamily="34" charset="0"/>
            </a:endParaRPr>
          </a:p>
        </p:txBody>
      </p:sp>
      <p:sp>
        <p:nvSpPr>
          <p:cNvPr id="9" name="TextBox 8"/>
          <p:cNvSpPr txBox="1"/>
          <p:nvPr/>
        </p:nvSpPr>
        <p:spPr>
          <a:xfrm>
            <a:off x="569844" y="4104640"/>
            <a:ext cx="1415772" cy="584775"/>
          </a:xfrm>
          <a:prstGeom prst="rect">
            <a:avLst/>
          </a:prstGeom>
          <a:noFill/>
        </p:spPr>
        <p:txBody>
          <a:bodyPr wrap="none" rtlCol="0">
            <a:spAutoFit/>
          </a:bodyPr>
          <a:lstStyle/>
          <a:p>
            <a:r>
              <a:rPr lang="en-US" sz="3200" b="1" dirty="0" smtClean="0">
                <a:latin typeface="Arial" panose="020B0604020202020204" pitchFamily="34" charset="0"/>
                <a:cs typeface="Arial" panose="020B0604020202020204" pitchFamily="34" charset="0"/>
              </a:rPr>
              <a:t>2018**</a:t>
            </a:r>
            <a:endParaRPr lang="en-US" sz="3200" b="1" dirty="0">
              <a:latin typeface="Arial" panose="020B0604020202020204" pitchFamily="34" charset="0"/>
              <a:cs typeface="Arial" panose="020B0604020202020204" pitchFamily="34" charset="0"/>
            </a:endParaRPr>
          </a:p>
        </p:txBody>
      </p:sp>
      <p:sp>
        <p:nvSpPr>
          <p:cNvPr id="3" name="Rectangle 2"/>
          <p:cNvSpPr/>
          <p:nvPr/>
        </p:nvSpPr>
        <p:spPr>
          <a:xfrm>
            <a:off x="9821185" y="1928147"/>
            <a:ext cx="1374251" cy="7993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Arial" panose="020B0604020202020204" pitchFamily="34" charset="0"/>
                <a:cs typeface="Arial" panose="020B0604020202020204" pitchFamily="34" charset="0"/>
              </a:rPr>
              <a:t>17%</a:t>
            </a:r>
            <a:endParaRPr lang="en-US" sz="3200" b="1" dirty="0">
              <a:solidFill>
                <a:schemeClr val="tx1"/>
              </a:solidFill>
              <a:latin typeface="Arial" panose="020B0604020202020204" pitchFamily="34" charset="0"/>
              <a:cs typeface="Arial" panose="020B0604020202020204" pitchFamily="34" charset="0"/>
            </a:endParaRPr>
          </a:p>
        </p:txBody>
      </p:sp>
      <p:sp>
        <p:nvSpPr>
          <p:cNvPr id="10" name="Rectangle 9"/>
          <p:cNvSpPr/>
          <p:nvPr/>
        </p:nvSpPr>
        <p:spPr>
          <a:xfrm>
            <a:off x="10054422" y="4480560"/>
            <a:ext cx="907775" cy="7993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200" b="1" dirty="0" smtClean="0">
                <a:solidFill>
                  <a:schemeClr val="tx1"/>
                </a:solidFill>
                <a:latin typeface="Arial" panose="020B0604020202020204" pitchFamily="34" charset="0"/>
                <a:cs typeface="Arial" panose="020B0604020202020204" pitchFamily="34" charset="0"/>
              </a:rPr>
              <a:t>11%</a:t>
            </a:r>
            <a:endParaRPr lang="en-US" sz="3200" b="1" dirty="0">
              <a:solidFill>
                <a:schemeClr val="tx1"/>
              </a:solidFill>
              <a:latin typeface="Arial" panose="020B0604020202020204" pitchFamily="34" charset="0"/>
              <a:cs typeface="Arial" panose="020B0604020202020204" pitchFamily="34" charset="0"/>
            </a:endParaRPr>
          </a:p>
        </p:txBody>
      </p:sp>
      <p:sp>
        <p:nvSpPr>
          <p:cNvPr id="5" name="TextBox 4"/>
          <p:cNvSpPr txBox="1"/>
          <p:nvPr/>
        </p:nvSpPr>
        <p:spPr>
          <a:xfrm>
            <a:off x="9535927" y="1098338"/>
            <a:ext cx="1944763" cy="461665"/>
          </a:xfrm>
          <a:prstGeom prst="rect">
            <a:avLst/>
          </a:prstGeom>
          <a:noFill/>
        </p:spPr>
        <p:txBody>
          <a:bodyPr wrap="none" rtlCol="0">
            <a:spAutoFit/>
          </a:bodyPr>
          <a:lstStyle/>
          <a:p>
            <a:r>
              <a:rPr lang="en-US" sz="2400" b="1" dirty="0" smtClean="0">
                <a:latin typeface="Arial" panose="020B0604020202020204" pitchFamily="34" charset="0"/>
                <a:cs typeface="Arial" panose="020B0604020202020204" pitchFamily="34" charset="0"/>
              </a:rPr>
              <a:t>Gender Gap</a:t>
            </a:r>
            <a:endParaRPr lang="en-US" sz="2400" b="1" dirty="0">
              <a:latin typeface="Arial" panose="020B0604020202020204" pitchFamily="34" charset="0"/>
              <a:cs typeface="Arial" panose="020B0604020202020204" pitchFamily="34" charset="0"/>
            </a:endParaRPr>
          </a:p>
        </p:txBody>
      </p:sp>
      <p:graphicFrame>
        <p:nvGraphicFramePr>
          <p:cNvPr id="11" name="Chart 10"/>
          <p:cNvGraphicFramePr/>
          <p:nvPr>
            <p:extLst>
              <p:ext uri="{D42A27DB-BD31-4B8C-83A1-F6EECF244321}">
                <p14:modId xmlns:p14="http://schemas.microsoft.com/office/powerpoint/2010/main" val="4035566788"/>
              </p:ext>
            </p:extLst>
          </p:nvPr>
        </p:nvGraphicFramePr>
        <p:xfrm>
          <a:off x="1909745" y="1484246"/>
          <a:ext cx="7955280" cy="1828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8361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9" grpId="0"/>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Context</a:t>
            </a:r>
            <a:endParaRPr lang="en-US" dirty="0"/>
          </a:p>
        </p:txBody>
      </p:sp>
      <p:sp>
        <p:nvSpPr>
          <p:cNvPr id="5" name="Text Placeholder 4"/>
          <p:cNvSpPr>
            <a:spLocks noGrp="1"/>
          </p:cNvSpPr>
          <p:nvPr>
            <p:ph type="body" idx="1"/>
          </p:nvPr>
        </p:nvSpPr>
        <p:spPr>
          <a:xfrm>
            <a:off x="808383" y="1934818"/>
            <a:ext cx="10946737" cy="3699276"/>
          </a:xfrm>
        </p:spPr>
        <p:txBody>
          <a:bodyPr/>
          <a:lstStyle/>
          <a:p>
            <a:r>
              <a:rPr lang="en-US" dirty="0" smtClean="0"/>
              <a:t>As early as elementary school concerns about ‘the boys’</a:t>
            </a:r>
          </a:p>
          <a:p>
            <a:r>
              <a:rPr lang="en-US" dirty="0" smtClean="0"/>
              <a:t>More recently colleges/universities</a:t>
            </a:r>
          </a:p>
          <a:p>
            <a:r>
              <a:rPr lang="en-US" dirty="0" smtClean="0"/>
              <a:t>Not all men</a:t>
            </a:r>
            <a:r>
              <a:rPr lang="mr-IN" dirty="0" smtClean="0"/>
              <a:t>…</a:t>
            </a:r>
            <a:r>
              <a:rPr lang="en-US" dirty="0" smtClean="0"/>
              <a:t>enough to be concerned about</a:t>
            </a:r>
          </a:p>
          <a:p>
            <a:r>
              <a:rPr lang="en-US" dirty="0" smtClean="0"/>
              <a:t>Societal &amp; employer concerns</a:t>
            </a:r>
          </a:p>
          <a:p>
            <a:r>
              <a:rPr lang="en-US" dirty="0" smtClean="0"/>
              <a:t>Background in men and masculinities</a:t>
            </a:r>
            <a:endParaRPr lang="en-US" dirty="0"/>
          </a:p>
        </p:txBody>
      </p:sp>
    </p:spTree>
    <p:extLst>
      <p:ext uri="{BB962C8B-B14F-4D97-AF65-F5344CB8AC3E}">
        <p14:creationId xmlns:p14="http://schemas.microsoft.com/office/powerpoint/2010/main" val="372873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Male Completion Sub-committee</a:t>
            </a:r>
            <a:endParaRPr lang="en-US" dirty="0"/>
          </a:p>
        </p:txBody>
      </p:sp>
      <p:graphicFrame>
        <p:nvGraphicFramePr>
          <p:cNvPr id="2" name="Diagram 1"/>
          <p:cNvGraphicFramePr/>
          <p:nvPr>
            <p:extLst>
              <p:ext uri="{D42A27DB-BD31-4B8C-83A1-F6EECF244321}">
                <p14:modId xmlns:p14="http://schemas.microsoft.com/office/powerpoint/2010/main" val="2855234014"/>
              </p:ext>
            </p:extLst>
          </p:nvPr>
        </p:nvGraphicFramePr>
        <p:xfrm>
          <a:off x="1004835" y="1484247"/>
          <a:ext cx="10199077" cy="4484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75529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023" y="2015174"/>
            <a:ext cx="10508973" cy="2160586"/>
          </a:xfrm>
        </p:spPr>
        <p:txBody>
          <a:bodyPr>
            <a:noAutofit/>
          </a:bodyPr>
          <a:lstStyle/>
          <a:p>
            <a:pPr algn="ctr"/>
            <a:r>
              <a:rPr lang="en-US" sz="4800" dirty="0"/>
              <a:t>Who is a role model for what it means to be a full-hearted man in the 21</a:t>
            </a:r>
            <a:r>
              <a:rPr lang="en-US" sz="4800" baseline="30000" dirty="0"/>
              <a:t>st</a:t>
            </a:r>
            <a:r>
              <a:rPr lang="en-US" sz="4800" dirty="0"/>
              <a:t> Century?</a:t>
            </a:r>
            <a:br>
              <a:rPr lang="en-US" sz="4800" dirty="0"/>
            </a:br>
            <a:endParaRPr lang="en-US" sz="4800" dirty="0"/>
          </a:p>
        </p:txBody>
      </p:sp>
    </p:spTree>
    <p:extLst>
      <p:ext uri="{BB962C8B-B14F-4D97-AF65-F5344CB8AC3E}">
        <p14:creationId xmlns:p14="http://schemas.microsoft.com/office/powerpoint/2010/main" val="9441087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35F4044-894B-B74C-BA70-A76DFBF02618}" type="slidenum">
              <a:rPr lang="en-US" smtClean="0"/>
              <a:pPr/>
              <a:t>46</a:t>
            </a:fld>
            <a:endParaRPr lang="en-US" dirty="0"/>
          </a:p>
        </p:txBody>
      </p:sp>
      <p:pic>
        <p:nvPicPr>
          <p:cNvPr id="4" name="Picture 3" descr="https://www.usnews.com/dims4/USNEWS/824073a/2147483647/crop/1254x836%2B0%2B0/resize/970x647/quality/85/?url=http%3A%2F%2Fmedia.beam.usnews.com%2F3f%2F1e%2F8d886d834c04b9c66a0d4f5956b1%2F151231-studying-editorial.jpg"/>
          <p:cNvPicPr>
            <a:picLocks noChangeAspect="1" noChangeArrowheads="1"/>
          </p:cNvPicPr>
          <p:nvPr/>
        </p:nvPicPr>
        <p:blipFill rotWithShape="1">
          <a:blip r:embed="rId2">
            <a:extLst>
              <a:ext uri="{28A0092B-C50C-407E-A947-70E740481C1C}">
                <a14:useLocalDpi xmlns:a14="http://schemas.microsoft.com/office/drawing/2010/main" val="0"/>
              </a:ext>
            </a:extLst>
          </a:blip>
          <a:srcRect l="32377"/>
          <a:stretch/>
        </p:blipFill>
        <p:spPr bwMode="auto">
          <a:xfrm>
            <a:off x="263710" y="998106"/>
            <a:ext cx="5743115" cy="5664792"/>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descr="https://ak9.picdn.net/shutterstock/videos/11621015/thumb/1.jpg"/>
          <p:cNvPicPr>
            <a:picLocks noChangeAspect="1" noChangeArrowheads="1"/>
          </p:cNvPicPr>
          <p:nvPr/>
        </p:nvPicPr>
        <p:blipFill rotWithShape="1">
          <a:blip r:embed="rId3">
            <a:extLst>
              <a:ext uri="{28A0092B-C50C-407E-A947-70E740481C1C}">
                <a14:useLocalDpi xmlns:a14="http://schemas.microsoft.com/office/drawing/2010/main" val="0"/>
              </a:ext>
            </a:extLst>
          </a:blip>
          <a:srcRect l="43547" t="533"/>
          <a:stretch/>
        </p:blipFill>
        <p:spPr bwMode="auto">
          <a:xfrm>
            <a:off x="6250218" y="998106"/>
            <a:ext cx="5706660" cy="566479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421987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mtClean="0"/>
              <a:t>Issues that emerged from the literature review/focus groups/interviews</a:t>
            </a:r>
            <a:endParaRPr lang="en-US" dirty="0"/>
          </a:p>
        </p:txBody>
      </p:sp>
      <p:graphicFrame>
        <p:nvGraphicFramePr>
          <p:cNvPr id="2" name="Diagram 1"/>
          <p:cNvGraphicFramePr/>
          <p:nvPr>
            <p:extLst>
              <p:ext uri="{D42A27DB-BD31-4B8C-83A1-F6EECF244321}">
                <p14:modId xmlns:p14="http://schemas.microsoft.com/office/powerpoint/2010/main" val="413850551"/>
              </p:ext>
            </p:extLst>
          </p:nvPr>
        </p:nvGraphicFramePr>
        <p:xfrm>
          <a:off x="974689" y="1818752"/>
          <a:ext cx="10249319" cy="41600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74942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mtClean="0"/>
              <a:t>Issues that emerged from the literature review/focus groups/interviews</a:t>
            </a:r>
            <a:endParaRPr lang="en-US" dirty="0"/>
          </a:p>
        </p:txBody>
      </p:sp>
      <p:graphicFrame>
        <p:nvGraphicFramePr>
          <p:cNvPr id="2" name="Diagram 1"/>
          <p:cNvGraphicFramePr/>
          <p:nvPr>
            <p:extLst>
              <p:ext uri="{D42A27DB-BD31-4B8C-83A1-F6EECF244321}">
                <p14:modId xmlns:p14="http://schemas.microsoft.com/office/powerpoint/2010/main" val="3300081552"/>
              </p:ext>
            </p:extLst>
          </p:nvPr>
        </p:nvGraphicFramePr>
        <p:xfrm>
          <a:off x="615181" y="1778557"/>
          <a:ext cx="10367667" cy="4119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92937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Raising Campus Awareness</a:t>
            </a:r>
            <a:endParaRPr lang="en-US" dirty="0"/>
          </a:p>
        </p:txBody>
      </p:sp>
      <p:sp>
        <p:nvSpPr>
          <p:cNvPr id="10" name="Text Placeholder 5"/>
          <p:cNvSpPr txBox="1">
            <a:spLocks/>
          </p:cNvSpPr>
          <p:nvPr/>
        </p:nvSpPr>
        <p:spPr>
          <a:xfrm>
            <a:off x="6974488" y="3428999"/>
            <a:ext cx="5808317" cy="3699276"/>
          </a:xfrm>
          <a:prstGeom prst="rect">
            <a:avLst/>
          </a:prstGeom>
        </p:spPr>
        <p:txBody>
          <a:bodyPr>
            <a:noAutofit/>
          </a:bodyPr>
          <a:lstStyle>
            <a:lvl1pPr marL="457189" indent="-457189" algn="l" defTabSz="914377" rtl="0" eaLnBrk="1" latinLnBrk="0" hangingPunct="1">
              <a:lnSpc>
                <a:spcPct val="100000"/>
              </a:lnSpc>
              <a:spcBef>
                <a:spcPts val="1000"/>
              </a:spcBef>
              <a:buFont typeface="Arial" panose="020B0604020202020204" pitchFamily="34" charset="0"/>
              <a:buChar char="•"/>
              <a:defRPr sz="3200" b="0" i="0" kern="1200">
                <a:solidFill>
                  <a:schemeClr val="tx1"/>
                </a:solidFill>
                <a:latin typeface="Georgia" charset="0"/>
                <a:ea typeface="Georgia" charset="0"/>
                <a:cs typeface="Georgia" charset="0"/>
              </a:defRPr>
            </a:lvl1pPr>
            <a:lvl2pPr marL="838179" indent="-380990" algn="l" defTabSz="914377" rtl="0" eaLnBrk="1" latinLnBrk="0" hangingPunct="1">
              <a:lnSpc>
                <a:spcPct val="90000"/>
              </a:lnSpc>
              <a:spcBef>
                <a:spcPts val="500"/>
              </a:spcBef>
              <a:buFont typeface="Courier New" panose="02070309020205020404" pitchFamily="49" charset="0"/>
              <a:buChar char="o"/>
              <a:defRPr sz="2667" kern="1200">
                <a:solidFill>
                  <a:schemeClr val="tx1"/>
                </a:solidFill>
                <a:latin typeface="Georgia" panose="02040502050405020303" pitchFamily="18" charset="0"/>
                <a:ea typeface="+mn-ea"/>
                <a:cs typeface="+mn-cs"/>
              </a:defRPr>
            </a:lvl2pPr>
            <a:lvl3pPr marL="1295368" indent="-380990" algn="l" defTabSz="914377" rtl="0" eaLnBrk="1" latinLnBrk="0" hangingPunct="1">
              <a:lnSpc>
                <a:spcPct val="90000"/>
              </a:lnSpc>
              <a:spcBef>
                <a:spcPts val="500"/>
              </a:spcBef>
              <a:buFont typeface="Wingdings" panose="05000000000000000000" pitchFamily="2" charset="2"/>
              <a:buChar char="§"/>
              <a:defRPr sz="2400" kern="1200">
                <a:solidFill>
                  <a:schemeClr val="tx1"/>
                </a:solidFill>
                <a:latin typeface="Georgia" panose="02040502050405020303" pitchFamily="18" charset="0"/>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sz="3600" dirty="0"/>
          </a:p>
        </p:txBody>
      </p:sp>
      <p:graphicFrame>
        <p:nvGraphicFramePr>
          <p:cNvPr id="2" name="Diagram 1"/>
          <p:cNvGraphicFramePr/>
          <p:nvPr>
            <p:extLst>
              <p:ext uri="{D42A27DB-BD31-4B8C-83A1-F6EECF244321}">
                <p14:modId xmlns:p14="http://schemas.microsoft.com/office/powerpoint/2010/main" val="276887522"/>
              </p:ext>
            </p:extLst>
          </p:nvPr>
        </p:nvGraphicFramePr>
        <p:xfrm>
          <a:off x="886487" y="1356527"/>
          <a:ext cx="10347569" cy="4541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252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691256" y="1282556"/>
            <a:ext cx="4641762" cy="462339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600" b="1" dirty="0">
                <a:solidFill>
                  <a:schemeClr val="accent6">
                    <a:lumMod val="75000"/>
                  </a:schemeClr>
                </a:solidFill>
                <a:latin typeface="Arial" panose="020B0604020202020204" pitchFamily="34" charset="0"/>
                <a:cs typeface="Arial" panose="020B0604020202020204" pitchFamily="34" charset="0"/>
              </a:rPr>
              <a:t>15</a:t>
            </a:r>
            <a:endParaRPr lang="en-US" sz="3600" b="1" dirty="0">
              <a:solidFill>
                <a:schemeClr val="accent6">
                  <a:lumMod val="75000"/>
                </a:schemeClr>
              </a:solidFill>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Percentage point increase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in 4-yr grad rate over 5 years</a:t>
            </a:r>
          </a:p>
          <a:p>
            <a:pPr algn="ctr"/>
            <a:endParaRPr lang="en-US" dirty="0">
              <a:latin typeface="Arial" panose="020B0604020202020204" pitchFamily="34" charset="0"/>
              <a:cs typeface="Arial" panose="020B0604020202020204" pitchFamily="34" charset="0"/>
            </a:endParaRPr>
          </a:p>
          <a:p>
            <a:pPr algn="ctr"/>
            <a:r>
              <a:rPr lang="en-US" sz="4800" b="1" dirty="0">
                <a:solidFill>
                  <a:schemeClr val="accent6">
                    <a:lumMod val="75000"/>
                  </a:schemeClr>
                </a:solidFill>
                <a:latin typeface="Arial" panose="020B0604020202020204" pitchFamily="34" charset="0"/>
                <a:cs typeface="Arial" panose="020B0604020202020204" pitchFamily="34" charset="0"/>
              </a:rPr>
              <a:t>Top 3%</a:t>
            </a:r>
          </a:p>
          <a:p>
            <a:pPr algn="ctr"/>
            <a:r>
              <a:rPr lang="en-US" dirty="0">
                <a:latin typeface="Arial" panose="020B0604020202020204" pitchFamily="34" charset="0"/>
                <a:cs typeface="Arial" panose="020B0604020202020204" pitchFamily="34" charset="0"/>
              </a:rPr>
              <a:t>of colleges or universities for improvement over a 5-year period   </a:t>
            </a:r>
          </a:p>
          <a:p>
            <a:pPr algn="ctr"/>
            <a:endParaRPr lang="en-US" dirty="0"/>
          </a:p>
        </p:txBody>
      </p:sp>
      <p:graphicFrame>
        <p:nvGraphicFramePr>
          <p:cNvPr id="5" name="Chart 4"/>
          <p:cNvGraphicFramePr/>
          <p:nvPr>
            <p:extLst>
              <p:ext uri="{D42A27DB-BD31-4B8C-83A1-F6EECF244321}">
                <p14:modId xmlns:p14="http://schemas.microsoft.com/office/powerpoint/2010/main" val="3614323216"/>
              </p:ext>
            </p:extLst>
          </p:nvPr>
        </p:nvGraphicFramePr>
        <p:xfrm>
          <a:off x="795867" y="1282556"/>
          <a:ext cx="5548949" cy="4838325"/>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p:cNvSpPr>
            <a:spLocks noGrp="1"/>
          </p:cNvSpPr>
          <p:nvPr>
            <p:ph type="title"/>
          </p:nvPr>
        </p:nvSpPr>
        <p:spPr/>
        <p:txBody>
          <a:bodyPr>
            <a:normAutofit fontScale="90000"/>
          </a:bodyPr>
          <a:lstStyle/>
          <a:p>
            <a:r>
              <a:rPr lang="en-US" dirty="0" smtClean="0"/>
              <a:t>Freshman graduation rates increased fifteen percentage points in the last five years</a:t>
            </a:r>
            <a:endParaRPr lang="en-US" dirty="0"/>
          </a:p>
        </p:txBody>
      </p:sp>
      <p:sp>
        <p:nvSpPr>
          <p:cNvPr id="8" name="Down Arrow 7"/>
          <p:cNvSpPr/>
          <p:nvPr/>
        </p:nvSpPr>
        <p:spPr>
          <a:xfrm rot="10800000">
            <a:off x="9587345" y="1995054"/>
            <a:ext cx="384473" cy="755741"/>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3639816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Success Website</a:t>
            </a:r>
            <a:endParaRPr lang="en-US" dirty="0"/>
          </a:p>
        </p:txBody>
      </p:sp>
      <p:pic>
        <p:nvPicPr>
          <p:cNvPr id="4" name="Picture 3"/>
          <p:cNvPicPr>
            <a:picLocks noChangeAspect="1"/>
          </p:cNvPicPr>
          <p:nvPr/>
        </p:nvPicPr>
        <p:blipFill>
          <a:blip r:embed="rId2"/>
          <a:stretch>
            <a:fillRect/>
          </a:stretch>
        </p:blipFill>
        <p:spPr>
          <a:xfrm>
            <a:off x="808383" y="1279056"/>
            <a:ext cx="8686800" cy="4728690"/>
          </a:xfrm>
          <a:prstGeom prst="rect">
            <a:avLst/>
          </a:prstGeom>
        </p:spPr>
      </p:pic>
      <p:sp>
        <p:nvSpPr>
          <p:cNvPr id="6" name="Rectangle 5"/>
          <p:cNvSpPr/>
          <p:nvPr/>
        </p:nvSpPr>
        <p:spPr>
          <a:xfrm>
            <a:off x="9626321" y="1279056"/>
            <a:ext cx="1691035" cy="47286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Arial" panose="020B0604020202020204" pitchFamily="34" charset="0"/>
                <a:cs typeface="Arial" panose="020B0604020202020204" pitchFamily="34" charset="0"/>
              </a:rPr>
              <a:t>Aggregates relevant resources</a:t>
            </a:r>
          </a:p>
          <a:p>
            <a:pPr algn="ctr"/>
            <a:endParaRPr lang="en-US" dirty="0" smtClean="0">
              <a:latin typeface="Arial" panose="020B0604020202020204" pitchFamily="34" charset="0"/>
              <a:cs typeface="Arial" panose="020B0604020202020204" pitchFamily="34" charset="0"/>
            </a:endParaRPr>
          </a:p>
          <a:p>
            <a:pPr algn="ctr"/>
            <a:r>
              <a:rPr lang="en-US" dirty="0" smtClean="0">
                <a:latin typeface="Arial" panose="020B0604020202020204" pitchFamily="34" charset="0"/>
                <a:cs typeface="Arial" panose="020B0604020202020204" pitchFamily="34" charset="0"/>
              </a:rPr>
              <a:t>***</a:t>
            </a:r>
          </a:p>
          <a:p>
            <a:pPr algn="ct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Focus group tested with men</a:t>
            </a:r>
          </a:p>
          <a:p>
            <a:pPr algn="ctr"/>
            <a:endParaRPr lang="en-US" dirty="0" smtClean="0">
              <a:latin typeface="Arial" panose="020B0604020202020204" pitchFamily="34" charset="0"/>
              <a:cs typeface="Arial" panose="020B0604020202020204" pitchFamily="34" charset="0"/>
            </a:endParaRPr>
          </a:p>
          <a:p>
            <a:pPr algn="ctr"/>
            <a:r>
              <a:rPr lang="en-US" dirty="0" smtClean="0">
                <a:latin typeface="Arial" panose="020B0604020202020204" pitchFamily="34" charset="0"/>
                <a:cs typeface="Arial" panose="020B0604020202020204" pitchFamily="34" charset="0"/>
              </a:rPr>
              <a:t>***</a:t>
            </a:r>
          </a:p>
          <a:p>
            <a:pPr algn="ct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Mobile optimized</a:t>
            </a:r>
          </a:p>
          <a:p>
            <a:pPr algn="ctr"/>
            <a:endParaRPr lang="en-US" dirty="0"/>
          </a:p>
        </p:txBody>
      </p:sp>
    </p:spTree>
    <p:extLst>
      <p:ext uri="{BB962C8B-B14F-4D97-AF65-F5344CB8AC3E}">
        <p14:creationId xmlns:p14="http://schemas.microsoft.com/office/powerpoint/2010/main" val="13445388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Initial Interventions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940" y="2178520"/>
            <a:ext cx="4089677" cy="3160205"/>
          </a:xfrm>
          <a:prstGeom prst="rect">
            <a:avLst/>
          </a:prstGeom>
        </p:spPr>
      </p:pic>
      <p:pic>
        <p:nvPicPr>
          <p:cNvPr id="7" name="Picture 6"/>
          <p:cNvPicPr>
            <a:picLocks noChangeAspect="1"/>
          </p:cNvPicPr>
          <p:nvPr/>
        </p:nvPicPr>
        <p:blipFill>
          <a:blip r:embed="rId4"/>
          <a:stretch>
            <a:fillRect/>
          </a:stretch>
        </p:blipFill>
        <p:spPr>
          <a:xfrm>
            <a:off x="5228282" y="1636324"/>
            <a:ext cx="6316325" cy="3117626"/>
          </a:xfrm>
          <a:prstGeom prst="rect">
            <a:avLst/>
          </a:prstGeom>
        </p:spPr>
      </p:pic>
      <p:sp>
        <p:nvSpPr>
          <p:cNvPr id="8" name="TextBox 7"/>
          <p:cNvSpPr txBox="1"/>
          <p:nvPr/>
        </p:nvSpPr>
        <p:spPr>
          <a:xfrm>
            <a:off x="924940" y="1465748"/>
            <a:ext cx="3369833" cy="584775"/>
          </a:xfrm>
          <a:prstGeom prst="rect">
            <a:avLst/>
          </a:prstGeom>
          <a:noFill/>
        </p:spPr>
        <p:txBody>
          <a:bodyPr wrap="none" rtlCol="0">
            <a:spAutoFit/>
          </a:bodyPr>
          <a:lstStyle/>
          <a:p>
            <a:r>
              <a:rPr lang="en-US" sz="3200" b="1" dirty="0" smtClean="0">
                <a:latin typeface="Arial" panose="020B0604020202020204" pitchFamily="34" charset="0"/>
                <a:cs typeface="Arial" panose="020B0604020202020204" pitchFamily="34" charset="0"/>
              </a:rPr>
              <a:t>Pop-up advising</a:t>
            </a:r>
            <a:endParaRPr lang="en-US" sz="3200" b="1" dirty="0">
              <a:latin typeface="Arial" panose="020B0604020202020204" pitchFamily="34" charset="0"/>
              <a:cs typeface="Arial" panose="020B0604020202020204" pitchFamily="34" charset="0"/>
            </a:endParaRPr>
          </a:p>
        </p:txBody>
      </p:sp>
      <p:sp>
        <p:nvSpPr>
          <p:cNvPr id="9" name="TextBox 8"/>
          <p:cNvSpPr txBox="1"/>
          <p:nvPr/>
        </p:nvSpPr>
        <p:spPr>
          <a:xfrm>
            <a:off x="5228282" y="4753950"/>
            <a:ext cx="6742359" cy="584775"/>
          </a:xfrm>
          <a:prstGeom prst="rect">
            <a:avLst/>
          </a:prstGeom>
          <a:noFill/>
        </p:spPr>
        <p:txBody>
          <a:bodyPr wrap="none" rtlCol="0">
            <a:spAutoFit/>
          </a:bodyPr>
          <a:lstStyle/>
          <a:p>
            <a:r>
              <a:rPr lang="en-US" sz="3200" b="1" dirty="0" smtClean="0">
                <a:latin typeface="Arial" panose="020B0604020202020204" pitchFamily="34" charset="0"/>
                <a:cs typeface="Arial" panose="020B0604020202020204" pitchFamily="34" charset="0"/>
              </a:rPr>
              <a:t>Academic check-ups for Veterans</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79394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35F4044-894B-B74C-BA70-A76DFBF02618}" type="slidenum">
              <a:rPr lang="en-US" smtClean="0"/>
              <a:pPr/>
              <a:t>52</a:t>
            </a:fld>
            <a:endParaRPr lang="en-US" dirty="0"/>
          </a:p>
        </p:txBody>
      </p:sp>
      <p:pic>
        <p:nvPicPr>
          <p:cNvPr id="2" name="Picture 1"/>
          <p:cNvPicPr>
            <a:picLocks noChangeAspect="1"/>
          </p:cNvPicPr>
          <p:nvPr/>
        </p:nvPicPr>
        <p:blipFill>
          <a:blip r:embed="rId2"/>
          <a:stretch>
            <a:fillRect/>
          </a:stretch>
        </p:blipFill>
        <p:spPr>
          <a:xfrm>
            <a:off x="362957" y="181584"/>
            <a:ext cx="5669280" cy="561245"/>
          </a:xfrm>
          <a:prstGeom prst="rect">
            <a:avLst/>
          </a:prstGeom>
        </p:spPr>
      </p:pic>
      <p:pic>
        <p:nvPicPr>
          <p:cNvPr id="7" name="Picture 6"/>
          <p:cNvPicPr>
            <a:picLocks noChangeAspect="1"/>
          </p:cNvPicPr>
          <p:nvPr/>
        </p:nvPicPr>
        <p:blipFill>
          <a:blip r:embed="rId3"/>
          <a:stretch>
            <a:fillRect/>
          </a:stretch>
        </p:blipFill>
        <p:spPr>
          <a:xfrm>
            <a:off x="362957" y="664012"/>
            <a:ext cx="5669280" cy="5465767"/>
          </a:xfrm>
          <a:prstGeom prst="rect">
            <a:avLst/>
          </a:prstGeom>
        </p:spPr>
      </p:pic>
      <p:pic>
        <p:nvPicPr>
          <p:cNvPr id="8" name="Picture 7"/>
          <p:cNvPicPr>
            <a:picLocks noChangeAspect="1"/>
          </p:cNvPicPr>
          <p:nvPr/>
        </p:nvPicPr>
        <p:blipFill>
          <a:blip r:embed="rId4"/>
          <a:stretch>
            <a:fillRect/>
          </a:stretch>
        </p:blipFill>
        <p:spPr>
          <a:xfrm>
            <a:off x="6342233" y="181583"/>
            <a:ext cx="5653984" cy="5948195"/>
          </a:xfrm>
          <a:prstGeom prst="rect">
            <a:avLst/>
          </a:prstGeom>
        </p:spPr>
      </p:pic>
    </p:spTree>
    <p:extLst>
      <p:ext uri="{BB962C8B-B14F-4D97-AF65-F5344CB8AC3E}">
        <p14:creationId xmlns:p14="http://schemas.microsoft.com/office/powerpoint/2010/main" val="2165024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Next Steps to Improve Male Success</a:t>
            </a:r>
            <a:endParaRPr lang="en-US" dirty="0"/>
          </a:p>
        </p:txBody>
      </p:sp>
      <p:graphicFrame>
        <p:nvGraphicFramePr>
          <p:cNvPr id="3" name="Diagram 2"/>
          <p:cNvGraphicFramePr/>
          <p:nvPr>
            <p:extLst>
              <p:ext uri="{D42A27DB-BD31-4B8C-83A1-F6EECF244321}">
                <p14:modId xmlns:p14="http://schemas.microsoft.com/office/powerpoint/2010/main" val="1569489865"/>
              </p:ext>
            </p:extLst>
          </p:nvPr>
        </p:nvGraphicFramePr>
        <p:xfrm>
          <a:off x="808383" y="1484246"/>
          <a:ext cx="10508973" cy="4574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98365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299266354"/>
              </p:ext>
            </p:extLst>
          </p:nvPr>
        </p:nvGraphicFramePr>
        <p:xfrm>
          <a:off x="773723" y="1352713"/>
          <a:ext cx="10681398" cy="41537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p:cNvSpPr>
            <a:spLocks noGrp="1"/>
          </p:cNvSpPr>
          <p:nvPr>
            <p:ph type="title"/>
          </p:nvPr>
        </p:nvSpPr>
        <p:spPr/>
        <p:txBody>
          <a:bodyPr/>
          <a:lstStyle/>
          <a:p>
            <a:r>
              <a:rPr lang="en-US" dirty="0" smtClean="0"/>
              <a:t>Conclusions</a:t>
            </a:r>
            <a:endParaRPr lang="en-US" dirty="0"/>
          </a:p>
        </p:txBody>
      </p:sp>
    </p:spTree>
    <p:extLst>
      <p:ext uri="{BB962C8B-B14F-4D97-AF65-F5344CB8AC3E}">
        <p14:creationId xmlns:p14="http://schemas.microsoft.com/office/powerpoint/2010/main" val="42931364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 benefit to students </a:t>
            </a:r>
            <a:endParaRPr lang="en-US" dirty="0"/>
          </a:p>
        </p:txBody>
      </p:sp>
      <p:sp>
        <p:nvSpPr>
          <p:cNvPr id="4" name="Slide Number Placeholder 3"/>
          <p:cNvSpPr>
            <a:spLocks noGrp="1"/>
          </p:cNvSpPr>
          <p:nvPr>
            <p:ph type="sldNum" sz="quarter" idx="4294967295"/>
          </p:nvPr>
        </p:nvSpPr>
        <p:spPr>
          <a:xfrm>
            <a:off x="8709712" y="6425176"/>
            <a:ext cx="2743200" cy="365125"/>
          </a:xfrm>
          <a:prstGeom prst="rect">
            <a:avLst/>
          </a:prstGeom>
        </p:spPr>
        <p:txBody>
          <a:bodyPr/>
          <a:lstStyle/>
          <a:p>
            <a:pPr defTabSz="914377"/>
            <a:fld id="{935F4044-894B-B74C-BA70-A76DFBF02618}" type="slidenum">
              <a:rPr lang="en-US" smtClean="0"/>
              <a:pPr defTabSz="914377"/>
              <a:t>6</a:t>
            </a:fld>
            <a:endParaRPr lang="en-US" dirty="0"/>
          </a:p>
        </p:txBody>
      </p:sp>
      <p:sp>
        <p:nvSpPr>
          <p:cNvPr id="5" name="TextBox 4"/>
          <p:cNvSpPr txBox="1"/>
          <p:nvPr/>
        </p:nvSpPr>
        <p:spPr>
          <a:xfrm>
            <a:off x="6124389" y="1133729"/>
            <a:ext cx="3855051" cy="2062103"/>
          </a:xfrm>
          <a:prstGeom prst="rect">
            <a:avLst/>
          </a:prstGeom>
          <a:noFill/>
        </p:spPr>
        <p:txBody>
          <a:bodyPr wrap="square" rtlCol="0">
            <a:spAutoFit/>
          </a:bodyPr>
          <a:lstStyle/>
          <a:p>
            <a:pPr algn="ctr"/>
            <a:r>
              <a:rPr lang="en-US" sz="8000" b="1" dirty="0">
                <a:latin typeface="Arial" panose="020B0604020202020204" pitchFamily="34" charset="0"/>
                <a:cs typeface="Arial" panose="020B0604020202020204" pitchFamily="34" charset="0"/>
              </a:rPr>
              <a:t>1,300 </a:t>
            </a:r>
            <a:r>
              <a:rPr lang="en-US" sz="2400" b="1" dirty="0">
                <a:latin typeface="Arial" panose="020B0604020202020204" pitchFamily="34" charset="0"/>
                <a:cs typeface="Arial" panose="020B0604020202020204" pitchFamily="34" charset="0"/>
              </a:rPr>
              <a:t>additional students graduated on </a:t>
            </a:r>
            <a:r>
              <a:rPr lang="en-US" sz="2400" b="1" dirty="0" smtClean="0">
                <a:latin typeface="Arial" panose="020B0604020202020204" pitchFamily="34" charset="0"/>
                <a:cs typeface="Arial" panose="020B0604020202020204" pitchFamily="34" charset="0"/>
              </a:rPr>
              <a:t>time</a:t>
            </a:r>
            <a:endParaRPr lang="en-US" sz="2400" dirty="0">
              <a:latin typeface="Arial" panose="020B0604020202020204" pitchFamily="34" charset="0"/>
              <a:cs typeface="Arial" panose="020B0604020202020204" pitchFamily="34" charset="0"/>
            </a:endParaRPr>
          </a:p>
        </p:txBody>
      </p:sp>
      <p:sp>
        <p:nvSpPr>
          <p:cNvPr id="6" name="TextBox 5"/>
          <p:cNvSpPr txBox="1"/>
          <p:nvPr/>
        </p:nvSpPr>
        <p:spPr>
          <a:xfrm>
            <a:off x="5002306" y="3195832"/>
            <a:ext cx="6450606" cy="2800767"/>
          </a:xfrm>
          <a:prstGeom prst="rect">
            <a:avLst/>
          </a:prstGeom>
          <a:noFill/>
        </p:spPr>
        <p:txBody>
          <a:bodyPr wrap="square" rtlCol="0">
            <a:spAutoFit/>
          </a:bodyPr>
          <a:lstStyle/>
          <a:p>
            <a:pPr algn="ctr"/>
            <a:r>
              <a:rPr lang="en-US" sz="8000" b="1" dirty="0" smtClean="0">
                <a:latin typeface="Arial" panose="020B0604020202020204" pitchFamily="34" charset="0"/>
                <a:cs typeface="Arial" panose="020B0604020202020204" pitchFamily="34" charset="0"/>
              </a:rPr>
              <a:t>$</a:t>
            </a:r>
            <a:r>
              <a:rPr lang="en-US" sz="8000" b="1" dirty="0">
                <a:latin typeface="Arial" panose="020B0604020202020204" pitchFamily="34" charset="0"/>
                <a:cs typeface="Arial" panose="020B0604020202020204" pitchFamily="34" charset="0"/>
              </a:rPr>
              <a:t>88 </a:t>
            </a:r>
            <a:r>
              <a:rPr lang="en-US" sz="8000" b="1" dirty="0" smtClean="0">
                <a:latin typeface="Arial" panose="020B0604020202020204" pitchFamily="34" charset="0"/>
                <a:cs typeface="Arial" panose="020B0604020202020204" pitchFamily="34" charset="0"/>
              </a:rPr>
              <a:t>million</a:t>
            </a:r>
          </a:p>
          <a:p>
            <a:pPr algn="ctr"/>
            <a:r>
              <a:rPr lang="en-US" sz="2400" b="1" dirty="0" smtClean="0">
                <a:latin typeface="Arial" panose="020B0604020202020204" pitchFamily="34" charset="0"/>
                <a:cs typeface="Arial" panose="020B0604020202020204" pitchFamily="34" charset="0"/>
              </a:rPr>
              <a:t>economic </a:t>
            </a:r>
            <a:r>
              <a:rPr lang="en-US" sz="2400" b="1" dirty="0">
                <a:latin typeface="Arial" panose="020B0604020202020204" pitchFamily="34" charset="0"/>
                <a:cs typeface="Arial" panose="020B0604020202020204" pitchFamily="34" charset="0"/>
              </a:rPr>
              <a:t>benefit </a:t>
            </a:r>
            <a:r>
              <a:rPr lang="en-US" sz="2400" b="1" dirty="0" smtClean="0">
                <a:latin typeface="Arial" panose="020B0604020202020204" pitchFamily="34" charset="0"/>
                <a:cs typeface="Arial" panose="020B0604020202020204" pitchFamily="34" charset="0"/>
              </a:rPr>
              <a:t>to students</a:t>
            </a:r>
          </a:p>
          <a:p>
            <a:pPr algn="ctr"/>
            <a:endParaRPr lang="en-US" sz="2400" b="1" dirty="0" smtClean="0">
              <a:latin typeface="Arial" panose="020B0604020202020204" pitchFamily="34" charset="0"/>
              <a:cs typeface="Arial" panose="020B0604020202020204" pitchFamily="34" charset="0"/>
            </a:endParaRPr>
          </a:p>
          <a:p>
            <a:pPr algn="ctr"/>
            <a:r>
              <a:rPr lang="en-US" sz="2400" b="1" dirty="0" smtClean="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16 </a:t>
            </a:r>
            <a:r>
              <a:rPr lang="en-US" sz="2400" b="1" dirty="0" smtClean="0">
                <a:latin typeface="Arial" panose="020B0604020202020204" pitchFamily="34" charset="0"/>
                <a:cs typeface="Arial" panose="020B0604020202020204" pitchFamily="34" charset="0"/>
              </a:rPr>
              <a:t>million saved </a:t>
            </a:r>
            <a:r>
              <a:rPr lang="en-US" sz="2400" b="1" dirty="0">
                <a:latin typeface="Arial" panose="020B0604020202020204" pitchFamily="34" charset="0"/>
                <a:cs typeface="Arial" panose="020B0604020202020204" pitchFamily="34" charset="0"/>
              </a:rPr>
              <a:t>in tuition &amp; </a:t>
            </a:r>
            <a:r>
              <a:rPr lang="en-US" sz="2400" b="1" dirty="0" smtClean="0">
                <a:latin typeface="Arial" panose="020B0604020202020204" pitchFamily="34" charset="0"/>
                <a:cs typeface="Arial" panose="020B0604020202020204" pitchFamily="34" charset="0"/>
              </a:rPr>
              <a:t>fees</a:t>
            </a:r>
            <a:endParaRPr lang="en-US" sz="2400" b="1" dirty="0">
              <a:latin typeface="Arial" panose="020B0604020202020204" pitchFamily="34" charset="0"/>
              <a:cs typeface="Arial" panose="020B0604020202020204" pitchFamily="34" charset="0"/>
            </a:endParaRPr>
          </a:p>
          <a:p>
            <a:pPr algn="ctr"/>
            <a:r>
              <a:rPr lang="en-US" sz="2400" b="1" dirty="0" smtClean="0">
                <a:latin typeface="Arial" panose="020B0604020202020204" pitchFamily="34" charset="0"/>
                <a:cs typeface="Arial" panose="020B0604020202020204" pitchFamily="34" charset="0"/>
              </a:rPr>
              <a:t>$72 </a:t>
            </a:r>
            <a:r>
              <a:rPr lang="en-US" sz="2400" b="1" dirty="0">
                <a:latin typeface="Arial" panose="020B0604020202020204" pitchFamily="34" charset="0"/>
                <a:cs typeface="Arial" panose="020B0604020202020204" pitchFamily="34" charset="0"/>
              </a:rPr>
              <a:t>million in additional earning </a:t>
            </a:r>
            <a:r>
              <a:rPr lang="en-US" sz="2400" b="1" dirty="0" smtClean="0">
                <a:latin typeface="Arial" panose="020B0604020202020204" pitchFamily="34" charset="0"/>
                <a:cs typeface="Arial" panose="020B0604020202020204" pitchFamily="34" charset="0"/>
              </a:rPr>
              <a:t>capacity</a:t>
            </a:r>
            <a:endParaRPr lang="en-US" sz="24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1329986" y="1133729"/>
            <a:ext cx="3320931" cy="4845902"/>
          </a:xfrm>
          <a:prstGeom prst="rect">
            <a:avLst/>
          </a:prstGeom>
        </p:spPr>
      </p:pic>
    </p:spTree>
    <p:extLst>
      <p:ext uri="{BB962C8B-B14F-4D97-AF65-F5344CB8AC3E}">
        <p14:creationId xmlns:p14="http://schemas.microsoft.com/office/powerpoint/2010/main" val="20978981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rmAutofit/>
          </a:bodyPr>
          <a:lstStyle/>
          <a:p>
            <a:r>
              <a:rPr lang="en-US" dirty="0" smtClean="0"/>
              <a:t>Equity gaps in graduation rates are largely closed</a:t>
            </a:r>
            <a:endParaRPr lang="en-US" dirty="0"/>
          </a:p>
        </p:txBody>
      </p:sp>
      <p:graphicFrame>
        <p:nvGraphicFramePr>
          <p:cNvPr id="4" name="Chart 3"/>
          <p:cNvGraphicFramePr/>
          <p:nvPr>
            <p:extLst>
              <p:ext uri="{D42A27DB-BD31-4B8C-83A1-F6EECF244321}">
                <p14:modId xmlns:p14="http://schemas.microsoft.com/office/powerpoint/2010/main" val="1653785541"/>
              </p:ext>
            </p:extLst>
          </p:nvPr>
        </p:nvGraphicFramePr>
        <p:xfrm>
          <a:off x="868218" y="1258645"/>
          <a:ext cx="10465365" cy="48291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4789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4792" y="1728959"/>
            <a:ext cx="10512709" cy="2510367"/>
          </a:xfrm>
        </p:spPr>
        <p:txBody>
          <a:bodyPr>
            <a:normAutofit/>
          </a:bodyPr>
          <a:lstStyle/>
          <a:p>
            <a:r>
              <a:rPr lang="en-US" sz="5867" dirty="0"/>
              <a:t>Mobility Report </a:t>
            </a:r>
            <a:r>
              <a:rPr lang="en-US" sz="5867" dirty="0" smtClean="0"/>
              <a:t>Cards:</a:t>
            </a:r>
            <a:br>
              <a:rPr lang="en-US" sz="5867" dirty="0" smtClean="0"/>
            </a:br>
            <a:r>
              <a:rPr lang="en-US" sz="3200" dirty="0" smtClean="0"/>
              <a:t>The </a:t>
            </a:r>
            <a:r>
              <a:rPr lang="en-US" sz="3200" dirty="0"/>
              <a:t>Role of Colleges in Intergenerational Mobility</a:t>
            </a:r>
            <a:endParaRPr lang="en-US" sz="5867" dirty="0"/>
          </a:p>
        </p:txBody>
      </p:sp>
      <p:sp>
        <p:nvSpPr>
          <p:cNvPr id="4" name="TextBox 3"/>
          <p:cNvSpPr txBox="1"/>
          <p:nvPr/>
        </p:nvSpPr>
        <p:spPr>
          <a:xfrm>
            <a:off x="1871830" y="3755585"/>
            <a:ext cx="6497619" cy="2308324"/>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Raj Chetty, Stanford University</a:t>
            </a:r>
          </a:p>
          <a:p>
            <a:r>
              <a:rPr lang="en-US" b="1" dirty="0">
                <a:latin typeface="Arial" panose="020B0604020202020204" pitchFamily="34" charset="0"/>
                <a:cs typeface="Arial" panose="020B0604020202020204" pitchFamily="34" charset="0"/>
              </a:rPr>
              <a:t>John N. Friedman, Brown University</a:t>
            </a:r>
          </a:p>
          <a:p>
            <a:r>
              <a:rPr lang="en-US" b="1" dirty="0">
                <a:latin typeface="Arial" panose="020B0604020202020204" pitchFamily="34" charset="0"/>
                <a:cs typeface="Arial" panose="020B0604020202020204" pitchFamily="34" charset="0"/>
              </a:rPr>
              <a:t>Emmanuel Saez, UC-Berkeley</a:t>
            </a:r>
          </a:p>
          <a:p>
            <a:r>
              <a:rPr lang="en-US" b="1" dirty="0">
                <a:latin typeface="Arial" panose="020B0604020202020204" pitchFamily="34" charset="0"/>
                <a:cs typeface="Arial" panose="020B0604020202020204" pitchFamily="34" charset="0"/>
              </a:rPr>
              <a:t>Nicholas Turner, US Treasury</a:t>
            </a:r>
          </a:p>
          <a:p>
            <a:r>
              <a:rPr lang="en-US" b="1" dirty="0">
                <a:latin typeface="Arial" panose="020B0604020202020204" pitchFamily="34" charset="0"/>
                <a:cs typeface="Arial" panose="020B0604020202020204" pitchFamily="34" charset="0"/>
              </a:rPr>
              <a:t>Danny Yagan, </a:t>
            </a:r>
            <a:r>
              <a:rPr lang="en-US" b="1" dirty="0" smtClean="0">
                <a:latin typeface="Arial" panose="020B0604020202020204" pitchFamily="34" charset="0"/>
                <a:cs typeface="Arial" panose="020B0604020202020204" pitchFamily="34" charset="0"/>
              </a:rPr>
              <a:t>UC-Berkeley</a:t>
            </a:r>
          </a:p>
          <a:p>
            <a:endParaRPr lang="en-US" b="1" dirty="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January 2017, Stanford Center on Poverty &amp; Equality</a:t>
            </a:r>
            <a:endParaRPr lang="en-US"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83350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Mobility Report Card Research Approach</a:t>
            </a:r>
            <a:endParaRPr lang="en-US" dirty="0"/>
          </a:p>
        </p:txBody>
      </p:sp>
      <p:sp>
        <p:nvSpPr>
          <p:cNvPr id="4" name="Slide Number Placeholder 3"/>
          <p:cNvSpPr>
            <a:spLocks noGrp="1"/>
          </p:cNvSpPr>
          <p:nvPr>
            <p:ph type="sldNum" sz="quarter" idx="4294967295"/>
          </p:nvPr>
        </p:nvSpPr>
        <p:spPr>
          <a:xfrm>
            <a:off x="8709712" y="6425176"/>
            <a:ext cx="2743200" cy="365125"/>
          </a:xfrm>
          <a:prstGeom prst="rect">
            <a:avLst/>
          </a:prstGeom>
        </p:spPr>
        <p:txBody>
          <a:bodyPr/>
          <a:lstStyle/>
          <a:p>
            <a:pPr defTabSz="914377"/>
            <a:fld id="{935F4044-894B-B74C-BA70-A76DFBF02618}" type="slidenum">
              <a:rPr lang="en-US" smtClean="0"/>
              <a:pPr defTabSz="914377"/>
              <a:t>9</a:t>
            </a:fld>
            <a:endParaRPr lang="en-US" dirty="0"/>
          </a:p>
        </p:txBody>
      </p:sp>
      <p:graphicFrame>
        <p:nvGraphicFramePr>
          <p:cNvPr id="5" name="Diagram 4"/>
          <p:cNvGraphicFramePr/>
          <p:nvPr>
            <p:extLst>
              <p:ext uri="{D42A27DB-BD31-4B8C-83A1-F6EECF244321}">
                <p14:modId xmlns:p14="http://schemas.microsoft.com/office/powerpoint/2010/main" val="279583258"/>
              </p:ext>
            </p:extLst>
          </p:nvPr>
        </p:nvGraphicFramePr>
        <p:xfrm>
          <a:off x="914400" y="1286189"/>
          <a:ext cx="10349802" cy="47026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7057491"/>
      </p:ext>
    </p:extLst>
  </p:cSld>
  <p:clrMapOvr>
    <a:masterClrMapping/>
  </p:clrMapOvr>
  <p:timing>
    <p:tnLst>
      <p:par>
        <p:cTn id="1" dur="indefinite" restart="never" nodeType="tmRoot"/>
      </p:par>
    </p:tnLst>
  </p:timing>
</p:sld>
</file>

<file path=ppt/theme/theme1.xml><?xml version="1.0" encoding="utf-8"?>
<a:theme xmlns:a="http://schemas.openxmlformats.org/drawingml/2006/main" name="Stony Brook University">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AB Color Palette (2017)">
    <a:dk1>
      <a:srgbClr val="333E48"/>
    </a:dk1>
    <a:lt1>
      <a:srgbClr val="FFFFFF"/>
    </a:lt1>
    <a:dk2>
      <a:srgbClr val="F28B00"/>
    </a:dk2>
    <a:lt2>
      <a:srgbClr val="D6D8DA"/>
    </a:lt2>
    <a:accent1>
      <a:srgbClr val="C4C7CA"/>
    </a:accent1>
    <a:accent2>
      <a:srgbClr val="A0A4A9"/>
    </a:accent2>
    <a:accent3>
      <a:srgbClr val="666E76"/>
    </a:accent3>
    <a:accent4>
      <a:srgbClr val="333E48"/>
    </a:accent4>
    <a:accent5>
      <a:srgbClr val="004A88"/>
    </a:accent5>
    <a:accent6>
      <a:srgbClr val="0070CD"/>
    </a:accent6>
    <a:hlink>
      <a:srgbClr val="0070CD"/>
    </a:hlink>
    <a:folHlink>
      <a:srgbClr val="A0A4A9"/>
    </a:folHlink>
  </a:clrScheme>
  <a:fontScheme name="EAB Font Theme">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AB Color Palette (2017)">
    <a:dk1>
      <a:srgbClr val="333E48"/>
    </a:dk1>
    <a:lt1>
      <a:srgbClr val="FFFFFF"/>
    </a:lt1>
    <a:dk2>
      <a:srgbClr val="F28B00"/>
    </a:dk2>
    <a:lt2>
      <a:srgbClr val="D6D8DA"/>
    </a:lt2>
    <a:accent1>
      <a:srgbClr val="C4C7CA"/>
    </a:accent1>
    <a:accent2>
      <a:srgbClr val="A0A4A9"/>
    </a:accent2>
    <a:accent3>
      <a:srgbClr val="666E76"/>
    </a:accent3>
    <a:accent4>
      <a:srgbClr val="333E48"/>
    </a:accent4>
    <a:accent5>
      <a:srgbClr val="004A88"/>
    </a:accent5>
    <a:accent6>
      <a:srgbClr val="0070CD"/>
    </a:accent6>
    <a:hlink>
      <a:srgbClr val="0070CD"/>
    </a:hlink>
    <a:folHlink>
      <a:srgbClr val="A0A4A9"/>
    </a:folHlink>
  </a:clrScheme>
  <a:fontScheme name="EAB Font Theme">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3095</TotalTime>
  <Words>2470</Words>
  <Application>Microsoft Office PowerPoint</Application>
  <PresentationFormat>Widescreen</PresentationFormat>
  <Paragraphs>625</Paragraphs>
  <Slides>54</Slides>
  <Notes>21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54</vt:i4>
      </vt:variant>
    </vt:vector>
  </HeadingPairs>
  <TitlesOfParts>
    <vt:vector size="64" baseType="lpstr">
      <vt:lpstr>Arial</vt:lpstr>
      <vt:lpstr>Calibri</vt:lpstr>
      <vt:lpstr>Calibri Light</vt:lpstr>
      <vt:lpstr>Courier New</vt:lpstr>
      <vt:lpstr>Effra Trial Heavy</vt:lpstr>
      <vt:lpstr>Georgia</vt:lpstr>
      <vt:lpstr>Museo Slab 100</vt:lpstr>
      <vt:lpstr>Verdana</vt:lpstr>
      <vt:lpstr>Wingdings</vt:lpstr>
      <vt:lpstr>Stony Brook University</vt:lpstr>
      <vt:lpstr>PowerPoint Presentation</vt:lpstr>
      <vt:lpstr>Overview</vt:lpstr>
      <vt:lpstr>Stony Brook University Institutional Profile</vt:lpstr>
      <vt:lpstr>Stony Brook University Profile</vt:lpstr>
      <vt:lpstr>Freshman graduation rates increased fifteen percentage points in the last five years</vt:lpstr>
      <vt:lpstr>Economic benefit to students </vt:lpstr>
      <vt:lpstr>Equity gaps in graduation rates are largely closed</vt:lpstr>
      <vt:lpstr>Mobility Report Cards: The Role of Colleges in Intergenerational Mobility</vt:lpstr>
      <vt:lpstr>Mobility Report Card Research Approach</vt:lpstr>
      <vt:lpstr>Mobility Report Major Findings</vt:lpstr>
      <vt:lpstr>Stony Brook’ calculated mobility rate</vt:lpstr>
      <vt:lpstr>Stony Brook ranked #3 on social mobility rate; #1 among highly selective universities</vt:lpstr>
      <vt:lpstr>Association between geographic location and mobility rate</vt:lpstr>
      <vt:lpstr>Consolidation of public systems masks some of the data</vt:lpstr>
      <vt:lpstr>Change in access at Stony Brook requires context</vt:lpstr>
      <vt:lpstr>Stony Brook remained among the most accessible highly selective institutions </vt:lpstr>
      <vt:lpstr>Why is Stony Brook so successful with social mobility?</vt:lpstr>
      <vt:lpstr>Stony Brook’s Value Proposition</vt:lpstr>
      <vt:lpstr>Value Proposition – US News Rank vs. Tuition &amp; Fees</vt:lpstr>
      <vt:lpstr>US News Rank vs. Mobility Rate</vt:lpstr>
      <vt:lpstr>Stony Brook’s Location</vt:lpstr>
      <vt:lpstr>Stony Brook attracts Pell recipients with academic backgrounds comparable to non-Pell recipients</vt:lpstr>
      <vt:lpstr>Stony Brook attracts Pell recipients with academic backgrounds comparable to non-Pell recipients</vt:lpstr>
      <vt:lpstr>PowerPoint Presentation</vt:lpstr>
      <vt:lpstr>Leadership and  Academic Success Team</vt:lpstr>
      <vt:lpstr>The President made success a priority</vt:lpstr>
      <vt:lpstr>Improvements realized through multi-pronged approach</vt:lpstr>
      <vt:lpstr>Broad-Based Academic Success Team</vt:lpstr>
      <vt:lpstr>PDSA Cycle for Learning and Improvement </vt:lpstr>
      <vt:lpstr>Data, Research, and Analytics</vt:lpstr>
      <vt:lpstr>Address Courses with Higher DFW Rates</vt:lpstr>
      <vt:lpstr>Predictive Factors: 1st Term GPA</vt:lpstr>
      <vt:lpstr>Predictive modeling – significant factors*</vt:lpstr>
      <vt:lpstr>Student Success Programs</vt:lpstr>
      <vt:lpstr>Educational Opportunity Program / Advancement on Individual Merit (EOP/AIM)</vt:lpstr>
      <vt:lpstr>STEM Success Programs</vt:lpstr>
      <vt:lpstr>Stony Brook Strong – First Generation Program</vt:lpstr>
      <vt:lpstr>Finish in Four Initiative</vt:lpstr>
      <vt:lpstr>Financial Aid</vt:lpstr>
      <vt:lpstr>PowerPoint Presentation</vt:lpstr>
      <vt:lpstr>PowerPoint Presentation</vt:lpstr>
      <vt:lpstr>Four-Year Graduation Rates by Gender</vt:lpstr>
      <vt:lpstr>Context</vt:lpstr>
      <vt:lpstr>Male Completion Sub-committee</vt:lpstr>
      <vt:lpstr>Who is a role model for what it means to be a full-hearted man in the 21st Century? </vt:lpstr>
      <vt:lpstr>PowerPoint Presentation</vt:lpstr>
      <vt:lpstr>Issues that emerged from the literature review/focus groups/interviews</vt:lpstr>
      <vt:lpstr>Issues that emerged from the literature review/focus groups/interviews</vt:lpstr>
      <vt:lpstr>Raising Campus Awareness</vt:lpstr>
      <vt:lpstr>Student Success Website</vt:lpstr>
      <vt:lpstr>Initial Interventions</vt:lpstr>
      <vt:lpstr>PowerPoint Presentation</vt:lpstr>
      <vt:lpstr>Next Steps to Improve Male Success</vt:lpstr>
      <vt:lpstr>Conclusions</vt:lpstr>
    </vt:vector>
  </TitlesOfParts>
  <Company>Emerson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Advancing Academic Excellence and Social Mobility at Stony Brook University</dc:title>
  <dc:creator>Braden Hosch</dc:creator>
  <cp:keywords>Social Mobility;Graduation Rates;Stony Brook</cp:keywords>
  <cp:lastModifiedBy>Braden J Hosch</cp:lastModifiedBy>
  <cp:revision>177</cp:revision>
  <cp:lastPrinted>2017-09-25T20:26:15Z</cp:lastPrinted>
  <dcterms:created xsi:type="dcterms:W3CDTF">2017-09-01T14:56:25Z</dcterms:created>
  <dcterms:modified xsi:type="dcterms:W3CDTF">2019-06-17T13:48:56Z</dcterms:modified>
</cp:coreProperties>
</file>