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0" r:id="rId4"/>
    <p:sldId id="258" r:id="rId5"/>
    <p:sldId id="275" r:id="rId6"/>
    <p:sldId id="277" r:id="rId7"/>
    <p:sldId id="276" r:id="rId8"/>
    <p:sldId id="257" r:id="rId9"/>
    <p:sldId id="265" r:id="rId10"/>
    <p:sldId id="270" r:id="rId11"/>
    <p:sldId id="273" r:id="rId12"/>
    <p:sldId id="278" r:id="rId13"/>
    <p:sldId id="27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L Saragossi" initials="JLS" lastIdx="1" clrIdx="0">
    <p:extLst>
      <p:ext uri="{19B8F6BF-5375-455C-9EA6-DF929625EA0E}">
        <p15:presenceInfo xmlns:p15="http://schemas.microsoft.com/office/powerpoint/2012/main" userId="S-1-5-21-30371924-1664817342-1491421105-357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9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E885B-EF67-4E41-80D5-DAA742D5ED6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961CA-0D6E-448E-B2C3-88180A5FF0BD}">
      <dgm:prSet phldrT="[Text]"/>
      <dgm:spPr/>
      <dgm:t>
        <a:bodyPr/>
        <a:lstStyle/>
        <a:p>
          <a:r>
            <a:rPr lang="en-US" dirty="0" smtClean="0"/>
            <a:t>Bibliographic</a:t>
          </a:r>
          <a:endParaRPr lang="en-US" dirty="0"/>
        </a:p>
      </dgm:t>
    </dgm:pt>
    <dgm:pt modelId="{359EB02C-3746-4F2C-94BD-97DCB665ECEE}" type="parTrans" cxnId="{EA2928D2-ADF0-465F-9C27-EF20D52740B1}">
      <dgm:prSet/>
      <dgm:spPr/>
      <dgm:t>
        <a:bodyPr/>
        <a:lstStyle/>
        <a:p>
          <a:endParaRPr lang="en-US"/>
        </a:p>
      </dgm:t>
    </dgm:pt>
    <dgm:pt modelId="{55951C6D-A31F-4A52-91DA-80F02127B2C5}" type="sibTrans" cxnId="{EA2928D2-ADF0-465F-9C27-EF20D52740B1}">
      <dgm:prSet/>
      <dgm:spPr/>
      <dgm:t>
        <a:bodyPr/>
        <a:lstStyle/>
        <a:p>
          <a:endParaRPr lang="en-US"/>
        </a:p>
      </dgm:t>
    </dgm:pt>
    <dgm:pt modelId="{CBCCE558-A77D-4A61-93B1-795B23103ADB}">
      <dgm:prSet phldrT="[Text]" custT="1"/>
      <dgm:spPr/>
      <dgm:t>
        <a:bodyPr/>
        <a:lstStyle/>
        <a:p>
          <a:r>
            <a:rPr lang="en-US" sz="2800" dirty="0" smtClean="0"/>
            <a:t>PubMed</a:t>
          </a:r>
          <a:endParaRPr lang="en-US" sz="2800" dirty="0"/>
        </a:p>
      </dgm:t>
    </dgm:pt>
    <dgm:pt modelId="{1C6EDAB9-30B8-4173-B22A-B0BB5348DCA0}" type="parTrans" cxnId="{8883326C-FCAC-4D6D-85E3-014DC76075D9}">
      <dgm:prSet/>
      <dgm:spPr/>
      <dgm:t>
        <a:bodyPr/>
        <a:lstStyle/>
        <a:p>
          <a:endParaRPr lang="en-US"/>
        </a:p>
      </dgm:t>
    </dgm:pt>
    <dgm:pt modelId="{46BE74F9-A2ED-474B-91D9-EA7923B63ED4}" type="sibTrans" cxnId="{8883326C-FCAC-4D6D-85E3-014DC76075D9}">
      <dgm:prSet/>
      <dgm:spPr/>
      <dgm:t>
        <a:bodyPr/>
        <a:lstStyle/>
        <a:p>
          <a:endParaRPr lang="en-US"/>
        </a:p>
      </dgm:t>
    </dgm:pt>
    <dgm:pt modelId="{04397D2E-73D4-44F7-B184-12E4506EFC35}">
      <dgm:prSet phldrT="[Text]"/>
      <dgm:spPr/>
      <dgm:t>
        <a:bodyPr/>
        <a:lstStyle/>
        <a:p>
          <a:r>
            <a:rPr lang="en-US" dirty="0" err="1" smtClean="0"/>
            <a:t>Biomolecular</a:t>
          </a:r>
          <a:endParaRPr lang="en-US" dirty="0"/>
        </a:p>
      </dgm:t>
    </dgm:pt>
    <dgm:pt modelId="{87B796CC-CCE8-451B-97D3-8C27B06F52B6}" type="parTrans" cxnId="{66B98DDA-91A8-44E9-B67F-2BCBA40BF509}">
      <dgm:prSet/>
      <dgm:spPr/>
      <dgm:t>
        <a:bodyPr/>
        <a:lstStyle/>
        <a:p>
          <a:endParaRPr lang="en-US"/>
        </a:p>
      </dgm:t>
    </dgm:pt>
    <dgm:pt modelId="{7B20E2A8-344B-44C7-B286-8A351D1F79CA}" type="sibTrans" cxnId="{66B98DDA-91A8-44E9-B67F-2BCBA40BF509}">
      <dgm:prSet/>
      <dgm:spPr/>
      <dgm:t>
        <a:bodyPr/>
        <a:lstStyle/>
        <a:p>
          <a:endParaRPr lang="en-US"/>
        </a:p>
      </dgm:t>
    </dgm:pt>
    <dgm:pt modelId="{F794BB67-EFB5-4966-B521-FAD2946E2DDD}">
      <dgm:prSet phldrT="[Text]" custT="1"/>
      <dgm:spPr/>
      <dgm:t>
        <a:bodyPr/>
        <a:lstStyle/>
        <a:p>
          <a:r>
            <a:rPr lang="en-US" sz="2800" dirty="0" err="1" smtClean="0"/>
            <a:t>GenBank</a:t>
          </a:r>
          <a:r>
            <a:rPr lang="en-US" sz="2800" dirty="0" smtClean="0"/>
            <a:t> (</a:t>
          </a:r>
          <a:r>
            <a:rPr lang="en-US" sz="2800" dirty="0" err="1" smtClean="0"/>
            <a:t>Entrez</a:t>
          </a:r>
          <a:r>
            <a:rPr lang="en-US" sz="2800" dirty="0" smtClean="0"/>
            <a:t> </a:t>
          </a:r>
          <a:r>
            <a:rPr lang="en-US" sz="2800" dirty="0" err="1" smtClean="0"/>
            <a:t>Nucl</a:t>
          </a:r>
          <a:r>
            <a:rPr lang="en-US" sz="2800" dirty="0" smtClean="0"/>
            <a:t>.)</a:t>
          </a:r>
          <a:endParaRPr lang="en-US" sz="2800" dirty="0"/>
        </a:p>
      </dgm:t>
    </dgm:pt>
    <dgm:pt modelId="{039D6D31-218B-4217-A8E0-83DBDBD2130B}" type="parTrans" cxnId="{BBE92B79-AD58-46DA-9FE7-741AC27E9F9A}">
      <dgm:prSet/>
      <dgm:spPr/>
      <dgm:t>
        <a:bodyPr/>
        <a:lstStyle/>
        <a:p>
          <a:endParaRPr lang="en-US"/>
        </a:p>
      </dgm:t>
    </dgm:pt>
    <dgm:pt modelId="{E7BD6FD6-2670-4FA2-A99F-56204998068A}" type="sibTrans" cxnId="{BBE92B79-AD58-46DA-9FE7-741AC27E9F9A}">
      <dgm:prSet/>
      <dgm:spPr/>
      <dgm:t>
        <a:bodyPr/>
        <a:lstStyle/>
        <a:p>
          <a:endParaRPr lang="en-US"/>
        </a:p>
      </dgm:t>
    </dgm:pt>
    <dgm:pt modelId="{A26CBA07-61B1-448C-92FB-4B37125BF5D9}">
      <dgm:prSet phldrT="[Text]" custT="1"/>
      <dgm:spPr/>
      <dgm:t>
        <a:bodyPr/>
        <a:lstStyle/>
        <a:p>
          <a:r>
            <a:rPr lang="en-US" sz="2800" dirty="0" smtClean="0"/>
            <a:t>Scopus</a:t>
          </a:r>
          <a:endParaRPr lang="en-US" sz="2800" dirty="0"/>
        </a:p>
      </dgm:t>
    </dgm:pt>
    <dgm:pt modelId="{F02E7BD7-6D12-4727-B8BF-AEBF56AC8CE8}" type="parTrans" cxnId="{AAC8695F-7DCC-490C-9C96-9695985EF575}">
      <dgm:prSet/>
      <dgm:spPr/>
      <dgm:t>
        <a:bodyPr/>
        <a:lstStyle/>
        <a:p>
          <a:endParaRPr lang="en-US"/>
        </a:p>
      </dgm:t>
    </dgm:pt>
    <dgm:pt modelId="{F5134988-33E4-4B97-8E52-E6563A7A892A}" type="sibTrans" cxnId="{AAC8695F-7DCC-490C-9C96-9695985EF575}">
      <dgm:prSet/>
      <dgm:spPr/>
      <dgm:t>
        <a:bodyPr/>
        <a:lstStyle/>
        <a:p>
          <a:endParaRPr lang="en-US"/>
        </a:p>
      </dgm:t>
    </dgm:pt>
    <dgm:pt modelId="{BF512823-A111-4DC7-806B-1D63494877DA}">
      <dgm:prSet phldrT="[Text]" custT="1"/>
      <dgm:spPr/>
      <dgm:t>
        <a:bodyPr/>
        <a:lstStyle/>
        <a:p>
          <a:r>
            <a:rPr lang="en-US" sz="2800" dirty="0" smtClean="0"/>
            <a:t>Web of Science</a:t>
          </a:r>
          <a:endParaRPr lang="en-US" sz="2800" dirty="0"/>
        </a:p>
      </dgm:t>
    </dgm:pt>
    <dgm:pt modelId="{5C238FD5-99AB-46B1-BDDB-2F0FAD2E099F}" type="parTrans" cxnId="{68DE2B9B-E2B6-44C6-8A0C-E175FFB49C9C}">
      <dgm:prSet/>
      <dgm:spPr/>
      <dgm:t>
        <a:bodyPr/>
        <a:lstStyle/>
        <a:p>
          <a:endParaRPr lang="en-US"/>
        </a:p>
      </dgm:t>
    </dgm:pt>
    <dgm:pt modelId="{D96015DA-189A-4AE0-A067-A9F42C6DBEC2}" type="sibTrans" cxnId="{68DE2B9B-E2B6-44C6-8A0C-E175FFB49C9C}">
      <dgm:prSet/>
      <dgm:spPr/>
      <dgm:t>
        <a:bodyPr/>
        <a:lstStyle/>
        <a:p>
          <a:endParaRPr lang="en-US"/>
        </a:p>
      </dgm:t>
    </dgm:pt>
    <dgm:pt modelId="{5AFFF953-4198-4785-9F3D-40ED53F93690}">
      <dgm:prSet phldrT="[Text]" custT="1"/>
      <dgm:spPr/>
      <dgm:t>
        <a:bodyPr/>
        <a:lstStyle/>
        <a:p>
          <a:r>
            <a:rPr lang="en-US" sz="2800" dirty="0" smtClean="0"/>
            <a:t>Biological Abstracts</a:t>
          </a:r>
          <a:endParaRPr lang="en-US" sz="2800" dirty="0"/>
        </a:p>
      </dgm:t>
    </dgm:pt>
    <dgm:pt modelId="{2BE61C81-69B1-4564-9739-CA03DA19ED7E}" type="parTrans" cxnId="{2236585C-525D-42D1-A075-241C0A5337A1}">
      <dgm:prSet/>
      <dgm:spPr/>
      <dgm:t>
        <a:bodyPr/>
        <a:lstStyle/>
        <a:p>
          <a:endParaRPr lang="en-US"/>
        </a:p>
      </dgm:t>
    </dgm:pt>
    <dgm:pt modelId="{C46C22C1-ACF9-4EA1-85DA-5E7007E0CBA4}" type="sibTrans" cxnId="{2236585C-525D-42D1-A075-241C0A5337A1}">
      <dgm:prSet/>
      <dgm:spPr/>
      <dgm:t>
        <a:bodyPr/>
        <a:lstStyle/>
        <a:p>
          <a:endParaRPr lang="en-US"/>
        </a:p>
      </dgm:t>
    </dgm:pt>
    <dgm:pt modelId="{7DF6F391-607C-4800-9FA5-402F6DF45C88}">
      <dgm:prSet phldrT="[Text]" custT="1"/>
      <dgm:spPr/>
      <dgm:t>
        <a:bodyPr/>
        <a:lstStyle/>
        <a:p>
          <a:r>
            <a:rPr lang="en-US" sz="2800" dirty="0" err="1" smtClean="0"/>
            <a:t>Biosis</a:t>
          </a:r>
          <a:r>
            <a:rPr lang="en-US" sz="2800" dirty="0" smtClean="0"/>
            <a:t> Citations Index</a:t>
          </a:r>
          <a:endParaRPr lang="en-US" sz="2800" dirty="0"/>
        </a:p>
      </dgm:t>
    </dgm:pt>
    <dgm:pt modelId="{0CF84E99-B882-4E4E-B88F-536827A33FA5}" type="parTrans" cxnId="{AA75A25C-2687-4AE3-B76A-8790327FA984}">
      <dgm:prSet/>
      <dgm:spPr/>
      <dgm:t>
        <a:bodyPr/>
        <a:lstStyle/>
        <a:p>
          <a:endParaRPr lang="en-US"/>
        </a:p>
      </dgm:t>
    </dgm:pt>
    <dgm:pt modelId="{309AE6D8-4B4E-4D02-A16D-E2A9BAEAB177}" type="sibTrans" cxnId="{AA75A25C-2687-4AE3-B76A-8790327FA984}">
      <dgm:prSet/>
      <dgm:spPr/>
      <dgm:t>
        <a:bodyPr/>
        <a:lstStyle/>
        <a:p>
          <a:endParaRPr lang="en-US"/>
        </a:p>
      </dgm:t>
    </dgm:pt>
    <dgm:pt modelId="{7F22F3BC-475D-42C7-964C-715E5FA55A2B}">
      <dgm:prSet phldrT="[Text]" custT="1"/>
      <dgm:spPr/>
      <dgm:t>
        <a:bodyPr/>
        <a:lstStyle/>
        <a:p>
          <a:r>
            <a:rPr lang="en-US" sz="2800" dirty="0" smtClean="0"/>
            <a:t>PubMed Central</a:t>
          </a:r>
          <a:endParaRPr lang="en-US" sz="2800" dirty="0"/>
        </a:p>
      </dgm:t>
    </dgm:pt>
    <dgm:pt modelId="{E2F47B38-C392-4D53-862C-9F34D37CBEA7}" type="parTrans" cxnId="{7753B063-B9B9-4FFF-BCE5-88D94F07AE5A}">
      <dgm:prSet/>
      <dgm:spPr/>
      <dgm:t>
        <a:bodyPr/>
        <a:lstStyle/>
        <a:p>
          <a:endParaRPr lang="en-US"/>
        </a:p>
      </dgm:t>
    </dgm:pt>
    <dgm:pt modelId="{F0BC7EA6-DA3E-45BC-848D-20D4323E7FD4}" type="sibTrans" cxnId="{7753B063-B9B9-4FFF-BCE5-88D94F07AE5A}">
      <dgm:prSet/>
      <dgm:spPr/>
      <dgm:t>
        <a:bodyPr/>
        <a:lstStyle/>
        <a:p>
          <a:endParaRPr lang="en-US"/>
        </a:p>
      </dgm:t>
    </dgm:pt>
    <dgm:pt modelId="{187CD039-8583-4709-8FA9-52BA515DBB42}">
      <dgm:prSet phldrT="[Text]" custT="1"/>
      <dgm:spPr/>
      <dgm:t>
        <a:bodyPr/>
        <a:lstStyle/>
        <a:p>
          <a:r>
            <a:rPr lang="en-US" sz="2800" dirty="0" smtClean="0"/>
            <a:t>1000Genomes Browser</a:t>
          </a:r>
          <a:endParaRPr lang="en-US" sz="2800" dirty="0"/>
        </a:p>
      </dgm:t>
    </dgm:pt>
    <dgm:pt modelId="{9FB28622-99BB-456F-B190-67452C5C1234}" type="parTrans" cxnId="{A710B4E7-2468-47A0-AC69-19D6B78089E9}">
      <dgm:prSet/>
      <dgm:spPr/>
      <dgm:t>
        <a:bodyPr/>
        <a:lstStyle/>
        <a:p>
          <a:endParaRPr lang="en-US"/>
        </a:p>
      </dgm:t>
    </dgm:pt>
    <dgm:pt modelId="{8E2C32D0-7900-4450-A6CB-2D279D075D79}" type="sibTrans" cxnId="{A710B4E7-2468-47A0-AC69-19D6B78089E9}">
      <dgm:prSet/>
      <dgm:spPr/>
      <dgm:t>
        <a:bodyPr/>
        <a:lstStyle/>
        <a:p>
          <a:endParaRPr lang="en-US"/>
        </a:p>
      </dgm:t>
    </dgm:pt>
    <dgm:pt modelId="{4E4EC86A-BE97-41D6-B754-6FBF6B9626D6}">
      <dgm:prSet phldrT="[Text]" custT="1"/>
      <dgm:spPr/>
      <dgm:t>
        <a:bodyPr/>
        <a:lstStyle/>
        <a:p>
          <a:r>
            <a:rPr lang="en-US" sz="2800" dirty="0" smtClean="0"/>
            <a:t>Protein Databank (PDB)</a:t>
          </a:r>
          <a:endParaRPr lang="en-US" sz="2800" dirty="0"/>
        </a:p>
      </dgm:t>
    </dgm:pt>
    <dgm:pt modelId="{1176019A-8585-4186-BC94-596294B48FD6}" type="parTrans" cxnId="{1CCC9AE0-3A06-431E-BF2D-D26CC5A4A18D}">
      <dgm:prSet/>
      <dgm:spPr/>
      <dgm:t>
        <a:bodyPr/>
        <a:lstStyle/>
        <a:p>
          <a:endParaRPr lang="en-US"/>
        </a:p>
      </dgm:t>
    </dgm:pt>
    <dgm:pt modelId="{D52D19E4-E8CE-4923-8C01-13F2184683B6}" type="sibTrans" cxnId="{1CCC9AE0-3A06-431E-BF2D-D26CC5A4A18D}">
      <dgm:prSet/>
      <dgm:spPr/>
      <dgm:t>
        <a:bodyPr/>
        <a:lstStyle/>
        <a:p>
          <a:endParaRPr lang="en-US"/>
        </a:p>
      </dgm:t>
    </dgm:pt>
    <dgm:pt modelId="{2CB84732-4E65-4317-8CC4-55F787808610}">
      <dgm:prSet phldrT="[Text]" custT="1"/>
      <dgm:spPr/>
      <dgm:t>
        <a:bodyPr/>
        <a:lstStyle/>
        <a:p>
          <a:r>
            <a:rPr lang="en-US" sz="2800" dirty="0" smtClean="0"/>
            <a:t>OMIM</a:t>
          </a:r>
          <a:endParaRPr lang="en-US" sz="2800" dirty="0"/>
        </a:p>
      </dgm:t>
    </dgm:pt>
    <dgm:pt modelId="{CA20280A-FCC8-43ED-AE4A-85624C82F8F8}" type="parTrans" cxnId="{47AA5A91-2387-4CA2-B821-5BAA24AD4336}">
      <dgm:prSet/>
      <dgm:spPr/>
      <dgm:t>
        <a:bodyPr/>
        <a:lstStyle/>
        <a:p>
          <a:endParaRPr lang="en-US"/>
        </a:p>
      </dgm:t>
    </dgm:pt>
    <dgm:pt modelId="{21E282E9-090B-4FAE-8222-0AE054CD2575}" type="sibTrans" cxnId="{47AA5A91-2387-4CA2-B821-5BAA24AD4336}">
      <dgm:prSet/>
      <dgm:spPr/>
      <dgm:t>
        <a:bodyPr/>
        <a:lstStyle/>
        <a:p>
          <a:endParaRPr lang="en-US"/>
        </a:p>
      </dgm:t>
    </dgm:pt>
    <dgm:pt modelId="{81D570CF-7444-4B77-AB30-FBAD93C32359}">
      <dgm:prSet phldrT="[Text]" custT="1"/>
      <dgm:spPr/>
      <dgm:t>
        <a:bodyPr/>
        <a:lstStyle/>
        <a:p>
          <a:r>
            <a:rPr lang="en-US" sz="2800" dirty="0" smtClean="0"/>
            <a:t>Gene Expression Omnibus (GEO)</a:t>
          </a:r>
          <a:endParaRPr lang="en-US" sz="2800" dirty="0"/>
        </a:p>
      </dgm:t>
    </dgm:pt>
    <dgm:pt modelId="{34E49598-FD5F-4552-8EAD-19DE2B4A23CB}" type="parTrans" cxnId="{C433D5D5-230E-4329-8488-97E2FC8C97F8}">
      <dgm:prSet/>
      <dgm:spPr/>
      <dgm:t>
        <a:bodyPr/>
        <a:lstStyle/>
        <a:p>
          <a:endParaRPr lang="en-US"/>
        </a:p>
      </dgm:t>
    </dgm:pt>
    <dgm:pt modelId="{093B1863-8201-4D58-9D6B-DC11411FBC25}" type="sibTrans" cxnId="{C433D5D5-230E-4329-8488-97E2FC8C97F8}">
      <dgm:prSet/>
      <dgm:spPr/>
      <dgm:t>
        <a:bodyPr/>
        <a:lstStyle/>
        <a:p>
          <a:endParaRPr lang="en-US"/>
        </a:p>
      </dgm:t>
    </dgm:pt>
    <dgm:pt modelId="{B6822DAF-E786-4042-A02A-DF553C6EB9B9}" type="pres">
      <dgm:prSet presAssocID="{30BE885B-EF67-4E41-80D5-DAA742D5ED6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8C89B9-03E4-43A1-9F2C-BFAC275DD2CA}" type="pres">
      <dgm:prSet presAssocID="{66D961CA-0D6E-448E-B2C3-88180A5FF0BD}" presName="compositeNode" presStyleCnt="0">
        <dgm:presLayoutVars>
          <dgm:bulletEnabled val="1"/>
        </dgm:presLayoutVars>
      </dgm:prSet>
      <dgm:spPr/>
    </dgm:pt>
    <dgm:pt modelId="{9C441018-E346-4E97-A87B-2B17C5D67FF3}" type="pres">
      <dgm:prSet presAssocID="{66D961CA-0D6E-448E-B2C3-88180A5FF0BD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57F0295-A8D9-4C0B-A0DE-38BD4D966363}" type="pres">
      <dgm:prSet presAssocID="{66D961CA-0D6E-448E-B2C3-88180A5FF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49759-1DEC-42B3-B572-831D6D05F35A}" type="pres">
      <dgm:prSet presAssocID="{66D961CA-0D6E-448E-B2C3-88180A5FF0B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38ACB-2649-4C35-8DC6-541973A82BBB}" type="pres">
      <dgm:prSet presAssocID="{55951C6D-A31F-4A52-91DA-80F02127B2C5}" presName="sibTrans" presStyleCnt="0"/>
      <dgm:spPr/>
    </dgm:pt>
    <dgm:pt modelId="{EED4B473-3887-4D63-A16F-05FF89EFC46A}" type="pres">
      <dgm:prSet presAssocID="{04397D2E-73D4-44F7-B184-12E4506EFC35}" presName="compositeNode" presStyleCnt="0">
        <dgm:presLayoutVars>
          <dgm:bulletEnabled val="1"/>
        </dgm:presLayoutVars>
      </dgm:prSet>
      <dgm:spPr/>
    </dgm:pt>
    <dgm:pt modelId="{682B0DFE-715A-4AD7-BBE2-455B7F214B6D}" type="pres">
      <dgm:prSet presAssocID="{04397D2E-73D4-44F7-B184-12E4506EFC35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3FF1934-0F66-4509-A121-89B679E8D628}" type="pres">
      <dgm:prSet presAssocID="{04397D2E-73D4-44F7-B184-12E4506EFC35}" presName="childNode" presStyleLbl="node1" presStyleIdx="1" presStyleCnt="2" custScaleX="11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255F-3ED1-4E6A-9BF3-F5BCDE8DDBD7}" type="pres">
      <dgm:prSet presAssocID="{04397D2E-73D4-44F7-B184-12E4506EFC35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3146D4-F38A-4B26-99F0-BFD815FBE080}" type="presOf" srcId="{2CB84732-4E65-4317-8CC4-55F787808610}" destId="{B3FF1934-0F66-4509-A121-89B679E8D628}" srcOrd="0" destOrd="3" presId="urn:microsoft.com/office/officeart/2005/8/layout/hList2"/>
    <dgm:cxn modelId="{8883326C-FCAC-4D6D-85E3-014DC76075D9}" srcId="{66D961CA-0D6E-448E-B2C3-88180A5FF0BD}" destId="{CBCCE558-A77D-4A61-93B1-795B23103ADB}" srcOrd="0" destOrd="0" parTransId="{1C6EDAB9-30B8-4173-B22A-B0BB5348DCA0}" sibTransId="{46BE74F9-A2ED-474B-91D9-EA7923B63ED4}"/>
    <dgm:cxn modelId="{2A362646-EB9F-45D8-B772-9422980912F5}" type="presOf" srcId="{7DF6F391-607C-4800-9FA5-402F6DF45C88}" destId="{757F0295-A8D9-4C0B-A0DE-38BD4D966363}" srcOrd="0" destOrd="4" presId="urn:microsoft.com/office/officeart/2005/8/layout/hList2"/>
    <dgm:cxn modelId="{105D7858-D4FF-4003-BF60-AD455A4B321B}" type="presOf" srcId="{04397D2E-73D4-44F7-B184-12E4506EFC35}" destId="{3F1C255F-3ED1-4E6A-9BF3-F5BCDE8DDBD7}" srcOrd="0" destOrd="0" presId="urn:microsoft.com/office/officeart/2005/8/layout/hList2"/>
    <dgm:cxn modelId="{89D48E6D-0482-44D9-8ABB-5AB1801EEE8F}" type="presOf" srcId="{A26CBA07-61B1-448C-92FB-4B37125BF5D9}" destId="{757F0295-A8D9-4C0B-A0DE-38BD4D966363}" srcOrd="0" destOrd="2" presId="urn:microsoft.com/office/officeart/2005/8/layout/hList2"/>
    <dgm:cxn modelId="{E222FDD2-F706-44D3-8CBF-4D047F32DB7E}" type="presOf" srcId="{CBCCE558-A77D-4A61-93B1-795B23103ADB}" destId="{757F0295-A8D9-4C0B-A0DE-38BD4D966363}" srcOrd="0" destOrd="0" presId="urn:microsoft.com/office/officeart/2005/8/layout/hList2"/>
    <dgm:cxn modelId="{8A33DBBD-7D07-4AFD-87A2-42F0D3F61F29}" type="presOf" srcId="{7F22F3BC-475D-42C7-964C-715E5FA55A2B}" destId="{757F0295-A8D9-4C0B-A0DE-38BD4D966363}" srcOrd="0" destOrd="1" presId="urn:microsoft.com/office/officeart/2005/8/layout/hList2"/>
    <dgm:cxn modelId="{EA2928D2-ADF0-465F-9C27-EF20D52740B1}" srcId="{30BE885B-EF67-4E41-80D5-DAA742D5ED6F}" destId="{66D961CA-0D6E-448E-B2C3-88180A5FF0BD}" srcOrd="0" destOrd="0" parTransId="{359EB02C-3746-4F2C-94BD-97DCB665ECEE}" sibTransId="{55951C6D-A31F-4A52-91DA-80F02127B2C5}"/>
    <dgm:cxn modelId="{AAC8695F-7DCC-490C-9C96-9695985EF575}" srcId="{66D961CA-0D6E-448E-B2C3-88180A5FF0BD}" destId="{A26CBA07-61B1-448C-92FB-4B37125BF5D9}" srcOrd="1" destOrd="0" parTransId="{F02E7BD7-6D12-4727-B8BF-AEBF56AC8CE8}" sibTransId="{F5134988-33E4-4B97-8E52-E6563A7A892A}"/>
    <dgm:cxn modelId="{C433D5D5-230E-4329-8488-97E2FC8C97F8}" srcId="{04397D2E-73D4-44F7-B184-12E4506EFC35}" destId="{81D570CF-7444-4B77-AB30-FBAD93C32359}" srcOrd="4" destOrd="0" parTransId="{34E49598-FD5F-4552-8EAD-19DE2B4A23CB}" sibTransId="{093B1863-8201-4D58-9D6B-DC11411FBC25}"/>
    <dgm:cxn modelId="{A710B4E7-2468-47A0-AC69-19D6B78089E9}" srcId="{04397D2E-73D4-44F7-B184-12E4506EFC35}" destId="{187CD039-8583-4709-8FA9-52BA515DBB42}" srcOrd="1" destOrd="0" parTransId="{9FB28622-99BB-456F-B190-67452C5C1234}" sibTransId="{8E2C32D0-7900-4450-A6CB-2D279D075D79}"/>
    <dgm:cxn modelId="{9B964EAA-4F3C-4A97-B8F9-A35990E6E965}" type="presOf" srcId="{4E4EC86A-BE97-41D6-B754-6FBF6B9626D6}" destId="{B3FF1934-0F66-4509-A121-89B679E8D628}" srcOrd="0" destOrd="2" presId="urn:microsoft.com/office/officeart/2005/8/layout/hList2"/>
    <dgm:cxn modelId="{2FE21939-F2AA-43D4-8A1B-6862BA47AFFD}" type="presOf" srcId="{F794BB67-EFB5-4966-B521-FAD2946E2DDD}" destId="{B3FF1934-0F66-4509-A121-89B679E8D628}" srcOrd="0" destOrd="0" presId="urn:microsoft.com/office/officeart/2005/8/layout/hList2"/>
    <dgm:cxn modelId="{F4637282-E75E-490C-853F-95E13A322341}" type="presOf" srcId="{187CD039-8583-4709-8FA9-52BA515DBB42}" destId="{B3FF1934-0F66-4509-A121-89B679E8D628}" srcOrd="0" destOrd="1" presId="urn:microsoft.com/office/officeart/2005/8/layout/hList2"/>
    <dgm:cxn modelId="{8CEE9B4B-3A1D-462C-A9AC-9AB260069D9C}" type="presOf" srcId="{5AFFF953-4198-4785-9F3D-40ED53F93690}" destId="{757F0295-A8D9-4C0B-A0DE-38BD4D966363}" srcOrd="0" destOrd="5" presId="urn:microsoft.com/office/officeart/2005/8/layout/hList2"/>
    <dgm:cxn modelId="{A39375F7-DBDA-44C7-9F2C-F09AC5B3DCA2}" type="presOf" srcId="{66D961CA-0D6E-448E-B2C3-88180A5FF0BD}" destId="{EC749759-1DEC-42B3-B572-831D6D05F35A}" srcOrd="0" destOrd="0" presId="urn:microsoft.com/office/officeart/2005/8/layout/hList2"/>
    <dgm:cxn modelId="{BBE92B79-AD58-46DA-9FE7-741AC27E9F9A}" srcId="{04397D2E-73D4-44F7-B184-12E4506EFC35}" destId="{F794BB67-EFB5-4966-B521-FAD2946E2DDD}" srcOrd="0" destOrd="0" parTransId="{039D6D31-218B-4217-A8E0-83DBDBD2130B}" sibTransId="{E7BD6FD6-2670-4FA2-A99F-56204998068A}"/>
    <dgm:cxn modelId="{7753B063-B9B9-4FFF-BCE5-88D94F07AE5A}" srcId="{CBCCE558-A77D-4A61-93B1-795B23103ADB}" destId="{7F22F3BC-475D-42C7-964C-715E5FA55A2B}" srcOrd="0" destOrd="0" parTransId="{E2F47B38-C392-4D53-862C-9F34D37CBEA7}" sibTransId="{F0BC7EA6-DA3E-45BC-848D-20D4323E7FD4}"/>
    <dgm:cxn modelId="{EF90E696-7291-4C4B-BEBB-D4841AFDDE5D}" type="presOf" srcId="{81D570CF-7444-4B77-AB30-FBAD93C32359}" destId="{B3FF1934-0F66-4509-A121-89B679E8D628}" srcOrd="0" destOrd="4" presId="urn:microsoft.com/office/officeart/2005/8/layout/hList2"/>
    <dgm:cxn modelId="{66B98DDA-91A8-44E9-B67F-2BCBA40BF509}" srcId="{30BE885B-EF67-4E41-80D5-DAA742D5ED6F}" destId="{04397D2E-73D4-44F7-B184-12E4506EFC35}" srcOrd="1" destOrd="0" parTransId="{87B796CC-CCE8-451B-97D3-8C27B06F52B6}" sibTransId="{7B20E2A8-344B-44C7-B286-8A351D1F79CA}"/>
    <dgm:cxn modelId="{2236585C-525D-42D1-A075-241C0A5337A1}" srcId="{BF512823-A111-4DC7-806B-1D63494877DA}" destId="{5AFFF953-4198-4785-9F3D-40ED53F93690}" srcOrd="1" destOrd="0" parTransId="{2BE61C81-69B1-4564-9739-CA03DA19ED7E}" sibTransId="{C46C22C1-ACF9-4EA1-85DA-5E7007E0CBA4}"/>
    <dgm:cxn modelId="{26FAF0F7-3F60-4D95-B48B-D06D7A7724A5}" type="presOf" srcId="{30BE885B-EF67-4E41-80D5-DAA742D5ED6F}" destId="{B6822DAF-E786-4042-A02A-DF553C6EB9B9}" srcOrd="0" destOrd="0" presId="urn:microsoft.com/office/officeart/2005/8/layout/hList2"/>
    <dgm:cxn modelId="{47AA5A91-2387-4CA2-B821-5BAA24AD4336}" srcId="{04397D2E-73D4-44F7-B184-12E4506EFC35}" destId="{2CB84732-4E65-4317-8CC4-55F787808610}" srcOrd="3" destOrd="0" parTransId="{CA20280A-FCC8-43ED-AE4A-85624C82F8F8}" sibTransId="{21E282E9-090B-4FAE-8222-0AE054CD2575}"/>
    <dgm:cxn modelId="{1CCC9AE0-3A06-431E-BF2D-D26CC5A4A18D}" srcId="{04397D2E-73D4-44F7-B184-12E4506EFC35}" destId="{4E4EC86A-BE97-41D6-B754-6FBF6B9626D6}" srcOrd="2" destOrd="0" parTransId="{1176019A-8585-4186-BC94-596294B48FD6}" sibTransId="{D52D19E4-E8CE-4923-8C01-13F2184683B6}"/>
    <dgm:cxn modelId="{AA75A25C-2687-4AE3-B76A-8790327FA984}" srcId="{BF512823-A111-4DC7-806B-1D63494877DA}" destId="{7DF6F391-607C-4800-9FA5-402F6DF45C88}" srcOrd="0" destOrd="0" parTransId="{0CF84E99-B882-4E4E-B88F-536827A33FA5}" sibTransId="{309AE6D8-4B4E-4D02-A16D-E2A9BAEAB177}"/>
    <dgm:cxn modelId="{68DE2B9B-E2B6-44C6-8A0C-E175FFB49C9C}" srcId="{66D961CA-0D6E-448E-B2C3-88180A5FF0BD}" destId="{BF512823-A111-4DC7-806B-1D63494877DA}" srcOrd="2" destOrd="0" parTransId="{5C238FD5-99AB-46B1-BDDB-2F0FAD2E099F}" sibTransId="{D96015DA-189A-4AE0-A067-A9F42C6DBEC2}"/>
    <dgm:cxn modelId="{FA1253F3-7080-4CDB-AF8B-46E1153DC5D9}" type="presOf" srcId="{BF512823-A111-4DC7-806B-1D63494877DA}" destId="{757F0295-A8D9-4C0B-A0DE-38BD4D966363}" srcOrd="0" destOrd="3" presId="urn:microsoft.com/office/officeart/2005/8/layout/hList2"/>
    <dgm:cxn modelId="{806B516C-2374-48ED-9519-B5AB37178ABC}" type="presParOf" srcId="{B6822DAF-E786-4042-A02A-DF553C6EB9B9}" destId="{7F8C89B9-03E4-43A1-9F2C-BFAC275DD2CA}" srcOrd="0" destOrd="0" presId="urn:microsoft.com/office/officeart/2005/8/layout/hList2"/>
    <dgm:cxn modelId="{09FEFE73-5053-4910-9FB0-80818AE403F7}" type="presParOf" srcId="{7F8C89B9-03E4-43A1-9F2C-BFAC275DD2CA}" destId="{9C441018-E346-4E97-A87B-2B17C5D67FF3}" srcOrd="0" destOrd="0" presId="urn:microsoft.com/office/officeart/2005/8/layout/hList2"/>
    <dgm:cxn modelId="{5378632C-4364-40BD-9346-5C95BFBD2EFE}" type="presParOf" srcId="{7F8C89B9-03E4-43A1-9F2C-BFAC275DD2CA}" destId="{757F0295-A8D9-4C0B-A0DE-38BD4D966363}" srcOrd="1" destOrd="0" presId="urn:microsoft.com/office/officeart/2005/8/layout/hList2"/>
    <dgm:cxn modelId="{5CD97146-0792-46FA-B0FE-14E4B9086CD8}" type="presParOf" srcId="{7F8C89B9-03E4-43A1-9F2C-BFAC275DD2CA}" destId="{EC749759-1DEC-42B3-B572-831D6D05F35A}" srcOrd="2" destOrd="0" presId="urn:microsoft.com/office/officeart/2005/8/layout/hList2"/>
    <dgm:cxn modelId="{A20E9A6F-ABFA-45C6-851B-7B16B89B0A40}" type="presParOf" srcId="{B6822DAF-E786-4042-A02A-DF553C6EB9B9}" destId="{C3538ACB-2649-4C35-8DC6-541973A82BBB}" srcOrd="1" destOrd="0" presId="urn:microsoft.com/office/officeart/2005/8/layout/hList2"/>
    <dgm:cxn modelId="{04CAB912-858B-4DF4-9DFF-C3B2216E20E7}" type="presParOf" srcId="{B6822DAF-E786-4042-A02A-DF553C6EB9B9}" destId="{EED4B473-3887-4D63-A16F-05FF89EFC46A}" srcOrd="2" destOrd="0" presId="urn:microsoft.com/office/officeart/2005/8/layout/hList2"/>
    <dgm:cxn modelId="{62160F84-7FDF-4BE1-B142-4BE0AE53E6B9}" type="presParOf" srcId="{EED4B473-3887-4D63-A16F-05FF89EFC46A}" destId="{682B0DFE-715A-4AD7-BBE2-455B7F214B6D}" srcOrd="0" destOrd="0" presId="urn:microsoft.com/office/officeart/2005/8/layout/hList2"/>
    <dgm:cxn modelId="{28DF4E72-73CB-4797-ADDC-D6E54A237E0C}" type="presParOf" srcId="{EED4B473-3887-4D63-A16F-05FF89EFC46A}" destId="{B3FF1934-0F66-4509-A121-89B679E8D628}" srcOrd="1" destOrd="0" presId="urn:microsoft.com/office/officeart/2005/8/layout/hList2"/>
    <dgm:cxn modelId="{020F6702-A382-47FC-8AE6-762E33F387B1}" type="presParOf" srcId="{EED4B473-3887-4D63-A16F-05FF89EFC46A}" destId="{3F1C255F-3ED1-4E6A-9BF3-F5BCDE8DDB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glitter pattern="hexagon"/>
      </p:transition>
    </mc:Choice>
    <mc:Fallback xmlns="">
      <p:transition spd="slow" advClick="0" advTm="3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cgi/explore.cgi?pdbId=1LF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jennifer.a.lyon@stonybrook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stonybrook.edu/health-sciences-libra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73B2gT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Stony Brook University Health Sciences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Check out the Services &amp; resources available to you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53" y="197708"/>
            <a:ext cx="10396882" cy="12199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Need Help with Citations?</a:t>
            </a:r>
            <a:b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Free Endnote downloads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11" y="5692346"/>
            <a:ext cx="1042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information, help and tutorials go to - http</a:t>
            </a:r>
            <a:r>
              <a:rPr lang="en-US" dirty="0"/>
              <a:t>://guides.library.stonybrook.edu/endnotehs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9946" y="1417635"/>
            <a:ext cx="866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 is available for download through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your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password.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8752"/>
            <a:ext cx="11013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ENDNOTE do for me?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citations in selected style format from most major databases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Attach full-text pdf’s to citations for organization and easy retrieval.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bibliographies quickly and easily!!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46" y="1770477"/>
            <a:ext cx="2695098" cy="20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17696"/>
            <a:ext cx="10396882" cy="183776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Don’t see what you’re looking for? We’ll Request it!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78187" y="1819657"/>
            <a:ext cx="3965417" cy="2471686"/>
          </a:xfrm>
          <a:prstGeom prst="flowChartAlternateProcess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Interlibrary Loan &amp;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 Delivery now available FREE to Stony Brook students, faculty and staff!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3929" y="1828622"/>
            <a:ext cx="4771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Interlibrary Loan: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service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which you can obtain journal articles and loans of material not available at the Stony Brook University Libraries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Delivery: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that provides PDF files of book chapters and journal articles from material available at the Stony Brook University Libraries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978" y="5758004"/>
            <a:ext cx="112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about these services;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http://library.stonybrook.edu/services/access-services/interlibrary-loan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754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Free Library Workshops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3712" y="5869172"/>
            <a:ext cx="730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http://guides.library.stonybrook.edu/workshops/HSLibraryWorkshops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8" y="895127"/>
            <a:ext cx="9399174" cy="46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2015 Bioinformatics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3107"/>
            <a:ext cx="6735726" cy="380645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Bioinformatics Resources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Thursday, September 24, 1pm - 2:30pm, EBM Room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Melville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Friday, September 25, 3-4:30pm, Classroom 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BLAST – Sequence Similarity Searching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Monday, October 19, 9am – 11am, EBM Room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Melville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Tuesday, Oct 20, 9:30-11:30am, Classroom 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Molecular Structures - Using Cn3D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Tuesday, November 17, 1pm - 3pm, EBM Room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Melville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Monday, November 16, 1-3pm, Classroom 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Genetic Variation Resources – SNPs,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More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Friday, December 4, 9am - 11am, EBM Room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Melville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Thursday, December 3, 9:30-11:30am, Classroom 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7340" y="4361050"/>
            <a:ext cx="378519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Register at:</a:t>
            </a:r>
          </a:p>
          <a:p>
            <a:r>
              <a:rPr lang="en-US" dirty="0"/>
              <a:t>http://</a:t>
            </a:r>
            <a:r>
              <a:rPr lang="en-US" dirty="0" smtClean="0"/>
              <a:t>guides.library.stonybrook.edu/workshops/HSLibraryWorkshops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40" y="1838348"/>
            <a:ext cx="2194560" cy="219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98100" y="2002127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Human</a:t>
            </a:r>
          </a:p>
          <a:p>
            <a:r>
              <a:rPr lang="en-US" sz="1200" dirty="0" smtClean="0"/>
              <a:t>Hemoglobin</a:t>
            </a:r>
          </a:p>
          <a:p>
            <a:r>
              <a:rPr lang="en-US" sz="1200" dirty="0" smtClean="0"/>
              <a:t>PDB </a:t>
            </a:r>
            <a:r>
              <a:rPr lang="en-US" sz="1200" dirty="0"/>
              <a:t>ID: </a:t>
            </a:r>
            <a:r>
              <a:rPr lang="en-US" sz="1200" dirty="0">
                <a:hlinkClick r:id="rId3"/>
              </a:rPr>
              <a:t>1LFL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97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6335" y="235390"/>
            <a:ext cx="10396882" cy="1738265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your LIAISON LIBRARIAN: </a:t>
            </a:r>
            <a:br>
              <a:rPr lang="en-US" sz="56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Lyon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437" y="4689695"/>
            <a:ext cx="401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Contact </a:t>
            </a:r>
            <a:r>
              <a:rPr lang="en-US" dirty="0" smtClean="0">
                <a:solidFill>
                  <a:prstClr val="black"/>
                </a:solidFill>
              </a:rPr>
              <a:t>Jennifer</a:t>
            </a:r>
          </a:p>
          <a:p>
            <a:pPr lvl="0" algn="ctr"/>
            <a:r>
              <a:rPr lang="en-US" dirty="0" smtClean="0">
                <a:hlinkClick r:id="rId2"/>
              </a:rPr>
              <a:t>jennifer.a.lyon@stonybrook.edu</a:t>
            </a:r>
            <a:endParaRPr lang="en-US" dirty="0" smtClean="0"/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 631-444-3102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2166551"/>
            <a:ext cx="3883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Specialties: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Biological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Genetics, Molecular and Cell Biology, Biochemistry, Microbiology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&amp; Translational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Medicine, Surgery, Pathology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Reviews 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112" y="2166551"/>
            <a:ext cx="3376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Interests: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Clinical Skills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 for Librarians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Librarianship, Particularly at the Clinical ‘Point-of-Care’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Literacy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84" y="2166551"/>
            <a:ext cx="2075935" cy="2262591"/>
          </a:xfrm>
        </p:spPr>
      </p:pic>
      <p:sp>
        <p:nvSpPr>
          <p:cNvPr id="10" name="TextBox 9"/>
          <p:cNvSpPr txBox="1"/>
          <p:nvPr/>
        </p:nvSpPr>
        <p:spPr>
          <a:xfrm>
            <a:off x="2248143" y="5873578"/>
            <a:ext cx="74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information: http://guides.library.stonybrook.edu/lyon</a:t>
            </a:r>
          </a:p>
        </p:txBody>
      </p:sp>
    </p:spTree>
    <p:extLst>
      <p:ext uri="{BB962C8B-B14F-4D97-AF65-F5344CB8AC3E}">
        <p14:creationId xmlns:p14="http://schemas.microsoft.com/office/powerpoint/2010/main" val="8890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9" y="138072"/>
            <a:ext cx="2599800" cy="654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32" y="911637"/>
            <a:ext cx="8900885" cy="95345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SBU Health Sciences Library serves the Schools of Dentistry, Health Technology &amp; Management, Medicine, Nursing, Social Welfare </a:t>
            </a:r>
            <a:r>
              <a:rPr lang="en-US" sz="1000" dirty="0" smtClean="0">
                <a:latin typeface="Century Gothic" panose="020B0502020202020204" pitchFamily="34" charset="0"/>
              </a:rPr>
              <a:t>and the biomedical/life </a:t>
            </a:r>
            <a:r>
              <a:rPr lang="en-US" sz="1000" dirty="0">
                <a:latin typeface="Century Gothic" panose="020B0502020202020204" pitchFamily="34" charset="0"/>
              </a:rPr>
              <a:t>sciences as well as Stony Brook Hospital and the Long Island State Veterans Home. Library study spaces are open to the entire SBU community and the public</a:t>
            </a:r>
            <a:r>
              <a:rPr lang="en-US" sz="1000" dirty="0" smtClean="0">
                <a:latin typeface="Century Gothic" panose="020B0502020202020204" pitchFamily="34" charset="0"/>
              </a:rPr>
              <a:t>. </a:t>
            </a:r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b="1" dirty="0">
                <a:latin typeface="Century Gothic" panose="020B0502020202020204" pitchFamily="34" charset="0"/>
              </a:rPr>
              <a:t>Online: </a:t>
            </a:r>
            <a:r>
              <a:rPr lang="en-US" sz="1000" dirty="0">
                <a:latin typeface="Century Gothic" panose="020B0502020202020204" pitchFamily="34" charset="0"/>
              </a:rPr>
              <a:t>library.stonybrook.edu/health-sciences-library 	</a:t>
            </a:r>
            <a:r>
              <a:rPr lang="en-US" sz="1000" b="1" dirty="0">
                <a:latin typeface="Century Gothic" panose="020B0502020202020204" pitchFamily="34" charset="0"/>
              </a:rPr>
              <a:t>In person: </a:t>
            </a:r>
            <a:r>
              <a:rPr lang="en-US" sz="1000" dirty="0">
                <a:latin typeface="Century Gothic" panose="020B0502020202020204" pitchFamily="34" charset="0"/>
              </a:rPr>
              <a:t>HSC Level 3 	</a:t>
            </a:r>
            <a:r>
              <a:rPr lang="en-US" sz="1000" b="1" dirty="0">
                <a:latin typeface="Century Gothic" panose="020B0502020202020204" pitchFamily="34" charset="0"/>
              </a:rPr>
              <a:t>By email:</a:t>
            </a:r>
            <a:r>
              <a:rPr lang="en-US" sz="1000" dirty="0">
                <a:latin typeface="Century Gothic" panose="020B0502020202020204" pitchFamily="34" charset="0"/>
              </a:rPr>
              <a:t> refhsclib@stonybrook.edu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73749" y="2242522"/>
            <a:ext cx="2829169" cy="3039364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98D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46778" y="2242522"/>
            <a:ext cx="2829169" cy="3031227"/>
          </a:xfrm>
          <a:prstGeom prst="roundRect">
            <a:avLst/>
          </a:prstGeom>
          <a:solidFill>
            <a:srgbClr val="387224"/>
          </a:solidFill>
          <a:ln w="38100">
            <a:solidFill>
              <a:srgbClr val="FBB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047048" y="2242522"/>
            <a:ext cx="2829169" cy="3031227"/>
          </a:xfrm>
          <a:prstGeom prst="roundRect">
            <a:avLst/>
          </a:prstGeom>
          <a:solidFill>
            <a:srgbClr val="FF7F1B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685129" y="3157658"/>
            <a:ext cx="94862" cy="55535"/>
          </a:xfrm>
          <a:prstGeom prst="arc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01164" y="2426319"/>
            <a:ext cx="906585" cy="598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ame Side Corner Rectangle 25"/>
          <p:cNvSpPr/>
          <p:nvPr/>
        </p:nvSpPr>
        <p:spPr>
          <a:xfrm flipH="1">
            <a:off x="2391932" y="2943137"/>
            <a:ext cx="125047" cy="94933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9906" y="2982216"/>
            <a:ext cx="169098" cy="55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066398" y="2492750"/>
            <a:ext cx="776117" cy="436692"/>
          </a:xfrm>
          <a:prstGeom prst="roundRect">
            <a:avLst/>
          </a:prstGeom>
          <a:solidFill>
            <a:srgbClr val="98D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259944">
            <a:off x="2757597" y="2468958"/>
            <a:ext cx="122828" cy="41443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114242" y="2581287"/>
            <a:ext cx="63341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14242" y="2657487"/>
            <a:ext cx="63341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114242" y="2738451"/>
            <a:ext cx="446788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2723837" y="2790583"/>
            <a:ext cx="118677" cy="156380"/>
          </a:xfrm>
          <a:prstGeom prst="arc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69941" y="2347223"/>
            <a:ext cx="528637" cy="580903"/>
          </a:xfrm>
          <a:prstGeom prst="ellipse">
            <a:avLst/>
          </a:prstGeom>
          <a:solidFill>
            <a:srgbClr val="FBB64A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918103">
            <a:off x="5574314" y="2660243"/>
            <a:ext cx="331114" cy="1075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200601" y="2570001"/>
            <a:ext cx="45719" cy="163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92252" y="2488052"/>
            <a:ext cx="46322" cy="263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94932" y="2530911"/>
            <a:ext cx="45719" cy="211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012464" y="2370959"/>
            <a:ext cx="898334" cy="621367"/>
            <a:chOff x="7183623" y="4070156"/>
            <a:chExt cx="898334" cy="511541"/>
          </a:xfrm>
        </p:grpSpPr>
        <p:sp>
          <p:nvSpPr>
            <p:cNvPr id="54" name="Rounded Rectangular Callout 53"/>
            <p:cNvSpPr/>
            <p:nvPr/>
          </p:nvSpPr>
          <p:spPr>
            <a:xfrm>
              <a:off x="7183623" y="4184983"/>
              <a:ext cx="390121" cy="305566"/>
            </a:xfrm>
            <a:prstGeom prst="wedgeRoundRectCallout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ular Callout 54"/>
            <p:cNvSpPr/>
            <p:nvPr/>
          </p:nvSpPr>
          <p:spPr>
            <a:xfrm>
              <a:off x="7691836" y="4070156"/>
              <a:ext cx="390121" cy="183445"/>
            </a:xfrm>
            <a:prstGeom prst="wedgeRoundRectCallout">
              <a:avLst>
                <a:gd name="adj1" fmla="val 26169"/>
                <a:gd name="adj2" fmla="val 78703"/>
                <a:gd name="adj3" fmla="val 16667"/>
              </a:avLst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ular Callout 55"/>
            <p:cNvSpPr/>
            <p:nvPr/>
          </p:nvSpPr>
          <p:spPr>
            <a:xfrm>
              <a:off x="7742164" y="4398252"/>
              <a:ext cx="292172" cy="183445"/>
            </a:xfrm>
            <a:prstGeom prst="wedgeRoundRectCallout">
              <a:avLst>
                <a:gd name="adj1" fmla="val 7944"/>
                <a:gd name="adj2" fmla="val 76678"/>
                <a:gd name="adj3" fmla="val 16667"/>
              </a:avLst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95472" y="2964438"/>
            <a:ext cx="211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Resources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46349" y="2871202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Research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958129" y="2903532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Instruction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16362" y="3264874"/>
            <a:ext cx="2829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Full text access to +4,200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books, 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+10,000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journals, and 100’s of online databases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through our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Mobile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Any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article or book available in the US, through Interlibrary Loan, at no cost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Collaborative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and quiet study spaces</a:t>
            </a: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4019" y="3240650"/>
            <a:ext cx="2829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One-on-one literature review and search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Bioinformatics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consultations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NIH Public Access Policy Compliance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Systematic review training and collaborations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Scholarly Communications support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19807" y="3254799"/>
            <a:ext cx="2829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Workshops for students, staff, and faculty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on many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Literature searching &amp;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Citation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Bioinformatics Resources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Customized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research and subject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Videos and interactive training modules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84920" y="6447088"/>
            <a:ext cx="178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Health Sciences Library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Fall 2015</a:t>
            </a:r>
          </a:p>
        </p:txBody>
      </p:sp>
    </p:spTree>
    <p:extLst>
      <p:ext uri="{BB962C8B-B14F-4D97-AF65-F5344CB8AC3E}">
        <p14:creationId xmlns:p14="http://schemas.microsoft.com/office/powerpoint/2010/main" val="17833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15" y="290384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Have a ? - CHAT With us!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07" y="1320186"/>
            <a:ext cx="2220857" cy="18969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1252152"/>
            <a:ext cx="6203092" cy="41103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98743" y="132018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50227" y="3608142"/>
            <a:ext cx="5148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HSL homepage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http://library.stonybrook.edu/health-sciences-library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‘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in the upper right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Fill out the Chat request form,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Health Sciences Library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department.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4739"/>
            <a:ext cx="10396882" cy="971548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Subject Guides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86" y="1799279"/>
            <a:ext cx="9887984" cy="37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562" y="5642919"/>
            <a:ext cx="111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</a:t>
            </a:r>
            <a:r>
              <a:rPr lang="en-US" dirty="0"/>
              <a:t>://library.stonybrook.edu/health-sciences-library/</a:t>
            </a:r>
          </a:p>
        </p:txBody>
      </p:sp>
      <p:sp>
        <p:nvSpPr>
          <p:cNvPr id="7" name="Oval 6"/>
          <p:cNvSpPr/>
          <p:nvPr/>
        </p:nvSpPr>
        <p:spPr>
          <a:xfrm>
            <a:off x="811763" y="2715208"/>
            <a:ext cx="8667342" cy="36389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4196" y="1142678"/>
            <a:ext cx="83042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 specific lists of e-books, databases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electronic resources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8" y="0"/>
            <a:ext cx="8848971" cy="557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2290" y="5849310"/>
            <a:ext cx="513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http://guides.library.stonybrook.edu/bioinformatics</a:t>
            </a:r>
          </a:p>
        </p:txBody>
      </p:sp>
    </p:spTree>
    <p:extLst>
      <p:ext uri="{BB962C8B-B14F-4D97-AF65-F5344CB8AC3E}">
        <p14:creationId xmlns:p14="http://schemas.microsoft.com/office/powerpoint/2010/main" val="5972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4" y="297712"/>
            <a:ext cx="11281785" cy="50398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526" y="4125433"/>
            <a:ext cx="3657600" cy="9994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0377376" y="2147776"/>
            <a:ext cx="467833" cy="478465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4169" y="5891841"/>
            <a:ext cx="537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http://library.stonybrook.edu/health-sciences-library/</a:t>
            </a:r>
          </a:p>
        </p:txBody>
      </p:sp>
    </p:spTree>
    <p:extLst>
      <p:ext uri="{BB962C8B-B14F-4D97-AF65-F5344CB8AC3E}">
        <p14:creationId xmlns:p14="http://schemas.microsoft.com/office/powerpoint/2010/main" val="8447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39" y="154172"/>
            <a:ext cx="10396882" cy="1151965"/>
          </a:xfrm>
        </p:spPr>
        <p:txBody>
          <a:bodyPr/>
          <a:lstStyle/>
          <a:p>
            <a:r>
              <a:rPr lang="en-US" dirty="0" smtClean="0"/>
              <a:t>MANY Databases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5315967"/>
              </p:ext>
            </p:extLst>
          </p:nvPr>
        </p:nvGraphicFramePr>
        <p:xfrm>
          <a:off x="74428" y="1095153"/>
          <a:ext cx="11525693" cy="438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927" y="5847908"/>
            <a:ext cx="56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http://guides.library.stonybrook.edu/az.php?s=10890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6522" y="5847908"/>
            <a:ext cx="5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http://guides.library.stonybrook.edu/bioinformatics/home</a:t>
            </a:r>
          </a:p>
        </p:txBody>
      </p:sp>
    </p:spTree>
    <p:extLst>
      <p:ext uri="{BB962C8B-B14F-4D97-AF65-F5344CB8AC3E}">
        <p14:creationId xmlns:p14="http://schemas.microsoft.com/office/powerpoint/2010/main" val="20239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45" y="36452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Free apps for download!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7654" y="1272917"/>
            <a:ext cx="8081319" cy="4306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19" y="5799438"/>
            <a:ext cx="995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http://guides.library.stonybrook.edu/mobile/health_sciences</a:t>
            </a:r>
          </a:p>
        </p:txBody>
      </p:sp>
    </p:spTree>
    <p:extLst>
      <p:ext uri="{BB962C8B-B14F-4D97-AF65-F5344CB8AC3E}">
        <p14:creationId xmlns:p14="http://schemas.microsoft.com/office/powerpoint/2010/main" val="38229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28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Off campus Access to </a:t>
            </a:r>
            <a:br>
              <a:rPr lang="en-U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our Resources</a:t>
            </a:r>
            <a:endParaRPr lang="en-US" sz="4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5" y="1705232"/>
            <a:ext cx="4527903" cy="3006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6087" y="1779372"/>
            <a:ext cx="37070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simple steps to access library resources from 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off-campus:</a:t>
            </a: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1- Pick your favorite place.</a:t>
            </a: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2- Go to the Library website to start your search.</a:t>
            </a: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3- When prompted, enter your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NetID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password.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514" y="5659395"/>
            <a:ext cx="856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help with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visit 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it.stonybrook.edu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78618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Photo courtesy of: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danisabella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via Flickr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flic.kr/p/73B2gT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://creativecommons.org/licenses/by/2.0/</a:t>
            </a:r>
          </a:p>
        </p:txBody>
      </p:sp>
    </p:spTree>
    <p:extLst>
      <p:ext uri="{BB962C8B-B14F-4D97-AF65-F5344CB8AC3E}">
        <p14:creationId xmlns:p14="http://schemas.microsoft.com/office/powerpoint/2010/main" val="23888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1109</TotalTime>
  <Words>673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Arial Rounded MT Bold</vt:lpstr>
      <vt:lpstr>Century Gothic</vt:lpstr>
      <vt:lpstr>Impact</vt:lpstr>
      <vt:lpstr>Times New Roman</vt:lpstr>
      <vt:lpstr>Main Event</vt:lpstr>
      <vt:lpstr>Stony Brook University Health Sciences Library</vt:lpstr>
      <vt:lpstr>PowerPoint Presentation</vt:lpstr>
      <vt:lpstr>Have a ? - CHAT With us!</vt:lpstr>
      <vt:lpstr>Subject Guides </vt:lpstr>
      <vt:lpstr>PowerPoint Presentation</vt:lpstr>
      <vt:lpstr>PowerPoint Presentation</vt:lpstr>
      <vt:lpstr>MANY Databases</vt:lpstr>
      <vt:lpstr>Free apps for download!</vt:lpstr>
      <vt:lpstr>Off campus Access to  our Resources</vt:lpstr>
      <vt:lpstr>Need Help with Citations? Free Endnote downloads</vt:lpstr>
      <vt:lpstr>Don’t see what you’re looking for? We’ll Request it!</vt:lpstr>
      <vt:lpstr>Free Library Workshops</vt:lpstr>
      <vt:lpstr>Fall 2015 Bioinformatics Workshops</vt:lpstr>
      <vt:lpstr>your LIAISON LIBRARIAN:  Jennifer Lyon </vt:lpstr>
    </vt:vector>
  </TitlesOfParts>
  <Company>Stony Brook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Stony Brook University Health Sciences Library</dc:title>
  <dc:creator>Jamie L Saragossi</dc:creator>
  <cp:lastModifiedBy>Martha</cp:lastModifiedBy>
  <cp:revision>100</cp:revision>
  <dcterms:created xsi:type="dcterms:W3CDTF">2015-08-10T12:55:26Z</dcterms:created>
  <dcterms:modified xsi:type="dcterms:W3CDTF">2015-08-28T18:49:53Z</dcterms:modified>
</cp:coreProperties>
</file>