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tif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media/image2.jpg" ContentType="image/jpeg"/>
  <Override PartName="/ppt/media/image3.jpg" ContentType="image/jpeg"/>
  <Override PartName="/ppt/media/image4.jpg" ContentType="image/jpeg"/>
  <Override PartName="/ppt/media/image5.jp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'[State Tax Support vs State Tax Support per Stdt FTE.xlsx]Sheet1'!$B$1</c:f>
              <c:strCache>
                <c:ptCount val="1"/>
                <c:pt idx="0">
                  <c:v>Expected State Tax Support w/2% Incr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92D05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C6-418A-8ECF-0BD1976612CD}"/>
                </c:ext>
              </c:extLst>
            </c:dLbl>
            <c:dLbl>
              <c:idx val="1"/>
              <c:layout>
                <c:manualLayout>
                  <c:x val="-1.0836586339923699E-2"/>
                  <c:y val="1.8128359453867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C6-418A-8ECF-0BD1976612CD}"/>
                </c:ext>
              </c:extLst>
            </c:dLbl>
            <c:dLbl>
              <c:idx val="2"/>
              <c:layout>
                <c:manualLayout>
                  <c:x val="-1.3225639159170072E-2"/>
                  <c:y val="2.0654796547930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C6-418A-8ECF-0BD1976612CD}"/>
                </c:ext>
              </c:extLst>
            </c:dLbl>
            <c:dLbl>
              <c:idx val="3"/>
              <c:layout>
                <c:manualLayout>
                  <c:x val="-1.1572320363482807E-2"/>
                  <c:y val="2.3605481769063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C6-418A-8ECF-0BD1976612CD}"/>
                </c:ext>
              </c:extLst>
            </c:dLbl>
            <c:dLbl>
              <c:idx val="4"/>
              <c:layout>
                <c:manualLayout>
                  <c:x val="-1.1572320363482807E-2"/>
                  <c:y val="2.3605481769063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C6-418A-8ECF-0BD1976612CD}"/>
                </c:ext>
              </c:extLst>
            </c:dLbl>
            <c:dLbl>
              <c:idx val="5"/>
              <c:layout>
                <c:manualLayout>
                  <c:x val="-1.3225508986837494E-2"/>
                  <c:y val="2.655616699019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C6-418A-8ECF-0BD1976612CD}"/>
                </c:ext>
              </c:extLst>
            </c:dLbl>
            <c:dLbl>
              <c:idx val="6"/>
              <c:layout>
                <c:manualLayout>
                  <c:x val="-1.6531886233546868E-2"/>
                  <c:y val="2.3605481769063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C6-418A-8ECF-0BD1976612CD}"/>
                </c:ext>
              </c:extLst>
            </c:dLbl>
            <c:dLbl>
              <c:idx val="7"/>
              <c:layout>
                <c:manualLayout>
                  <c:x val="-1.1572320363482807E-2"/>
                  <c:y val="2.3605481769063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C6-418A-8ECF-0BD1976612CD}"/>
                </c:ext>
              </c:extLst>
            </c:dLbl>
            <c:dLbl>
              <c:idx val="8"/>
              <c:layout>
                <c:manualLayout>
                  <c:x val="-1.1572320363482807E-2"/>
                  <c:y val="2.0654796547930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C6-418A-8ECF-0BD1976612CD}"/>
                </c:ext>
              </c:extLst>
            </c:dLbl>
            <c:dLbl>
              <c:idx val="9"/>
              <c:layout>
                <c:manualLayout>
                  <c:x val="-2.149145210361093E-2"/>
                  <c:y val="2.655616699019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C6-418A-8ECF-0BD1976612CD}"/>
                </c:ext>
              </c:extLst>
            </c:dLbl>
            <c:dLbl>
              <c:idx val="10"/>
              <c:layout>
                <c:manualLayout>
                  <c:x val="-2.8104206597029675E-2"/>
                  <c:y val="2.9506852211329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C6-418A-8ECF-0BD197661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'[State Tax Support vs State Tax Support per Stdt FTE.xlsx]Sheet1'!$A$2:$A$12</c:f>
              <c:strCache>
                <c:ptCount val="11"/>
                <c:pt idx="0">
                  <c:v>08/09*</c:v>
                </c:pt>
                <c:pt idx="1">
                  <c:v>09/10*</c:v>
                </c:pt>
                <c:pt idx="2">
                  <c:v>10/11*</c:v>
                </c:pt>
                <c:pt idx="3">
                  <c:v>11/12</c:v>
                </c:pt>
                <c:pt idx="4">
                  <c:v>12/13</c:v>
                </c:pt>
                <c:pt idx="5">
                  <c:v>13/14</c:v>
                </c:pt>
                <c:pt idx="6">
                  <c:v>14/15</c:v>
                </c:pt>
                <c:pt idx="7">
                  <c:v>15/16</c:v>
                </c:pt>
                <c:pt idx="8">
                  <c:v>16/17</c:v>
                </c:pt>
                <c:pt idx="9">
                  <c:v>17/18</c:v>
                </c:pt>
                <c:pt idx="10">
                  <c:v>18/19</c:v>
                </c:pt>
              </c:strCache>
            </c:strRef>
          </c:cat>
          <c:val>
            <c:numRef>
              <c:f>'[State Tax Support vs State Tax Support per Stdt FTE.xlsx]Sheet1'!$B$2:$B$12</c:f>
              <c:numCache>
                <c:formatCode>_("$"* #,##0.00_);_("$"* \(#,##0.00\);_("$"* "-"??_);_(@_)</c:formatCode>
                <c:ptCount val="11"/>
                <c:pt idx="0">
                  <c:v>190.4</c:v>
                </c:pt>
                <c:pt idx="1">
                  <c:v>194.208</c:v>
                </c:pt>
                <c:pt idx="2">
                  <c:v>198.09216000000001</c:v>
                </c:pt>
                <c:pt idx="3">
                  <c:v>202.05400320000001</c:v>
                </c:pt>
                <c:pt idx="4">
                  <c:v>206.09508326400001</c:v>
                </c:pt>
                <c:pt idx="5">
                  <c:v>210.21698492928002</c:v>
                </c:pt>
                <c:pt idx="6">
                  <c:v>214.42132462786563</c:v>
                </c:pt>
                <c:pt idx="7">
                  <c:v>218.70975112042294</c:v>
                </c:pt>
                <c:pt idx="8">
                  <c:v>223.08394614283139</c:v>
                </c:pt>
                <c:pt idx="9">
                  <c:v>227.54562506568803</c:v>
                </c:pt>
                <c:pt idx="10">
                  <c:v>232.0965375670018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FC6-418A-8ECF-0BD1976612CD}"/>
            </c:ext>
          </c:extLst>
        </c:ser>
        <c:ser>
          <c:idx val="1"/>
          <c:order val="1"/>
          <c:tx>
            <c:strRef>
              <c:f>'[State Tax Support vs State Tax Support per Stdt FTE.xlsx]Sheet1'!$C$1</c:f>
              <c:strCache>
                <c:ptCount val="1"/>
                <c:pt idx="0">
                  <c:v>Actual State Tax Support*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8.2659431167734342E-3"/>
                  <c:y val="8.8520556633988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C6-418A-8ECF-0BD1976612CD}"/>
                </c:ext>
              </c:extLst>
            </c:dLbl>
            <c:dLbl>
              <c:idx val="1"/>
              <c:layout>
                <c:manualLayout>
                  <c:x val="-6.6127544934187167E-3"/>
                  <c:y val="-5.9013704422658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C6-418A-8ECF-0BD1976612CD}"/>
                </c:ext>
              </c:extLst>
            </c:dLbl>
            <c:dLbl>
              <c:idx val="2"/>
              <c:layout>
                <c:manualLayout>
                  <c:x val="-6.612754493418747E-3"/>
                  <c:y val="-8.8520556633988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C6-418A-8ECF-0BD1976612CD}"/>
                </c:ext>
              </c:extLst>
            </c:dLbl>
            <c:dLbl>
              <c:idx val="3"/>
              <c:layout>
                <c:manualLayout>
                  <c:x val="-1.4878697610192181E-2"/>
                  <c:y val="-2.6785019347898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C6-418A-8ECF-0BD1976612CD}"/>
                </c:ext>
              </c:extLst>
            </c:dLbl>
            <c:dLbl>
              <c:idx val="4"/>
              <c:layout>
                <c:manualLayout>
                  <c:x val="-1.2179053605487232E-2"/>
                  <c:y val="-2.928218192716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C6-418A-8ECF-0BD1976612CD}"/>
                </c:ext>
              </c:extLst>
            </c:dLbl>
            <c:dLbl>
              <c:idx val="5"/>
              <c:layout>
                <c:manualLayout>
                  <c:x val="-1.2012042502828646E-2"/>
                  <c:y val="-2.9277999853627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FC6-418A-8ECF-0BD1976612CD}"/>
                </c:ext>
              </c:extLst>
            </c:dLbl>
            <c:dLbl>
              <c:idx val="6"/>
              <c:layout>
                <c:manualLayout>
                  <c:x val="-1.1921182214710412E-2"/>
                  <c:y val="-2.7007830932706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C6-418A-8ECF-0BD1976612CD}"/>
                </c:ext>
              </c:extLst>
            </c:dLbl>
            <c:dLbl>
              <c:idx val="7"/>
              <c:layout>
                <c:manualLayout>
                  <c:x val="-1.4878697610192181E-2"/>
                  <c:y val="-2.3376629411361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C6-418A-8ECF-0BD1976612CD}"/>
                </c:ext>
              </c:extLst>
            </c:dLbl>
            <c:dLbl>
              <c:idx val="8"/>
              <c:layout>
                <c:manualLayout>
                  <c:x val="-1.6531886233546868E-2"/>
                  <c:y val="-2.2696113111149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C6-418A-8ECF-0BD1976612CD}"/>
                </c:ext>
              </c:extLst>
            </c:dLbl>
            <c:dLbl>
              <c:idx val="9"/>
              <c:layout>
                <c:manualLayout>
                  <c:x val="-1.4878697610192181E-2"/>
                  <c:y val="-2.5193275690419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C6-418A-8ECF-0BD1976612CD}"/>
                </c:ext>
              </c:extLst>
            </c:dLbl>
            <c:dLbl>
              <c:idx val="10"/>
              <c:layout>
                <c:manualLayout>
                  <c:x val="-2.2590757451975522E-2"/>
                  <c:y val="-2.296934191587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C6-418A-8ECF-0BD197661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'[State Tax Support vs State Tax Support per Stdt FTE.xlsx]Sheet1'!$A$2:$A$12</c:f>
              <c:strCache>
                <c:ptCount val="11"/>
                <c:pt idx="0">
                  <c:v>08/09*</c:v>
                </c:pt>
                <c:pt idx="1">
                  <c:v>09/10*</c:v>
                </c:pt>
                <c:pt idx="2">
                  <c:v>10/11*</c:v>
                </c:pt>
                <c:pt idx="3">
                  <c:v>11/12</c:v>
                </c:pt>
                <c:pt idx="4">
                  <c:v>12/13</c:v>
                </c:pt>
                <c:pt idx="5">
                  <c:v>13/14</c:v>
                </c:pt>
                <c:pt idx="6">
                  <c:v>14/15</c:v>
                </c:pt>
                <c:pt idx="7">
                  <c:v>15/16</c:v>
                </c:pt>
                <c:pt idx="8">
                  <c:v>16/17</c:v>
                </c:pt>
                <c:pt idx="9">
                  <c:v>17/18</c:v>
                </c:pt>
                <c:pt idx="10">
                  <c:v>18/19</c:v>
                </c:pt>
              </c:strCache>
            </c:strRef>
          </c:cat>
          <c:val>
            <c:numRef>
              <c:f>'[State Tax Support vs State Tax Support per Stdt FTE.xlsx]Sheet1'!$C$2:$C$12</c:f>
              <c:numCache>
                <c:formatCode>_("$"* #,##0.0_);_("$"* \(#,##0.0\);_("$"* "-"??_);_(@_)</c:formatCode>
                <c:ptCount val="11"/>
                <c:pt idx="0">
                  <c:v>190.4</c:v>
                </c:pt>
                <c:pt idx="1">
                  <c:v>178</c:v>
                </c:pt>
                <c:pt idx="2">
                  <c:v>165.2</c:v>
                </c:pt>
                <c:pt idx="3">
                  <c:v>147.5</c:v>
                </c:pt>
                <c:pt idx="4">
                  <c:v>147.69999999999999</c:v>
                </c:pt>
                <c:pt idx="5">
                  <c:v>147.69999999999999</c:v>
                </c:pt>
                <c:pt idx="6">
                  <c:v>148.80000000000001</c:v>
                </c:pt>
                <c:pt idx="7">
                  <c:v>148.4</c:v>
                </c:pt>
                <c:pt idx="8">
                  <c:v>147.69999999999999</c:v>
                </c:pt>
                <c:pt idx="9">
                  <c:v>147.69999999999999</c:v>
                </c:pt>
                <c:pt idx="10">
                  <c:v>147.69999999999999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BFC6-418A-8ECF-0BD197661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39616"/>
        <c:axId val="98024448"/>
      </c:lineChart>
      <c:lineChart>
        <c:grouping val="standard"/>
        <c:varyColors val="0"/>
        <c:ser>
          <c:idx val="2"/>
          <c:order val="2"/>
          <c:tx>
            <c:strRef>
              <c:f>'[State Tax Support vs State Tax Support per Stdt FTE.xlsx]Sheet1'!$D$1</c:f>
              <c:strCache>
                <c:ptCount val="1"/>
                <c:pt idx="0">
                  <c:v>State Tax Support per Student FTE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8.2659431167734342E-3"/>
                  <c:y val="-5.9013704422658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C6-418A-8ECF-0BD1976612CD}"/>
                </c:ext>
              </c:extLst>
            </c:dLbl>
            <c:dLbl>
              <c:idx val="3"/>
              <c:layout>
                <c:manualLayout>
                  <c:x val="-9.9191317401281214E-3"/>
                  <c:y val="-1.7704111326797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C6-418A-8ECF-0BD1976612CD}"/>
                </c:ext>
              </c:extLst>
            </c:dLbl>
            <c:dLbl>
              <c:idx val="4"/>
              <c:layout>
                <c:manualLayout>
                  <c:x val="-1.1572320363482807E-2"/>
                  <c:y val="-2.0654796547930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C6-418A-8ECF-0BD1976612CD}"/>
                </c:ext>
              </c:extLst>
            </c:dLbl>
            <c:dLbl>
              <c:idx val="5"/>
              <c:layout>
                <c:manualLayout>
                  <c:x val="-1.4878697610192181E-2"/>
                  <c:y val="-2.0654796547930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FC6-418A-8ECF-0BD1976612CD}"/>
                </c:ext>
              </c:extLst>
            </c:dLbl>
            <c:dLbl>
              <c:idx val="6"/>
              <c:layout>
                <c:manualLayout>
                  <c:x val="-9.9191317401281214E-3"/>
                  <c:y val="-1.7704111326797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FC6-418A-8ECF-0BD1976612CD}"/>
                </c:ext>
              </c:extLst>
            </c:dLbl>
            <c:dLbl>
              <c:idx val="7"/>
              <c:layout>
                <c:manualLayout>
                  <c:x val="-9.9191317401281214E-3"/>
                  <c:y val="-1.7704111326797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FC6-418A-8ECF-0BD1976612CD}"/>
                </c:ext>
              </c:extLst>
            </c:dLbl>
            <c:dLbl>
              <c:idx val="8"/>
              <c:layout>
                <c:manualLayout>
                  <c:x val="-2.149145210361093E-2"/>
                  <c:y val="-2.3605481769063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FC6-418A-8ECF-0BD1976612CD}"/>
                </c:ext>
              </c:extLst>
            </c:dLbl>
            <c:dLbl>
              <c:idx val="9"/>
              <c:layout>
                <c:manualLayout>
                  <c:x val="-1.8185074856901556E-2"/>
                  <c:y val="-2.8118171458045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FC6-418A-8ECF-0BD1976612CD}"/>
                </c:ext>
              </c:extLst>
            </c:dLbl>
            <c:dLbl>
              <c:idx val="10"/>
              <c:layout>
                <c:manualLayout>
                  <c:x val="-2.7123227898950861E-2"/>
                  <c:y val="-2.9680175925893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FC6-418A-8ECF-0BD1976612CD}"/>
                </c:ext>
              </c:extLst>
            </c:dLbl>
            <c:numFmt formatCode="_(&quot;$&quot;* #,##0_);_(&quot;$&quot;* \(#,##0\);_(&quot;$&quot;* &quot;-&quot;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'[State Tax Support vs State Tax Support per Stdt FTE.xlsx]Sheet1'!$A$2:$A$12</c:f>
              <c:strCache>
                <c:ptCount val="11"/>
                <c:pt idx="0">
                  <c:v>08/09*</c:v>
                </c:pt>
                <c:pt idx="1">
                  <c:v>09/10*</c:v>
                </c:pt>
                <c:pt idx="2">
                  <c:v>10/11*</c:v>
                </c:pt>
                <c:pt idx="3">
                  <c:v>11/12</c:v>
                </c:pt>
                <c:pt idx="4">
                  <c:v>12/13</c:v>
                </c:pt>
                <c:pt idx="5">
                  <c:v>13/14</c:v>
                </c:pt>
                <c:pt idx="6">
                  <c:v>14/15</c:v>
                </c:pt>
                <c:pt idx="7">
                  <c:v>15/16</c:v>
                </c:pt>
                <c:pt idx="8">
                  <c:v>16/17</c:v>
                </c:pt>
                <c:pt idx="9">
                  <c:v>17/18</c:v>
                </c:pt>
                <c:pt idx="10">
                  <c:v>18/19</c:v>
                </c:pt>
              </c:strCache>
            </c:strRef>
          </c:cat>
          <c:val>
            <c:numRef>
              <c:f>'[State Tax Support vs State Tax Support per Stdt FTE.xlsx]Sheet1'!$D$2:$D$12</c:f>
              <c:numCache>
                <c:formatCode>General</c:formatCode>
                <c:ptCount val="11"/>
                <c:pt idx="0">
                  <c:v>9049</c:v>
                </c:pt>
                <c:pt idx="1">
                  <c:v>8206</c:v>
                </c:pt>
                <c:pt idx="2">
                  <c:v>7672</c:v>
                </c:pt>
                <c:pt idx="3">
                  <c:v>6947</c:v>
                </c:pt>
                <c:pt idx="4">
                  <c:v>6919</c:v>
                </c:pt>
                <c:pt idx="5">
                  <c:v>6849</c:v>
                </c:pt>
                <c:pt idx="6">
                  <c:v>6728</c:v>
                </c:pt>
                <c:pt idx="7">
                  <c:v>6561</c:v>
                </c:pt>
                <c:pt idx="8">
                  <c:v>6441</c:v>
                </c:pt>
                <c:pt idx="9">
                  <c:v>6329</c:v>
                </c:pt>
                <c:pt idx="10">
                  <c:v>6314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BFC6-418A-8ECF-0BD197661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63488"/>
        <c:axId val="98047104"/>
      </c:lineChart>
      <c:catAx>
        <c:axId val="52639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Fiscal</a:t>
                </a:r>
                <a:r>
                  <a:rPr lang="en-US" baseline="0"/>
                  <a:t> Year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24448"/>
        <c:crossesAt val="0"/>
        <c:auto val="1"/>
        <c:lblAlgn val="ctr"/>
        <c:lblOffset val="100"/>
        <c:noMultiLvlLbl val="0"/>
      </c:catAx>
      <c:valAx>
        <c:axId val="98024448"/>
        <c:scaling>
          <c:orientation val="minMax"/>
          <c:max val="235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 i="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State</a:t>
                </a:r>
                <a:r>
                  <a:rPr lang="en-US" b="0" i="0" baseline="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Tax Support (Millions)</a:t>
                </a:r>
                <a:endParaRPr lang="en-US" b="0" i="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(&quot;$&quot;* #,##0_);_(&quot;$&quot;* \(#,##0\);_(&quot;$&quot;* &quot;-&quot;_);_(@_)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39616"/>
        <c:crosses val="autoZero"/>
        <c:crossBetween val="between"/>
        <c:majorUnit val="15"/>
      </c:valAx>
      <c:valAx>
        <c:axId val="98047104"/>
        <c:scaling>
          <c:orientation val="minMax"/>
          <c:max val="12000"/>
          <c:min val="6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 i="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State</a:t>
                </a:r>
                <a:r>
                  <a:rPr lang="en-US" b="0" i="0" baseline="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Tax Support per Student FTE (Dollars)</a:t>
                </a:r>
                <a:endParaRPr lang="en-US" b="0" i="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c:rich>
          </c:tx>
          <c:layout>
            <c:manualLayout>
              <c:xMode val="edge"/>
              <c:yMode val="edge"/>
              <c:x val="0.96869651725439387"/>
              <c:y val="3.7616493128063908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_(&quot;$&quot;* #,##0_);_(&quot;$&quot;* \(#,##0\);_(&quot;$&quot;* &quot;-&quot;_);_(@_)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63488"/>
        <c:crosses val="max"/>
        <c:crossBetween val="between"/>
        <c:majorUnit val="500"/>
      </c:valAx>
      <c:catAx>
        <c:axId val="98063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04710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7.6902756280989054E-2"/>
          <c:y val="0.90777090573725649"/>
          <c:w val="0.84619448743802195"/>
          <c:h val="5.58339108278927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FY 09/10</a:t>
            </a:r>
          </a:p>
        </c:rich>
      </c:tx>
      <c:layout>
        <c:manualLayout>
          <c:xMode val="edge"/>
          <c:yMode val="edge"/>
          <c:x val="7.0473154551000505E-2"/>
          <c:y val="0.101871337303122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 09/10</c:v>
                </c:pt>
              </c:strCache>
            </c:strRef>
          </c:tx>
          <c:spPr>
            <a:effectLst>
              <a:outerShdw blurRad="50800" dist="50800" dir="5400000" algn="ctr" rotWithShape="0">
                <a:schemeClr val="bg1"/>
              </a:outerShdw>
            </a:effectLst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C01-45A6-9A80-B9D897593BE5}"/>
              </c:ext>
            </c:extLst>
          </c:dPt>
          <c:dPt>
            <c:idx val="1"/>
            <c:bubble3D val="0"/>
            <c:spPr>
              <a:solidFill>
                <a:srgbClr val="AB15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C01-45A6-9A80-B9D897593BE5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C01-45A6-9A80-B9D897593BE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$82M</a:t>
                    </a:r>
                  </a:p>
                  <a:p>
                    <a:r>
                      <a:rPr lang="en-US" baseline="0"/>
                      <a:t> </a:t>
                    </a:r>
                    <a:fld id="{1F12B418-84B0-440E-BD0F-641BFDFC827D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C01-45A6-9A80-B9D897593BE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$56M</a:t>
                    </a:r>
                  </a:p>
                  <a:p>
                    <a:r>
                      <a:rPr lang="en-US" baseline="0"/>
                      <a:t> </a:t>
                    </a:r>
                    <a:fld id="{42B8CF3D-149E-4A03-A3F2-F832B8F24CE1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C01-45A6-9A80-B9D897593BE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$187M</a:t>
                    </a:r>
                  </a:p>
                  <a:p>
                    <a:r>
                      <a:rPr lang="en-US" baseline="0"/>
                      <a:t> </a:t>
                    </a:r>
                    <a:fld id="{077A6339-5C74-4764-9315-FB4EBB4F1F07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C01-45A6-9A80-B9D897593B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Undergraduate Tuition</c:v>
                </c:pt>
                <c:pt idx="1">
                  <c:v>Graduate Tuition</c:v>
                </c:pt>
                <c:pt idx="2">
                  <c:v>State Support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81759378.001109734</c:v>
                </c:pt>
                <c:pt idx="1">
                  <c:v>55784021.998890273</c:v>
                </c:pt>
                <c:pt idx="2">
                  <c:v>186570000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01-45A6-9A80-B9D897593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FY 19/20</a:t>
            </a:r>
          </a:p>
        </c:rich>
      </c:tx>
      <c:layout>
        <c:manualLayout>
          <c:xMode val="edge"/>
          <c:yMode val="edge"/>
          <c:x val="7.3339276646165963E-2"/>
          <c:y val="0.101871361336869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 19/20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5F-48A9-A678-D31DF8923A88}"/>
              </c:ext>
            </c:extLst>
          </c:dPt>
          <c:dPt>
            <c:idx val="1"/>
            <c:bubble3D val="0"/>
            <c:spPr>
              <a:solidFill>
                <a:srgbClr val="AB15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5F-48A9-A678-D31DF8923A88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5F-48A9-A678-D31DF8923A8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$173M</a:t>
                    </a:r>
                  </a:p>
                  <a:p>
                    <a:r>
                      <a:rPr lang="en-US" baseline="0"/>
                      <a:t> </a:t>
                    </a:r>
                    <a:fld id="{313FBD3C-3B3B-4AF3-9629-2CE0B1BC75F2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5F-48A9-A678-D31DF8923A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$117M</a:t>
                    </a:r>
                  </a:p>
                  <a:p>
                    <a:r>
                      <a:rPr lang="en-US" baseline="0"/>
                      <a:t> </a:t>
                    </a:r>
                    <a:fld id="{AF2977A5-6F07-4D64-B41A-A0E96BA8D55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5F-48A9-A678-D31DF8923A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$148M</a:t>
                    </a:r>
                  </a:p>
                  <a:p>
                    <a:r>
                      <a:rPr lang="en-US" baseline="0"/>
                      <a:t> </a:t>
                    </a:r>
                    <a:fld id="{8924D09F-2F69-45F5-AB1D-9F9F7A785D28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5F-48A9-A678-D31DF8923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Undergraduate Tuition</c:v>
                </c:pt>
                <c:pt idx="1">
                  <c:v>Graduate Tuition</c:v>
                </c:pt>
                <c:pt idx="2">
                  <c:v>State Support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172734074.29882717</c:v>
                </c:pt>
                <c:pt idx="1">
                  <c:v>116892125.70117284</c:v>
                </c:pt>
                <c:pt idx="2">
                  <c:v>147749900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5F-48A9-A678-D31DF8923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1CDC4-99A7-4511-9AFA-7D69603D5F85}" type="datetimeFigureOut">
              <a:rPr lang="en-US" smtClean="0"/>
              <a:t>12/31/19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86592-781D-4762-AB50-4FC979E1A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b="0" i="0" kern="1200" dirty="0">
                <a:solidFill>
                  <a:schemeClr val="tx1"/>
                </a:solidFill>
                <a:effectLst/>
                <a:latin typeface="Verdana Regular"/>
                <a:ea typeface="+mn-ea"/>
                <a:cs typeface="+mn-cs"/>
              </a:rPr>
              <a:t>SUNY has not received a base aid increase in more than a decade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b="0" i="0" kern="1200" dirty="0">
                <a:solidFill>
                  <a:schemeClr val="tx1"/>
                </a:solidFill>
                <a:effectLst/>
                <a:latin typeface="Verdana Regular"/>
                <a:ea typeface="+mn-ea"/>
                <a:cs typeface="+mn-cs"/>
              </a:rPr>
              <a:t>Blue line is what our actual </a:t>
            </a:r>
            <a:r>
              <a:rPr lang="en-US" sz="1400" dirty="0"/>
              <a:t>operating aid has been….no increase in years. Red line is what the state aid per student is…influenced by both aid and number of students.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Green line is </a:t>
            </a:r>
            <a:r>
              <a:rPr lang="en-US" sz="1400" b="0" i="0" kern="1200" dirty="0">
                <a:solidFill>
                  <a:schemeClr val="tx1"/>
                </a:solidFill>
                <a:effectLst/>
                <a:latin typeface="Verdana Regular"/>
                <a:ea typeface="+mn-ea"/>
                <a:cs typeface="+mn-cs"/>
              </a:rPr>
              <a:t>what we would be receiving if SUNY had been provided a 2% increase each year since 2008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5BE491-9445-D640-A8B7-1CE7702A40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85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Blue is state support, Red is graduate tuition and grey is undergraduate tuition.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Gives a sense of the shift from state support to tuition/fees.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0726A-AD9B-0B47-8BA2-21B20619D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3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948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079712"/>
            <a:ext cx="9144000" cy="9825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3000"/>
              </a:lnSpc>
              <a:buNone/>
              <a:defRPr sz="20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OF PRESENTATION • DATE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799" y="711865"/>
            <a:ext cx="3874959" cy="65492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4793201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799" y="1994848"/>
            <a:ext cx="6489977" cy="238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3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174915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854148" y="1295400"/>
            <a:ext cx="2603008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4D28B0AA-D819-554A-B331-0F72C78849D5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8537713" y="1295401"/>
            <a:ext cx="2587487" cy="21591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28A1CAF-A569-4347-A007-3D6D57007AB9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8537713" y="3550709"/>
            <a:ext cx="2587487" cy="21642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3B1A83-7D9A-E342-9B99-D348B96AC8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239939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 &amp; Headshot Photos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4778901" y="226612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3946972-D9BC-6947-83DC-1E81FA9AE611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1919222" y="226612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8AE7E2C5-6E3C-204A-9FB6-8DE59945F4BF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7595164" y="226612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9627001-6303-744A-99BD-45BDA9C0FE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919222" y="5076074"/>
            <a:ext cx="2603008" cy="5643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800" b="1" i="0">
                <a:solidFill>
                  <a:srgbClr val="AB1500"/>
                </a:solidFill>
                <a:latin typeface="Georgia Bold" panose="02040502050405020303" pitchFamily="18" charset="0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0375D4-0094-7A46-99AA-81B1D929311A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777925" y="5076074"/>
            <a:ext cx="2603008" cy="5643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800" b="1" i="0">
                <a:solidFill>
                  <a:srgbClr val="AB1500"/>
                </a:solidFill>
                <a:latin typeface="Georgia Bold" panose="02040502050405020303" pitchFamily="18" charset="0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F8FAB14-FAEB-5547-A79E-FCEEB1697778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598127" y="5076074"/>
            <a:ext cx="2603008" cy="5643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800" b="1" i="0">
                <a:solidFill>
                  <a:srgbClr val="AB1500"/>
                </a:solidFill>
                <a:latin typeface="Georgia Bold" panose="02040502050405020303" pitchFamily="18" charset="0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EA90A10-C49B-A54A-9F09-E8AC9256E1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10058400" cy="5715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1-Line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69091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C01D404-17C7-6C4D-88CA-3C7C83F5CEB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212245" y="0"/>
            <a:ext cx="1175808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401435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493335"/>
            <a:ext cx="10058400" cy="61664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Photo Caption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E6CB4-D81F-844A-BCF0-74A01999686A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066800" y="1295400"/>
            <a:ext cx="10058400" cy="40871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228190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493336"/>
            <a:ext cx="4926496" cy="37297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Short Caption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E6CB4-D81F-844A-BCF0-74A01999686A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066800" y="1371600"/>
            <a:ext cx="4926496" cy="40109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C417649-2551-0F49-BB28-B6B91E62181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6175513" y="1371600"/>
            <a:ext cx="4926496" cy="40109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F3B1665-3B35-5443-BC76-04114799C49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175512" y="5493336"/>
            <a:ext cx="4949687" cy="3501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Short Caption Here</a:t>
            </a:r>
          </a:p>
        </p:txBody>
      </p:sp>
    </p:spTree>
    <p:extLst>
      <p:ext uri="{BB962C8B-B14F-4D97-AF65-F5344CB8AC3E}">
        <p14:creationId xmlns:p14="http://schemas.microsoft.com/office/powerpoint/2010/main" val="3660896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BU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45780" y="1023929"/>
            <a:ext cx="8557755" cy="140269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lnSpc>
                <a:spcPct val="80000"/>
              </a:lnSpc>
              <a:defRPr sz="4800" b="0" i="0" baseline="0">
                <a:latin typeface="Effra Heavy" charset="0"/>
                <a:ea typeface="Effra Heavy" charset="0"/>
                <a:cs typeface="Effra Heavy" charset="0"/>
              </a:defRPr>
            </a:lvl1pPr>
          </a:lstStyle>
          <a:p>
            <a:r>
              <a:rPr lang="en-US" dirty="0"/>
              <a:t>Examining A Single</a:t>
            </a:r>
            <a:br>
              <a:rPr lang="en-US" dirty="0"/>
            </a:br>
            <a:r>
              <a:rPr lang="en-US" dirty="0"/>
              <a:t>Molecule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45780" y="2555888"/>
            <a:ext cx="8557755" cy="30782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molestie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vitae dolor </a:t>
            </a:r>
            <a:r>
              <a:rPr lang="en-US" dirty="0" err="1"/>
              <a:t>euismod</a:t>
            </a:r>
            <a:r>
              <a:rPr lang="en-US" dirty="0"/>
              <a:t>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In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vitae </a:t>
            </a:r>
            <a:r>
              <a:rPr lang="en-US" dirty="0" err="1"/>
              <a:t>cursus</a:t>
            </a:r>
            <a:r>
              <a:rPr lang="en-US" dirty="0"/>
              <a:t>. Integer </a:t>
            </a:r>
            <a:r>
              <a:rPr lang="en-US" dirty="0" err="1"/>
              <a:t>egestas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mi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habitant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</a:t>
            </a:r>
            <a:r>
              <a:rPr lang="en-US" dirty="0" err="1"/>
              <a:t>senectus</a:t>
            </a:r>
            <a:r>
              <a:rPr lang="en-US" dirty="0"/>
              <a:t> et </a:t>
            </a:r>
            <a:r>
              <a:rPr lang="en-US" dirty="0" err="1"/>
              <a:t>netus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, in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912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1"/>
            <a:ext cx="12192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367659"/>
            <a:ext cx="10972800" cy="4804543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594" indent="-228594">
              <a:buClr>
                <a:srgbClr val="C03137"/>
              </a:buClr>
              <a:buFont typeface="Arial"/>
              <a:buChar char="•"/>
              <a:defRPr sz="2400"/>
            </a:lvl2pPr>
            <a:lvl3pPr marL="458777" indent="-230182">
              <a:defRPr/>
            </a:lvl3pPr>
            <a:lvl4pPr marL="458777" indent="-230182">
              <a:defRPr/>
            </a:lvl4pPr>
            <a:lvl5pPr marL="458777" indent="-230182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7187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12192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367658"/>
            <a:ext cx="10972800" cy="4804543"/>
          </a:xfrm>
          <a:prstGeom prst="rect">
            <a:avLst/>
          </a:prstGeo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4265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BU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8384" y="775656"/>
            <a:ext cx="10508973" cy="70859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lnSpc>
                <a:spcPct val="80000"/>
              </a:lnSpc>
              <a:defRPr sz="3000" b="1" i="0" baseline="0">
                <a:latin typeface="Arial" panose="020B0604020202020204" pitchFamily="34" charset="0"/>
                <a:ea typeface="Verdana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[Insert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08384" y="1934818"/>
            <a:ext cx="10508973" cy="3699276"/>
          </a:xfrm>
          <a:prstGeom prst="rect">
            <a:avLst/>
          </a:prstGeom>
        </p:spPr>
        <p:txBody>
          <a:bodyPr>
            <a:noAutofit/>
          </a:bodyPr>
          <a:lstStyle>
            <a:lvl1pPr marL="342892" indent="-342892">
              <a:lnSpc>
                <a:spcPct val="100000"/>
              </a:lnSpc>
              <a:buFont typeface="Arial" panose="020B0604020202020204" pitchFamily="34" charset="0"/>
              <a:buChar char="•"/>
              <a:defRPr sz="2400" b="0" i="0">
                <a:solidFill>
                  <a:srgbClr val="82838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28634" indent="-285743">
              <a:buFont typeface="Courier New" panose="02070309020205020404" pitchFamily="49" charset="0"/>
              <a:buChar char="o"/>
              <a:defRPr sz="20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2pPr>
            <a:lvl3pPr marL="971526" indent="-285743">
              <a:buFont typeface="Wingdings" panose="05000000000000000000" pitchFamily="2" charset="2"/>
              <a:buChar char="§"/>
              <a:defRPr sz="18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400" dirty="0"/>
              <a:t>Level 1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</p:txBody>
      </p:sp>
    </p:spTree>
    <p:extLst>
      <p:ext uri="{BB962C8B-B14F-4D97-AF65-F5344CB8AC3E}">
        <p14:creationId xmlns:p14="http://schemas.microsoft.com/office/powerpoint/2010/main" val="256976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: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C54579-7F16-DC40-991D-71D97A52E1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29222" y="1383120"/>
            <a:ext cx="9181578" cy="2964689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lnSpc>
                <a:spcPts val="5500"/>
              </a:lnSpc>
              <a:defRPr sz="6500" b="1" i="0">
                <a:solidFill>
                  <a:schemeClr val="bg1"/>
                </a:solidFill>
                <a:latin typeface="Verdana Bold"/>
              </a:defRPr>
            </a:lvl1pPr>
          </a:lstStyle>
          <a:p>
            <a:r>
              <a:rPr lang="en-US" dirty="0"/>
              <a:t>PLACE</a:t>
            </a:r>
            <a:br>
              <a:rPr lang="en-US" dirty="0"/>
            </a:br>
            <a:r>
              <a:rPr lang="en-US" dirty="0"/>
              <a:t>YOUR PRESENTATION NAME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4655811"/>
            <a:ext cx="9144000" cy="9825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3000"/>
              </a:lnSpc>
              <a:buNone/>
              <a:defRPr sz="20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OF PRESENTATION • DATE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-Line Hed &amp;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9BAF-7D99-A249-AFC7-E47DCB504B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1-Line Headline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190127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Type copy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</a:t>
            </a:r>
          </a:p>
          <a:p>
            <a:r>
              <a:rPr lang="en-US" dirty="0"/>
              <a:t>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AA66-D45D-F344-B196-AC141CC3F7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93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He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922C38A-E007-7044-A3C4-89DAFBD2AF4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190127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7660A8-5A24-9242-8993-914FC07FC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1-Line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8055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 &amp;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728181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Type copy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</a:t>
            </a:r>
          </a:p>
          <a:p>
            <a:r>
              <a:rPr lang="en-US" dirty="0"/>
              <a:t>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226C5F-8B57-A24B-B185-22B41FDD4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77769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728181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43F018-346F-8048-9611-88C8A9C801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5123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, Bullets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724210"/>
            <a:ext cx="4533900" cy="277620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4250903-B030-CF43-AE7E-EE2BBCEB42E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54149" y="2724210"/>
            <a:ext cx="5271052" cy="2990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B192BA-045B-C84C-A282-DFA15F466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78239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00971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2ACA7CA-9F25-CF44-B760-F691AC4EA8B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54148" y="1305339"/>
            <a:ext cx="5271052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EBC2C5-6FE6-D04D-B1F3-21C30C798A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3600" b="1" i="0">
                <a:latin typeface="Verdana Bold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18535296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00971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2ACA7CA-9F25-CF44-B760-F691AC4EA8B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8537712" y="1305339"/>
            <a:ext cx="2587487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854148" y="1305339"/>
            <a:ext cx="2589575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482A70-B2D2-524C-9B65-16C829D5BC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349982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jp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D3A6E-17FB-0B44-86DE-DACABB0A1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156" y="62865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tx1">
                    <a:tint val="75000"/>
                  </a:schemeClr>
                </a:solidFill>
                <a:latin typeface="Georgia Bold" panose="02040502050405020303" pitchFamily="18" charset="0"/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0FC680-BCA4-DA4A-9A1F-DC208AC0EC25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1975699" y="0"/>
            <a:ext cx="216301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5E99B1-C4F1-1540-A13C-B1992CB83523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0"/>
            <a:ext cx="216301" cy="6858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3C55571-0A5A-D246-AF01-A70D3543FB52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1066800" y="381250"/>
            <a:ext cx="2609241" cy="4409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BF26E46-FAD2-8547-891D-91EB61F1B1F8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1066800" y="6162805"/>
            <a:ext cx="1021875" cy="37610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A43318-4440-544C-AE8C-40AD793C5E00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30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2">
          <p15:clr>
            <a:srgbClr val="F26B43"/>
          </p15:clr>
        </p15:guide>
        <p15:guide id="2" pos="7008">
          <p15:clr>
            <a:srgbClr val="F26B43"/>
          </p15:clr>
        </p15:guide>
        <p15:guide id="3" orient="horz" pos="8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85299" y="6019846"/>
            <a:ext cx="811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Note: Years with * used adjusted state tax support number; state tax support excludes tuition revenue; excludes fringe benefits for which the state has continued to cover annual increases for out-of-state funds.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899479" y="1813034"/>
          <a:ext cx="10041790" cy="4154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FC20AC66-AF62-8B47-AF00-89B21A23645E}"/>
              </a:ext>
            </a:extLst>
          </p:cNvPr>
          <p:cNvSpPr txBox="1">
            <a:spLocks/>
          </p:cNvSpPr>
          <p:nvPr/>
        </p:nvSpPr>
        <p:spPr>
          <a:xfrm>
            <a:off x="8457156" y="6325936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EDF26-E5C1-7243-A0E0-6304CF8365AC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3B37020E-9F86-C74F-AD40-734D058D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585" y="1204758"/>
            <a:ext cx="10513711" cy="1057517"/>
          </a:xfrm>
        </p:spPr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Tax Support — What Could Have Been!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D0353AC9-A79B-4247-ACB4-85E599C51E69}"/>
              </a:ext>
            </a:extLst>
          </p:cNvPr>
          <p:cNvSpPr txBox="1">
            <a:spLocks/>
          </p:cNvSpPr>
          <p:nvPr/>
        </p:nvSpPr>
        <p:spPr>
          <a:xfrm>
            <a:off x="12388207" y="1204758"/>
            <a:ext cx="10058400" cy="105751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b="0" i="0" kern="1200" baseline="0">
                <a:solidFill>
                  <a:schemeClr val="tx1"/>
                </a:solidFill>
                <a:latin typeface="Effra Heavy" charset="0"/>
                <a:ea typeface="Effra Heavy" charset="0"/>
                <a:cs typeface="Effra Heavy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Stony Brook University </a:t>
            </a:r>
            <a:b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Tax Support (millions) vs. State Tax Support per Student FTE (dollars)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2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6845" y="1264172"/>
            <a:ext cx="7881730" cy="574158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Purpose Financial Plan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764010" y="1687480"/>
          <a:ext cx="4430751" cy="423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6673633" y="1687481"/>
          <a:ext cx="4430750" cy="423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216BB8E7-D388-B845-8AEB-CF9ADEDFA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2800111" y="3966201"/>
            <a:ext cx="2437051" cy="323748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214313" indent="-214313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975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DB033A72-6998-934D-9703-9FBE02623AA7}"/>
              </a:ext>
            </a:extLst>
          </p:cNvPr>
          <p:cNvSpPr txBox="1">
            <a:spLocks/>
          </p:cNvSpPr>
          <p:nvPr/>
        </p:nvSpPr>
        <p:spPr>
          <a:xfrm>
            <a:off x="8457156" y="6325936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8AEDF26-E5C1-7243-A0E0-6304CF8365AC}" type="slidenum">
              <a:rPr lang="en-US" sz="1000" b="1" smtClean="0">
                <a:solidFill>
                  <a:srgbClr val="898989"/>
                </a:solidFill>
                <a:latin typeface="Georgia" panose="02040502050405020303" pitchFamily="18" charset="0"/>
              </a:rPr>
              <a:pPr algn="r"/>
              <a:t>2</a:t>
            </a:fld>
            <a:endParaRPr lang="en-US" sz="1000" b="1" dirty="0">
              <a:solidFill>
                <a:srgbClr val="898989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4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Macintosh PowerPoint</Application>
  <PresentationFormat>Widescreen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6" baseType="lpstr">
      <vt:lpstr>Arial</vt:lpstr>
      <vt:lpstr>Calibri</vt:lpstr>
      <vt:lpstr>Courier New</vt:lpstr>
      <vt:lpstr>Effra Heavy</vt:lpstr>
      <vt:lpstr>Georgia</vt:lpstr>
      <vt:lpstr>Georgia Bold</vt:lpstr>
      <vt:lpstr>Georgia Regular</vt:lpstr>
      <vt:lpstr>Helvetica</vt:lpstr>
      <vt:lpstr>Museo Slab 300</vt:lpstr>
      <vt:lpstr>Verdana</vt:lpstr>
      <vt:lpstr>Verdana Bold</vt:lpstr>
      <vt:lpstr>Verdana Regular</vt:lpstr>
      <vt:lpstr>Wingdings</vt:lpstr>
      <vt:lpstr>1_Office Theme</vt:lpstr>
      <vt:lpstr>State Tax Support — What Could Have Been!</vt:lpstr>
      <vt:lpstr>State Purpose Financial Plan</vt:lpstr>
    </vt:vector>
  </TitlesOfParts>
  <Company>Stony Brook Univeristy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Tax Support — What Could Have Been!</dc:title>
  <dc:creator>Michael E Arens</dc:creator>
  <cp:lastModifiedBy>Microsoft Office User</cp:lastModifiedBy>
  <cp:revision>1</cp:revision>
  <dcterms:created xsi:type="dcterms:W3CDTF">2019-12-23T16:35:03Z</dcterms:created>
  <dcterms:modified xsi:type="dcterms:W3CDTF">2019-12-31T14:59:37Z</dcterms:modified>
</cp:coreProperties>
</file>