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8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Effra" panose="020B0603020203020204" pitchFamily="34" charset="0"/>
      <p:regular r:id="rId17"/>
      <p:bold r:id="rId18"/>
      <p:italic r:id="rId19"/>
    </p:embeddedFont>
    <p:embeddedFont>
      <p:font typeface="Effra Heavy" panose="020B0603020203020204" pitchFamily="34" charset="0"/>
      <p:bold r:id="rId20"/>
    </p:embeddedFont>
    <p:embeddedFont>
      <p:font typeface="Museo Slab 300" panose="02000000000000000000" pitchFamily="2" charset="77"/>
      <p:regular r:id="rId21"/>
      <p:italic r:id="rId22"/>
    </p:embeddedFont>
    <p:embeddedFont>
      <p:font typeface="Museo Slab 700" panose="02000000000000000000" pitchFamily="2" charset="77"/>
      <p:regular r:id="rId23"/>
      <p:bold r:id="rId24"/>
    </p:embeddedFont>
    <p:embeddedFont>
      <p:font typeface="Museo Slab 900" panose="02000000000000000000" pitchFamily="2" charset="77"/>
      <p:bold r:id="rId25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pos="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395"/>
  </p:normalViewPr>
  <p:slideViewPr>
    <p:cSldViewPr snapToGrid="0" showGuides="1">
      <p:cViewPr varScale="1">
        <p:scale>
          <a:sx n="105" d="100"/>
          <a:sy n="105" d="100"/>
        </p:scale>
        <p:origin x="280" y="192"/>
      </p:cViewPr>
      <p:guideLst>
        <p:guide orient="horz" pos="936"/>
        <p:guide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5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: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22" descr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6162804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traight Connector 24"/>
          <p:cNvSpPr/>
          <p:nvPr/>
        </p:nvSpPr>
        <p:spPr>
          <a:xfrm>
            <a:off x="1066800" y="5999967"/>
            <a:ext cx="10058401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1" name="Picture 7" descr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948" y="0"/>
            <a:ext cx="1220189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4" name="Picture 11" descr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799" y="650904"/>
            <a:ext cx="3874959" cy="654924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traight Connector 12"/>
          <p:cNvSpPr/>
          <p:nvPr/>
        </p:nvSpPr>
        <p:spPr>
          <a:xfrm>
            <a:off x="1066800" y="4793200"/>
            <a:ext cx="10058401" cy="1"/>
          </a:xfrm>
          <a:prstGeom prst="line">
            <a:avLst/>
          </a:prstGeom>
          <a:ln w="25400" cap="rnd">
            <a:solidFill>
              <a:srgbClr val="FFFFF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6" name="Picture 14" descr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799" y="1883087"/>
            <a:ext cx="6489978" cy="238867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22852AB7-2313-3E4C-BB9A-620C4A08B6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852" y="5069122"/>
            <a:ext cx="10138504" cy="654924"/>
          </a:xfrm>
        </p:spPr>
        <p:txBody>
          <a:bodyPr>
            <a:noAutofit/>
          </a:bodyPr>
          <a:lstStyle>
            <a:lvl1pPr>
              <a:defRPr sz="2000" b="1" i="0">
                <a:solidFill>
                  <a:schemeClr val="bg1"/>
                </a:solidFill>
                <a:latin typeface="Museo Slab 700" panose="02000000000000000000" pitchFamily="2" charset="77"/>
              </a:defRPr>
            </a:lvl1pPr>
          </a:lstStyle>
          <a:p>
            <a:r>
              <a:rPr lang="en-US" dirty="0"/>
              <a:t>SUBTITLE OF PRESENTATION • DATE • Presenter Name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d, Bullets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2225714"/>
            <a:ext cx="4161183" cy="2618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236538" indent="-225425">
              <a:buFontTx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552273" indent="-315736">
              <a:buFontTx/>
              <a:buChar char="o"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Intro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54148" y="1320800"/>
            <a:ext cx="2603009" cy="43434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537712" y="1320800"/>
            <a:ext cx="2587488" cy="211274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537712" y="3529726"/>
            <a:ext cx="2587488" cy="213447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8" name="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4161183" cy="8293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Headline Here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d &amp; Headshot Photo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78900" y="2266124"/>
            <a:ext cx="2603009" cy="265238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919222" y="2266124"/>
            <a:ext cx="2603008" cy="265238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595164" y="2266124"/>
            <a:ext cx="2603009" cy="265238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19222" y="5076073"/>
            <a:ext cx="2603008" cy="5643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SzTx/>
              <a:buFontTx/>
              <a:buNone/>
              <a:defRPr sz="1800" b="1">
                <a:solidFill>
                  <a:srgbClr val="AB1500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1pPr>
            <a:lvl2pPr marL="0" indent="11113" algn="ctr">
              <a:buSzTx/>
              <a:buFontTx/>
              <a:buNone/>
              <a:defRPr sz="1800" b="1">
                <a:solidFill>
                  <a:srgbClr val="AB1500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2pPr>
            <a:lvl3pPr marL="0" indent="236536" algn="ctr">
              <a:buSzTx/>
              <a:buFontTx/>
              <a:buNone/>
              <a:defRPr sz="1800" b="1">
                <a:solidFill>
                  <a:srgbClr val="AB1500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3pPr>
            <a:lvl4pPr marL="0" indent="1371600" algn="ctr">
              <a:buSzTx/>
              <a:buFontTx/>
              <a:buNone/>
              <a:defRPr sz="1800" b="1">
                <a:solidFill>
                  <a:srgbClr val="AB1500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4pPr>
            <a:lvl5pPr marL="0" indent="1828800" algn="ctr">
              <a:buSzTx/>
              <a:buFontTx/>
              <a:buNone/>
              <a:defRPr sz="1800" b="1">
                <a:solidFill>
                  <a:srgbClr val="AB1500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5pPr>
          </a:lstStyle>
          <a:p>
            <a:r>
              <a:t>Name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777925" y="5076073"/>
            <a:ext cx="2603009" cy="5643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768095">
              <a:spcBef>
                <a:spcPts val="800"/>
              </a:spcBef>
              <a:buSzTx/>
              <a:buFontTx/>
              <a:buNone/>
              <a:defRPr sz="1512" b="1">
                <a:solidFill>
                  <a:srgbClr val="AB1500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1pPr>
          </a:lstStyle>
          <a:p>
            <a:r>
              <a:t>Name
Title</a:t>
            </a:r>
          </a:p>
        </p:txBody>
      </p:sp>
      <p:sp>
        <p:nvSpPr>
          <p:cNvPr id="14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598126" y="5076073"/>
            <a:ext cx="2603009" cy="5643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768095">
              <a:spcBef>
                <a:spcPts val="800"/>
              </a:spcBef>
              <a:buSzTx/>
              <a:buFontTx/>
              <a:buNone/>
              <a:defRPr sz="1512" b="1">
                <a:solidFill>
                  <a:srgbClr val="AB1500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1pPr>
          </a:lstStyle>
          <a:p>
            <a:r>
              <a:t>Name
Title</a:t>
            </a:r>
          </a:p>
        </p:txBody>
      </p:sp>
      <p:sp>
        <p:nvSpPr>
          <p:cNvPr id="142" name="1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5715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solidFill>
                  <a:srgbClr val="C00000"/>
                </a:solidFill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1-Line Headline Here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icture Placeholder 2"/>
          <p:cNvSpPr>
            <a:spLocks noGrp="1"/>
          </p:cNvSpPr>
          <p:nvPr>
            <p:ph type="pic" idx="13"/>
          </p:nvPr>
        </p:nvSpPr>
        <p:spPr>
          <a:xfrm>
            <a:off x="212244" y="0"/>
            <a:ext cx="11758085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rg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189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5493334"/>
            <a:ext cx="10058400" cy="6166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1pPr>
            <a:lvl2pPr marL="0" indent="4572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2pPr>
            <a:lvl3pPr marL="0" indent="9144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3pPr>
            <a:lvl4pPr marL="0" indent="13716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4pPr>
            <a:lvl5pPr marL="0" indent="18288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5pPr>
          </a:lstStyle>
          <a:p>
            <a:r>
              <a:t>Photo Caption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60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4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traight Connector 12"/>
          <p:cNvSpPr/>
          <p:nvPr/>
        </p:nvSpPr>
        <p:spPr>
          <a:xfrm>
            <a:off x="1066800" y="5999967"/>
            <a:ext cx="10058401" cy="1"/>
          </a:xfrm>
          <a:prstGeom prst="line">
            <a:avLst/>
          </a:prstGeom>
          <a:ln w="25400" cap="rnd">
            <a:solidFill>
              <a:srgbClr val="FFFFF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2" name="Picture 14" descr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161149"/>
            <a:ext cx="1023258" cy="376617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Picture Placeholder 2"/>
          <p:cNvSpPr>
            <a:spLocks noGrp="1"/>
          </p:cNvSpPr>
          <p:nvPr>
            <p:ph type="pic" idx="13"/>
          </p:nvPr>
        </p:nvSpPr>
        <p:spPr>
          <a:xfrm>
            <a:off x="1087119" y="1320800"/>
            <a:ext cx="10038082" cy="401093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189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5493336"/>
            <a:ext cx="4926497" cy="3729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1pPr>
            <a:lvl2pPr marL="0" indent="4572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2pPr>
            <a:lvl3pPr marL="0" indent="9144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3pPr>
            <a:lvl4pPr marL="0" indent="13716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4pPr>
            <a:lvl5pPr marL="0" indent="18288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5pPr>
          </a:lstStyle>
          <a:p>
            <a:r>
              <a:t>Short Caption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3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4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traight Connector 12"/>
          <p:cNvSpPr/>
          <p:nvPr/>
        </p:nvSpPr>
        <p:spPr>
          <a:xfrm>
            <a:off x="1066800" y="5999967"/>
            <a:ext cx="10058401" cy="1"/>
          </a:xfrm>
          <a:prstGeom prst="line">
            <a:avLst/>
          </a:prstGeom>
          <a:ln w="25400" cap="rnd">
            <a:solidFill>
              <a:srgbClr val="FFFFF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75" name="Picture 14" descr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161149"/>
            <a:ext cx="1023258" cy="376617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087119" y="1315719"/>
            <a:ext cx="4926498" cy="401093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7" name="Picture Placeholder 2"/>
          <p:cNvSpPr>
            <a:spLocks noGrp="1"/>
          </p:cNvSpPr>
          <p:nvPr>
            <p:ph type="pic" sz="half" idx="14"/>
          </p:nvPr>
        </p:nvSpPr>
        <p:spPr>
          <a:xfrm>
            <a:off x="6195833" y="1315719"/>
            <a:ext cx="4926497" cy="401093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195831" y="5493336"/>
            <a:ext cx="4949688" cy="350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1pPr>
          </a:lstStyle>
          <a:p>
            <a:r>
              <a:t>Short Caption Here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: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8" y="0"/>
            <a:ext cx="1220189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PLACEYOUR PRESENTATION NAME HERE"/>
          <p:cNvSpPr txBox="1">
            <a:spLocks noGrp="1"/>
          </p:cNvSpPr>
          <p:nvPr>
            <p:ph type="title" hasCustomPrompt="1"/>
          </p:nvPr>
        </p:nvSpPr>
        <p:spPr>
          <a:xfrm>
            <a:off x="1029221" y="1473012"/>
            <a:ext cx="6962386" cy="29646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5500"/>
              </a:lnSpc>
              <a:defRPr sz="7000" b="1">
                <a:solidFill>
                  <a:srgbClr val="FFFFFF"/>
                </a:solidFill>
                <a:latin typeface="Effra Heavy"/>
                <a:ea typeface="Effra Heavy"/>
                <a:cs typeface="Effra Heavy"/>
                <a:sym typeface="Effra Heavy"/>
              </a:defRPr>
            </a:lvl1pPr>
          </a:lstStyle>
          <a:p>
            <a:r>
              <a:t>PLACEYOUR PRESENTATION NAME HERE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4655811"/>
            <a:ext cx="9144000" cy="9825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SzTx/>
              <a:buFontTx/>
              <a:buNone/>
              <a:defRPr sz="20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1pPr>
            <a:lvl2pPr marL="0" indent="457200">
              <a:lnSpc>
                <a:spcPts val="3000"/>
              </a:lnSpc>
              <a:buSzTx/>
              <a:buFontTx/>
              <a:buNone/>
              <a:defRPr sz="20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2pPr>
            <a:lvl3pPr marL="0" indent="914400">
              <a:lnSpc>
                <a:spcPts val="3000"/>
              </a:lnSpc>
              <a:buSzTx/>
              <a:buFontTx/>
              <a:buNone/>
              <a:defRPr sz="20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3pPr>
            <a:lvl4pPr marL="0" indent="1371600">
              <a:lnSpc>
                <a:spcPts val="3000"/>
              </a:lnSpc>
              <a:buSzTx/>
              <a:buFontTx/>
              <a:buNone/>
              <a:defRPr sz="20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4pPr>
            <a:lvl5pPr marL="0" indent="1828800">
              <a:lnSpc>
                <a:spcPts val="3000"/>
              </a:lnSpc>
              <a:buSzTx/>
              <a:buFontTx/>
              <a:buNone/>
              <a:defRPr sz="20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5pPr>
          </a:lstStyle>
          <a:p>
            <a:r>
              <a:rPr dirty="0"/>
              <a:t>SUBTITLE OF PRESENTATION • </a:t>
            </a:r>
            <a:r>
              <a:rPr dirty="0" err="1"/>
              <a:t>DATEPresenter</a:t>
            </a:r>
            <a:r>
              <a:rPr dirty="0"/>
              <a:t> Name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7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40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traight Connector 12"/>
          <p:cNvSpPr/>
          <p:nvPr/>
        </p:nvSpPr>
        <p:spPr>
          <a:xfrm>
            <a:off x="1066800" y="5999967"/>
            <a:ext cx="10058401" cy="1"/>
          </a:xfrm>
          <a:prstGeom prst="line">
            <a:avLst/>
          </a:prstGeom>
          <a:ln w="25400" cap="rnd">
            <a:solidFill>
              <a:srgbClr val="FFFFF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9" name="Picture 14" descr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161149"/>
            <a:ext cx="1023258" cy="3766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-Line Hed &amp;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1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solidFill>
                  <a:srgbClr val="C00000"/>
                </a:solidFill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1-Line Headline Here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066800" y="2190126"/>
            <a:ext cx="10058400" cy="2618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0" indent="4572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0" indent="9144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Type copy here. Lorem ipsum dolor sit amet, consectetur adipiscing elit. Mauris vehicula dui in neque dignissim, in aliquet nisl varius. Sed a erat ut magna vulputate feugiat. Quisque varius libero placerat erat lobortis congue. Integer a arcu vel ante bibendum scelerisque.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-Line Hed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Picture 22" descr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6162804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traight Connector 24"/>
          <p:cNvSpPr/>
          <p:nvPr/>
        </p:nvSpPr>
        <p:spPr>
          <a:xfrm>
            <a:off x="1066800" y="5999967"/>
            <a:ext cx="10058401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066800" y="2220607"/>
            <a:ext cx="10058400" cy="2618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236538" indent="-225425">
              <a:buFontTx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552273" indent="-315736">
              <a:buFontTx/>
              <a:buChar char="o"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Intro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1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solidFill>
                  <a:srgbClr val="C00000"/>
                </a:solidFill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1-Line Headline Here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-Line Hed &amp;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icture 22" descr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6162804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traight Connector 24"/>
          <p:cNvSpPr/>
          <p:nvPr/>
        </p:nvSpPr>
        <p:spPr>
          <a:xfrm>
            <a:off x="1066800" y="5999967"/>
            <a:ext cx="10058401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066800" y="2626580"/>
            <a:ext cx="10058400" cy="2618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0" indent="4572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0" indent="9144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Type copy here. Lorem ipsum dolor sit amet, consectetur adipiscing elit. Mauris vehicula dui in neque dignissim, in aliquet nisl varius. Sed a erat ut magna vulputate feugiat. Quisque varius libero placerat erat lobortis congue. Integer a arcu vel ante bibendum scelerisque.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6" name="2-Line Headline Here2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solidFill>
                  <a:srgbClr val="C00000"/>
                </a:solidFill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2-Line Headline Here2-Line Headline Here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-Line Hed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066800" y="2657061"/>
            <a:ext cx="10058400" cy="2618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236538" indent="-225425">
              <a:buFontTx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552273" indent="-315736">
              <a:buFontTx/>
              <a:buChar char="o"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Intro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5" name="2-Line Headline Here2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solidFill>
                  <a:srgbClr val="C00000"/>
                </a:solidFill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2-Line Headline Here2-Line Headline Here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-Line Hed, Bullets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2673410"/>
            <a:ext cx="4533900" cy="27762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236538" indent="-225425">
              <a:buFontTx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552273" indent="-315736">
              <a:buFontTx/>
              <a:buChar char="o"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Intro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54148" y="2673410"/>
            <a:ext cx="5271053" cy="299079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5" name="2-Line Headline Here2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solidFill>
                  <a:srgbClr val="C00000"/>
                </a:solidFill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2-Line Headline Here2-Line Headline Here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d, Bullets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2200971"/>
            <a:ext cx="4161183" cy="2618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236538" indent="-225425">
              <a:buFontTx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552273" indent="-315736">
              <a:buFontTx/>
              <a:buChar char="o"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Intro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854148" y="1320800"/>
            <a:ext cx="5271052" cy="43434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5" name="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4161183" cy="8293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Headline Here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d, Bullets,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2241611"/>
            <a:ext cx="4161183" cy="26188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236538" indent="-225425">
              <a:buFontTx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552273" indent="-315736">
              <a:buFontTx/>
              <a:buChar char="o"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Intro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537712" y="1320800"/>
            <a:ext cx="2587488" cy="43434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54148" y="1320800"/>
            <a:ext cx="2589576" cy="43434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6" name="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4161183" cy="8293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Headline Here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15" descr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18" descr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22" descr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6800" y="6162804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traight Connector 24"/>
          <p:cNvSpPr/>
          <p:nvPr/>
        </p:nvSpPr>
        <p:spPr>
          <a:xfrm>
            <a:off x="1066800" y="5999967"/>
            <a:ext cx="10058401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 b="1">
                <a:solidFill>
                  <a:srgbClr val="888888"/>
                </a:solidFill>
                <a:latin typeface="Museo Slab 900"/>
                <a:ea typeface="Museo Slab 900"/>
                <a:cs typeface="Museo Slab 900"/>
                <a:sym typeface="Museo Slab 9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357A77-0123-F94F-BF0A-1DB28D54D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useo Slab 700" panose="02000000000000000000" pitchFamily="2" charset="77"/>
              </a:rPr>
              <a:t>SBUH Clinical Rotations Working Group– April 16, 2021</a:t>
            </a:r>
            <a:br>
              <a:rPr lang="en-US" b="1" dirty="0">
                <a:latin typeface="Museo Slab 700" panose="02000000000000000000" pitchFamily="2" charset="77"/>
              </a:rPr>
            </a:br>
            <a:endParaRPr lang="en-US" b="1" dirty="0">
              <a:latin typeface="Museo Slab 700" panose="02000000000000000000" pitchFamily="2" charset="77"/>
            </a:endParaRPr>
          </a:p>
        </p:txBody>
      </p:sp>
      <p:sp>
        <p:nvSpPr>
          <p:cNvPr id="195" name="Slide Number Placeholder 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3"/>
          <p:cNvSpPr txBox="1">
            <a:spLocks noGrp="1"/>
          </p:cNvSpPr>
          <p:nvPr>
            <p:ph type="title"/>
          </p:nvPr>
        </p:nvSpPr>
        <p:spPr>
          <a:xfrm>
            <a:off x="1141955" y="1163372"/>
            <a:ext cx="10058401" cy="521739"/>
          </a:xfrm>
          <a:prstGeom prst="rect">
            <a:avLst/>
          </a:prstGeom>
        </p:spPr>
        <p:txBody>
          <a:bodyPr>
            <a:noAutofit/>
          </a:bodyPr>
          <a:lstStyle>
            <a:lvl1pPr defTabSz="868680">
              <a:defRPr sz="3420"/>
            </a:lvl1pPr>
          </a:lstStyle>
          <a:p>
            <a:r>
              <a:rPr dirty="0"/>
              <a:t>SBUH Clinical Rotations Working Group</a:t>
            </a:r>
          </a:p>
        </p:txBody>
      </p:sp>
      <p:sp>
        <p:nvSpPr>
          <p:cNvPr id="198" name="Text Placeholder 2"/>
          <p:cNvSpPr txBox="1">
            <a:spLocks noGrp="1"/>
          </p:cNvSpPr>
          <p:nvPr>
            <p:ph type="body" idx="1"/>
          </p:nvPr>
        </p:nvSpPr>
        <p:spPr>
          <a:xfrm>
            <a:off x="1151545" y="1838062"/>
            <a:ext cx="9888910" cy="399099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b="1"/>
            </a:pPr>
            <a:r>
              <a:rPr dirty="0"/>
              <a:t>Co-Chairs:  </a:t>
            </a:r>
          </a:p>
          <a:p>
            <a:pPr marL="347663" indent="-347663">
              <a:spcBef>
                <a:spcPts val="0"/>
              </a:spcBef>
              <a:buSzPct val="100000"/>
              <a:buFont typeface="Arial"/>
              <a:buChar char="•"/>
            </a:pPr>
            <a:r>
              <a:rPr dirty="0"/>
              <a:t>John Riley, Associate VP for Finance &amp; Administration for Health Sciences </a:t>
            </a:r>
          </a:p>
          <a:p>
            <a:pPr marL="347663" indent="-347663">
              <a:spcBef>
                <a:spcPts val="0"/>
              </a:spcBef>
              <a:buSzPct val="100000"/>
              <a:buFont typeface="Arial"/>
              <a:buChar char="•"/>
            </a:pPr>
            <a:r>
              <a:rPr dirty="0"/>
              <a:t>Carolyn Santora, Chief Nursing Officer </a:t>
            </a:r>
            <a:endParaRPr b="1" dirty="0"/>
          </a:p>
          <a:p>
            <a:pPr>
              <a:spcBef>
                <a:spcPts val="0"/>
              </a:spcBef>
            </a:pPr>
            <a:endParaRPr b="1" dirty="0"/>
          </a:p>
          <a:p>
            <a:pPr>
              <a:spcBef>
                <a:spcPts val="0"/>
              </a:spcBef>
            </a:pPr>
            <a:r>
              <a:rPr b="1" dirty="0"/>
              <a:t>Initiative Type: </a:t>
            </a:r>
            <a:r>
              <a:rPr lang="en-US" dirty="0"/>
              <a:t>Key enabler to allow for maximization of training and clinical rotation opportunities within Stony Brook University Hospital (SBUH) for the HSC schools. </a:t>
            </a:r>
          </a:p>
          <a:p>
            <a:pPr>
              <a:spcBef>
                <a:spcPts val="0"/>
              </a:spcBef>
            </a:pPr>
            <a:endParaRPr dirty="0"/>
          </a:p>
          <a:p>
            <a:pPr>
              <a:spcBef>
                <a:spcPts val="0"/>
              </a:spcBef>
              <a:defRPr b="1"/>
            </a:pPr>
            <a:r>
              <a:rPr dirty="0"/>
              <a:t>Problem Statement: </a:t>
            </a:r>
            <a:r>
              <a:rPr b="0" dirty="0"/>
              <a:t>Currently there is inconsistency amongst the School/Program on how they coordinate their clinical placements as well as a lack of centralized coordination</a:t>
            </a:r>
            <a:endParaRPr sz="1600" dirty="0"/>
          </a:p>
          <a:p>
            <a:pPr>
              <a:defRPr b="1"/>
            </a:pPr>
            <a:r>
              <a:rPr dirty="0"/>
              <a:t>Opportunity: </a:t>
            </a:r>
            <a:r>
              <a:rPr b="0" dirty="0"/>
              <a:t>Maximize training and clinical rotation opportunities within Stony Brook University Hospital (SBUH) and affiliates for our professional students in the Health Sciences (HS) Schools.</a:t>
            </a:r>
          </a:p>
        </p:txBody>
      </p:sp>
      <p:sp>
        <p:nvSpPr>
          <p:cNvPr id="197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025584" y="6347163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3"/>
          <p:cNvSpPr txBox="1">
            <a:spLocks noGrp="1"/>
          </p:cNvSpPr>
          <p:nvPr>
            <p:ph type="title"/>
          </p:nvPr>
        </p:nvSpPr>
        <p:spPr>
          <a:xfrm>
            <a:off x="1141954" y="1163372"/>
            <a:ext cx="10786189" cy="521739"/>
          </a:xfrm>
          <a:prstGeom prst="rect">
            <a:avLst/>
          </a:prstGeom>
        </p:spPr>
        <p:txBody>
          <a:bodyPr>
            <a:noAutofit/>
          </a:bodyPr>
          <a:lstStyle>
            <a:lvl1pPr defTabSz="868680">
              <a:defRPr sz="3420"/>
            </a:lvl1pPr>
          </a:lstStyle>
          <a:p>
            <a:r>
              <a:rPr sz="3400" dirty="0"/>
              <a:t>Current State</a:t>
            </a:r>
          </a:p>
        </p:txBody>
      </p:sp>
      <p:sp>
        <p:nvSpPr>
          <p:cNvPr id="202" name="Text Placeholder 2"/>
          <p:cNvSpPr txBox="1">
            <a:spLocks noGrp="1"/>
          </p:cNvSpPr>
          <p:nvPr>
            <p:ph type="body" idx="1"/>
          </p:nvPr>
        </p:nvSpPr>
        <p:spPr>
          <a:xfrm>
            <a:off x="1141955" y="1814473"/>
            <a:ext cx="9888909" cy="3702734"/>
          </a:xfrm>
          <a:prstGeom prst="rect">
            <a:avLst/>
          </a:prstGeom>
        </p:spPr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dirty="0"/>
              <a:t>A number of factors contribute to the challenges our schools and programs face when trying to secure clinical placements:</a:t>
            </a:r>
          </a:p>
          <a:p>
            <a:pPr marL="631825" lvl="2" indent="-3476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dirty="0"/>
              <a:t>COVID-19 pandemic limited access, as well as PPE issues for those who could secure spots</a:t>
            </a:r>
          </a:p>
          <a:p>
            <a:pPr marL="631825" lvl="2" indent="-3476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dirty="0"/>
              <a:t>Loss of Winthrop University Hospital as an affiliate</a:t>
            </a:r>
          </a:p>
          <a:p>
            <a:pPr marL="631825" lvl="2" indent="-3476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dirty="0"/>
              <a:t>Limited slots resulting from competing health systems and schools across Long Island and NYC, who prioritize their own students</a:t>
            </a:r>
          </a:p>
          <a:p>
            <a:pPr marL="631825" lvl="2" indent="-3476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dirty="0"/>
              <a:t>Competition across programs from within our own schools, i.e. medical, PA, and NP students compete for limited spots</a:t>
            </a:r>
          </a:p>
          <a:p>
            <a:pPr marL="631825" lvl="2" indent="-3476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dirty="0"/>
              <a:t>Other factors noted: challenges finding preceptors for 12 week commitments (PT/SHTM), difficulties in securing NYC sites (Nursing), and pediatrics rotations in primary care offices (Nursing)</a:t>
            </a:r>
          </a:p>
        </p:txBody>
      </p:sp>
      <p:sp>
        <p:nvSpPr>
          <p:cNvPr id="201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025584" y="6347163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le 3"/>
          <p:cNvSpPr txBox="1">
            <a:spLocks noGrp="1"/>
          </p:cNvSpPr>
          <p:nvPr>
            <p:ph type="title"/>
          </p:nvPr>
        </p:nvSpPr>
        <p:spPr>
          <a:xfrm>
            <a:off x="1141954" y="1163372"/>
            <a:ext cx="10786189" cy="521739"/>
          </a:xfrm>
          <a:prstGeom prst="rect">
            <a:avLst/>
          </a:prstGeom>
        </p:spPr>
        <p:txBody>
          <a:bodyPr>
            <a:noAutofit/>
          </a:bodyPr>
          <a:lstStyle>
            <a:lvl1pPr defTabSz="868680">
              <a:defRPr sz="3420"/>
            </a:lvl1pPr>
          </a:lstStyle>
          <a:p>
            <a:r>
              <a:rPr sz="3400" dirty="0"/>
              <a:t>What We Learned</a:t>
            </a:r>
            <a:r>
              <a:rPr lang="en-US" sz="3400" b="0" baseline="30000" dirty="0"/>
              <a:t>*</a:t>
            </a:r>
            <a:endParaRPr sz="3400" b="0" baseline="30000" dirty="0"/>
          </a:p>
        </p:txBody>
      </p:sp>
      <p:sp>
        <p:nvSpPr>
          <p:cNvPr id="207" name="Text Placeholder 7"/>
          <p:cNvSpPr txBox="1">
            <a:spLocks noGrp="1"/>
          </p:cNvSpPr>
          <p:nvPr>
            <p:ph type="body" sz="half" idx="1"/>
          </p:nvPr>
        </p:nvSpPr>
        <p:spPr>
          <a:xfrm>
            <a:off x="1171574" y="1685111"/>
            <a:ext cx="4938217" cy="3552396"/>
          </a:xfrm>
          <a:prstGeom prst="rect">
            <a:avLst/>
          </a:prstGeom>
        </p:spPr>
        <p:txBody>
          <a:bodyPr/>
          <a:lstStyle/>
          <a:p>
            <a:pPr defTabSz="868680">
              <a:spcBef>
                <a:spcPts val="900"/>
              </a:spcBef>
              <a:defRPr sz="1900" b="1"/>
            </a:pPr>
            <a:r>
              <a:rPr dirty="0"/>
              <a:t>Approximate # of rotations slots “needed”</a:t>
            </a:r>
            <a:r>
              <a:rPr b="0" dirty="0"/>
              <a:t>:</a:t>
            </a:r>
          </a:p>
          <a:p>
            <a:pPr defTabSz="868680">
              <a:spcBef>
                <a:spcPts val="900"/>
              </a:spcBef>
              <a:defRPr sz="1900"/>
            </a:pPr>
            <a:r>
              <a:rPr dirty="0"/>
              <a:t>Medical – 248</a:t>
            </a:r>
          </a:p>
          <a:p>
            <a:pPr defTabSz="868680">
              <a:spcBef>
                <a:spcPts val="900"/>
              </a:spcBef>
              <a:defRPr sz="1900"/>
            </a:pPr>
            <a:r>
              <a:rPr dirty="0"/>
              <a:t>Nursing (Graduate) – 488</a:t>
            </a:r>
          </a:p>
          <a:p>
            <a:pPr defTabSz="868680">
              <a:spcBef>
                <a:spcPts val="900"/>
              </a:spcBef>
              <a:defRPr sz="1900"/>
            </a:pPr>
            <a:r>
              <a:rPr dirty="0"/>
              <a:t>Nursing (Undergraduate) – 240</a:t>
            </a:r>
          </a:p>
          <a:p>
            <a:pPr defTabSz="868680">
              <a:spcBef>
                <a:spcPts val="900"/>
              </a:spcBef>
              <a:defRPr sz="1900"/>
            </a:pPr>
            <a:r>
              <a:rPr dirty="0"/>
              <a:t>Health Technology &amp; Management – 890</a:t>
            </a:r>
          </a:p>
          <a:p>
            <a:pPr defTabSz="868680">
              <a:spcBef>
                <a:spcPts val="900"/>
              </a:spcBef>
              <a:defRPr sz="1900"/>
            </a:pPr>
            <a:r>
              <a:rPr dirty="0"/>
              <a:t>Dietitian – 56</a:t>
            </a:r>
          </a:p>
          <a:p>
            <a:pPr defTabSz="868680">
              <a:spcBef>
                <a:spcPts val="900"/>
              </a:spcBef>
              <a:defRPr sz="1900"/>
            </a:pPr>
            <a:r>
              <a:rPr dirty="0"/>
              <a:t>Social Welfare – 60</a:t>
            </a:r>
          </a:p>
          <a:p>
            <a:pPr defTabSz="868680">
              <a:spcBef>
                <a:spcPts val="900"/>
              </a:spcBef>
              <a:defRPr sz="1900"/>
            </a:pPr>
            <a:r>
              <a:rPr dirty="0"/>
              <a:t>Graduate Medical Education – 733</a:t>
            </a:r>
          </a:p>
          <a:p>
            <a:pPr defTabSz="868680">
              <a:spcBef>
                <a:spcPts val="900"/>
              </a:spcBef>
              <a:defRPr sz="1900"/>
            </a:pPr>
            <a:r>
              <a:rPr dirty="0"/>
              <a:t>Total – 2,715</a:t>
            </a:r>
          </a:p>
        </p:txBody>
      </p:sp>
      <p:sp>
        <p:nvSpPr>
          <p:cNvPr id="208" name="Text Placeholder 7"/>
          <p:cNvSpPr txBox="1"/>
          <p:nvPr/>
        </p:nvSpPr>
        <p:spPr>
          <a:xfrm>
            <a:off x="6262140" y="1698757"/>
            <a:ext cx="4938217" cy="368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000" b="1">
                <a:latin typeface="Museo Slab 300"/>
                <a:ea typeface="Museo Slab 300"/>
                <a:cs typeface="Museo Slab 300"/>
                <a:sym typeface="Museo Slab 300"/>
              </a:defRPr>
            </a:pPr>
            <a:r>
              <a:rPr dirty="0"/>
              <a:t>SBUH Survey (preliminary):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pPr>
            <a:r>
              <a:rPr dirty="0"/>
              <a:t>Medical students seem to take priority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pPr>
            <a:r>
              <a:rPr dirty="0"/>
              <a:t>There may be a large gap between the number of slots the students need and what the Hospital can provide in light of COVID-19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pPr>
            <a:r>
              <a:rPr dirty="0"/>
              <a:t>Space constraints and census are very real concerns and limit placements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pPr>
            <a:r>
              <a:rPr dirty="0"/>
              <a:t>Some departments are very strained (e.g. Neurology)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7D63D7-E0ED-4B55-A227-92CB06B4BA0E}"/>
              </a:ext>
            </a:extLst>
          </p:cNvPr>
          <p:cNvSpPr txBox="1"/>
          <p:nvPr/>
        </p:nvSpPr>
        <p:spPr>
          <a:xfrm>
            <a:off x="1141954" y="5513691"/>
            <a:ext cx="1045253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*Information was obtained through a gap analysis survey with schools/programs regarding clinical placements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5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025584" y="6347163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3"/>
          <p:cNvSpPr txBox="1">
            <a:spLocks noGrp="1"/>
          </p:cNvSpPr>
          <p:nvPr>
            <p:ph type="title"/>
          </p:nvPr>
        </p:nvSpPr>
        <p:spPr>
          <a:xfrm>
            <a:off x="1141954" y="1163372"/>
            <a:ext cx="10786189" cy="521739"/>
          </a:xfrm>
          <a:prstGeom prst="rect">
            <a:avLst/>
          </a:prstGeom>
        </p:spPr>
        <p:txBody>
          <a:bodyPr>
            <a:noAutofit/>
          </a:bodyPr>
          <a:lstStyle>
            <a:lvl1pPr defTabSz="868680">
              <a:defRPr sz="3420"/>
            </a:lvl1pPr>
          </a:lstStyle>
          <a:p>
            <a:r>
              <a:rPr sz="3400" dirty="0"/>
              <a:t>Recommendations</a:t>
            </a:r>
          </a:p>
        </p:txBody>
      </p:sp>
      <p:sp>
        <p:nvSpPr>
          <p:cNvPr id="211" name="Text Placeholder 2"/>
          <p:cNvSpPr txBox="1">
            <a:spLocks noGrp="1"/>
          </p:cNvSpPr>
          <p:nvPr>
            <p:ph type="body" idx="1"/>
          </p:nvPr>
        </p:nvSpPr>
        <p:spPr>
          <a:xfrm>
            <a:off x="1141955" y="1760372"/>
            <a:ext cx="9888909" cy="4150569"/>
          </a:xfrm>
          <a:prstGeom prst="rect">
            <a:avLst/>
          </a:prstGeom>
        </p:spPr>
        <p:txBody>
          <a:bodyPr/>
          <a:lstStyle/>
          <a:p>
            <a:pPr marL="342899" lvl="1" indent="-342899">
              <a:buFont typeface="Arial"/>
            </a:pPr>
            <a:r>
              <a:rPr dirty="0"/>
              <a:t>Create a more uniform process for clinical placements at the school level </a:t>
            </a:r>
            <a:r>
              <a:rPr lang="en-US" dirty="0"/>
              <a:t>that </a:t>
            </a:r>
            <a:r>
              <a:rPr dirty="0"/>
              <a:t>is managed by program coordinators and not students. For some schools, this may require additional FTE support</a:t>
            </a:r>
          </a:p>
          <a:p>
            <a:pPr marL="342899" lvl="1" indent="-342899">
              <a:buFont typeface="Arial"/>
            </a:pPr>
            <a:r>
              <a:rPr dirty="0"/>
              <a:t>Consider an electronic application system similar to what Northwell Health utilizes, </a:t>
            </a:r>
            <a:r>
              <a:rPr lang="en-US" dirty="0"/>
              <a:t>to allow </a:t>
            </a:r>
            <a:r>
              <a:rPr dirty="0"/>
              <a:t>students (through program coordinators) apply to SBM available placements.  This will allow SBUH to give our students priority over outside programs</a:t>
            </a:r>
          </a:p>
          <a:p>
            <a:pPr marL="342899" lvl="1" indent="-342899">
              <a:buFont typeface="Arial"/>
            </a:pPr>
            <a:r>
              <a:rPr dirty="0"/>
              <a:t>Create a central office to coordinate </a:t>
            </a:r>
            <a:r>
              <a:rPr u="sng" dirty="0"/>
              <a:t>all</a:t>
            </a:r>
            <a:r>
              <a:rPr dirty="0"/>
              <a:t> clinical placements (both SBU and non-SBU) within SBM, which primarily includes SBUH and its affiliates</a:t>
            </a:r>
          </a:p>
        </p:txBody>
      </p:sp>
      <p:sp>
        <p:nvSpPr>
          <p:cNvPr id="210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025584" y="6347163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3"/>
          <p:cNvSpPr txBox="1">
            <a:spLocks noGrp="1"/>
          </p:cNvSpPr>
          <p:nvPr>
            <p:ph type="title"/>
          </p:nvPr>
        </p:nvSpPr>
        <p:spPr>
          <a:xfrm>
            <a:off x="1066800" y="1235798"/>
            <a:ext cx="10058400" cy="462374"/>
          </a:xfrm>
          <a:prstGeom prst="rect">
            <a:avLst/>
          </a:prstGeom>
        </p:spPr>
        <p:txBody>
          <a:bodyPr>
            <a:noAutofit/>
          </a:bodyPr>
          <a:lstStyle>
            <a:lvl1pPr defTabSz="768095">
              <a:defRPr sz="3024"/>
            </a:lvl1pPr>
          </a:lstStyle>
          <a:p>
            <a:r>
              <a:rPr sz="3400" dirty="0"/>
              <a:t>Implementation Considerations</a:t>
            </a:r>
          </a:p>
        </p:txBody>
      </p:sp>
      <p:sp>
        <p:nvSpPr>
          <p:cNvPr id="218" name="Text Placeholder 1"/>
          <p:cNvSpPr txBox="1">
            <a:spLocks noGrp="1"/>
          </p:cNvSpPr>
          <p:nvPr>
            <p:ph type="body" idx="1"/>
          </p:nvPr>
        </p:nvSpPr>
        <p:spPr>
          <a:xfrm>
            <a:off x="1066799" y="1719140"/>
            <a:ext cx="10493831" cy="44204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-342900">
              <a:lnSpc>
                <a:spcPct val="9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dirty="0"/>
              <a:t>The work of this group has prompted some beneficial changes already:</a:t>
            </a:r>
          </a:p>
          <a:p>
            <a:pPr marL="971550" lvl="4" indent="-342900">
              <a:spcBef>
                <a:spcPts val="0"/>
              </a:spcBef>
              <a:buFont typeface="Courier New"/>
              <a:buChar char="o"/>
            </a:pPr>
            <a:r>
              <a:rPr dirty="0"/>
              <a:t>Overall awareness of the issues</a:t>
            </a:r>
            <a:endParaRPr dirty="0">
              <a:solidFill>
                <a:srgbClr val="888888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971550" lvl="4" indent="-342900">
              <a:spcBef>
                <a:spcPts val="0"/>
              </a:spcBef>
              <a:buFont typeface="Courier New"/>
              <a:buChar char="o"/>
            </a:pPr>
            <a:r>
              <a:rPr dirty="0"/>
              <a:t>Schools are working collaboratively with the Hospital</a:t>
            </a:r>
            <a:endParaRPr dirty="0">
              <a:solidFill>
                <a:srgbClr val="888888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971550" lvl="4" indent="-342900">
              <a:spcBef>
                <a:spcPts val="0"/>
              </a:spcBef>
              <a:buFont typeface="Courier New"/>
              <a:buChar char="o"/>
            </a:pPr>
            <a:r>
              <a:rPr dirty="0"/>
              <a:t>Inbound requests for clinical rotations, i.e. affiliation agreements, are being vetted with the respective programs first</a:t>
            </a:r>
            <a:endParaRPr dirty="0">
              <a:solidFill>
                <a:srgbClr val="888888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971550" lvl="4" indent="-342900">
              <a:spcBef>
                <a:spcPts val="0"/>
              </a:spcBef>
              <a:buFont typeface="Courier New"/>
              <a:buChar char="o"/>
            </a:pPr>
            <a:r>
              <a:rPr dirty="0"/>
              <a:t>Affiliation Agreements Flow Chart updated to include new approval processes in both the Hospital and Academic Units </a:t>
            </a:r>
            <a:endParaRPr dirty="0">
              <a:solidFill>
                <a:srgbClr val="888888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457200" lvl="1" indent="-3429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en-US" dirty="0"/>
              <a:t>D</a:t>
            </a:r>
            <a:r>
              <a:rPr dirty="0"/>
              <a:t>evelop a review rubric to determine whether to enter into new agreements (non-SBU) or accept non-SBU students where no SBU program exists, based on mission, recruitment, retention, etc. Build on existing outside affiliations and </a:t>
            </a:r>
            <a:r>
              <a:rPr lang="en-US" dirty="0"/>
              <a:t>reduce the number of</a:t>
            </a:r>
            <a:r>
              <a:rPr dirty="0"/>
              <a:t> "one-off" agreements</a:t>
            </a:r>
            <a:endParaRPr lang="en-US" dirty="0"/>
          </a:p>
          <a:p>
            <a:pPr marL="457200" lvl="1" indent="-3429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en-US" dirty="0"/>
              <a:t>Northwell Health has a clinical placement application system that works fairly well and might be a good example of best practices.  However, their system is home grown.  Therefore, we would need to either develop our own or explore other proprietary option available, i.e. ‘off the shelf’.</a:t>
            </a:r>
          </a:p>
          <a:p>
            <a:pPr marL="457200" lvl="1" indent="-342900">
              <a:lnSpc>
                <a:spcPct val="90000"/>
              </a:lnSpc>
              <a:spcBef>
                <a:spcPts val="0"/>
              </a:spcBef>
              <a:buSzPct val="100000"/>
              <a:buFont typeface="Arial"/>
              <a:buChar char="•"/>
            </a:pPr>
            <a:endParaRPr dirty="0"/>
          </a:p>
        </p:txBody>
      </p:sp>
      <p:sp>
        <p:nvSpPr>
          <p:cNvPr id="219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1025584" y="6347163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3"/>
          <p:cNvSpPr txBox="1">
            <a:spLocks noGrp="1"/>
          </p:cNvSpPr>
          <p:nvPr>
            <p:ph type="title"/>
          </p:nvPr>
        </p:nvSpPr>
        <p:spPr>
          <a:xfrm>
            <a:off x="1172664" y="1191071"/>
            <a:ext cx="10058401" cy="462374"/>
          </a:xfrm>
          <a:prstGeom prst="rect">
            <a:avLst/>
          </a:prstGeom>
        </p:spPr>
        <p:txBody>
          <a:bodyPr>
            <a:normAutofit/>
          </a:bodyPr>
          <a:lstStyle>
            <a:lvl1pPr defTabSz="694944">
              <a:defRPr sz="3040"/>
            </a:lvl1pPr>
          </a:lstStyle>
          <a:p>
            <a:r>
              <a:rPr sz="3400" dirty="0"/>
              <a:t>Cost/Benefit Analysis</a:t>
            </a:r>
          </a:p>
        </p:txBody>
      </p:sp>
      <p:sp>
        <p:nvSpPr>
          <p:cNvPr id="214" name="Text Placeholder 1"/>
          <p:cNvSpPr txBox="1">
            <a:spLocks noGrp="1"/>
          </p:cNvSpPr>
          <p:nvPr>
            <p:ph type="body" idx="1"/>
          </p:nvPr>
        </p:nvSpPr>
        <p:spPr>
          <a:xfrm>
            <a:off x="1162049" y="1719140"/>
            <a:ext cx="10493831" cy="4420432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Benefits</a:t>
            </a:r>
          </a:p>
          <a:p>
            <a:pPr marL="914400" lvl="1" indent="-4572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</a:pPr>
            <a:r>
              <a:rPr dirty="0"/>
              <a:t>Significant process improvement and reputation/strategic impact</a:t>
            </a:r>
          </a:p>
          <a:p>
            <a:pPr>
              <a:defRPr b="1"/>
            </a:pPr>
            <a:r>
              <a:rPr dirty="0"/>
              <a:t>Costs/Investments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</a:pPr>
            <a:r>
              <a:rPr dirty="0"/>
              <a:t>One-time investment for software development/purchase</a:t>
            </a:r>
            <a:r>
              <a:rPr lang="en-US" dirty="0"/>
              <a:t> (more research is required)</a:t>
            </a:r>
            <a:endParaRPr dirty="0">
              <a:solidFill>
                <a:srgbClr val="888888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</a:pPr>
            <a:r>
              <a:rPr dirty="0"/>
              <a:t>Recurring costs </a:t>
            </a:r>
            <a:r>
              <a:rPr lang="en-US" dirty="0"/>
              <a:t>for license</a:t>
            </a:r>
            <a:endParaRPr dirty="0">
              <a:solidFill>
                <a:srgbClr val="888888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</a:pPr>
            <a:r>
              <a:rPr lang="en-US" dirty="0"/>
              <a:t>~</a:t>
            </a:r>
            <a:r>
              <a:rPr dirty="0"/>
              <a:t>3 FTE to implement</a:t>
            </a:r>
          </a:p>
          <a:p>
            <a:pPr>
              <a:defRPr b="1"/>
            </a:pPr>
            <a:r>
              <a:rPr dirty="0"/>
              <a:t>Ease of Implementation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</a:pPr>
            <a:r>
              <a:rPr dirty="0"/>
              <a:t>~ 12 month implementation timeline</a:t>
            </a:r>
            <a:endParaRPr dirty="0">
              <a:solidFill>
                <a:srgbClr val="888888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</a:pPr>
            <a:r>
              <a:rPr dirty="0"/>
              <a:t>Moderate complexity</a:t>
            </a:r>
          </a:p>
        </p:txBody>
      </p:sp>
      <p:sp>
        <p:nvSpPr>
          <p:cNvPr id="215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1025584" y="6347163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0A187DFB-0E59-6946-B8B6-547C51F51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80839"/>
            <a:ext cx="10058400" cy="462373"/>
          </a:xfrm>
        </p:spPr>
        <p:txBody>
          <a:bodyPr>
            <a:noAutofit/>
          </a:bodyPr>
          <a:lstStyle/>
          <a:p>
            <a:pPr algn="ctr"/>
            <a:r>
              <a:rPr lang="en-US" sz="3400" dirty="0"/>
              <a:t>Questions</a:t>
            </a:r>
          </a:p>
        </p:txBody>
      </p:sp>
      <p:pic>
        <p:nvPicPr>
          <p:cNvPr id="5" name="object 15" descr="Question mark graphic">
            <a:extLst>
              <a:ext uri="{FF2B5EF4-FFF2-40B4-BE49-F238E27FC236}">
                <a16:creationId xmlns:a16="http://schemas.microsoft.com/office/drawing/2014/main" id="{C4D043FB-DFE9-E94F-824E-B27475DE4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902" y="1969005"/>
            <a:ext cx="3810001" cy="379781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D14ED8B-6798-1C41-AA68-F2E3B9792A4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25584" y="6347163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94569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691</Words>
  <Application>Microsoft Macintosh PowerPoint</Application>
  <PresentationFormat>Widescreen</PresentationFormat>
  <Paragraphs>64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Museo Slab 700</vt:lpstr>
      <vt:lpstr>Effra Heavy</vt:lpstr>
      <vt:lpstr>Museo Slab 900</vt:lpstr>
      <vt:lpstr>Calibri</vt:lpstr>
      <vt:lpstr>Arial</vt:lpstr>
      <vt:lpstr>Museo Slab 300</vt:lpstr>
      <vt:lpstr>Courier New</vt:lpstr>
      <vt:lpstr>Effra</vt:lpstr>
      <vt:lpstr>Calibri Light</vt:lpstr>
      <vt:lpstr>Helvetica</vt:lpstr>
      <vt:lpstr>Office Theme</vt:lpstr>
      <vt:lpstr>SBUH Clinical Rotations Working Group– April 16, 2021 </vt:lpstr>
      <vt:lpstr>SBUH Clinical Rotations Working Group</vt:lpstr>
      <vt:lpstr>Current State</vt:lpstr>
      <vt:lpstr>What We Learned*</vt:lpstr>
      <vt:lpstr>Recommendations</vt:lpstr>
      <vt:lpstr>Implementation Considerations</vt:lpstr>
      <vt:lpstr>Cost/Benefit Analysis</vt:lpstr>
      <vt:lpstr>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SBUH Clinical Rotations Working Group</dc:title>
  <dc:subject/>
  <dc:creator/>
  <cp:keywords/>
  <dc:description/>
  <cp:lastModifiedBy>Allison Schwartz</cp:lastModifiedBy>
  <cp:revision>10</cp:revision>
  <dcterms:modified xsi:type="dcterms:W3CDTF">2021-06-22T15:53:43Z</dcterms:modified>
  <cp:category/>
</cp:coreProperties>
</file>