
<file path=[Content_Types].xml><?xml version="1.0" encoding="utf-8"?>
<Types xmlns="http://schemas.openxmlformats.org/package/2006/content-types">
  <Default Extension="emf" ContentType="image/x-emf"/>
  <Default Extension="jpeg" ContentType="image/jpeg"/>
  <Default Extension="jpg" ContentType="image/tif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5.jpg" ContentType="image/jpeg"/>
  <Override PartName="/ppt/theme/theme2.xml" ContentType="application/vnd.openxmlformats-officedocument.theme+xml"/>
  <Override PartName="/ppt/notesSlides/notesSlide1.xml" ContentType="application/vnd.openxmlformats-officedocument.presentationml.notesSlide+xml"/>
  <Override PartName="/ppt/media/image10.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1435" r:id="rId2"/>
    <p:sldId id="1546" r:id="rId3"/>
    <p:sldId id="1556" r:id="rId4"/>
    <p:sldId id="1557" r:id="rId5"/>
    <p:sldId id="1561" r:id="rId6"/>
    <p:sldId id="1560" r:id="rId7"/>
    <p:sldId id="1558" r:id="rId8"/>
    <p:sldId id="1559" r:id="rId9"/>
    <p:sldId id="1545" r:id="rId10"/>
    <p:sldId id="1500"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3840" userDrawn="1">
          <p15:clr>
            <a:srgbClr val="A4A3A4"/>
          </p15:clr>
        </p15:guide>
        <p15:guide id="3" orient="horz" pos="4104" userDrawn="1">
          <p15:clr>
            <a:srgbClr val="A4A3A4"/>
          </p15:clr>
        </p15:guide>
        <p15:guide id="4" pos="1488" userDrawn="1">
          <p15:clr>
            <a:srgbClr val="A4A3A4"/>
          </p15:clr>
        </p15:guide>
        <p15:guide id="5" pos="5400" userDrawn="1">
          <p15:clr>
            <a:srgbClr val="A4A3A4"/>
          </p15:clr>
        </p15:guide>
        <p15:guide id="6" orient="horz" pos="1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Santella" initials="PS" lastIdx="1" clrIdx="0">
    <p:extLst>
      <p:ext uri="{19B8F6BF-5375-455C-9EA6-DF929625EA0E}">
        <p15:presenceInfo xmlns:p15="http://schemas.microsoft.com/office/powerpoint/2012/main" userId="c842f0ce8025bc9e" providerId="Windows Live"/>
      </p:ext>
    </p:extLst>
  </p:cmAuthor>
  <p:cmAuthor id="2" name="Jen Rettig" initials="JR" lastIdx="1" clrIdx="1"/>
  <p:cmAuthor id="3" name="Marrisa J Trachtenberg" initials="MJT" lastIdx="5" clrIdx="2">
    <p:extLst>
      <p:ext uri="{19B8F6BF-5375-455C-9EA6-DF929625EA0E}">
        <p15:presenceInfo xmlns:p15="http://schemas.microsoft.com/office/powerpoint/2012/main" userId="S-1-5-21-30371924-1664817342-1491421105-2254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E6"/>
    <a:srgbClr val="1D4679"/>
    <a:srgbClr val="7B7A7B"/>
    <a:srgbClr val="5E8EF7"/>
    <a:srgbClr val="F1EA86"/>
    <a:srgbClr val="CC0000"/>
    <a:srgbClr val="FF9300"/>
    <a:srgbClr val="990000"/>
    <a:srgbClr val="000000"/>
    <a:srgbClr val="9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95739" autoAdjust="0"/>
  </p:normalViewPr>
  <p:slideViewPr>
    <p:cSldViewPr snapToGrid="0" snapToObjects="1" showGuides="1">
      <p:cViewPr varScale="1">
        <p:scale>
          <a:sx n="125" d="100"/>
          <a:sy n="125" d="100"/>
        </p:scale>
        <p:origin x="856" y="176"/>
      </p:cViewPr>
      <p:guideLst>
        <p:guide orient="horz" pos="1392"/>
        <p:guide pos="3840"/>
        <p:guide orient="horz" pos="4104"/>
        <p:guide pos="1488"/>
        <p:guide pos="5400"/>
        <p:guide orient="horz" pos="1608"/>
      </p:guideLst>
    </p:cSldViewPr>
  </p:slideViewPr>
  <p:outlineViewPr>
    <p:cViewPr>
      <p:scale>
        <a:sx n="33" d="100"/>
        <a:sy n="33" d="100"/>
      </p:scale>
      <p:origin x="0" y="0"/>
    </p:cViewPr>
  </p:outlineViewPr>
  <p:notesTextViewPr>
    <p:cViewPr>
      <p:scale>
        <a:sx n="1" d="1"/>
        <a:sy n="1" d="1"/>
      </p:scale>
      <p:origin x="0" y="0"/>
    </p:cViewPr>
  </p:notesTextViewPr>
  <p:sorterViewPr>
    <p:cViewPr>
      <p:scale>
        <a:sx n="154" d="100"/>
        <a:sy n="154" d="100"/>
      </p:scale>
      <p:origin x="0" y="0"/>
    </p:cViewPr>
  </p:sorterViewPr>
  <p:notesViewPr>
    <p:cSldViewPr snapToGrid="0" snapToObjects="1">
      <p:cViewPr varScale="1">
        <p:scale>
          <a:sx n="82" d="100"/>
          <a:sy n="82" d="100"/>
        </p:scale>
        <p:origin x="391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B73CD996-931B-1041-8CED-4F36655CE847}" type="datetimeFigureOut">
              <a:rPr lang="en-US" smtClean="0"/>
              <a:t>12/8/20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E45BE491-9445-D640-A8B7-1CE7702A407F}" type="slidenum">
              <a:rPr lang="en-US" smtClean="0"/>
              <a:t>‹#›</a:t>
            </a:fld>
            <a:endParaRPr lang="en-US"/>
          </a:p>
        </p:txBody>
      </p:sp>
    </p:spTree>
    <p:extLst>
      <p:ext uri="{BB962C8B-B14F-4D97-AF65-F5344CB8AC3E}">
        <p14:creationId xmlns:p14="http://schemas.microsoft.com/office/powerpoint/2010/main" val="373705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-Moderators Remarks:</a:t>
            </a:r>
          </a:p>
          <a:p>
            <a:endParaRPr lang="en-US" dirty="0"/>
          </a:p>
          <a:p>
            <a:r>
              <a:rPr lang="en-US" dirty="0"/>
              <a:t>Thank you all for attending today’s Community Conversation via Zoom.  I’d first like to introduce my self.  [Insert Intro – Brief} and I am pleased to be able to introduce you President </a:t>
            </a:r>
            <a:r>
              <a:rPr lang="en-US" dirty="0" err="1"/>
              <a:t>Maurie</a:t>
            </a:r>
            <a:r>
              <a:rPr lang="en-US" dirty="0"/>
              <a:t> McInnis who will kick off this conversation today.  She is also joined by Kathy </a:t>
            </a:r>
            <a:r>
              <a:rPr lang="en-US" dirty="0" err="1"/>
              <a:t>Byinton</a:t>
            </a:r>
            <a:r>
              <a:rPr lang="en-US" dirty="0"/>
              <a:t>, our SVP for Finance and Operations.</a:t>
            </a:r>
          </a:p>
          <a:p>
            <a:endParaRPr lang="en-US" dirty="0"/>
          </a:p>
          <a:p>
            <a:r>
              <a:rPr lang="en-US" dirty="0"/>
              <a:t>In terms of our agenda today….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5BE491-9445-D640-A8B7-1CE7702A40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97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Well thank you Kathy.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know this is sobering news – and some of it is quite complicated.  That’s why I’d encourage you to also visit the website that was launched earlier this week called Achieving Financial Sustainability.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it is sobering, in the broader context of our economy and in higher education itself in which lay-offs, furloughs, and program cuts have become common, these are relatively modest, albeit unwelcome, changes.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have tried to soften the impact to individual units by paying the $9.7 million scheduled CSI raise out of our fast-depleting reserves rather than asking departments to come up with cuts or off-sets to pay for this increase in costs.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this is a short-term fix to what is a long-term, systemic problem.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strongly believe that information is power and that we all need to have a shared understanding of how we got here and where we are going to go in the future.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don’t have the answers.  And even if I had been president at Stony Brook for more than six weeks, I still wouldn’t have the answers!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going to take all of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successfully address our budget over the next three years or so, we must, as a community, begin a more substantive series of conversations and discussions across our campus.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that we have active participation and engagement from faculty and staff.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need to be strategic, collaborative, open, and future-focused. And we will.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look forward to your ideas and sharing more information with you in the coming weeks about next steps.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and we’ll now take questions.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45BE491-9445-D640-A8B7-1CE7702A407F}" type="slidenum">
              <a:rPr lang="en-US" smtClean="0"/>
              <a:t>10</a:t>
            </a:fld>
            <a:endParaRPr lang="en-US"/>
          </a:p>
        </p:txBody>
      </p:sp>
    </p:spTree>
    <p:extLst>
      <p:ext uri="{BB962C8B-B14F-4D97-AF65-F5344CB8AC3E}">
        <p14:creationId xmlns:p14="http://schemas.microsoft.com/office/powerpoint/2010/main" val="440962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F0933-5196-BA4B-AE15-7F3DA5518FFA}"/>
              </a:ext>
            </a:extLst>
          </p:cNvPr>
          <p:cNvPicPr>
            <a:picLocks noChangeAspect="1"/>
          </p:cNvPicPr>
          <p:nvPr userDrawn="1"/>
        </p:nvPicPr>
        <p:blipFill>
          <a:blip r:embed="rId2"/>
          <a:stretch>
            <a:fillRect/>
          </a:stretch>
        </p:blipFill>
        <p:spPr>
          <a:xfrm>
            <a:off x="0" y="0"/>
            <a:ext cx="12201896" cy="6858000"/>
          </a:xfrm>
          <a:prstGeom prst="rect">
            <a:avLst/>
          </a:prstGeom>
        </p:spPr>
      </p:pic>
      <p:sp>
        <p:nvSpPr>
          <p:cNvPr id="2" name="Title 1">
            <a:extLst>
              <a:ext uri="{FF2B5EF4-FFF2-40B4-BE49-F238E27FC236}">
                <a16:creationId xmlns:a16="http://schemas.microsoft.com/office/drawing/2014/main" id="{20C54579-7F16-DC40-991D-71D97A52E1EB}"/>
              </a:ext>
            </a:extLst>
          </p:cNvPr>
          <p:cNvSpPr>
            <a:spLocks noGrp="1"/>
          </p:cNvSpPr>
          <p:nvPr>
            <p:ph type="ctrTitle" hasCustomPrompt="1"/>
          </p:nvPr>
        </p:nvSpPr>
        <p:spPr>
          <a:xfrm>
            <a:off x="1029222" y="1383120"/>
            <a:ext cx="9181578" cy="2964689"/>
          </a:xfrm>
          <a:prstGeom prst="rect">
            <a:avLst/>
          </a:prstGeom>
        </p:spPr>
        <p:txBody>
          <a:bodyPr lIns="0" tIns="0" rIns="0" bIns="0" anchor="t"/>
          <a:lstStyle>
            <a:lvl1pPr algn="l">
              <a:lnSpc>
                <a:spcPts val="5500"/>
              </a:lnSpc>
              <a:defRPr sz="6500" b="1" i="0">
                <a:solidFill>
                  <a:schemeClr val="bg1"/>
                </a:solidFill>
                <a:latin typeface="Verdana Bold"/>
              </a:defRPr>
            </a:lvl1pPr>
          </a:lstStyle>
          <a:p>
            <a:r>
              <a:rPr lang="en-US" dirty="0"/>
              <a:t>PLACE</a:t>
            </a:r>
            <a:br>
              <a:rPr lang="en-US" dirty="0"/>
            </a:br>
            <a:r>
              <a:rPr lang="en-US" dirty="0"/>
              <a:t>YOUR PRESENTATION NAME HERE</a:t>
            </a:r>
          </a:p>
        </p:txBody>
      </p:sp>
      <p:sp>
        <p:nvSpPr>
          <p:cNvPr id="3" name="Subtitle 2">
            <a:extLst>
              <a:ext uri="{FF2B5EF4-FFF2-40B4-BE49-F238E27FC236}">
                <a16:creationId xmlns:a16="http://schemas.microsoft.com/office/drawing/2014/main" id="{2A8F9771-474B-A54B-AC0A-176B7B2C9870}"/>
              </a:ext>
            </a:extLst>
          </p:cNvPr>
          <p:cNvSpPr>
            <a:spLocks noGrp="1"/>
          </p:cNvSpPr>
          <p:nvPr>
            <p:ph type="subTitle" idx="1" hasCustomPrompt="1"/>
          </p:nvPr>
        </p:nvSpPr>
        <p:spPr>
          <a:xfrm>
            <a:off x="1066800" y="4655811"/>
            <a:ext cx="9144000" cy="982555"/>
          </a:xfrm>
          <a:prstGeom prst="rect">
            <a:avLst/>
          </a:prstGeom>
        </p:spPr>
        <p:txBody>
          <a:bodyPr lIns="0" tIns="0" rIns="0" bIns="0"/>
          <a:lstStyle>
            <a:lvl1pPr marL="0" indent="0" algn="l">
              <a:lnSpc>
                <a:spcPts val="3000"/>
              </a:lnSpc>
              <a:buNone/>
              <a:defRPr sz="2000" b="1" i="0">
                <a:solidFill>
                  <a:schemeClr val="bg1"/>
                </a:solidFill>
                <a:latin typeface="Georgia Bold"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 • DATE</a:t>
            </a:r>
            <a:br>
              <a:rPr lang="en-US" dirty="0"/>
            </a:br>
            <a:r>
              <a:rPr lang="en-US" dirty="0"/>
              <a:t>Presenter Name</a:t>
            </a:r>
          </a:p>
        </p:txBody>
      </p:sp>
      <p:sp>
        <p:nvSpPr>
          <p:cNvPr id="6" name="Slide Number Placeholder 5">
            <a:extLst>
              <a:ext uri="{FF2B5EF4-FFF2-40B4-BE49-F238E27FC236}">
                <a16:creationId xmlns:a16="http://schemas.microsoft.com/office/drawing/2014/main" id="{25D256E9-7C81-0045-BE9A-B7BAEA2C8ECE}"/>
              </a:ext>
            </a:extLst>
          </p:cNvPr>
          <p:cNvSpPr>
            <a:spLocks noGrp="1"/>
          </p:cNvSpPr>
          <p:nvPr>
            <p:ph type="sldNum" sz="quarter" idx="12"/>
          </p:nvPr>
        </p:nvSpPr>
        <p:spPr>
          <a:xfrm>
            <a:off x="8457156" y="6286521"/>
            <a:ext cx="2743200" cy="365125"/>
          </a:xfrm>
          <a:prstGeom prst="rect">
            <a:avLst/>
          </a:prstGeom>
        </p:spPr>
        <p:txBody>
          <a:bodyPr/>
          <a:lstStyle>
            <a:lvl1pPr>
              <a:defRPr>
                <a:solidFill>
                  <a:schemeClr val="bg1"/>
                </a:solidFill>
              </a:defRPr>
            </a:lvl1pPr>
          </a:lstStyle>
          <a:p>
            <a:fld id="{88AEDF26-E5C1-7243-A0E0-6304CF8365AC}" type="slidenum">
              <a:rPr lang="en-US" smtClean="0"/>
              <a:pPr/>
              <a:t>‹#›</a:t>
            </a:fld>
            <a:endParaRPr lang="en-US" dirty="0"/>
          </a:p>
        </p:txBody>
      </p:sp>
      <p:pic>
        <p:nvPicPr>
          <p:cNvPr id="12" name="Picture 11">
            <a:extLst>
              <a:ext uri="{FF2B5EF4-FFF2-40B4-BE49-F238E27FC236}">
                <a16:creationId xmlns:a16="http://schemas.microsoft.com/office/drawing/2014/main" id="{9CBE95B6-06F3-AC4B-B000-8AC293646612}"/>
              </a:ext>
            </a:extLst>
          </p:cNvPr>
          <p:cNvPicPr>
            <a:picLocks noChangeAspect="1"/>
          </p:cNvPicPr>
          <p:nvPr userDrawn="1"/>
        </p:nvPicPr>
        <p:blipFill>
          <a:blip r:embed="rId3"/>
          <a:stretch>
            <a:fillRect/>
          </a:stretch>
        </p:blipFill>
        <p:spPr>
          <a:xfrm>
            <a:off x="1066800" y="384404"/>
            <a:ext cx="2603326" cy="439999"/>
          </a:xfrm>
          <a:prstGeom prst="rect">
            <a:avLst/>
          </a:prstGeom>
        </p:spPr>
      </p:pic>
      <p:cxnSp>
        <p:nvCxnSpPr>
          <p:cNvPr id="13" name="Straight Connector 12">
            <a:extLst>
              <a:ext uri="{FF2B5EF4-FFF2-40B4-BE49-F238E27FC236}">
                <a16:creationId xmlns:a16="http://schemas.microsoft.com/office/drawing/2014/main" id="{2835488E-804A-EF42-BC44-A11DA99D701F}"/>
              </a:ext>
            </a:extLst>
          </p:cNvPr>
          <p:cNvCxnSpPr/>
          <p:nvPr userDrawn="1"/>
        </p:nvCxnSpPr>
        <p:spPr>
          <a:xfrm>
            <a:off x="1066800" y="5999967"/>
            <a:ext cx="10058400" cy="0"/>
          </a:xfrm>
          <a:prstGeom prst="line">
            <a:avLst/>
          </a:prstGeom>
          <a:ln w="254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542EF15-EDEA-2B43-B3C5-4617634C77FB}"/>
              </a:ext>
            </a:extLst>
          </p:cNvPr>
          <p:cNvPicPr>
            <a:picLocks noChangeAspect="1"/>
          </p:cNvPicPr>
          <p:nvPr userDrawn="1"/>
        </p:nvPicPr>
        <p:blipFill>
          <a:blip r:embed="rId4"/>
          <a:stretch>
            <a:fillRect/>
          </a:stretch>
        </p:blipFill>
        <p:spPr>
          <a:xfrm>
            <a:off x="1066800" y="6161150"/>
            <a:ext cx="1023257" cy="376616"/>
          </a:xfrm>
          <a:prstGeom prst="rect">
            <a:avLst/>
          </a:prstGeom>
        </p:spPr>
      </p:pic>
    </p:spTree>
    <p:extLst>
      <p:ext uri="{BB962C8B-B14F-4D97-AF65-F5344CB8AC3E}">
        <p14:creationId xmlns:p14="http://schemas.microsoft.com/office/powerpoint/2010/main" val="250236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Line Hed &amp;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Verdana Bold"/>
              </a:defRPr>
            </a:lvl1pPr>
          </a:lstStyle>
          <a:p>
            <a:r>
              <a:rPr lang="en-US" dirty="0"/>
              <a:t>1-Line Headline Here</a:t>
            </a:r>
          </a:p>
        </p:txBody>
      </p:sp>
      <p:sp>
        <p:nvSpPr>
          <p:cNvPr id="3" name="Text Placeholder 2">
            <a:extLst>
              <a:ext uri="{FF2B5EF4-FFF2-40B4-BE49-F238E27FC236}">
                <a16:creationId xmlns:a16="http://schemas.microsoft.com/office/drawing/2014/main" id="{EBCB719A-F0E0-FD49-8262-6EEBC0D59516}"/>
              </a:ext>
            </a:extLst>
          </p:cNvPr>
          <p:cNvSpPr>
            <a:spLocks noGrp="1"/>
          </p:cNvSpPr>
          <p:nvPr>
            <p:ph type="body" idx="1" hasCustomPrompt="1"/>
          </p:nvPr>
        </p:nvSpPr>
        <p:spPr>
          <a:xfrm>
            <a:off x="1066800" y="914400"/>
            <a:ext cx="10058400" cy="3884427"/>
          </a:xfrm>
          <a:prstGeom prst="rect">
            <a:avLst/>
          </a:prstGeom>
        </p:spPr>
        <p:txBody>
          <a:bodyPr lIns="0" tIns="0" rIns="0" bIns="0"/>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Type copy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a:p>
            <a:r>
              <a:rPr lang="en-US" dirty="0"/>
              <a:t>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himenaeos</a:t>
            </a:r>
            <a:r>
              <a:rPr lang="en-US" dirty="0"/>
              <a:t>. Integer ante </a:t>
            </a:r>
            <a:r>
              <a:rPr lang="en-US" dirty="0" err="1"/>
              <a:t>eros</a:t>
            </a:r>
            <a:r>
              <a:rPr lang="en-US" dirty="0"/>
              <a:t>, </a:t>
            </a:r>
            <a:r>
              <a:rPr lang="en-US" dirty="0" err="1"/>
              <a:t>lobortis</a:t>
            </a:r>
            <a:r>
              <a:rPr lang="en-US" dirty="0"/>
              <a:t> </a:t>
            </a:r>
            <a:r>
              <a:rPr lang="en-US" dirty="0" err="1"/>
              <a:t>ultrices</a:t>
            </a:r>
            <a:r>
              <a:rPr lang="en-US" dirty="0"/>
              <a:t> libero id, </a:t>
            </a:r>
            <a:r>
              <a:rPr lang="en-US" dirty="0" err="1"/>
              <a:t>fringilla</a:t>
            </a:r>
            <a:r>
              <a:rPr lang="en-US" dirty="0"/>
              <a:t> </a:t>
            </a:r>
            <a:r>
              <a:rPr lang="en-US" dirty="0" err="1"/>
              <a:t>congue</a:t>
            </a:r>
            <a:r>
              <a:rPr lang="en-US" dirty="0"/>
              <a:t> dolor. </a:t>
            </a:r>
            <a:r>
              <a:rPr lang="en-US" dirty="0" err="1"/>
              <a:t>Sed</a:t>
            </a:r>
            <a:r>
              <a:rPr lang="en-US" dirty="0"/>
              <a:t> </a:t>
            </a:r>
            <a:r>
              <a:rPr lang="en-US" dirty="0" err="1"/>
              <a:t>nec</a:t>
            </a:r>
            <a:r>
              <a:rPr lang="en-US" dirty="0"/>
              <a:t> </a:t>
            </a:r>
            <a:r>
              <a:rPr lang="en-US" dirty="0" err="1"/>
              <a:t>lectus</a:t>
            </a:r>
            <a:r>
              <a:rPr lang="en-US" dirty="0"/>
              <a:t> </a:t>
            </a:r>
            <a:r>
              <a:rPr lang="en-US" dirty="0" err="1"/>
              <a:t>tellus</a:t>
            </a:r>
            <a:r>
              <a:rPr lang="en-US" dirty="0"/>
              <a:t>. </a:t>
            </a:r>
            <a:r>
              <a:rPr lang="en-US" dirty="0" err="1"/>
              <a:t>Curabitur</a:t>
            </a:r>
            <a:r>
              <a:rPr lang="en-US" dirty="0"/>
              <a:t> </a:t>
            </a:r>
            <a:r>
              <a:rPr lang="en-US" dirty="0" err="1"/>
              <a:t>eu</a:t>
            </a:r>
            <a:r>
              <a:rPr lang="en-US" dirty="0"/>
              <a:t> </a:t>
            </a:r>
            <a:r>
              <a:rPr lang="en-US" dirty="0" err="1"/>
              <a:t>lectus</a:t>
            </a:r>
            <a:r>
              <a:rPr lang="en-US" dirty="0"/>
              <a:t> </a:t>
            </a:r>
            <a:r>
              <a:rPr lang="en-US" dirty="0" err="1"/>
              <a:t>vel</a:t>
            </a:r>
            <a:r>
              <a:rPr lang="en-US" dirty="0"/>
              <a:t> ante </a:t>
            </a:r>
            <a:r>
              <a:rPr lang="en-US" dirty="0" err="1"/>
              <a:t>luctus</a:t>
            </a:r>
            <a:r>
              <a:rPr lang="en-US" dirty="0"/>
              <a:t> </a:t>
            </a:r>
            <a:r>
              <a:rPr lang="en-US" dirty="0" err="1"/>
              <a:t>condimentum</a:t>
            </a:r>
            <a:r>
              <a:rPr lang="en-US" dirty="0"/>
              <a:t>. </a:t>
            </a:r>
          </a:p>
        </p:txBody>
      </p:sp>
    </p:spTree>
    <p:extLst>
      <p:ext uri="{BB962C8B-B14F-4D97-AF65-F5344CB8AC3E}">
        <p14:creationId xmlns:p14="http://schemas.microsoft.com/office/powerpoint/2010/main" val="123082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ademic Portfol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1757541"/>
            <a:ext cx="10058400" cy="560723"/>
          </a:xfrm>
          <a:prstGeom prst="rect">
            <a:avLst/>
          </a:prstGeom>
        </p:spPr>
        <p:txBody>
          <a:bodyPr lIns="0" tIns="0" rIns="0" bIns="0" anchor="ctr" anchorCtr="0"/>
          <a:lstStyle>
            <a:lvl1pPr>
              <a:lnSpc>
                <a:spcPct val="100000"/>
              </a:lnSpc>
              <a:defRPr sz="3600" b="1" i="0">
                <a:solidFill>
                  <a:schemeClr val="accent1"/>
                </a:solidFill>
                <a:latin typeface="Verdana Bold"/>
              </a:defRPr>
            </a:lvl1pPr>
          </a:lstStyle>
          <a:p>
            <a:r>
              <a:rPr lang="en-US" dirty="0"/>
              <a:t>1-Line Headline Here</a:t>
            </a:r>
          </a:p>
        </p:txBody>
      </p:sp>
      <p:grpSp>
        <p:nvGrpSpPr>
          <p:cNvPr id="4" name="Group 3">
            <a:extLst>
              <a:ext uri="{FF2B5EF4-FFF2-40B4-BE49-F238E27FC236}">
                <a16:creationId xmlns:a16="http://schemas.microsoft.com/office/drawing/2014/main" id="{0C7F751B-2CA0-2648-B958-66754BC420FE}"/>
              </a:ext>
            </a:extLst>
          </p:cNvPr>
          <p:cNvGrpSpPr>
            <a:grpSpLocks noChangeAspect="1"/>
          </p:cNvGrpSpPr>
          <p:nvPr userDrawn="1"/>
        </p:nvGrpSpPr>
        <p:grpSpPr>
          <a:xfrm>
            <a:off x="1082811" y="275254"/>
            <a:ext cx="1097281" cy="1105005"/>
            <a:chOff x="2854215" y="3553453"/>
            <a:chExt cx="1100529" cy="991842"/>
          </a:xfrm>
        </p:grpSpPr>
        <p:sp>
          <p:nvSpPr>
            <p:cNvPr id="5" name="Oval 4">
              <a:extLst>
                <a:ext uri="{FF2B5EF4-FFF2-40B4-BE49-F238E27FC236}">
                  <a16:creationId xmlns:a16="http://schemas.microsoft.com/office/drawing/2014/main" id="{3BB6517A-E529-3043-BBCA-355D287B5282}"/>
                </a:ext>
              </a:extLst>
            </p:cNvPr>
            <p:cNvSpPr/>
            <p:nvPr/>
          </p:nvSpPr>
          <p:spPr bwMode="auto">
            <a:xfrm>
              <a:off x="2854215" y="3553453"/>
              <a:ext cx="1100529" cy="991842"/>
            </a:xfrm>
            <a:prstGeom prst="ellipse">
              <a:avLst/>
            </a:prstGeom>
            <a:solidFill>
              <a:srgbClr val="BDCF9D"/>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0DADF37-AA4A-8649-8C19-A1A1E5F6AC03}"/>
                </a:ext>
              </a:extLst>
            </p:cNvPr>
            <p:cNvPicPr>
              <a:picLocks noChangeAspect="1"/>
            </p:cNvPicPr>
            <p:nvPr/>
          </p:nvPicPr>
          <p:blipFill>
            <a:blip r:embed="rId2"/>
            <a:stretch>
              <a:fillRect/>
            </a:stretch>
          </p:blipFill>
          <p:spPr>
            <a:xfrm>
              <a:off x="3026528" y="3866494"/>
              <a:ext cx="755904" cy="365759"/>
            </a:xfrm>
            <a:prstGeom prst="rect">
              <a:avLst/>
            </a:prstGeom>
          </p:spPr>
        </p:pic>
      </p:grpSp>
      <p:sp>
        <p:nvSpPr>
          <p:cNvPr id="12" name="Text Placeholder 3">
            <a:extLst>
              <a:ext uri="{FF2B5EF4-FFF2-40B4-BE49-F238E27FC236}">
                <a16:creationId xmlns:a16="http://schemas.microsoft.com/office/drawing/2014/main" id="{8BA425A9-4D95-944B-88A0-EFDC8C72C5F6}"/>
              </a:ext>
            </a:extLst>
          </p:cNvPr>
          <p:cNvSpPr>
            <a:spLocks noGrp="1"/>
          </p:cNvSpPr>
          <p:nvPr>
            <p:ph type="body" idx="1"/>
          </p:nvPr>
        </p:nvSpPr>
        <p:spPr>
          <a:xfrm>
            <a:off x="1066800" y="2477382"/>
            <a:ext cx="9054230" cy="3080905"/>
          </a:xfrm>
          <a:prstGeom prst="rect">
            <a:avLst/>
          </a:prstGeom>
        </p:spPr>
        <p:txBody>
          <a:bodyPr/>
          <a:lstStyle>
            <a:lvl1pPr>
              <a:defRPr sz="242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285750" indent="-285750">
              <a:spcBef>
                <a:spcPts val="1800"/>
              </a:spcBef>
              <a:buFont typeface="Arial" panose="020B0604020202020204" pitchFamily="34" charset="0"/>
              <a:buChar char="•"/>
            </a:pPr>
            <a:endParaRPr lang="en-US" sz="2400" dirty="0">
              <a:solidFill>
                <a:schemeClr val="accent1"/>
              </a:solidFill>
            </a:endParaRPr>
          </a:p>
        </p:txBody>
      </p:sp>
    </p:spTree>
    <p:extLst>
      <p:ext uri="{BB962C8B-B14F-4D97-AF65-F5344CB8AC3E}">
        <p14:creationId xmlns:p14="http://schemas.microsoft.com/office/powerpoint/2010/main" val="348119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mpus Re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1757541"/>
            <a:ext cx="10058400" cy="560723"/>
          </a:xfrm>
          <a:prstGeom prst="rect">
            <a:avLst/>
          </a:prstGeom>
        </p:spPr>
        <p:txBody>
          <a:bodyPr lIns="0" tIns="0" rIns="0" bIns="0" anchor="ctr" anchorCtr="0"/>
          <a:lstStyle>
            <a:lvl1pPr>
              <a:lnSpc>
                <a:spcPct val="100000"/>
              </a:lnSpc>
              <a:defRPr sz="3600" b="1" i="0">
                <a:solidFill>
                  <a:schemeClr val="accent1"/>
                </a:solidFill>
                <a:latin typeface="Verdana Bold"/>
              </a:defRPr>
            </a:lvl1pPr>
          </a:lstStyle>
          <a:p>
            <a:r>
              <a:rPr lang="en-US" dirty="0"/>
              <a:t>1-Line Headline Here</a:t>
            </a:r>
          </a:p>
        </p:txBody>
      </p:sp>
      <p:grpSp>
        <p:nvGrpSpPr>
          <p:cNvPr id="10" name="Group 9">
            <a:extLst>
              <a:ext uri="{FF2B5EF4-FFF2-40B4-BE49-F238E27FC236}">
                <a16:creationId xmlns:a16="http://schemas.microsoft.com/office/drawing/2014/main" id="{4B21E18A-9FD6-1A44-97F5-1D7F7AAC6976}"/>
              </a:ext>
            </a:extLst>
          </p:cNvPr>
          <p:cNvGrpSpPr>
            <a:grpSpLocks noChangeAspect="1"/>
          </p:cNvGrpSpPr>
          <p:nvPr userDrawn="1"/>
        </p:nvGrpSpPr>
        <p:grpSpPr>
          <a:xfrm>
            <a:off x="1082812" y="282901"/>
            <a:ext cx="1097280" cy="1097280"/>
            <a:chOff x="6906736" y="3553453"/>
            <a:chExt cx="1000848" cy="1000848"/>
          </a:xfrm>
        </p:grpSpPr>
        <p:sp>
          <p:nvSpPr>
            <p:cNvPr id="12" name="Oval 11">
              <a:extLst>
                <a:ext uri="{FF2B5EF4-FFF2-40B4-BE49-F238E27FC236}">
                  <a16:creationId xmlns:a16="http://schemas.microsoft.com/office/drawing/2014/main" id="{DCC49DF2-BC09-7A4E-B42C-C18B8D2A1C03}"/>
                </a:ext>
              </a:extLst>
            </p:cNvPr>
            <p:cNvSpPr/>
            <p:nvPr/>
          </p:nvSpPr>
          <p:spPr bwMode="auto">
            <a:xfrm>
              <a:off x="6906736" y="3553453"/>
              <a:ext cx="1000848" cy="1000848"/>
            </a:xfrm>
            <a:prstGeom prst="ellipse">
              <a:avLst/>
            </a:prstGeom>
            <a:solidFill>
              <a:srgbClr val="5E8EF7"/>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pic>
          <p:nvPicPr>
            <p:cNvPr id="13" name="Google Shape;421;p33">
              <a:extLst>
                <a:ext uri="{FF2B5EF4-FFF2-40B4-BE49-F238E27FC236}">
                  <a16:creationId xmlns:a16="http://schemas.microsoft.com/office/drawing/2014/main" id="{5D77303F-38DF-D74D-897C-6E3CF0D7B007}"/>
                </a:ext>
              </a:extLst>
            </p:cNvPr>
            <p:cNvPicPr preferRelativeResize="0">
              <a:picLocks noChangeAspect="1"/>
            </p:cNvPicPr>
            <p:nvPr/>
          </p:nvPicPr>
          <p:blipFill rotWithShape="1">
            <a:blip r:embed="rId2">
              <a:alphaModFix/>
            </a:blip>
            <a:srcRect/>
            <a:stretch/>
          </p:blipFill>
          <p:spPr>
            <a:xfrm>
              <a:off x="7102360" y="3737339"/>
              <a:ext cx="609600" cy="609600"/>
            </a:xfrm>
            <a:prstGeom prst="rect">
              <a:avLst/>
            </a:prstGeom>
            <a:noFill/>
            <a:ln>
              <a:noFill/>
            </a:ln>
          </p:spPr>
        </p:pic>
      </p:grpSp>
      <p:sp>
        <p:nvSpPr>
          <p:cNvPr id="14" name="Text Placeholder 3">
            <a:extLst>
              <a:ext uri="{FF2B5EF4-FFF2-40B4-BE49-F238E27FC236}">
                <a16:creationId xmlns:a16="http://schemas.microsoft.com/office/drawing/2014/main" id="{9FFE32D8-E0FB-F24F-9727-82E13CA0E5A2}"/>
              </a:ext>
            </a:extLst>
          </p:cNvPr>
          <p:cNvSpPr>
            <a:spLocks noGrp="1"/>
          </p:cNvSpPr>
          <p:nvPr>
            <p:ph type="body" idx="1"/>
          </p:nvPr>
        </p:nvSpPr>
        <p:spPr>
          <a:xfrm>
            <a:off x="1066800" y="2477382"/>
            <a:ext cx="9054230" cy="3080905"/>
          </a:xfrm>
          <a:prstGeom prst="rect">
            <a:avLst/>
          </a:prstGeom>
        </p:spPr>
        <p:txBody>
          <a:bodyPr/>
          <a:lstStyle>
            <a:lvl1pPr>
              <a:defRPr>
                <a:solidFill>
                  <a:schemeClr val="accent1"/>
                </a:solidFill>
              </a:defRPr>
            </a:lvl1pPr>
          </a:lstStyle>
          <a:p>
            <a:pPr marL="285750" indent="-285750">
              <a:spcBef>
                <a:spcPts val="1800"/>
              </a:spcBef>
              <a:buFont typeface="Arial" panose="020B0604020202020204" pitchFamily="34" charset="0"/>
              <a:buChar char="•"/>
            </a:pPr>
            <a:endParaRPr lang="en-US" sz="2400" dirty="0">
              <a:solidFill>
                <a:schemeClr val="accent1"/>
              </a:solidFill>
            </a:endParaRPr>
          </a:p>
        </p:txBody>
      </p:sp>
    </p:spTree>
    <p:extLst>
      <p:ext uri="{BB962C8B-B14F-4D97-AF65-F5344CB8AC3E}">
        <p14:creationId xmlns:p14="http://schemas.microsoft.com/office/powerpoint/2010/main" val="53386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er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1757541"/>
            <a:ext cx="10058400" cy="560723"/>
          </a:xfrm>
          <a:prstGeom prst="rect">
            <a:avLst/>
          </a:prstGeom>
        </p:spPr>
        <p:txBody>
          <a:bodyPr lIns="0" tIns="0" rIns="0" bIns="0" anchor="ctr" anchorCtr="0"/>
          <a:lstStyle>
            <a:lvl1pPr>
              <a:lnSpc>
                <a:spcPct val="100000"/>
              </a:lnSpc>
              <a:defRPr sz="3600" b="1" i="0">
                <a:solidFill>
                  <a:schemeClr val="accent1"/>
                </a:solidFill>
                <a:latin typeface="Verdana Bold"/>
              </a:defRPr>
            </a:lvl1pPr>
          </a:lstStyle>
          <a:p>
            <a:r>
              <a:rPr lang="en-US" dirty="0"/>
              <a:t>1-Line Headline Here</a:t>
            </a:r>
          </a:p>
        </p:txBody>
      </p:sp>
      <p:grpSp>
        <p:nvGrpSpPr>
          <p:cNvPr id="12" name="Group 11">
            <a:extLst>
              <a:ext uri="{FF2B5EF4-FFF2-40B4-BE49-F238E27FC236}">
                <a16:creationId xmlns:a16="http://schemas.microsoft.com/office/drawing/2014/main" id="{8638DB5F-77E6-5E4E-8CCB-18969E55F655}"/>
              </a:ext>
            </a:extLst>
          </p:cNvPr>
          <p:cNvGrpSpPr>
            <a:grpSpLocks noChangeAspect="1"/>
          </p:cNvGrpSpPr>
          <p:nvPr userDrawn="1"/>
        </p:nvGrpSpPr>
        <p:grpSpPr>
          <a:xfrm>
            <a:off x="1072875" y="279116"/>
            <a:ext cx="1097280" cy="1097280"/>
            <a:chOff x="824917" y="6251636"/>
            <a:chExt cx="1000848" cy="1000848"/>
          </a:xfrm>
        </p:grpSpPr>
        <p:sp>
          <p:nvSpPr>
            <p:cNvPr id="13" name="Oval 12">
              <a:extLst>
                <a:ext uri="{FF2B5EF4-FFF2-40B4-BE49-F238E27FC236}">
                  <a16:creationId xmlns:a16="http://schemas.microsoft.com/office/drawing/2014/main" id="{B371E088-0AAF-634F-9FB3-D4D06246F0A3}"/>
                </a:ext>
              </a:extLst>
            </p:cNvPr>
            <p:cNvSpPr/>
            <p:nvPr/>
          </p:nvSpPr>
          <p:spPr bwMode="auto">
            <a:xfrm>
              <a:off x="824917" y="6251636"/>
              <a:ext cx="1000848" cy="1000848"/>
            </a:xfrm>
            <a:prstGeom prst="ellipse">
              <a:avLst/>
            </a:prstGeom>
            <a:solidFill>
              <a:srgbClr val="7B7A7B"/>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sp>
          <p:nvSpPr>
            <p:cNvPr id="14" name="Google Shape;426;p33">
              <a:extLst>
                <a:ext uri="{FF2B5EF4-FFF2-40B4-BE49-F238E27FC236}">
                  <a16:creationId xmlns:a16="http://schemas.microsoft.com/office/drawing/2014/main" id="{25623BCB-89A3-3046-A872-344490A4318E}"/>
                </a:ext>
              </a:extLst>
            </p:cNvPr>
            <p:cNvSpPr>
              <a:spLocks noChangeAspect="1"/>
            </p:cNvSpPr>
            <p:nvPr/>
          </p:nvSpPr>
          <p:spPr>
            <a:xfrm>
              <a:off x="1026600" y="6442508"/>
              <a:ext cx="609605" cy="609600"/>
            </a:xfrm>
            <a:custGeom>
              <a:avLst/>
              <a:gdLst/>
              <a:ahLst/>
              <a:cxnLst/>
              <a:rect l="l" t="t" r="r" b="b"/>
              <a:pathLst>
                <a:path w="256" h="256" extrusionOk="0">
                  <a:moveTo>
                    <a:pt x="222" y="154"/>
                  </a:moveTo>
                  <a:cubicBezTo>
                    <a:pt x="220" y="162"/>
                    <a:pt x="217" y="169"/>
                    <a:pt x="213" y="176"/>
                  </a:cubicBezTo>
                  <a:cubicBezTo>
                    <a:pt x="213" y="177"/>
                    <a:pt x="234" y="203"/>
                    <a:pt x="221" y="215"/>
                  </a:cubicBezTo>
                  <a:cubicBezTo>
                    <a:pt x="215" y="222"/>
                    <a:pt x="215" y="222"/>
                    <a:pt x="215" y="222"/>
                  </a:cubicBezTo>
                  <a:cubicBezTo>
                    <a:pt x="205" y="231"/>
                    <a:pt x="182" y="216"/>
                    <a:pt x="176" y="212"/>
                  </a:cubicBezTo>
                  <a:cubicBezTo>
                    <a:pt x="169" y="217"/>
                    <a:pt x="161" y="220"/>
                    <a:pt x="152" y="222"/>
                  </a:cubicBezTo>
                  <a:cubicBezTo>
                    <a:pt x="154" y="222"/>
                    <a:pt x="154" y="222"/>
                    <a:pt x="154" y="222"/>
                  </a:cubicBezTo>
                  <a:cubicBezTo>
                    <a:pt x="154" y="222"/>
                    <a:pt x="150" y="256"/>
                    <a:pt x="131" y="256"/>
                  </a:cubicBezTo>
                  <a:cubicBezTo>
                    <a:pt x="125" y="256"/>
                    <a:pt x="125" y="256"/>
                    <a:pt x="125" y="256"/>
                  </a:cubicBezTo>
                  <a:cubicBezTo>
                    <a:pt x="111" y="256"/>
                    <a:pt x="103" y="227"/>
                    <a:pt x="102" y="221"/>
                  </a:cubicBezTo>
                  <a:cubicBezTo>
                    <a:pt x="94" y="219"/>
                    <a:pt x="86" y="216"/>
                    <a:pt x="79" y="211"/>
                  </a:cubicBezTo>
                  <a:cubicBezTo>
                    <a:pt x="80" y="213"/>
                    <a:pt x="80" y="213"/>
                    <a:pt x="80" y="213"/>
                  </a:cubicBezTo>
                  <a:cubicBezTo>
                    <a:pt x="80" y="213"/>
                    <a:pt x="53" y="234"/>
                    <a:pt x="40" y="221"/>
                  </a:cubicBezTo>
                  <a:cubicBezTo>
                    <a:pt x="35" y="216"/>
                    <a:pt x="35" y="216"/>
                    <a:pt x="35" y="216"/>
                  </a:cubicBezTo>
                  <a:cubicBezTo>
                    <a:pt x="25" y="206"/>
                    <a:pt x="41" y="180"/>
                    <a:pt x="44" y="175"/>
                  </a:cubicBezTo>
                  <a:cubicBezTo>
                    <a:pt x="40" y="169"/>
                    <a:pt x="37" y="162"/>
                    <a:pt x="35" y="154"/>
                  </a:cubicBezTo>
                  <a:cubicBezTo>
                    <a:pt x="29" y="153"/>
                    <a:pt x="0" y="145"/>
                    <a:pt x="0" y="131"/>
                  </a:cubicBezTo>
                  <a:cubicBezTo>
                    <a:pt x="0" y="125"/>
                    <a:pt x="0" y="125"/>
                    <a:pt x="0" y="125"/>
                  </a:cubicBezTo>
                  <a:cubicBezTo>
                    <a:pt x="0" y="108"/>
                    <a:pt x="28" y="103"/>
                    <a:pt x="35" y="102"/>
                  </a:cubicBezTo>
                  <a:cubicBezTo>
                    <a:pt x="37" y="94"/>
                    <a:pt x="40" y="87"/>
                    <a:pt x="44" y="80"/>
                  </a:cubicBezTo>
                  <a:cubicBezTo>
                    <a:pt x="41" y="76"/>
                    <a:pt x="24" y="50"/>
                    <a:pt x="34" y="40"/>
                  </a:cubicBezTo>
                  <a:cubicBezTo>
                    <a:pt x="40" y="35"/>
                    <a:pt x="40" y="35"/>
                    <a:pt x="40" y="35"/>
                  </a:cubicBezTo>
                  <a:cubicBezTo>
                    <a:pt x="51" y="23"/>
                    <a:pt x="75" y="39"/>
                    <a:pt x="80" y="43"/>
                  </a:cubicBezTo>
                  <a:cubicBezTo>
                    <a:pt x="87" y="39"/>
                    <a:pt x="94" y="36"/>
                    <a:pt x="102" y="34"/>
                  </a:cubicBezTo>
                  <a:cubicBezTo>
                    <a:pt x="104" y="27"/>
                    <a:pt x="112" y="0"/>
                    <a:pt x="125" y="0"/>
                  </a:cubicBezTo>
                  <a:cubicBezTo>
                    <a:pt x="131" y="0"/>
                    <a:pt x="131" y="0"/>
                    <a:pt x="131" y="0"/>
                  </a:cubicBezTo>
                  <a:cubicBezTo>
                    <a:pt x="147" y="0"/>
                    <a:pt x="153" y="26"/>
                    <a:pt x="154" y="34"/>
                  </a:cubicBezTo>
                  <a:cubicBezTo>
                    <a:pt x="162" y="36"/>
                    <a:pt x="169" y="39"/>
                    <a:pt x="176" y="43"/>
                  </a:cubicBezTo>
                  <a:cubicBezTo>
                    <a:pt x="182" y="39"/>
                    <a:pt x="206" y="24"/>
                    <a:pt x="216" y="34"/>
                  </a:cubicBezTo>
                  <a:cubicBezTo>
                    <a:pt x="222" y="40"/>
                    <a:pt x="222" y="40"/>
                    <a:pt x="222" y="40"/>
                  </a:cubicBezTo>
                  <a:cubicBezTo>
                    <a:pt x="233" y="51"/>
                    <a:pt x="217" y="74"/>
                    <a:pt x="213" y="80"/>
                  </a:cubicBezTo>
                  <a:cubicBezTo>
                    <a:pt x="217" y="87"/>
                    <a:pt x="220" y="94"/>
                    <a:pt x="222" y="102"/>
                  </a:cubicBezTo>
                  <a:cubicBezTo>
                    <a:pt x="224" y="102"/>
                    <a:pt x="256" y="107"/>
                    <a:pt x="256" y="125"/>
                  </a:cubicBezTo>
                  <a:cubicBezTo>
                    <a:pt x="256" y="131"/>
                    <a:pt x="256" y="131"/>
                    <a:pt x="256" y="131"/>
                  </a:cubicBezTo>
                  <a:cubicBezTo>
                    <a:pt x="256" y="144"/>
                    <a:pt x="229" y="152"/>
                    <a:pt x="222" y="154"/>
                  </a:cubicBezTo>
                  <a:moveTo>
                    <a:pt x="128" y="56"/>
                  </a:moveTo>
                  <a:cubicBezTo>
                    <a:pt x="88" y="56"/>
                    <a:pt x="56" y="88"/>
                    <a:pt x="56" y="128"/>
                  </a:cubicBezTo>
                  <a:cubicBezTo>
                    <a:pt x="56" y="168"/>
                    <a:pt x="88" y="200"/>
                    <a:pt x="128" y="200"/>
                  </a:cubicBezTo>
                  <a:cubicBezTo>
                    <a:pt x="168" y="200"/>
                    <a:pt x="200" y="168"/>
                    <a:pt x="200" y="128"/>
                  </a:cubicBezTo>
                  <a:cubicBezTo>
                    <a:pt x="200" y="88"/>
                    <a:pt x="168" y="56"/>
                    <a:pt x="128" y="56"/>
                  </a:cubicBezTo>
                  <a:moveTo>
                    <a:pt x="128" y="176"/>
                  </a:moveTo>
                  <a:cubicBezTo>
                    <a:pt x="101" y="176"/>
                    <a:pt x="80" y="155"/>
                    <a:pt x="80" y="128"/>
                  </a:cubicBezTo>
                  <a:cubicBezTo>
                    <a:pt x="80" y="101"/>
                    <a:pt x="101" y="80"/>
                    <a:pt x="128" y="80"/>
                  </a:cubicBezTo>
                  <a:cubicBezTo>
                    <a:pt x="155" y="80"/>
                    <a:pt x="176" y="101"/>
                    <a:pt x="176" y="128"/>
                  </a:cubicBezTo>
                  <a:cubicBezTo>
                    <a:pt x="176" y="155"/>
                    <a:pt x="155" y="176"/>
                    <a:pt x="128" y="176"/>
                  </a:cubicBezTo>
                  <a:moveTo>
                    <a:pt x="128" y="104"/>
                  </a:moveTo>
                  <a:cubicBezTo>
                    <a:pt x="115" y="104"/>
                    <a:pt x="104" y="115"/>
                    <a:pt x="104" y="128"/>
                  </a:cubicBezTo>
                  <a:cubicBezTo>
                    <a:pt x="104" y="141"/>
                    <a:pt x="115" y="152"/>
                    <a:pt x="128" y="152"/>
                  </a:cubicBezTo>
                  <a:cubicBezTo>
                    <a:pt x="141" y="152"/>
                    <a:pt x="152" y="141"/>
                    <a:pt x="152" y="128"/>
                  </a:cubicBezTo>
                  <a:cubicBezTo>
                    <a:pt x="152" y="115"/>
                    <a:pt x="141" y="104"/>
                    <a:pt x="128" y="104"/>
                  </a:cubicBezTo>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a:solidFill>
                  <a:sysClr val="windowText" lastClr="000000"/>
                </a:solidFill>
                <a:latin typeface="Calibri"/>
                <a:ea typeface="Calibri"/>
                <a:cs typeface="Calibri"/>
                <a:sym typeface="Calibri"/>
              </a:endParaRPr>
            </a:p>
          </p:txBody>
        </p:sp>
      </p:grpSp>
      <p:sp>
        <p:nvSpPr>
          <p:cNvPr id="15" name="Text Placeholder 3">
            <a:extLst>
              <a:ext uri="{FF2B5EF4-FFF2-40B4-BE49-F238E27FC236}">
                <a16:creationId xmlns:a16="http://schemas.microsoft.com/office/drawing/2014/main" id="{50088941-9C06-EB41-921D-4A08A25894CF}"/>
              </a:ext>
            </a:extLst>
          </p:cNvPr>
          <p:cNvSpPr>
            <a:spLocks noGrp="1"/>
          </p:cNvSpPr>
          <p:nvPr>
            <p:ph type="body" idx="1"/>
          </p:nvPr>
        </p:nvSpPr>
        <p:spPr>
          <a:xfrm>
            <a:off x="1066800" y="2477382"/>
            <a:ext cx="9054230" cy="3080905"/>
          </a:xfrm>
          <a:prstGeom prst="rect">
            <a:avLst/>
          </a:prstGeom>
        </p:spPr>
        <p:txBody>
          <a:bodyPr/>
          <a:lstStyle>
            <a:lvl1pPr>
              <a:defRPr>
                <a:solidFill>
                  <a:schemeClr val="accent1"/>
                </a:solidFill>
              </a:defRPr>
            </a:lvl1pPr>
          </a:lstStyle>
          <a:p>
            <a:pPr marL="285750" indent="-285750">
              <a:spcBef>
                <a:spcPts val="1800"/>
              </a:spcBef>
              <a:buFont typeface="Arial" panose="020B0604020202020204" pitchFamily="34" charset="0"/>
              <a:buChar char="•"/>
            </a:pPr>
            <a:endParaRPr lang="en-US" sz="2400" dirty="0">
              <a:solidFill>
                <a:schemeClr val="accent1"/>
              </a:solidFill>
            </a:endParaRPr>
          </a:p>
        </p:txBody>
      </p:sp>
    </p:spTree>
    <p:extLst>
      <p:ext uri="{BB962C8B-B14F-4D97-AF65-F5344CB8AC3E}">
        <p14:creationId xmlns:p14="http://schemas.microsoft.com/office/powerpoint/2010/main" val="299741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sear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1757541"/>
            <a:ext cx="10058400" cy="560723"/>
          </a:xfrm>
          <a:prstGeom prst="rect">
            <a:avLst/>
          </a:prstGeom>
        </p:spPr>
        <p:txBody>
          <a:bodyPr lIns="0" tIns="0" rIns="0" bIns="0" anchor="ctr" anchorCtr="0"/>
          <a:lstStyle>
            <a:lvl1pPr>
              <a:lnSpc>
                <a:spcPct val="100000"/>
              </a:lnSpc>
              <a:defRPr sz="3600" b="1" i="0">
                <a:solidFill>
                  <a:schemeClr val="accent1"/>
                </a:solidFill>
                <a:latin typeface="Verdana Bold"/>
              </a:defRPr>
            </a:lvl1pPr>
          </a:lstStyle>
          <a:p>
            <a:r>
              <a:rPr lang="en-US" dirty="0"/>
              <a:t>1-Line Headline Here</a:t>
            </a:r>
          </a:p>
        </p:txBody>
      </p:sp>
      <p:grpSp>
        <p:nvGrpSpPr>
          <p:cNvPr id="10" name="Group 9">
            <a:extLst>
              <a:ext uri="{FF2B5EF4-FFF2-40B4-BE49-F238E27FC236}">
                <a16:creationId xmlns:a16="http://schemas.microsoft.com/office/drawing/2014/main" id="{7DEA4FD9-7757-6C4B-A222-9B21EC7316E8}"/>
              </a:ext>
            </a:extLst>
          </p:cNvPr>
          <p:cNvGrpSpPr>
            <a:grpSpLocks noChangeAspect="1"/>
          </p:cNvGrpSpPr>
          <p:nvPr userDrawn="1"/>
        </p:nvGrpSpPr>
        <p:grpSpPr>
          <a:xfrm>
            <a:off x="1082814" y="279116"/>
            <a:ext cx="1097280" cy="1097280"/>
            <a:chOff x="4880476" y="3553453"/>
            <a:chExt cx="1000848" cy="1000848"/>
          </a:xfrm>
        </p:grpSpPr>
        <p:sp>
          <p:nvSpPr>
            <p:cNvPr id="15" name="Oval 14">
              <a:extLst>
                <a:ext uri="{FF2B5EF4-FFF2-40B4-BE49-F238E27FC236}">
                  <a16:creationId xmlns:a16="http://schemas.microsoft.com/office/drawing/2014/main" id="{D2358CF4-7262-C442-888C-855EEB12E626}"/>
                </a:ext>
              </a:extLst>
            </p:cNvPr>
            <p:cNvSpPr/>
            <p:nvPr/>
          </p:nvSpPr>
          <p:spPr bwMode="auto">
            <a:xfrm>
              <a:off x="4880476" y="3553453"/>
              <a:ext cx="1000848" cy="1000848"/>
            </a:xfrm>
            <a:prstGeom prst="ellipse">
              <a:avLst/>
            </a:prstGeom>
            <a:solidFill>
              <a:srgbClr val="1D4679"/>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algn="ctr" defTabSz="609585"/>
              <a:endParaRPr lang="en-US" sz="1200" b="1" dirty="0">
                <a:solidFill>
                  <a:srgbClr val="F1EA86"/>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E0D91F79-4511-8143-83AF-98E0D58C67FC}"/>
                </a:ext>
              </a:extLst>
            </p:cNvPr>
            <p:cNvGrpSpPr>
              <a:grpSpLocks noChangeAspect="1"/>
            </p:cNvGrpSpPr>
            <p:nvPr/>
          </p:nvGrpSpPr>
          <p:grpSpPr>
            <a:xfrm>
              <a:off x="5164524" y="3737339"/>
              <a:ext cx="432752" cy="548640"/>
              <a:chOff x="3855362" y="2776930"/>
              <a:chExt cx="360626" cy="457200"/>
            </a:xfrm>
          </p:grpSpPr>
          <p:sp>
            <p:nvSpPr>
              <p:cNvPr id="17" name="Google Shape;416;p33">
                <a:extLst>
                  <a:ext uri="{FF2B5EF4-FFF2-40B4-BE49-F238E27FC236}">
                    <a16:creationId xmlns:a16="http://schemas.microsoft.com/office/drawing/2014/main" id="{D5C925E9-75F3-D047-AD24-0E4CE214AEFC}"/>
                  </a:ext>
                </a:extLst>
              </p:cNvPr>
              <p:cNvSpPr/>
              <p:nvPr/>
            </p:nvSpPr>
            <p:spPr>
              <a:xfrm>
                <a:off x="3855362" y="2829496"/>
                <a:ext cx="360626" cy="404634"/>
              </a:xfrm>
              <a:custGeom>
                <a:avLst/>
                <a:gdLst/>
                <a:ahLst/>
                <a:cxnLst/>
                <a:rect l="l" t="t" r="r" b="b"/>
                <a:pathLst>
                  <a:path w="2659" h="2979" extrusionOk="0">
                    <a:moveTo>
                      <a:pt x="983" y="0"/>
                    </a:moveTo>
                    <a:lnTo>
                      <a:pt x="1006" y="2"/>
                    </a:lnTo>
                    <a:lnTo>
                      <a:pt x="1026" y="9"/>
                    </a:lnTo>
                    <a:lnTo>
                      <a:pt x="1044" y="20"/>
                    </a:lnTo>
                    <a:lnTo>
                      <a:pt x="1058" y="36"/>
                    </a:lnTo>
                    <a:lnTo>
                      <a:pt x="1069" y="53"/>
                    </a:lnTo>
                    <a:lnTo>
                      <a:pt x="1076" y="73"/>
                    </a:lnTo>
                    <a:lnTo>
                      <a:pt x="1080" y="95"/>
                    </a:lnTo>
                    <a:lnTo>
                      <a:pt x="1080" y="738"/>
                    </a:lnTo>
                    <a:lnTo>
                      <a:pt x="1077" y="773"/>
                    </a:lnTo>
                    <a:lnTo>
                      <a:pt x="1072" y="811"/>
                    </a:lnTo>
                    <a:lnTo>
                      <a:pt x="1064" y="850"/>
                    </a:lnTo>
                    <a:lnTo>
                      <a:pt x="1054" y="888"/>
                    </a:lnTo>
                    <a:lnTo>
                      <a:pt x="1042" y="926"/>
                    </a:lnTo>
                    <a:lnTo>
                      <a:pt x="1026" y="960"/>
                    </a:lnTo>
                    <a:lnTo>
                      <a:pt x="1010" y="992"/>
                    </a:lnTo>
                    <a:lnTo>
                      <a:pt x="215" y="2499"/>
                    </a:lnTo>
                    <a:lnTo>
                      <a:pt x="201" y="2531"/>
                    </a:lnTo>
                    <a:lnTo>
                      <a:pt x="194" y="2563"/>
                    </a:lnTo>
                    <a:lnTo>
                      <a:pt x="192" y="2596"/>
                    </a:lnTo>
                    <a:lnTo>
                      <a:pt x="196" y="2630"/>
                    </a:lnTo>
                    <a:lnTo>
                      <a:pt x="205" y="2662"/>
                    </a:lnTo>
                    <a:lnTo>
                      <a:pt x="220" y="2692"/>
                    </a:lnTo>
                    <a:lnTo>
                      <a:pt x="238" y="2717"/>
                    </a:lnTo>
                    <a:lnTo>
                      <a:pt x="257" y="2737"/>
                    </a:lnTo>
                    <a:lnTo>
                      <a:pt x="280" y="2755"/>
                    </a:lnTo>
                    <a:lnTo>
                      <a:pt x="304" y="2769"/>
                    </a:lnTo>
                    <a:lnTo>
                      <a:pt x="332" y="2779"/>
                    </a:lnTo>
                    <a:lnTo>
                      <a:pt x="359" y="2785"/>
                    </a:lnTo>
                    <a:lnTo>
                      <a:pt x="389" y="2788"/>
                    </a:lnTo>
                    <a:lnTo>
                      <a:pt x="2270" y="2788"/>
                    </a:lnTo>
                    <a:lnTo>
                      <a:pt x="2299" y="2785"/>
                    </a:lnTo>
                    <a:lnTo>
                      <a:pt x="2327" y="2779"/>
                    </a:lnTo>
                    <a:lnTo>
                      <a:pt x="2354" y="2769"/>
                    </a:lnTo>
                    <a:lnTo>
                      <a:pt x="2379" y="2755"/>
                    </a:lnTo>
                    <a:lnTo>
                      <a:pt x="2402" y="2737"/>
                    </a:lnTo>
                    <a:lnTo>
                      <a:pt x="2421" y="2717"/>
                    </a:lnTo>
                    <a:lnTo>
                      <a:pt x="2439" y="2693"/>
                    </a:lnTo>
                    <a:lnTo>
                      <a:pt x="2454" y="2663"/>
                    </a:lnTo>
                    <a:lnTo>
                      <a:pt x="2463" y="2630"/>
                    </a:lnTo>
                    <a:lnTo>
                      <a:pt x="2467" y="2597"/>
                    </a:lnTo>
                    <a:lnTo>
                      <a:pt x="2465" y="2563"/>
                    </a:lnTo>
                    <a:lnTo>
                      <a:pt x="2458" y="2531"/>
                    </a:lnTo>
                    <a:lnTo>
                      <a:pt x="2445" y="2500"/>
                    </a:lnTo>
                    <a:lnTo>
                      <a:pt x="1654" y="992"/>
                    </a:lnTo>
                    <a:lnTo>
                      <a:pt x="1639" y="960"/>
                    </a:lnTo>
                    <a:lnTo>
                      <a:pt x="1623" y="926"/>
                    </a:lnTo>
                    <a:lnTo>
                      <a:pt x="1611" y="888"/>
                    </a:lnTo>
                    <a:lnTo>
                      <a:pt x="1601" y="849"/>
                    </a:lnTo>
                    <a:lnTo>
                      <a:pt x="1593" y="811"/>
                    </a:lnTo>
                    <a:lnTo>
                      <a:pt x="1588" y="773"/>
                    </a:lnTo>
                    <a:lnTo>
                      <a:pt x="1586" y="738"/>
                    </a:lnTo>
                    <a:lnTo>
                      <a:pt x="1586" y="95"/>
                    </a:lnTo>
                    <a:lnTo>
                      <a:pt x="1589" y="73"/>
                    </a:lnTo>
                    <a:lnTo>
                      <a:pt x="1596" y="53"/>
                    </a:lnTo>
                    <a:lnTo>
                      <a:pt x="1607" y="36"/>
                    </a:lnTo>
                    <a:lnTo>
                      <a:pt x="1621" y="20"/>
                    </a:lnTo>
                    <a:lnTo>
                      <a:pt x="1640" y="9"/>
                    </a:lnTo>
                    <a:lnTo>
                      <a:pt x="1659" y="2"/>
                    </a:lnTo>
                    <a:lnTo>
                      <a:pt x="1682" y="0"/>
                    </a:lnTo>
                    <a:lnTo>
                      <a:pt x="1703" y="2"/>
                    </a:lnTo>
                    <a:lnTo>
                      <a:pt x="1724" y="9"/>
                    </a:lnTo>
                    <a:lnTo>
                      <a:pt x="1741" y="20"/>
                    </a:lnTo>
                    <a:lnTo>
                      <a:pt x="1757" y="36"/>
                    </a:lnTo>
                    <a:lnTo>
                      <a:pt x="1768" y="53"/>
                    </a:lnTo>
                    <a:lnTo>
                      <a:pt x="1775" y="73"/>
                    </a:lnTo>
                    <a:lnTo>
                      <a:pt x="1777" y="95"/>
                    </a:lnTo>
                    <a:lnTo>
                      <a:pt x="1777" y="738"/>
                    </a:lnTo>
                    <a:lnTo>
                      <a:pt x="1778" y="759"/>
                    </a:lnTo>
                    <a:lnTo>
                      <a:pt x="1782" y="782"/>
                    </a:lnTo>
                    <a:lnTo>
                      <a:pt x="1787" y="807"/>
                    </a:lnTo>
                    <a:lnTo>
                      <a:pt x="1794" y="833"/>
                    </a:lnTo>
                    <a:lnTo>
                      <a:pt x="1803" y="857"/>
                    </a:lnTo>
                    <a:lnTo>
                      <a:pt x="1811" y="879"/>
                    </a:lnTo>
                    <a:lnTo>
                      <a:pt x="1820" y="897"/>
                    </a:lnTo>
                    <a:lnTo>
                      <a:pt x="1823" y="901"/>
                    </a:lnTo>
                    <a:lnTo>
                      <a:pt x="2614" y="2411"/>
                    </a:lnTo>
                    <a:lnTo>
                      <a:pt x="2632" y="2452"/>
                    </a:lnTo>
                    <a:lnTo>
                      <a:pt x="2647" y="2495"/>
                    </a:lnTo>
                    <a:lnTo>
                      <a:pt x="2655" y="2538"/>
                    </a:lnTo>
                    <a:lnTo>
                      <a:pt x="2659" y="2581"/>
                    </a:lnTo>
                    <a:lnTo>
                      <a:pt x="2657" y="2625"/>
                    </a:lnTo>
                    <a:lnTo>
                      <a:pt x="2651" y="2668"/>
                    </a:lnTo>
                    <a:lnTo>
                      <a:pt x="2639" y="2711"/>
                    </a:lnTo>
                    <a:lnTo>
                      <a:pt x="2623" y="2752"/>
                    </a:lnTo>
                    <a:lnTo>
                      <a:pt x="2601" y="2792"/>
                    </a:lnTo>
                    <a:lnTo>
                      <a:pt x="2577" y="2829"/>
                    </a:lnTo>
                    <a:lnTo>
                      <a:pt x="2547" y="2862"/>
                    </a:lnTo>
                    <a:lnTo>
                      <a:pt x="2514" y="2892"/>
                    </a:lnTo>
                    <a:lnTo>
                      <a:pt x="2480" y="2917"/>
                    </a:lnTo>
                    <a:lnTo>
                      <a:pt x="2442" y="2939"/>
                    </a:lnTo>
                    <a:lnTo>
                      <a:pt x="2401" y="2956"/>
                    </a:lnTo>
                    <a:lnTo>
                      <a:pt x="2359" y="2969"/>
                    </a:lnTo>
                    <a:lnTo>
                      <a:pt x="2315" y="2976"/>
                    </a:lnTo>
                    <a:lnTo>
                      <a:pt x="2270" y="2979"/>
                    </a:lnTo>
                    <a:lnTo>
                      <a:pt x="389" y="2979"/>
                    </a:lnTo>
                    <a:lnTo>
                      <a:pt x="344" y="2976"/>
                    </a:lnTo>
                    <a:lnTo>
                      <a:pt x="300" y="2969"/>
                    </a:lnTo>
                    <a:lnTo>
                      <a:pt x="257" y="2956"/>
                    </a:lnTo>
                    <a:lnTo>
                      <a:pt x="217" y="2939"/>
                    </a:lnTo>
                    <a:lnTo>
                      <a:pt x="179" y="2917"/>
                    </a:lnTo>
                    <a:lnTo>
                      <a:pt x="143" y="2892"/>
                    </a:lnTo>
                    <a:lnTo>
                      <a:pt x="112" y="2862"/>
                    </a:lnTo>
                    <a:lnTo>
                      <a:pt x="82" y="2828"/>
                    </a:lnTo>
                    <a:lnTo>
                      <a:pt x="56" y="2792"/>
                    </a:lnTo>
                    <a:lnTo>
                      <a:pt x="36" y="2752"/>
                    </a:lnTo>
                    <a:lnTo>
                      <a:pt x="19" y="2710"/>
                    </a:lnTo>
                    <a:lnTo>
                      <a:pt x="8" y="2667"/>
                    </a:lnTo>
                    <a:lnTo>
                      <a:pt x="2" y="2624"/>
                    </a:lnTo>
                    <a:lnTo>
                      <a:pt x="0" y="2580"/>
                    </a:lnTo>
                    <a:lnTo>
                      <a:pt x="4" y="2537"/>
                    </a:lnTo>
                    <a:lnTo>
                      <a:pt x="13" y="2494"/>
                    </a:lnTo>
                    <a:lnTo>
                      <a:pt x="27" y="2451"/>
                    </a:lnTo>
                    <a:lnTo>
                      <a:pt x="45" y="2410"/>
                    </a:lnTo>
                    <a:lnTo>
                      <a:pt x="842" y="901"/>
                    </a:lnTo>
                    <a:lnTo>
                      <a:pt x="845" y="897"/>
                    </a:lnTo>
                    <a:lnTo>
                      <a:pt x="854" y="879"/>
                    </a:lnTo>
                    <a:lnTo>
                      <a:pt x="863" y="856"/>
                    </a:lnTo>
                    <a:lnTo>
                      <a:pt x="872" y="833"/>
                    </a:lnTo>
                    <a:lnTo>
                      <a:pt x="878" y="807"/>
                    </a:lnTo>
                    <a:lnTo>
                      <a:pt x="884" y="782"/>
                    </a:lnTo>
                    <a:lnTo>
                      <a:pt x="887" y="759"/>
                    </a:lnTo>
                    <a:lnTo>
                      <a:pt x="888" y="738"/>
                    </a:lnTo>
                    <a:lnTo>
                      <a:pt x="888" y="95"/>
                    </a:lnTo>
                    <a:lnTo>
                      <a:pt x="891" y="73"/>
                    </a:lnTo>
                    <a:lnTo>
                      <a:pt x="898" y="53"/>
                    </a:lnTo>
                    <a:lnTo>
                      <a:pt x="909" y="36"/>
                    </a:lnTo>
                    <a:lnTo>
                      <a:pt x="924" y="20"/>
                    </a:lnTo>
                    <a:lnTo>
                      <a:pt x="941" y="9"/>
                    </a:lnTo>
                    <a:lnTo>
                      <a:pt x="962" y="2"/>
                    </a:lnTo>
                    <a:lnTo>
                      <a:pt x="983"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dirty="0">
                  <a:solidFill>
                    <a:sysClr val="windowText" lastClr="000000"/>
                  </a:solidFill>
                  <a:latin typeface="Calibri"/>
                  <a:ea typeface="Calibri"/>
                  <a:cs typeface="Calibri"/>
                  <a:sym typeface="Calibri"/>
                </a:endParaRPr>
              </a:p>
            </p:txBody>
          </p:sp>
          <p:sp>
            <p:nvSpPr>
              <p:cNvPr id="18" name="Google Shape;417;p33">
                <a:extLst>
                  <a:ext uri="{FF2B5EF4-FFF2-40B4-BE49-F238E27FC236}">
                    <a16:creationId xmlns:a16="http://schemas.microsoft.com/office/drawing/2014/main" id="{E19059DA-73F9-824A-BF76-20CDA014390B}"/>
                  </a:ext>
                </a:extLst>
              </p:cNvPr>
              <p:cNvSpPr/>
              <p:nvPr/>
            </p:nvSpPr>
            <p:spPr>
              <a:xfrm>
                <a:off x="3947045" y="2776930"/>
                <a:ext cx="177257" cy="26894"/>
              </a:xfrm>
              <a:custGeom>
                <a:avLst/>
                <a:gdLst/>
                <a:ahLst/>
                <a:cxnLst/>
                <a:rect l="l" t="t" r="r" b="b"/>
                <a:pathLst>
                  <a:path w="1301" h="191" extrusionOk="0">
                    <a:moveTo>
                      <a:pt x="95" y="0"/>
                    </a:moveTo>
                    <a:lnTo>
                      <a:pt x="1206" y="0"/>
                    </a:lnTo>
                    <a:lnTo>
                      <a:pt x="1227" y="3"/>
                    </a:lnTo>
                    <a:lnTo>
                      <a:pt x="1248" y="10"/>
                    </a:lnTo>
                    <a:lnTo>
                      <a:pt x="1265" y="22"/>
                    </a:lnTo>
                    <a:lnTo>
                      <a:pt x="1279" y="36"/>
                    </a:lnTo>
                    <a:lnTo>
                      <a:pt x="1291" y="53"/>
                    </a:lnTo>
                    <a:lnTo>
                      <a:pt x="1298" y="74"/>
                    </a:lnTo>
                    <a:lnTo>
                      <a:pt x="1301" y="95"/>
                    </a:lnTo>
                    <a:lnTo>
                      <a:pt x="1298" y="118"/>
                    </a:lnTo>
                    <a:lnTo>
                      <a:pt x="1291" y="138"/>
                    </a:lnTo>
                    <a:lnTo>
                      <a:pt x="1279" y="156"/>
                    </a:lnTo>
                    <a:lnTo>
                      <a:pt x="1265" y="170"/>
                    </a:lnTo>
                    <a:lnTo>
                      <a:pt x="1248" y="181"/>
                    </a:lnTo>
                    <a:lnTo>
                      <a:pt x="1227" y="188"/>
                    </a:lnTo>
                    <a:lnTo>
                      <a:pt x="1206" y="191"/>
                    </a:lnTo>
                    <a:lnTo>
                      <a:pt x="95" y="191"/>
                    </a:lnTo>
                    <a:lnTo>
                      <a:pt x="74" y="188"/>
                    </a:lnTo>
                    <a:lnTo>
                      <a:pt x="53" y="181"/>
                    </a:lnTo>
                    <a:lnTo>
                      <a:pt x="36" y="170"/>
                    </a:lnTo>
                    <a:lnTo>
                      <a:pt x="20" y="156"/>
                    </a:lnTo>
                    <a:lnTo>
                      <a:pt x="9" y="138"/>
                    </a:lnTo>
                    <a:lnTo>
                      <a:pt x="2" y="118"/>
                    </a:lnTo>
                    <a:lnTo>
                      <a:pt x="0" y="95"/>
                    </a:lnTo>
                    <a:lnTo>
                      <a:pt x="2" y="74"/>
                    </a:lnTo>
                    <a:lnTo>
                      <a:pt x="9" y="53"/>
                    </a:lnTo>
                    <a:lnTo>
                      <a:pt x="20" y="36"/>
                    </a:lnTo>
                    <a:lnTo>
                      <a:pt x="36" y="22"/>
                    </a:lnTo>
                    <a:lnTo>
                      <a:pt x="53" y="10"/>
                    </a:lnTo>
                    <a:lnTo>
                      <a:pt x="74" y="3"/>
                    </a:lnTo>
                    <a:lnTo>
                      <a:pt x="95"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a:solidFill>
                    <a:sysClr val="windowText" lastClr="000000"/>
                  </a:solidFill>
                  <a:latin typeface="Calibri"/>
                  <a:ea typeface="Calibri"/>
                  <a:cs typeface="Calibri"/>
                  <a:sym typeface="Calibri"/>
                </a:endParaRPr>
              </a:p>
            </p:txBody>
          </p:sp>
          <p:sp>
            <p:nvSpPr>
              <p:cNvPr id="19" name="Google Shape;418;p33">
                <a:extLst>
                  <a:ext uri="{FF2B5EF4-FFF2-40B4-BE49-F238E27FC236}">
                    <a16:creationId xmlns:a16="http://schemas.microsoft.com/office/drawing/2014/main" id="{D921F04F-A84E-1B41-9B4C-18B23CAA5C4C}"/>
                  </a:ext>
                </a:extLst>
              </p:cNvPr>
              <p:cNvSpPr/>
              <p:nvPr/>
            </p:nvSpPr>
            <p:spPr>
              <a:xfrm>
                <a:off x="3855362" y="3023867"/>
                <a:ext cx="358471" cy="209006"/>
              </a:xfrm>
              <a:custGeom>
                <a:avLst/>
                <a:gdLst/>
                <a:ahLst/>
                <a:cxnLst/>
                <a:rect l="l" t="t" r="r" b="b"/>
                <a:pathLst>
                  <a:path w="2659" h="1549" extrusionOk="0">
                    <a:moveTo>
                      <a:pt x="1612" y="588"/>
                    </a:moveTo>
                    <a:lnTo>
                      <a:pt x="1594" y="590"/>
                    </a:lnTo>
                    <a:lnTo>
                      <a:pt x="1576" y="597"/>
                    </a:lnTo>
                    <a:lnTo>
                      <a:pt x="1562" y="609"/>
                    </a:lnTo>
                    <a:lnTo>
                      <a:pt x="1551" y="624"/>
                    </a:lnTo>
                    <a:lnTo>
                      <a:pt x="1543" y="641"/>
                    </a:lnTo>
                    <a:lnTo>
                      <a:pt x="1540" y="660"/>
                    </a:lnTo>
                    <a:lnTo>
                      <a:pt x="1543" y="679"/>
                    </a:lnTo>
                    <a:lnTo>
                      <a:pt x="1551" y="697"/>
                    </a:lnTo>
                    <a:lnTo>
                      <a:pt x="1562" y="711"/>
                    </a:lnTo>
                    <a:lnTo>
                      <a:pt x="1576" y="722"/>
                    </a:lnTo>
                    <a:lnTo>
                      <a:pt x="1594" y="729"/>
                    </a:lnTo>
                    <a:lnTo>
                      <a:pt x="1612" y="731"/>
                    </a:lnTo>
                    <a:lnTo>
                      <a:pt x="1632" y="729"/>
                    </a:lnTo>
                    <a:lnTo>
                      <a:pt x="1649" y="722"/>
                    </a:lnTo>
                    <a:lnTo>
                      <a:pt x="1663" y="711"/>
                    </a:lnTo>
                    <a:lnTo>
                      <a:pt x="1675" y="697"/>
                    </a:lnTo>
                    <a:lnTo>
                      <a:pt x="1682" y="679"/>
                    </a:lnTo>
                    <a:lnTo>
                      <a:pt x="1685" y="660"/>
                    </a:lnTo>
                    <a:lnTo>
                      <a:pt x="1682" y="641"/>
                    </a:lnTo>
                    <a:lnTo>
                      <a:pt x="1675" y="624"/>
                    </a:lnTo>
                    <a:lnTo>
                      <a:pt x="1663" y="609"/>
                    </a:lnTo>
                    <a:lnTo>
                      <a:pt x="1649" y="597"/>
                    </a:lnTo>
                    <a:lnTo>
                      <a:pt x="1632" y="590"/>
                    </a:lnTo>
                    <a:lnTo>
                      <a:pt x="1612" y="588"/>
                    </a:lnTo>
                    <a:close/>
                    <a:moveTo>
                      <a:pt x="1612" y="397"/>
                    </a:moveTo>
                    <a:lnTo>
                      <a:pt x="1651" y="400"/>
                    </a:lnTo>
                    <a:lnTo>
                      <a:pt x="1689" y="408"/>
                    </a:lnTo>
                    <a:lnTo>
                      <a:pt x="1724" y="421"/>
                    </a:lnTo>
                    <a:lnTo>
                      <a:pt x="1755" y="440"/>
                    </a:lnTo>
                    <a:lnTo>
                      <a:pt x="1785" y="461"/>
                    </a:lnTo>
                    <a:lnTo>
                      <a:pt x="1811" y="488"/>
                    </a:lnTo>
                    <a:lnTo>
                      <a:pt x="1833" y="517"/>
                    </a:lnTo>
                    <a:lnTo>
                      <a:pt x="1851" y="549"/>
                    </a:lnTo>
                    <a:lnTo>
                      <a:pt x="1864" y="584"/>
                    </a:lnTo>
                    <a:lnTo>
                      <a:pt x="1873" y="621"/>
                    </a:lnTo>
                    <a:lnTo>
                      <a:pt x="1875" y="660"/>
                    </a:lnTo>
                    <a:lnTo>
                      <a:pt x="1873" y="699"/>
                    </a:lnTo>
                    <a:lnTo>
                      <a:pt x="1864" y="736"/>
                    </a:lnTo>
                    <a:lnTo>
                      <a:pt x="1851" y="770"/>
                    </a:lnTo>
                    <a:lnTo>
                      <a:pt x="1833" y="803"/>
                    </a:lnTo>
                    <a:lnTo>
                      <a:pt x="1811" y="833"/>
                    </a:lnTo>
                    <a:lnTo>
                      <a:pt x="1785" y="858"/>
                    </a:lnTo>
                    <a:lnTo>
                      <a:pt x="1755" y="881"/>
                    </a:lnTo>
                    <a:lnTo>
                      <a:pt x="1724" y="898"/>
                    </a:lnTo>
                    <a:lnTo>
                      <a:pt x="1689" y="911"/>
                    </a:lnTo>
                    <a:lnTo>
                      <a:pt x="1651" y="920"/>
                    </a:lnTo>
                    <a:lnTo>
                      <a:pt x="1612" y="923"/>
                    </a:lnTo>
                    <a:lnTo>
                      <a:pt x="1574" y="920"/>
                    </a:lnTo>
                    <a:lnTo>
                      <a:pt x="1536" y="911"/>
                    </a:lnTo>
                    <a:lnTo>
                      <a:pt x="1501" y="898"/>
                    </a:lnTo>
                    <a:lnTo>
                      <a:pt x="1470" y="881"/>
                    </a:lnTo>
                    <a:lnTo>
                      <a:pt x="1440" y="858"/>
                    </a:lnTo>
                    <a:lnTo>
                      <a:pt x="1414" y="833"/>
                    </a:lnTo>
                    <a:lnTo>
                      <a:pt x="1392" y="803"/>
                    </a:lnTo>
                    <a:lnTo>
                      <a:pt x="1373" y="770"/>
                    </a:lnTo>
                    <a:lnTo>
                      <a:pt x="1360" y="736"/>
                    </a:lnTo>
                    <a:lnTo>
                      <a:pt x="1352" y="699"/>
                    </a:lnTo>
                    <a:lnTo>
                      <a:pt x="1350" y="660"/>
                    </a:lnTo>
                    <a:lnTo>
                      <a:pt x="1352" y="621"/>
                    </a:lnTo>
                    <a:lnTo>
                      <a:pt x="1360" y="584"/>
                    </a:lnTo>
                    <a:lnTo>
                      <a:pt x="1373" y="549"/>
                    </a:lnTo>
                    <a:lnTo>
                      <a:pt x="1392" y="517"/>
                    </a:lnTo>
                    <a:lnTo>
                      <a:pt x="1414" y="488"/>
                    </a:lnTo>
                    <a:lnTo>
                      <a:pt x="1440" y="461"/>
                    </a:lnTo>
                    <a:lnTo>
                      <a:pt x="1470" y="440"/>
                    </a:lnTo>
                    <a:lnTo>
                      <a:pt x="1501" y="421"/>
                    </a:lnTo>
                    <a:lnTo>
                      <a:pt x="1536" y="408"/>
                    </a:lnTo>
                    <a:lnTo>
                      <a:pt x="1574" y="400"/>
                    </a:lnTo>
                    <a:lnTo>
                      <a:pt x="1612" y="397"/>
                    </a:lnTo>
                    <a:close/>
                    <a:moveTo>
                      <a:pt x="678" y="190"/>
                    </a:moveTo>
                    <a:lnTo>
                      <a:pt x="215" y="1069"/>
                    </a:lnTo>
                    <a:lnTo>
                      <a:pt x="201" y="1101"/>
                    </a:lnTo>
                    <a:lnTo>
                      <a:pt x="194" y="1133"/>
                    </a:lnTo>
                    <a:lnTo>
                      <a:pt x="192" y="1166"/>
                    </a:lnTo>
                    <a:lnTo>
                      <a:pt x="196" y="1200"/>
                    </a:lnTo>
                    <a:lnTo>
                      <a:pt x="205" y="1232"/>
                    </a:lnTo>
                    <a:lnTo>
                      <a:pt x="220" y="1262"/>
                    </a:lnTo>
                    <a:lnTo>
                      <a:pt x="238" y="1287"/>
                    </a:lnTo>
                    <a:lnTo>
                      <a:pt x="257" y="1307"/>
                    </a:lnTo>
                    <a:lnTo>
                      <a:pt x="280" y="1325"/>
                    </a:lnTo>
                    <a:lnTo>
                      <a:pt x="304" y="1339"/>
                    </a:lnTo>
                    <a:lnTo>
                      <a:pt x="332" y="1349"/>
                    </a:lnTo>
                    <a:lnTo>
                      <a:pt x="359" y="1355"/>
                    </a:lnTo>
                    <a:lnTo>
                      <a:pt x="389" y="1358"/>
                    </a:lnTo>
                    <a:lnTo>
                      <a:pt x="2270" y="1358"/>
                    </a:lnTo>
                    <a:lnTo>
                      <a:pt x="2299" y="1355"/>
                    </a:lnTo>
                    <a:lnTo>
                      <a:pt x="2327" y="1349"/>
                    </a:lnTo>
                    <a:lnTo>
                      <a:pt x="2354" y="1339"/>
                    </a:lnTo>
                    <a:lnTo>
                      <a:pt x="2379" y="1325"/>
                    </a:lnTo>
                    <a:lnTo>
                      <a:pt x="2402" y="1307"/>
                    </a:lnTo>
                    <a:lnTo>
                      <a:pt x="2421" y="1287"/>
                    </a:lnTo>
                    <a:lnTo>
                      <a:pt x="2439" y="1263"/>
                    </a:lnTo>
                    <a:lnTo>
                      <a:pt x="2454" y="1233"/>
                    </a:lnTo>
                    <a:lnTo>
                      <a:pt x="2463" y="1200"/>
                    </a:lnTo>
                    <a:lnTo>
                      <a:pt x="2467" y="1167"/>
                    </a:lnTo>
                    <a:lnTo>
                      <a:pt x="2465" y="1133"/>
                    </a:lnTo>
                    <a:lnTo>
                      <a:pt x="2458" y="1101"/>
                    </a:lnTo>
                    <a:lnTo>
                      <a:pt x="2445" y="1070"/>
                    </a:lnTo>
                    <a:lnTo>
                      <a:pt x="1984" y="190"/>
                    </a:lnTo>
                    <a:lnTo>
                      <a:pt x="678" y="190"/>
                    </a:lnTo>
                    <a:close/>
                    <a:moveTo>
                      <a:pt x="621" y="0"/>
                    </a:moveTo>
                    <a:lnTo>
                      <a:pt x="2041" y="0"/>
                    </a:lnTo>
                    <a:lnTo>
                      <a:pt x="2063" y="2"/>
                    </a:lnTo>
                    <a:lnTo>
                      <a:pt x="2082" y="8"/>
                    </a:lnTo>
                    <a:lnTo>
                      <a:pt x="2100" y="19"/>
                    </a:lnTo>
                    <a:lnTo>
                      <a:pt x="2115" y="34"/>
                    </a:lnTo>
                    <a:lnTo>
                      <a:pt x="2126" y="51"/>
                    </a:lnTo>
                    <a:lnTo>
                      <a:pt x="2614" y="981"/>
                    </a:lnTo>
                    <a:lnTo>
                      <a:pt x="2632" y="1022"/>
                    </a:lnTo>
                    <a:lnTo>
                      <a:pt x="2647" y="1065"/>
                    </a:lnTo>
                    <a:lnTo>
                      <a:pt x="2655" y="1108"/>
                    </a:lnTo>
                    <a:lnTo>
                      <a:pt x="2659" y="1151"/>
                    </a:lnTo>
                    <a:lnTo>
                      <a:pt x="2657" y="1195"/>
                    </a:lnTo>
                    <a:lnTo>
                      <a:pt x="2651" y="1238"/>
                    </a:lnTo>
                    <a:lnTo>
                      <a:pt x="2639" y="1281"/>
                    </a:lnTo>
                    <a:lnTo>
                      <a:pt x="2623" y="1322"/>
                    </a:lnTo>
                    <a:lnTo>
                      <a:pt x="2601" y="1362"/>
                    </a:lnTo>
                    <a:lnTo>
                      <a:pt x="2577" y="1399"/>
                    </a:lnTo>
                    <a:lnTo>
                      <a:pt x="2547" y="1432"/>
                    </a:lnTo>
                    <a:lnTo>
                      <a:pt x="2514" y="1462"/>
                    </a:lnTo>
                    <a:lnTo>
                      <a:pt x="2480" y="1488"/>
                    </a:lnTo>
                    <a:lnTo>
                      <a:pt x="2442" y="1509"/>
                    </a:lnTo>
                    <a:lnTo>
                      <a:pt x="2401" y="1526"/>
                    </a:lnTo>
                    <a:lnTo>
                      <a:pt x="2359" y="1539"/>
                    </a:lnTo>
                    <a:lnTo>
                      <a:pt x="2315" y="1546"/>
                    </a:lnTo>
                    <a:lnTo>
                      <a:pt x="2270" y="1549"/>
                    </a:lnTo>
                    <a:lnTo>
                      <a:pt x="389" y="1549"/>
                    </a:lnTo>
                    <a:lnTo>
                      <a:pt x="344" y="1546"/>
                    </a:lnTo>
                    <a:lnTo>
                      <a:pt x="300" y="1539"/>
                    </a:lnTo>
                    <a:lnTo>
                      <a:pt x="258" y="1526"/>
                    </a:lnTo>
                    <a:lnTo>
                      <a:pt x="217" y="1509"/>
                    </a:lnTo>
                    <a:lnTo>
                      <a:pt x="179" y="1487"/>
                    </a:lnTo>
                    <a:lnTo>
                      <a:pt x="143" y="1462"/>
                    </a:lnTo>
                    <a:lnTo>
                      <a:pt x="112" y="1432"/>
                    </a:lnTo>
                    <a:lnTo>
                      <a:pt x="82" y="1398"/>
                    </a:lnTo>
                    <a:lnTo>
                      <a:pt x="56" y="1362"/>
                    </a:lnTo>
                    <a:lnTo>
                      <a:pt x="36" y="1322"/>
                    </a:lnTo>
                    <a:lnTo>
                      <a:pt x="19" y="1280"/>
                    </a:lnTo>
                    <a:lnTo>
                      <a:pt x="8" y="1237"/>
                    </a:lnTo>
                    <a:lnTo>
                      <a:pt x="2" y="1194"/>
                    </a:lnTo>
                    <a:lnTo>
                      <a:pt x="0" y="1150"/>
                    </a:lnTo>
                    <a:lnTo>
                      <a:pt x="4" y="1107"/>
                    </a:lnTo>
                    <a:lnTo>
                      <a:pt x="13" y="1064"/>
                    </a:lnTo>
                    <a:lnTo>
                      <a:pt x="27" y="1021"/>
                    </a:lnTo>
                    <a:lnTo>
                      <a:pt x="45" y="980"/>
                    </a:lnTo>
                    <a:lnTo>
                      <a:pt x="537" y="50"/>
                    </a:lnTo>
                    <a:lnTo>
                      <a:pt x="548" y="33"/>
                    </a:lnTo>
                    <a:lnTo>
                      <a:pt x="563" y="19"/>
                    </a:lnTo>
                    <a:lnTo>
                      <a:pt x="581" y="8"/>
                    </a:lnTo>
                    <a:lnTo>
                      <a:pt x="600" y="2"/>
                    </a:lnTo>
                    <a:lnTo>
                      <a:pt x="621"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a:solidFill>
                    <a:sysClr val="windowText" lastClr="000000"/>
                  </a:solidFill>
                  <a:latin typeface="Calibri"/>
                  <a:ea typeface="Calibri"/>
                  <a:cs typeface="Calibri"/>
                  <a:sym typeface="Calibri"/>
                </a:endParaRPr>
              </a:p>
            </p:txBody>
          </p:sp>
          <p:sp>
            <p:nvSpPr>
              <p:cNvPr id="20" name="Google Shape;419;p33">
                <a:extLst>
                  <a:ext uri="{FF2B5EF4-FFF2-40B4-BE49-F238E27FC236}">
                    <a16:creationId xmlns:a16="http://schemas.microsoft.com/office/drawing/2014/main" id="{04035D96-5C5A-BB40-AB4F-5605C3B974FE}"/>
                  </a:ext>
                </a:extLst>
              </p:cNvPr>
              <p:cNvSpPr/>
              <p:nvPr/>
            </p:nvSpPr>
            <p:spPr>
              <a:xfrm>
                <a:off x="4118190" y="3151001"/>
                <a:ext cx="19559" cy="19559"/>
              </a:xfrm>
              <a:custGeom>
                <a:avLst/>
                <a:gdLst/>
                <a:ahLst/>
                <a:cxnLst/>
                <a:rect l="l" t="t" r="r" b="b"/>
                <a:pathLst>
                  <a:path w="144" h="144" extrusionOk="0">
                    <a:moveTo>
                      <a:pt x="72" y="0"/>
                    </a:moveTo>
                    <a:lnTo>
                      <a:pt x="91" y="3"/>
                    </a:lnTo>
                    <a:lnTo>
                      <a:pt x="108" y="10"/>
                    </a:lnTo>
                    <a:lnTo>
                      <a:pt x="123" y="22"/>
                    </a:lnTo>
                    <a:lnTo>
                      <a:pt x="134" y="36"/>
                    </a:lnTo>
                    <a:lnTo>
                      <a:pt x="141" y="53"/>
                    </a:lnTo>
                    <a:lnTo>
                      <a:pt x="144" y="72"/>
                    </a:lnTo>
                    <a:lnTo>
                      <a:pt x="141" y="91"/>
                    </a:lnTo>
                    <a:lnTo>
                      <a:pt x="134" y="109"/>
                    </a:lnTo>
                    <a:lnTo>
                      <a:pt x="123" y="123"/>
                    </a:lnTo>
                    <a:lnTo>
                      <a:pt x="108" y="134"/>
                    </a:lnTo>
                    <a:lnTo>
                      <a:pt x="91" y="141"/>
                    </a:lnTo>
                    <a:lnTo>
                      <a:pt x="72" y="144"/>
                    </a:lnTo>
                    <a:lnTo>
                      <a:pt x="53" y="141"/>
                    </a:lnTo>
                    <a:lnTo>
                      <a:pt x="36" y="134"/>
                    </a:lnTo>
                    <a:lnTo>
                      <a:pt x="21" y="123"/>
                    </a:lnTo>
                    <a:lnTo>
                      <a:pt x="10" y="109"/>
                    </a:lnTo>
                    <a:lnTo>
                      <a:pt x="2" y="91"/>
                    </a:lnTo>
                    <a:lnTo>
                      <a:pt x="0" y="72"/>
                    </a:lnTo>
                    <a:lnTo>
                      <a:pt x="2" y="53"/>
                    </a:lnTo>
                    <a:lnTo>
                      <a:pt x="10" y="36"/>
                    </a:lnTo>
                    <a:lnTo>
                      <a:pt x="21" y="22"/>
                    </a:lnTo>
                    <a:lnTo>
                      <a:pt x="36" y="10"/>
                    </a:lnTo>
                    <a:lnTo>
                      <a:pt x="53" y="3"/>
                    </a:lnTo>
                    <a:lnTo>
                      <a:pt x="72"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a:solidFill>
                    <a:sysClr val="windowText" lastClr="000000"/>
                  </a:solidFill>
                  <a:latin typeface="Calibri"/>
                  <a:ea typeface="Calibri"/>
                  <a:cs typeface="Calibri"/>
                  <a:sym typeface="Calibri"/>
                </a:endParaRPr>
              </a:p>
            </p:txBody>
          </p:sp>
          <p:sp>
            <p:nvSpPr>
              <p:cNvPr id="21" name="Google Shape;420;p33">
                <a:extLst>
                  <a:ext uri="{FF2B5EF4-FFF2-40B4-BE49-F238E27FC236}">
                    <a16:creationId xmlns:a16="http://schemas.microsoft.com/office/drawing/2014/main" id="{79EFF8D0-CD0B-874F-98C2-1054393B0DAA}"/>
                  </a:ext>
                </a:extLst>
              </p:cNvPr>
              <p:cNvSpPr/>
              <p:nvPr/>
            </p:nvSpPr>
            <p:spPr>
              <a:xfrm>
                <a:off x="4105965" y="3138777"/>
                <a:ext cx="45231" cy="45231"/>
              </a:xfrm>
              <a:custGeom>
                <a:avLst/>
                <a:gdLst/>
                <a:ahLst/>
                <a:cxnLst/>
                <a:rect l="l" t="t" r="r" b="b"/>
                <a:pathLst>
                  <a:path w="335" h="334" extrusionOk="0">
                    <a:moveTo>
                      <a:pt x="167" y="143"/>
                    </a:moveTo>
                    <a:lnTo>
                      <a:pt x="157" y="145"/>
                    </a:lnTo>
                    <a:lnTo>
                      <a:pt x="150" y="150"/>
                    </a:lnTo>
                    <a:lnTo>
                      <a:pt x="145" y="157"/>
                    </a:lnTo>
                    <a:lnTo>
                      <a:pt x="143" y="167"/>
                    </a:lnTo>
                    <a:lnTo>
                      <a:pt x="145" y="176"/>
                    </a:lnTo>
                    <a:lnTo>
                      <a:pt x="150" y="184"/>
                    </a:lnTo>
                    <a:lnTo>
                      <a:pt x="157" y="189"/>
                    </a:lnTo>
                    <a:lnTo>
                      <a:pt x="167" y="190"/>
                    </a:lnTo>
                    <a:lnTo>
                      <a:pt x="176" y="189"/>
                    </a:lnTo>
                    <a:lnTo>
                      <a:pt x="183" y="184"/>
                    </a:lnTo>
                    <a:lnTo>
                      <a:pt x="188" y="176"/>
                    </a:lnTo>
                    <a:lnTo>
                      <a:pt x="190" y="167"/>
                    </a:lnTo>
                    <a:lnTo>
                      <a:pt x="188" y="157"/>
                    </a:lnTo>
                    <a:lnTo>
                      <a:pt x="183" y="150"/>
                    </a:lnTo>
                    <a:lnTo>
                      <a:pt x="176" y="145"/>
                    </a:lnTo>
                    <a:lnTo>
                      <a:pt x="167" y="143"/>
                    </a:lnTo>
                    <a:close/>
                    <a:moveTo>
                      <a:pt x="167" y="0"/>
                    </a:moveTo>
                    <a:lnTo>
                      <a:pt x="197" y="2"/>
                    </a:lnTo>
                    <a:lnTo>
                      <a:pt x="225" y="10"/>
                    </a:lnTo>
                    <a:lnTo>
                      <a:pt x="252" y="22"/>
                    </a:lnTo>
                    <a:lnTo>
                      <a:pt x="275" y="39"/>
                    </a:lnTo>
                    <a:lnTo>
                      <a:pt x="295" y="59"/>
                    </a:lnTo>
                    <a:lnTo>
                      <a:pt x="311" y="83"/>
                    </a:lnTo>
                    <a:lnTo>
                      <a:pt x="324" y="108"/>
                    </a:lnTo>
                    <a:lnTo>
                      <a:pt x="331" y="137"/>
                    </a:lnTo>
                    <a:lnTo>
                      <a:pt x="335" y="167"/>
                    </a:lnTo>
                    <a:lnTo>
                      <a:pt x="331" y="197"/>
                    </a:lnTo>
                    <a:lnTo>
                      <a:pt x="324" y="225"/>
                    </a:lnTo>
                    <a:lnTo>
                      <a:pt x="311" y="252"/>
                    </a:lnTo>
                    <a:lnTo>
                      <a:pt x="295" y="275"/>
                    </a:lnTo>
                    <a:lnTo>
                      <a:pt x="275" y="295"/>
                    </a:lnTo>
                    <a:lnTo>
                      <a:pt x="252" y="312"/>
                    </a:lnTo>
                    <a:lnTo>
                      <a:pt x="225" y="324"/>
                    </a:lnTo>
                    <a:lnTo>
                      <a:pt x="197" y="331"/>
                    </a:lnTo>
                    <a:lnTo>
                      <a:pt x="167" y="334"/>
                    </a:lnTo>
                    <a:lnTo>
                      <a:pt x="137" y="331"/>
                    </a:lnTo>
                    <a:lnTo>
                      <a:pt x="108" y="324"/>
                    </a:lnTo>
                    <a:lnTo>
                      <a:pt x="83" y="312"/>
                    </a:lnTo>
                    <a:lnTo>
                      <a:pt x="59" y="295"/>
                    </a:lnTo>
                    <a:lnTo>
                      <a:pt x="39" y="275"/>
                    </a:lnTo>
                    <a:lnTo>
                      <a:pt x="22" y="252"/>
                    </a:lnTo>
                    <a:lnTo>
                      <a:pt x="10" y="225"/>
                    </a:lnTo>
                    <a:lnTo>
                      <a:pt x="2" y="197"/>
                    </a:lnTo>
                    <a:lnTo>
                      <a:pt x="0" y="167"/>
                    </a:lnTo>
                    <a:lnTo>
                      <a:pt x="2" y="137"/>
                    </a:lnTo>
                    <a:lnTo>
                      <a:pt x="10" y="108"/>
                    </a:lnTo>
                    <a:lnTo>
                      <a:pt x="22" y="83"/>
                    </a:lnTo>
                    <a:lnTo>
                      <a:pt x="39" y="59"/>
                    </a:lnTo>
                    <a:lnTo>
                      <a:pt x="59" y="39"/>
                    </a:lnTo>
                    <a:lnTo>
                      <a:pt x="83" y="22"/>
                    </a:lnTo>
                    <a:lnTo>
                      <a:pt x="108" y="10"/>
                    </a:lnTo>
                    <a:lnTo>
                      <a:pt x="137" y="2"/>
                    </a:lnTo>
                    <a:lnTo>
                      <a:pt x="167" y="0"/>
                    </a:lnTo>
                    <a:close/>
                  </a:path>
                </a:pathLst>
              </a:custGeom>
              <a:solidFill>
                <a:srgbClr val="FFFFFF"/>
              </a:solidFill>
              <a:ln>
                <a:noFill/>
              </a:ln>
            </p:spPr>
            <p:txBody>
              <a:bodyPr spcFirstLastPara="1" wrap="square" lIns="121900" tIns="60933" rIns="121900" bIns="60933" anchor="t" anchorCtr="0">
                <a:noAutofit/>
              </a:bodyPr>
              <a:lstStyle/>
              <a:p>
                <a:pPr defTabSz="1219170">
                  <a:buSzPts val="1800"/>
                </a:pPr>
                <a:endParaRPr sz="2400" kern="0">
                  <a:solidFill>
                    <a:sysClr val="windowText" lastClr="000000"/>
                  </a:solidFill>
                  <a:latin typeface="Calibri"/>
                  <a:ea typeface="Calibri"/>
                  <a:cs typeface="Calibri"/>
                  <a:sym typeface="Calibri"/>
                </a:endParaRPr>
              </a:p>
            </p:txBody>
          </p:sp>
        </p:grpSp>
      </p:grpSp>
      <p:sp>
        <p:nvSpPr>
          <p:cNvPr id="22" name="Text Placeholder 3">
            <a:extLst>
              <a:ext uri="{FF2B5EF4-FFF2-40B4-BE49-F238E27FC236}">
                <a16:creationId xmlns:a16="http://schemas.microsoft.com/office/drawing/2014/main" id="{6A3A79FC-184E-964B-A1C9-B13A8D800213}"/>
              </a:ext>
            </a:extLst>
          </p:cNvPr>
          <p:cNvSpPr>
            <a:spLocks noGrp="1"/>
          </p:cNvSpPr>
          <p:nvPr>
            <p:ph type="body" idx="1"/>
          </p:nvPr>
        </p:nvSpPr>
        <p:spPr>
          <a:xfrm>
            <a:off x="1066800" y="2477382"/>
            <a:ext cx="9054230" cy="3080905"/>
          </a:xfrm>
          <a:prstGeom prst="rect">
            <a:avLst/>
          </a:prstGeom>
        </p:spPr>
        <p:txBody>
          <a:bodyPr/>
          <a:lstStyle>
            <a:lvl1pPr>
              <a:defRPr>
                <a:solidFill>
                  <a:schemeClr val="accent1"/>
                </a:solidFill>
              </a:defRPr>
            </a:lvl1pPr>
          </a:lstStyle>
          <a:p>
            <a:pPr marL="285750" indent="-285750">
              <a:spcBef>
                <a:spcPts val="1800"/>
              </a:spcBef>
              <a:buFont typeface="Arial" panose="020B0604020202020204" pitchFamily="34" charset="0"/>
              <a:buChar char="•"/>
            </a:pPr>
            <a:endParaRPr lang="en-US" sz="2400" dirty="0">
              <a:solidFill>
                <a:schemeClr val="accent1"/>
              </a:solidFill>
            </a:endParaRPr>
          </a:p>
        </p:txBody>
      </p:sp>
    </p:spTree>
    <p:extLst>
      <p:ext uri="{BB962C8B-B14F-4D97-AF65-F5344CB8AC3E}">
        <p14:creationId xmlns:p14="http://schemas.microsoft.com/office/powerpoint/2010/main" val="123606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B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9BAF-7D99-A249-AFC7-E47DCB504B21}"/>
              </a:ext>
            </a:extLst>
          </p:cNvPr>
          <p:cNvSpPr>
            <a:spLocks noGrp="1"/>
          </p:cNvSpPr>
          <p:nvPr>
            <p:ph type="title" hasCustomPrompt="1"/>
          </p:nvPr>
        </p:nvSpPr>
        <p:spPr>
          <a:xfrm>
            <a:off x="1066800" y="1757541"/>
            <a:ext cx="10058400" cy="560723"/>
          </a:xfrm>
          <a:prstGeom prst="rect">
            <a:avLst/>
          </a:prstGeom>
        </p:spPr>
        <p:txBody>
          <a:bodyPr lIns="0" tIns="0" rIns="0" bIns="0" anchor="ctr" anchorCtr="0"/>
          <a:lstStyle>
            <a:lvl1pPr>
              <a:lnSpc>
                <a:spcPct val="100000"/>
              </a:lnSpc>
              <a:defRPr sz="3600" b="1" i="0">
                <a:solidFill>
                  <a:schemeClr val="accent1"/>
                </a:solidFill>
                <a:latin typeface="Verdana Bold"/>
              </a:defRPr>
            </a:lvl1pPr>
          </a:lstStyle>
          <a:p>
            <a:r>
              <a:rPr lang="en-US" dirty="0"/>
              <a:t>1-Line Headline Here</a:t>
            </a:r>
          </a:p>
        </p:txBody>
      </p:sp>
      <p:grpSp>
        <p:nvGrpSpPr>
          <p:cNvPr id="10" name="Group 9">
            <a:extLst>
              <a:ext uri="{FF2B5EF4-FFF2-40B4-BE49-F238E27FC236}">
                <a16:creationId xmlns:a16="http://schemas.microsoft.com/office/drawing/2014/main" id="{24B89669-BF8B-AE44-86FE-A972B276DA0F}"/>
              </a:ext>
            </a:extLst>
          </p:cNvPr>
          <p:cNvGrpSpPr>
            <a:grpSpLocks noChangeAspect="1"/>
          </p:cNvGrpSpPr>
          <p:nvPr userDrawn="1"/>
        </p:nvGrpSpPr>
        <p:grpSpPr>
          <a:xfrm>
            <a:off x="1072872" y="279116"/>
            <a:ext cx="1097280" cy="1097280"/>
            <a:chOff x="10637822" y="1900426"/>
            <a:chExt cx="731520" cy="731520"/>
          </a:xfrm>
        </p:grpSpPr>
        <p:sp>
          <p:nvSpPr>
            <p:cNvPr id="15" name="Oval 14">
              <a:extLst>
                <a:ext uri="{FF2B5EF4-FFF2-40B4-BE49-F238E27FC236}">
                  <a16:creationId xmlns:a16="http://schemas.microsoft.com/office/drawing/2014/main" id="{27A31DF2-F3A4-7E4D-9E7C-B50668670878}"/>
                </a:ext>
              </a:extLst>
            </p:cNvPr>
            <p:cNvSpPr/>
            <p:nvPr/>
          </p:nvSpPr>
          <p:spPr bwMode="auto">
            <a:xfrm>
              <a:off x="10637822" y="1900426"/>
              <a:ext cx="731520" cy="731520"/>
            </a:xfrm>
            <a:prstGeom prst="ellipse">
              <a:avLst/>
            </a:prstGeom>
            <a:solidFill>
              <a:schemeClr val="accent5"/>
            </a:solidFill>
            <a:ln w="12700" cap="flat" cmpd="sng" algn="ctr">
              <a:noFill/>
              <a:prstDash val="solid"/>
            </a:ln>
            <a:effectLst/>
            <a:scene3d>
              <a:camera prst="orthographicFront"/>
              <a:lightRig rig="threePt" dir="t"/>
            </a:scene3d>
            <a:sp3d contourW="12700">
              <a:bevelT w="127000" h="127000"/>
              <a:bevelB w="127000" h="127000"/>
              <a:contourClr>
                <a:srgbClr val="00549A"/>
              </a:contourClr>
            </a:sp3d>
          </p:spPr>
          <p:txBody>
            <a:bodyPr vert="vert270" lIns="60960" tIns="121920" rIns="60960" rtlCol="0" anchor="ctr" anchorCtr="0"/>
            <a:lstStyle/>
            <a:p>
              <a:pPr lvl="0" algn="ctr" defTabSz="609585"/>
              <a:endParaRPr lang="en-US" sz="1200" b="1" dirty="0">
                <a:solidFill>
                  <a:srgbClr val="F1EA86"/>
                </a:solidFill>
                <a:latin typeface="Calibri" panose="020F0502020204030204" pitchFamily="34" charset="0"/>
                <a:cs typeface="Calibri" panose="020F0502020204030204" pitchFamily="34" charset="0"/>
              </a:endParaRPr>
            </a:p>
          </p:txBody>
        </p:sp>
        <p:sp>
          <p:nvSpPr>
            <p:cNvPr id="16" name="Google Shape;424;p33">
              <a:extLst>
                <a:ext uri="{FF2B5EF4-FFF2-40B4-BE49-F238E27FC236}">
                  <a16:creationId xmlns:a16="http://schemas.microsoft.com/office/drawing/2014/main" id="{CFABAB45-6292-6245-8986-83433E8D50BD}"/>
                </a:ext>
              </a:extLst>
            </p:cNvPr>
            <p:cNvSpPr>
              <a:spLocks noChangeAspect="1"/>
            </p:cNvSpPr>
            <p:nvPr/>
          </p:nvSpPr>
          <p:spPr>
            <a:xfrm>
              <a:off x="10778589" y="2043408"/>
              <a:ext cx="449985" cy="445557"/>
            </a:xfrm>
            <a:custGeom>
              <a:avLst/>
              <a:gdLst/>
              <a:ahLst/>
              <a:cxnLst/>
              <a:rect l="l" t="t" r="r" b="b"/>
              <a:pathLst>
                <a:path w="3354" h="3322" extrusionOk="0">
                  <a:moveTo>
                    <a:pt x="1677" y="265"/>
                  </a:moveTo>
                  <a:lnTo>
                    <a:pt x="1581" y="268"/>
                  </a:lnTo>
                  <a:lnTo>
                    <a:pt x="1486" y="277"/>
                  </a:lnTo>
                  <a:lnTo>
                    <a:pt x="1394" y="293"/>
                  </a:lnTo>
                  <a:lnTo>
                    <a:pt x="1303" y="315"/>
                  </a:lnTo>
                  <a:lnTo>
                    <a:pt x="1214" y="342"/>
                  </a:lnTo>
                  <a:lnTo>
                    <a:pt x="1129" y="374"/>
                  </a:lnTo>
                  <a:lnTo>
                    <a:pt x="1046" y="412"/>
                  </a:lnTo>
                  <a:lnTo>
                    <a:pt x="966" y="455"/>
                  </a:lnTo>
                  <a:lnTo>
                    <a:pt x="889" y="503"/>
                  </a:lnTo>
                  <a:lnTo>
                    <a:pt x="816" y="556"/>
                  </a:lnTo>
                  <a:lnTo>
                    <a:pt x="746" y="612"/>
                  </a:lnTo>
                  <a:lnTo>
                    <a:pt x="680" y="674"/>
                  </a:lnTo>
                  <a:lnTo>
                    <a:pt x="619" y="739"/>
                  </a:lnTo>
                  <a:lnTo>
                    <a:pt x="561" y="807"/>
                  </a:lnTo>
                  <a:lnTo>
                    <a:pt x="509" y="880"/>
                  </a:lnTo>
                  <a:lnTo>
                    <a:pt x="459" y="957"/>
                  </a:lnTo>
                  <a:lnTo>
                    <a:pt x="417" y="1036"/>
                  </a:lnTo>
                  <a:lnTo>
                    <a:pt x="378" y="1117"/>
                  </a:lnTo>
                  <a:lnTo>
                    <a:pt x="345" y="1203"/>
                  </a:lnTo>
                  <a:lnTo>
                    <a:pt x="317" y="1290"/>
                  </a:lnTo>
                  <a:lnTo>
                    <a:pt x="295" y="1379"/>
                  </a:lnTo>
                  <a:lnTo>
                    <a:pt x="280" y="1472"/>
                  </a:lnTo>
                  <a:lnTo>
                    <a:pt x="270" y="1566"/>
                  </a:lnTo>
                  <a:lnTo>
                    <a:pt x="267" y="1661"/>
                  </a:lnTo>
                  <a:lnTo>
                    <a:pt x="270" y="1756"/>
                  </a:lnTo>
                  <a:lnTo>
                    <a:pt x="280" y="1850"/>
                  </a:lnTo>
                  <a:lnTo>
                    <a:pt x="295" y="1942"/>
                  </a:lnTo>
                  <a:lnTo>
                    <a:pt x="317" y="2032"/>
                  </a:lnTo>
                  <a:lnTo>
                    <a:pt x="345" y="2119"/>
                  </a:lnTo>
                  <a:lnTo>
                    <a:pt x="378" y="2204"/>
                  </a:lnTo>
                  <a:lnTo>
                    <a:pt x="417" y="2286"/>
                  </a:lnTo>
                  <a:lnTo>
                    <a:pt x="459" y="2365"/>
                  </a:lnTo>
                  <a:lnTo>
                    <a:pt x="509" y="2441"/>
                  </a:lnTo>
                  <a:lnTo>
                    <a:pt x="561" y="2514"/>
                  </a:lnTo>
                  <a:lnTo>
                    <a:pt x="619" y="2583"/>
                  </a:lnTo>
                  <a:lnTo>
                    <a:pt x="680" y="2648"/>
                  </a:lnTo>
                  <a:lnTo>
                    <a:pt x="746" y="2709"/>
                  </a:lnTo>
                  <a:lnTo>
                    <a:pt x="816" y="2766"/>
                  </a:lnTo>
                  <a:lnTo>
                    <a:pt x="889" y="2818"/>
                  </a:lnTo>
                  <a:lnTo>
                    <a:pt x="966" y="2867"/>
                  </a:lnTo>
                  <a:lnTo>
                    <a:pt x="1046" y="2909"/>
                  </a:lnTo>
                  <a:lnTo>
                    <a:pt x="1129" y="2947"/>
                  </a:lnTo>
                  <a:lnTo>
                    <a:pt x="1214" y="2981"/>
                  </a:lnTo>
                  <a:lnTo>
                    <a:pt x="1303" y="3008"/>
                  </a:lnTo>
                  <a:lnTo>
                    <a:pt x="1394" y="3029"/>
                  </a:lnTo>
                  <a:lnTo>
                    <a:pt x="1486" y="3045"/>
                  </a:lnTo>
                  <a:lnTo>
                    <a:pt x="1581" y="3054"/>
                  </a:lnTo>
                  <a:lnTo>
                    <a:pt x="1677" y="3058"/>
                  </a:lnTo>
                  <a:lnTo>
                    <a:pt x="1773" y="3054"/>
                  </a:lnTo>
                  <a:lnTo>
                    <a:pt x="1869" y="3045"/>
                  </a:lnTo>
                  <a:lnTo>
                    <a:pt x="1962" y="3029"/>
                  </a:lnTo>
                  <a:lnTo>
                    <a:pt x="2051" y="3008"/>
                  </a:lnTo>
                  <a:lnTo>
                    <a:pt x="2140" y="2981"/>
                  </a:lnTo>
                  <a:lnTo>
                    <a:pt x="2225" y="2947"/>
                  </a:lnTo>
                  <a:lnTo>
                    <a:pt x="2308" y="2909"/>
                  </a:lnTo>
                  <a:lnTo>
                    <a:pt x="2388" y="2867"/>
                  </a:lnTo>
                  <a:lnTo>
                    <a:pt x="2465" y="2818"/>
                  </a:lnTo>
                  <a:lnTo>
                    <a:pt x="2538" y="2766"/>
                  </a:lnTo>
                  <a:lnTo>
                    <a:pt x="2608" y="2709"/>
                  </a:lnTo>
                  <a:lnTo>
                    <a:pt x="2674" y="2648"/>
                  </a:lnTo>
                  <a:lnTo>
                    <a:pt x="2736" y="2583"/>
                  </a:lnTo>
                  <a:lnTo>
                    <a:pt x="2793" y="2514"/>
                  </a:lnTo>
                  <a:lnTo>
                    <a:pt x="2847" y="2441"/>
                  </a:lnTo>
                  <a:lnTo>
                    <a:pt x="2895" y="2365"/>
                  </a:lnTo>
                  <a:lnTo>
                    <a:pt x="2939" y="2286"/>
                  </a:lnTo>
                  <a:lnTo>
                    <a:pt x="2977" y="2204"/>
                  </a:lnTo>
                  <a:lnTo>
                    <a:pt x="3010" y="2119"/>
                  </a:lnTo>
                  <a:lnTo>
                    <a:pt x="3037" y="2032"/>
                  </a:lnTo>
                  <a:lnTo>
                    <a:pt x="3059" y="1942"/>
                  </a:lnTo>
                  <a:lnTo>
                    <a:pt x="3074" y="1850"/>
                  </a:lnTo>
                  <a:lnTo>
                    <a:pt x="3084" y="1756"/>
                  </a:lnTo>
                  <a:lnTo>
                    <a:pt x="3087" y="1661"/>
                  </a:lnTo>
                  <a:lnTo>
                    <a:pt x="3084" y="1566"/>
                  </a:lnTo>
                  <a:lnTo>
                    <a:pt x="3074" y="1472"/>
                  </a:lnTo>
                  <a:lnTo>
                    <a:pt x="3059" y="1379"/>
                  </a:lnTo>
                  <a:lnTo>
                    <a:pt x="3037" y="1290"/>
                  </a:lnTo>
                  <a:lnTo>
                    <a:pt x="3010" y="1203"/>
                  </a:lnTo>
                  <a:lnTo>
                    <a:pt x="2977" y="1117"/>
                  </a:lnTo>
                  <a:lnTo>
                    <a:pt x="2939" y="1036"/>
                  </a:lnTo>
                  <a:lnTo>
                    <a:pt x="2895" y="957"/>
                  </a:lnTo>
                  <a:lnTo>
                    <a:pt x="2847" y="880"/>
                  </a:lnTo>
                  <a:lnTo>
                    <a:pt x="2793" y="807"/>
                  </a:lnTo>
                  <a:lnTo>
                    <a:pt x="2736" y="739"/>
                  </a:lnTo>
                  <a:lnTo>
                    <a:pt x="2674" y="674"/>
                  </a:lnTo>
                  <a:lnTo>
                    <a:pt x="2608" y="612"/>
                  </a:lnTo>
                  <a:lnTo>
                    <a:pt x="2538" y="556"/>
                  </a:lnTo>
                  <a:lnTo>
                    <a:pt x="2465" y="503"/>
                  </a:lnTo>
                  <a:lnTo>
                    <a:pt x="2388" y="455"/>
                  </a:lnTo>
                  <a:lnTo>
                    <a:pt x="2308" y="412"/>
                  </a:lnTo>
                  <a:lnTo>
                    <a:pt x="2225" y="374"/>
                  </a:lnTo>
                  <a:lnTo>
                    <a:pt x="2140" y="342"/>
                  </a:lnTo>
                  <a:lnTo>
                    <a:pt x="2051" y="315"/>
                  </a:lnTo>
                  <a:lnTo>
                    <a:pt x="1962" y="293"/>
                  </a:lnTo>
                  <a:lnTo>
                    <a:pt x="1869" y="277"/>
                  </a:lnTo>
                  <a:lnTo>
                    <a:pt x="1773" y="268"/>
                  </a:lnTo>
                  <a:lnTo>
                    <a:pt x="1677" y="265"/>
                  </a:lnTo>
                  <a:close/>
                  <a:moveTo>
                    <a:pt x="1677" y="0"/>
                  </a:moveTo>
                  <a:lnTo>
                    <a:pt x="1677" y="0"/>
                  </a:lnTo>
                  <a:lnTo>
                    <a:pt x="1783" y="4"/>
                  </a:lnTo>
                  <a:lnTo>
                    <a:pt x="1887" y="13"/>
                  </a:lnTo>
                  <a:lnTo>
                    <a:pt x="1990" y="29"/>
                  </a:lnTo>
                  <a:lnTo>
                    <a:pt x="2090" y="51"/>
                  </a:lnTo>
                  <a:lnTo>
                    <a:pt x="2187" y="78"/>
                  </a:lnTo>
                  <a:lnTo>
                    <a:pt x="2283" y="112"/>
                  </a:lnTo>
                  <a:lnTo>
                    <a:pt x="2375" y="151"/>
                  </a:lnTo>
                  <a:lnTo>
                    <a:pt x="2465" y="195"/>
                  </a:lnTo>
                  <a:lnTo>
                    <a:pt x="2551" y="244"/>
                  </a:lnTo>
                  <a:lnTo>
                    <a:pt x="2635" y="298"/>
                  </a:lnTo>
                  <a:lnTo>
                    <a:pt x="2714" y="357"/>
                  </a:lnTo>
                  <a:lnTo>
                    <a:pt x="2791" y="420"/>
                  </a:lnTo>
                  <a:lnTo>
                    <a:pt x="2863" y="487"/>
                  </a:lnTo>
                  <a:lnTo>
                    <a:pt x="2931" y="558"/>
                  </a:lnTo>
                  <a:lnTo>
                    <a:pt x="2994" y="634"/>
                  </a:lnTo>
                  <a:lnTo>
                    <a:pt x="3054" y="712"/>
                  </a:lnTo>
                  <a:lnTo>
                    <a:pt x="3108" y="794"/>
                  </a:lnTo>
                  <a:lnTo>
                    <a:pt x="3158" y="881"/>
                  </a:lnTo>
                  <a:lnTo>
                    <a:pt x="3202" y="970"/>
                  </a:lnTo>
                  <a:lnTo>
                    <a:pt x="3242" y="1061"/>
                  </a:lnTo>
                  <a:lnTo>
                    <a:pt x="3276" y="1155"/>
                  </a:lnTo>
                  <a:lnTo>
                    <a:pt x="3303" y="1253"/>
                  </a:lnTo>
                  <a:lnTo>
                    <a:pt x="3326" y="1351"/>
                  </a:lnTo>
                  <a:lnTo>
                    <a:pt x="3341" y="1453"/>
                  </a:lnTo>
                  <a:lnTo>
                    <a:pt x="3351" y="1556"/>
                  </a:lnTo>
                  <a:lnTo>
                    <a:pt x="3354" y="1661"/>
                  </a:lnTo>
                  <a:lnTo>
                    <a:pt x="3351" y="1766"/>
                  </a:lnTo>
                  <a:lnTo>
                    <a:pt x="3341" y="1869"/>
                  </a:lnTo>
                  <a:lnTo>
                    <a:pt x="3326" y="1970"/>
                  </a:lnTo>
                  <a:lnTo>
                    <a:pt x="3303" y="2070"/>
                  </a:lnTo>
                  <a:lnTo>
                    <a:pt x="3276" y="2166"/>
                  </a:lnTo>
                  <a:lnTo>
                    <a:pt x="3242" y="2260"/>
                  </a:lnTo>
                  <a:lnTo>
                    <a:pt x="3202" y="2352"/>
                  </a:lnTo>
                  <a:lnTo>
                    <a:pt x="3158" y="2441"/>
                  </a:lnTo>
                  <a:lnTo>
                    <a:pt x="3108" y="2527"/>
                  </a:lnTo>
                  <a:lnTo>
                    <a:pt x="3054" y="2609"/>
                  </a:lnTo>
                  <a:lnTo>
                    <a:pt x="2994" y="2688"/>
                  </a:lnTo>
                  <a:lnTo>
                    <a:pt x="2931" y="2763"/>
                  </a:lnTo>
                  <a:lnTo>
                    <a:pt x="2863" y="2834"/>
                  </a:lnTo>
                  <a:lnTo>
                    <a:pt x="2791" y="2902"/>
                  </a:lnTo>
                  <a:lnTo>
                    <a:pt x="2714" y="2965"/>
                  </a:lnTo>
                  <a:lnTo>
                    <a:pt x="2635" y="3024"/>
                  </a:lnTo>
                  <a:lnTo>
                    <a:pt x="2551" y="3078"/>
                  </a:lnTo>
                  <a:lnTo>
                    <a:pt x="2465" y="3127"/>
                  </a:lnTo>
                  <a:lnTo>
                    <a:pt x="2375" y="3171"/>
                  </a:lnTo>
                  <a:lnTo>
                    <a:pt x="2283" y="3209"/>
                  </a:lnTo>
                  <a:lnTo>
                    <a:pt x="2187" y="3243"/>
                  </a:lnTo>
                  <a:lnTo>
                    <a:pt x="2090" y="3271"/>
                  </a:lnTo>
                  <a:lnTo>
                    <a:pt x="1990" y="3293"/>
                  </a:lnTo>
                  <a:lnTo>
                    <a:pt x="1887" y="3309"/>
                  </a:lnTo>
                  <a:lnTo>
                    <a:pt x="1783" y="3319"/>
                  </a:lnTo>
                  <a:lnTo>
                    <a:pt x="1677" y="3322"/>
                  </a:lnTo>
                  <a:lnTo>
                    <a:pt x="1571" y="3319"/>
                  </a:lnTo>
                  <a:lnTo>
                    <a:pt x="1467" y="3309"/>
                  </a:lnTo>
                  <a:lnTo>
                    <a:pt x="1365" y="3293"/>
                  </a:lnTo>
                  <a:lnTo>
                    <a:pt x="1265" y="3271"/>
                  </a:lnTo>
                  <a:lnTo>
                    <a:pt x="1167" y="3243"/>
                  </a:lnTo>
                  <a:lnTo>
                    <a:pt x="1072" y="3209"/>
                  </a:lnTo>
                  <a:lnTo>
                    <a:pt x="979" y="3171"/>
                  </a:lnTo>
                  <a:lnTo>
                    <a:pt x="889" y="3127"/>
                  </a:lnTo>
                  <a:lnTo>
                    <a:pt x="803" y="3078"/>
                  </a:lnTo>
                  <a:lnTo>
                    <a:pt x="720" y="3024"/>
                  </a:lnTo>
                  <a:lnTo>
                    <a:pt x="640" y="2965"/>
                  </a:lnTo>
                  <a:lnTo>
                    <a:pt x="563" y="2902"/>
                  </a:lnTo>
                  <a:lnTo>
                    <a:pt x="492" y="2834"/>
                  </a:lnTo>
                  <a:lnTo>
                    <a:pt x="423" y="2763"/>
                  </a:lnTo>
                  <a:lnTo>
                    <a:pt x="360" y="2688"/>
                  </a:lnTo>
                  <a:lnTo>
                    <a:pt x="301" y="2609"/>
                  </a:lnTo>
                  <a:lnTo>
                    <a:pt x="246" y="2527"/>
                  </a:lnTo>
                  <a:lnTo>
                    <a:pt x="197" y="2441"/>
                  </a:lnTo>
                  <a:lnTo>
                    <a:pt x="152" y="2352"/>
                  </a:lnTo>
                  <a:lnTo>
                    <a:pt x="113" y="2260"/>
                  </a:lnTo>
                  <a:lnTo>
                    <a:pt x="80" y="2166"/>
                  </a:lnTo>
                  <a:lnTo>
                    <a:pt x="51" y="2070"/>
                  </a:lnTo>
                  <a:lnTo>
                    <a:pt x="29" y="1970"/>
                  </a:lnTo>
                  <a:lnTo>
                    <a:pt x="13" y="1869"/>
                  </a:lnTo>
                  <a:lnTo>
                    <a:pt x="3" y="1766"/>
                  </a:lnTo>
                  <a:lnTo>
                    <a:pt x="0" y="1661"/>
                  </a:lnTo>
                  <a:lnTo>
                    <a:pt x="3" y="1556"/>
                  </a:lnTo>
                  <a:lnTo>
                    <a:pt x="13" y="1453"/>
                  </a:lnTo>
                  <a:lnTo>
                    <a:pt x="29" y="1351"/>
                  </a:lnTo>
                  <a:lnTo>
                    <a:pt x="51" y="1253"/>
                  </a:lnTo>
                  <a:lnTo>
                    <a:pt x="80" y="1155"/>
                  </a:lnTo>
                  <a:lnTo>
                    <a:pt x="113" y="1061"/>
                  </a:lnTo>
                  <a:lnTo>
                    <a:pt x="152" y="970"/>
                  </a:lnTo>
                  <a:lnTo>
                    <a:pt x="197" y="881"/>
                  </a:lnTo>
                  <a:lnTo>
                    <a:pt x="246" y="794"/>
                  </a:lnTo>
                  <a:lnTo>
                    <a:pt x="301" y="712"/>
                  </a:lnTo>
                  <a:lnTo>
                    <a:pt x="360" y="634"/>
                  </a:lnTo>
                  <a:lnTo>
                    <a:pt x="423" y="558"/>
                  </a:lnTo>
                  <a:lnTo>
                    <a:pt x="492" y="487"/>
                  </a:lnTo>
                  <a:lnTo>
                    <a:pt x="563" y="420"/>
                  </a:lnTo>
                  <a:lnTo>
                    <a:pt x="640" y="357"/>
                  </a:lnTo>
                  <a:lnTo>
                    <a:pt x="720" y="298"/>
                  </a:lnTo>
                  <a:lnTo>
                    <a:pt x="803" y="244"/>
                  </a:lnTo>
                  <a:lnTo>
                    <a:pt x="889" y="195"/>
                  </a:lnTo>
                  <a:lnTo>
                    <a:pt x="979" y="151"/>
                  </a:lnTo>
                  <a:lnTo>
                    <a:pt x="1072" y="112"/>
                  </a:lnTo>
                  <a:lnTo>
                    <a:pt x="1167" y="78"/>
                  </a:lnTo>
                  <a:lnTo>
                    <a:pt x="1265" y="51"/>
                  </a:lnTo>
                  <a:lnTo>
                    <a:pt x="1365" y="29"/>
                  </a:lnTo>
                  <a:lnTo>
                    <a:pt x="1467" y="13"/>
                  </a:lnTo>
                  <a:lnTo>
                    <a:pt x="1571" y="4"/>
                  </a:lnTo>
                  <a:lnTo>
                    <a:pt x="1677" y="0"/>
                  </a:lnTo>
                  <a:close/>
                </a:path>
              </a:pathLst>
            </a:custGeom>
            <a:solidFill>
              <a:srgbClr val="A89E13"/>
            </a:solidFill>
            <a:ln>
              <a:noFill/>
            </a:ln>
          </p:spPr>
          <p:txBody>
            <a:bodyPr spcFirstLastPara="1" wrap="square" lIns="121900" tIns="60933" rIns="121900" bIns="60933" anchor="t" anchorCtr="0">
              <a:noAutofit/>
            </a:bodyPr>
            <a:lstStyle/>
            <a:p>
              <a:pPr>
                <a:buSzPts val="1800"/>
                <a:buFont typeface="Calibri"/>
                <a:buNone/>
              </a:pPr>
              <a:endParaRPr sz="2400">
                <a:latin typeface="Calibri"/>
                <a:ea typeface="Calibri"/>
                <a:cs typeface="Calibri"/>
                <a:sym typeface="Calibri"/>
              </a:endParaRPr>
            </a:p>
          </p:txBody>
        </p:sp>
        <p:sp>
          <p:nvSpPr>
            <p:cNvPr id="17" name="Google Shape;425;p33">
              <a:extLst>
                <a:ext uri="{FF2B5EF4-FFF2-40B4-BE49-F238E27FC236}">
                  <a16:creationId xmlns:a16="http://schemas.microsoft.com/office/drawing/2014/main" id="{2AE742E5-F8F2-554D-A7EF-8122EEED2341}"/>
                </a:ext>
              </a:extLst>
            </p:cNvPr>
            <p:cNvSpPr>
              <a:spLocks noChangeAspect="1"/>
            </p:cNvSpPr>
            <p:nvPr/>
          </p:nvSpPr>
          <p:spPr>
            <a:xfrm>
              <a:off x="10861947" y="2125290"/>
              <a:ext cx="283270" cy="281791"/>
            </a:xfrm>
            <a:custGeom>
              <a:avLst/>
              <a:gdLst/>
              <a:ahLst/>
              <a:cxnLst/>
              <a:rect l="l" t="t" r="r" b="b"/>
              <a:pathLst>
                <a:path w="2114" h="2100" extrusionOk="0">
                  <a:moveTo>
                    <a:pt x="875" y="0"/>
                  </a:moveTo>
                  <a:lnTo>
                    <a:pt x="1239" y="0"/>
                  </a:lnTo>
                  <a:lnTo>
                    <a:pt x="1269" y="4"/>
                  </a:lnTo>
                  <a:lnTo>
                    <a:pt x="1298" y="11"/>
                  </a:lnTo>
                  <a:lnTo>
                    <a:pt x="1324" y="23"/>
                  </a:lnTo>
                  <a:lnTo>
                    <a:pt x="1347" y="39"/>
                  </a:lnTo>
                  <a:lnTo>
                    <a:pt x="1368" y="60"/>
                  </a:lnTo>
                  <a:lnTo>
                    <a:pt x="1384" y="83"/>
                  </a:lnTo>
                  <a:lnTo>
                    <a:pt x="1396" y="109"/>
                  </a:lnTo>
                  <a:lnTo>
                    <a:pt x="1404" y="137"/>
                  </a:lnTo>
                  <a:lnTo>
                    <a:pt x="1407" y="166"/>
                  </a:lnTo>
                  <a:lnTo>
                    <a:pt x="1407" y="700"/>
                  </a:lnTo>
                  <a:lnTo>
                    <a:pt x="1945" y="700"/>
                  </a:lnTo>
                  <a:lnTo>
                    <a:pt x="1979" y="703"/>
                  </a:lnTo>
                  <a:lnTo>
                    <a:pt x="2011" y="713"/>
                  </a:lnTo>
                  <a:lnTo>
                    <a:pt x="2039" y="728"/>
                  </a:lnTo>
                  <a:lnTo>
                    <a:pt x="2065" y="749"/>
                  </a:lnTo>
                  <a:lnTo>
                    <a:pt x="2084" y="774"/>
                  </a:lnTo>
                  <a:lnTo>
                    <a:pt x="2101" y="802"/>
                  </a:lnTo>
                  <a:lnTo>
                    <a:pt x="2111" y="833"/>
                  </a:lnTo>
                  <a:lnTo>
                    <a:pt x="2114" y="867"/>
                  </a:lnTo>
                  <a:lnTo>
                    <a:pt x="2114" y="1234"/>
                  </a:lnTo>
                  <a:lnTo>
                    <a:pt x="2111" y="1268"/>
                  </a:lnTo>
                  <a:lnTo>
                    <a:pt x="2101" y="1298"/>
                  </a:lnTo>
                  <a:lnTo>
                    <a:pt x="2084" y="1326"/>
                  </a:lnTo>
                  <a:lnTo>
                    <a:pt x="2065" y="1351"/>
                  </a:lnTo>
                  <a:lnTo>
                    <a:pt x="2039" y="1372"/>
                  </a:lnTo>
                  <a:lnTo>
                    <a:pt x="2011" y="1387"/>
                  </a:lnTo>
                  <a:lnTo>
                    <a:pt x="1979" y="1397"/>
                  </a:lnTo>
                  <a:lnTo>
                    <a:pt x="1945" y="1400"/>
                  </a:lnTo>
                  <a:lnTo>
                    <a:pt x="1407" y="1400"/>
                  </a:lnTo>
                  <a:lnTo>
                    <a:pt x="1407" y="1934"/>
                  </a:lnTo>
                  <a:lnTo>
                    <a:pt x="1404" y="1968"/>
                  </a:lnTo>
                  <a:lnTo>
                    <a:pt x="1394" y="1999"/>
                  </a:lnTo>
                  <a:lnTo>
                    <a:pt x="1377" y="2027"/>
                  </a:lnTo>
                  <a:lnTo>
                    <a:pt x="1358" y="2051"/>
                  </a:lnTo>
                  <a:lnTo>
                    <a:pt x="1333" y="2072"/>
                  </a:lnTo>
                  <a:lnTo>
                    <a:pt x="1304" y="2087"/>
                  </a:lnTo>
                  <a:lnTo>
                    <a:pt x="1272" y="2097"/>
                  </a:lnTo>
                  <a:lnTo>
                    <a:pt x="1239" y="2100"/>
                  </a:lnTo>
                  <a:lnTo>
                    <a:pt x="875" y="2100"/>
                  </a:lnTo>
                  <a:lnTo>
                    <a:pt x="841" y="2097"/>
                  </a:lnTo>
                  <a:lnTo>
                    <a:pt x="810" y="2087"/>
                  </a:lnTo>
                  <a:lnTo>
                    <a:pt x="781" y="2072"/>
                  </a:lnTo>
                  <a:lnTo>
                    <a:pt x="756" y="2051"/>
                  </a:lnTo>
                  <a:lnTo>
                    <a:pt x="736" y="2027"/>
                  </a:lnTo>
                  <a:lnTo>
                    <a:pt x="720" y="1999"/>
                  </a:lnTo>
                  <a:lnTo>
                    <a:pt x="710" y="1968"/>
                  </a:lnTo>
                  <a:lnTo>
                    <a:pt x="707" y="1934"/>
                  </a:lnTo>
                  <a:lnTo>
                    <a:pt x="707" y="1400"/>
                  </a:lnTo>
                  <a:lnTo>
                    <a:pt x="168" y="1400"/>
                  </a:lnTo>
                  <a:lnTo>
                    <a:pt x="135" y="1397"/>
                  </a:lnTo>
                  <a:lnTo>
                    <a:pt x="103" y="1387"/>
                  </a:lnTo>
                  <a:lnTo>
                    <a:pt x="74" y="1372"/>
                  </a:lnTo>
                  <a:lnTo>
                    <a:pt x="49" y="1351"/>
                  </a:lnTo>
                  <a:lnTo>
                    <a:pt x="30" y="1326"/>
                  </a:lnTo>
                  <a:lnTo>
                    <a:pt x="13" y="1298"/>
                  </a:lnTo>
                  <a:lnTo>
                    <a:pt x="4" y="1268"/>
                  </a:lnTo>
                  <a:lnTo>
                    <a:pt x="0" y="1234"/>
                  </a:lnTo>
                  <a:lnTo>
                    <a:pt x="0" y="867"/>
                  </a:lnTo>
                  <a:lnTo>
                    <a:pt x="4" y="833"/>
                  </a:lnTo>
                  <a:lnTo>
                    <a:pt x="13" y="802"/>
                  </a:lnTo>
                  <a:lnTo>
                    <a:pt x="30" y="774"/>
                  </a:lnTo>
                  <a:lnTo>
                    <a:pt x="49" y="749"/>
                  </a:lnTo>
                  <a:lnTo>
                    <a:pt x="74" y="728"/>
                  </a:lnTo>
                  <a:lnTo>
                    <a:pt x="103" y="713"/>
                  </a:lnTo>
                  <a:lnTo>
                    <a:pt x="135" y="703"/>
                  </a:lnTo>
                  <a:lnTo>
                    <a:pt x="168" y="700"/>
                  </a:lnTo>
                  <a:lnTo>
                    <a:pt x="707" y="700"/>
                  </a:lnTo>
                  <a:lnTo>
                    <a:pt x="707" y="166"/>
                  </a:lnTo>
                  <a:lnTo>
                    <a:pt x="711" y="134"/>
                  </a:lnTo>
                  <a:lnTo>
                    <a:pt x="720" y="102"/>
                  </a:lnTo>
                  <a:lnTo>
                    <a:pt x="736" y="74"/>
                  </a:lnTo>
                  <a:lnTo>
                    <a:pt x="756" y="49"/>
                  </a:lnTo>
                  <a:lnTo>
                    <a:pt x="781" y="28"/>
                  </a:lnTo>
                  <a:lnTo>
                    <a:pt x="810" y="13"/>
                  </a:lnTo>
                  <a:lnTo>
                    <a:pt x="841" y="4"/>
                  </a:lnTo>
                  <a:lnTo>
                    <a:pt x="875" y="0"/>
                  </a:lnTo>
                  <a:close/>
                </a:path>
              </a:pathLst>
            </a:custGeom>
            <a:solidFill>
              <a:srgbClr val="A89E13"/>
            </a:solidFill>
            <a:ln>
              <a:noFill/>
            </a:ln>
          </p:spPr>
          <p:txBody>
            <a:bodyPr spcFirstLastPara="1" wrap="square" lIns="121900" tIns="60933" rIns="121900" bIns="60933" anchor="t" anchorCtr="0">
              <a:noAutofit/>
            </a:bodyPr>
            <a:lstStyle/>
            <a:p>
              <a:pPr>
                <a:buSzPts val="1800"/>
                <a:buFont typeface="Calibri"/>
                <a:buNone/>
              </a:pPr>
              <a:endParaRPr sz="2400" dirty="0">
                <a:latin typeface="Calibri"/>
                <a:ea typeface="Calibri"/>
                <a:cs typeface="Calibri"/>
                <a:sym typeface="Calibri"/>
              </a:endParaRPr>
            </a:p>
          </p:txBody>
        </p:sp>
      </p:grpSp>
      <p:sp>
        <p:nvSpPr>
          <p:cNvPr id="18" name="Text Placeholder 3">
            <a:extLst>
              <a:ext uri="{FF2B5EF4-FFF2-40B4-BE49-F238E27FC236}">
                <a16:creationId xmlns:a16="http://schemas.microsoft.com/office/drawing/2014/main" id="{A0BEEEA8-0EB2-994E-AE2F-942FD28F1F1B}"/>
              </a:ext>
            </a:extLst>
          </p:cNvPr>
          <p:cNvSpPr>
            <a:spLocks noGrp="1"/>
          </p:cNvSpPr>
          <p:nvPr>
            <p:ph type="body" idx="1"/>
          </p:nvPr>
        </p:nvSpPr>
        <p:spPr>
          <a:xfrm>
            <a:off x="1066800" y="2477382"/>
            <a:ext cx="9054230" cy="3080905"/>
          </a:xfrm>
          <a:prstGeom prst="rect">
            <a:avLst/>
          </a:prstGeom>
        </p:spPr>
        <p:txBody>
          <a:bodyPr/>
          <a:lstStyle>
            <a:lvl1pPr>
              <a:defRPr>
                <a:solidFill>
                  <a:schemeClr val="accent1"/>
                </a:solidFill>
              </a:defRPr>
            </a:lvl1pPr>
          </a:lstStyle>
          <a:p>
            <a:pPr marL="285750" indent="-285750">
              <a:spcBef>
                <a:spcPts val="1800"/>
              </a:spcBef>
              <a:buFont typeface="Arial" panose="020B0604020202020204" pitchFamily="34" charset="0"/>
              <a:buChar char="•"/>
            </a:pPr>
            <a:endParaRPr lang="en-US" sz="2400" dirty="0">
              <a:solidFill>
                <a:schemeClr val="accent1"/>
              </a:solidFill>
            </a:endParaRPr>
          </a:p>
        </p:txBody>
      </p:sp>
    </p:spTree>
    <p:extLst>
      <p:ext uri="{BB962C8B-B14F-4D97-AF65-F5344CB8AC3E}">
        <p14:creationId xmlns:p14="http://schemas.microsoft.com/office/powerpoint/2010/main" val="316371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BU Centered Text" userDrawn="1">
  <p:cSld name="SBU Centered Text">
    <p:spTree>
      <p:nvGrpSpPr>
        <p:cNvPr id="1" name="Shape 69"/>
        <p:cNvGrpSpPr/>
        <p:nvPr/>
      </p:nvGrpSpPr>
      <p:grpSpPr>
        <a:xfrm>
          <a:off x="0" y="0"/>
          <a:ext cx="0" cy="0"/>
          <a:chOff x="0" y="0"/>
          <a:chExt cx="0" cy="0"/>
        </a:xfrm>
      </p:grpSpPr>
      <p:pic>
        <p:nvPicPr>
          <p:cNvPr id="4" name="Picture 3">
            <a:extLst>
              <a:ext uri="{FF2B5EF4-FFF2-40B4-BE49-F238E27FC236}">
                <a16:creationId xmlns:a16="http://schemas.microsoft.com/office/drawing/2014/main" id="{3BCDC7F2-AC0C-C449-92E4-2C23E30D9551}"/>
              </a:ext>
            </a:extLst>
          </p:cNvPr>
          <p:cNvPicPr>
            <a:picLocks noChangeAspect="1"/>
          </p:cNvPicPr>
          <p:nvPr userDrawn="1"/>
        </p:nvPicPr>
        <p:blipFill>
          <a:blip r:embed="rId2"/>
          <a:stretch>
            <a:fillRect/>
          </a:stretch>
        </p:blipFill>
        <p:spPr>
          <a:xfrm>
            <a:off x="11975699" y="0"/>
            <a:ext cx="216301" cy="6858000"/>
          </a:xfrm>
          <a:prstGeom prst="rect">
            <a:avLst/>
          </a:prstGeom>
        </p:spPr>
      </p:pic>
      <p:pic>
        <p:nvPicPr>
          <p:cNvPr id="5" name="Picture 4">
            <a:extLst>
              <a:ext uri="{FF2B5EF4-FFF2-40B4-BE49-F238E27FC236}">
                <a16:creationId xmlns:a16="http://schemas.microsoft.com/office/drawing/2014/main" id="{14889769-9EA9-3645-B95D-FF2D3A984799}"/>
              </a:ext>
            </a:extLst>
          </p:cNvPr>
          <p:cNvPicPr>
            <a:picLocks noChangeAspect="1"/>
          </p:cNvPicPr>
          <p:nvPr userDrawn="1"/>
        </p:nvPicPr>
        <p:blipFill>
          <a:blip r:embed="rId3"/>
          <a:stretch>
            <a:fillRect/>
          </a:stretch>
        </p:blipFill>
        <p:spPr>
          <a:xfrm>
            <a:off x="0" y="0"/>
            <a:ext cx="216301" cy="6858000"/>
          </a:xfrm>
          <a:prstGeom prst="rect">
            <a:avLst/>
          </a:prstGeom>
        </p:spPr>
      </p:pic>
      <p:sp>
        <p:nvSpPr>
          <p:cNvPr id="6" name="Title 1">
            <a:extLst>
              <a:ext uri="{FF2B5EF4-FFF2-40B4-BE49-F238E27FC236}">
                <a16:creationId xmlns:a16="http://schemas.microsoft.com/office/drawing/2014/main" id="{21275046-A89E-E44C-BCDA-225B505A7EE3}"/>
              </a:ext>
            </a:extLst>
          </p:cNvPr>
          <p:cNvSpPr>
            <a:spLocks noGrp="1"/>
          </p:cNvSpPr>
          <p:nvPr>
            <p:ph type="title" hasCustomPrompt="1"/>
          </p:nvPr>
        </p:nvSpPr>
        <p:spPr>
          <a:xfrm>
            <a:off x="1066800" y="274320"/>
            <a:ext cx="10058400" cy="560723"/>
          </a:xfrm>
          <a:prstGeom prst="rect">
            <a:avLst/>
          </a:prstGeom>
        </p:spPr>
        <p:txBody>
          <a:bodyPr lIns="0" tIns="0" rIns="0" bIns="0" anchor="ctr" anchorCtr="0"/>
          <a:lstStyle>
            <a:lvl1pPr>
              <a:lnSpc>
                <a:spcPct val="100000"/>
              </a:lnSpc>
              <a:defRPr sz="3600" b="1" i="0">
                <a:solidFill>
                  <a:schemeClr val="accent1"/>
                </a:solidFill>
                <a:latin typeface="Verdana Bold"/>
              </a:defRPr>
            </a:lvl1pPr>
          </a:lstStyle>
          <a:p>
            <a:r>
              <a:rPr lang="en-US" dirty="0"/>
              <a:t>1-Line Headline Here</a:t>
            </a:r>
          </a:p>
        </p:txBody>
      </p:sp>
    </p:spTree>
    <p:extLst>
      <p:ext uri="{BB962C8B-B14F-4D97-AF65-F5344CB8AC3E}">
        <p14:creationId xmlns:p14="http://schemas.microsoft.com/office/powerpoint/2010/main" val="13589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0FC680-BCA4-DA4A-9A1F-DC208AC0EC25}"/>
              </a:ext>
            </a:extLst>
          </p:cNvPr>
          <p:cNvPicPr>
            <a:picLocks noChangeAspect="1"/>
          </p:cNvPicPr>
          <p:nvPr userDrawn="1"/>
        </p:nvPicPr>
        <p:blipFill>
          <a:blip r:embed="rId10"/>
          <a:stretch>
            <a:fillRect/>
          </a:stretch>
        </p:blipFill>
        <p:spPr>
          <a:xfrm>
            <a:off x="11975699" y="0"/>
            <a:ext cx="216301" cy="6858000"/>
          </a:xfrm>
          <a:prstGeom prst="rect">
            <a:avLst/>
          </a:prstGeom>
        </p:spPr>
      </p:pic>
      <p:pic>
        <p:nvPicPr>
          <p:cNvPr id="16" name="Picture 15">
            <a:extLst>
              <a:ext uri="{FF2B5EF4-FFF2-40B4-BE49-F238E27FC236}">
                <a16:creationId xmlns:a16="http://schemas.microsoft.com/office/drawing/2014/main" id="{515E99B1-C4F1-1540-A13C-B1992CB83523}"/>
              </a:ext>
            </a:extLst>
          </p:cNvPr>
          <p:cNvPicPr>
            <a:picLocks noChangeAspect="1"/>
          </p:cNvPicPr>
          <p:nvPr userDrawn="1"/>
        </p:nvPicPr>
        <p:blipFill>
          <a:blip r:embed="rId11"/>
          <a:stretch>
            <a:fillRect/>
          </a:stretch>
        </p:blipFill>
        <p:spPr>
          <a:xfrm>
            <a:off x="0" y="0"/>
            <a:ext cx="216301" cy="6858000"/>
          </a:xfrm>
          <a:prstGeom prst="rect">
            <a:avLst/>
          </a:prstGeom>
        </p:spPr>
      </p:pic>
      <p:pic>
        <p:nvPicPr>
          <p:cNvPr id="19" name="Picture 18">
            <a:extLst>
              <a:ext uri="{FF2B5EF4-FFF2-40B4-BE49-F238E27FC236}">
                <a16:creationId xmlns:a16="http://schemas.microsoft.com/office/drawing/2014/main" id="{13C55571-0A5A-D246-AF01-A70D3543FB52}"/>
              </a:ext>
            </a:extLst>
          </p:cNvPr>
          <p:cNvPicPr>
            <a:picLocks noChangeAspect="1"/>
          </p:cNvPicPr>
          <p:nvPr userDrawn="1"/>
        </p:nvPicPr>
        <p:blipFill>
          <a:blip r:embed="rId12"/>
          <a:stretch>
            <a:fillRect/>
          </a:stretch>
        </p:blipFill>
        <p:spPr>
          <a:xfrm>
            <a:off x="1066800" y="6117833"/>
            <a:ext cx="2609241" cy="440998"/>
          </a:xfrm>
          <a:prstGeom prst="rect">
            <a:avLst/>
          </a:prstGeom>
        </p:spPr>
      </p:pic>
      <p:pic>
        <p:nvPicPr>
          <p:cNvPr id="23" name="Picture 22">
            <a:extLst>
              <a:ext uri="{FF2B5EF4-FFF2-40B4-BE49-F238E27FC236}">
                <a16:creationId xmlns:a16="http://schemas.microsoft.com/office/drawing/2014/main" id="{BBF26E46-FAD2-8547-891D-91EB61F1B1F8}"/>
              </a:ext>
            </a:extLst>
          </p:cNvPr>
          <p:cNvPicPr>
            <a:picLocks noChangeAspect="1"/>
          </p:cNvPicPr>
          <p:nvPr userDrawn="1"/>
        </p:nvPicPr>
        <p:blipFill>
          <a:blip r:embed="rId13"/>
          <a:stretch>
            <a:fillRect/>
          </a:stretch>
        </p:blipFill>
        <p:spPr>
          <a:xfrm>
            <a:off x="10103325" y="6150279"/>
            <a:ext cx="1021875" cy="376107"/>
          </a:xfrm>
          <a:prstGeom prst="rect">
            <a:avLst/>
          </a:prstGeom>
        </p:spPr>
      </p:pic>
      <p:cxnSp>
        <p:nvCxnSpPr>
          <p:cNvPr id="25" name="Straight Connector 24">
            <a:extLst>
              <a:ext uri="{FF2B5EF4-FFF2-40B4-BE49-F238E27FC236}">
                <a16:creationId xmlns:a16="http://schemas.microsoft.com/office/drawing/2014/main" id="{7CA43318-4440-544C-AE8C-40AD793C5E00}"/>
              </a:ext>
            </a:extLst>
          </p:cNvPr>
          <p:cNvCxnSpPr/>
          <p:nvPr userDrawn="1"/>
        </p:nvCxnSpPr>
        <p:spPr>
          <a:xfrm>
            <a:off x="1066800" y="5999967"/>
            <a:ext cx="10058400"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73710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79" r:id="rId3"/>
    <p:sldLayoutId id="2147483687" r:id="rId4"/>
    <p:sldLayoutId id="2147483688" r:id="rId5"/>
    <p:sldLayoutId id="2147483689" r:id="rId6"/>
    <p:sldLayoutId id="2147483690" r:id="rId7"/>
    <p:sldLayoutId id="214748368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72" userDrawn="1">
          <p15:clr>
            <a:srgbClr val="F26B43"/>
          </p15:clr>
        </p15:guide>
        <p15:guide id="2" pos="7008" userDrawn="1">
          <p15:clr>
            <a:srgbClr val="F26B43"/>
          </p15:clr>
        </p15:guide>
        <p15:guide id="3"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1807DB-ED6F-4240-B1D2-B3F83777EC94}"/>
              </a:ext>
            </a:extLst>
          </p:cNvPr>
          <p:cNvSpPr>
            <a:spLocks noGrp="1"/>
          </p:cNvSpPr>
          <p:nvPr>
            <p:ph type="ctrTitle"/>
          </p:nvPr>
        </p:nvSpPr>
        <p:spPr>
          <a:xfrm>
            <a:off x="1029222" y="848138"/>
            <a:ext cx="10171134" cy="5128591"/>
          </a:xfrm>
        </p:spPr>
        <p:txBody>
          <a:bodyPr anchor="ctr"/>
          <a:lstStyle/>
          <a:p>
            <a:pPr algn="ctr"/>
            <a:r>
              <a:rPr lang="en-US" dirty="0"/>
              <a:t>COMMUNITY CONVERSATION</a:t>
            </a:r>
            <a:br>
              <a:rPr lang="en-US" dirty="0"/>
            </a:br>
            <a:endParaRPr lang="en-US" dirty="0"/>
          </a:p>
        </p:txBody>
      </p:sp>
      <p:sp>
        <p:nvSpPr>
          <p:cNvPr id="3" name="Title 6">
            <a:extLst>
              <a:ext uri="{FF2B5EF4-FFF2-40B4-BE49-F238E27FC236}">
                <a16:creationId xmlns:a16="http://schemas.microsoft.com/office/drawing/2014/main" id="{85452943-6568-064B-A13A-8C34BA4550FF}"/>
              </a:ext>
            </a:extLst>
          </p:cNvPr>
          <p:cNvSpPr txBox="1">
            <a:spLocks/>
          </p:cNvSpPr>
          <p:nvPr/>
        </p:nvSpPr>
        <p:spPr>
          <a:xfrm>
            <a:off x="1010433" y="3779068"/>
            <a:ext cx="10171134" cy="1730777"/>
          </a:xfrm>
          <a:prstGeom prst="rect">
            <a:avLst/>
          </a:prstGeom>
        </p:spPr>
        <p:txBody>
          <a:bodyPr lIns="0" tIns="0" rIns="0" bIns="0" anchor="ctr"/>
          <a:lstStyle>
            <a:lvl1pPr algn="l" defTabSz="914400" rtl="0" eaLnBrk="1" latinLnBrk="0" hangingPunct="1">
              <a:lnSpc>
                <a:spcPts val="5500"/>
              </a:lnSpc>
              <a:spcBef>
                <a:spcPct val="0"/>
              </a:spcBef>
              <a:buNone/>
              <a:defRPr sz="6500" b="1" i="0" kern="1200">
                <a:solidFill>
                  <a:schemeClr val="bg1"/>
                </a:solidFill>
                <a:latin typeface="Verdana Bold"/>
                <a:ea typeface="+mj-ea"/>
                <a:cs typeface="+mj-cs"/>
              </a:defRPr>
            </a:lvl1pPr>
          </a:lstStyle>
          <a:p>
            <a:pPr algn="ctr">
              <a:lnSpc>
                <a:spcPts val="2800"/>
              </a:lnSpc>
            </a:pPr>
            <a:endParaRPr lang="en-US" sz="2800" dirty="0"/>
          </a:p>
          <a:p>
            <a:pPr algn="ctr">
              <a:lnSpc>
                <a:spcPts val="2800"/>
              </a:lnSpc>
            </a:pPr>
            <a:r>
              <a:rPr lang="en-US" sz="2800" dirty="0"/>
              <a:t>December 8, 2020</a:t>
            </a:r>
            <a:br>
              <a:rPr lang="en-US" sz="2800" dirty="0"/>
            </a:br>
            <a:endParaRPr lang="en-US" sz="2800" dirty="0"/>
          </a:p>
          <a:p>
            <a:pPr algn="ctr">
              <a:lnSpc>
                <a:spcPts val="2800"/>
              </a:lnSpc>
            </a:pPr>
            <a:r>
              <a:rPr lang="en-US" sz="2000" dirty="0" err="1"/>
              <a:t>stonybrook.edu</a:t>
            </a:r>
            <a:r>
              <a:rPr lang="en-US" sz="2000" dirty="0"/>
              <a:t>/conversations</a:t>
            </a:r>
          </a:p>
          <a:p>
            <a:pPr algn="ctr">
              <a:lnSpc>
                <a:spcPts val="2800"/>
              </a:lnSpc>
            </a:pPr>
            <a:endParaRPr lang="en-US" sz="2800" dirty="0"/>
          </a:p>
        </p:txBody>
      </p:sp>
    </p:spTree>
    <p:extLst>
      <p:ext uri="{BB962C8B-B14F-4D97-AF65-F5344CB8AC3E}">
        <p14:creationId xmlns:p14="http://schemas.microsoft.com/office/powerpoint/2010/main" val="151184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758F-63A0-5343-80E5-3223D77D24CD}"/>
              </a:ext>
            </a:extLst>
          </p:cNvPr>
          <p:cNvSpPr>
            <a:spLocks noGrp="1"/>
          </p:cNvSpPr>
          <p:nvPr>
            <p:ph type="ctrTitle"/>
          </p:nvPr>
        </p:nvSpPr>
        <p:spPr>
          <a:xfrm>
            <a:off x="4953261" y="2901360"/>
            <a:ext cx="2285478" cy="750480"/>
          </a:xfrm>
        </p:spPr>
        <p:txBody>
          <a:bodyPr/>
          <a:lstStyle/>
          <a:p>
            <a:pPr algn="ctr"/>
            <a:r>
              <a:rPr lang="en-US" dirty="0"/>
              <a:t>Q&amp;A</a:t>
            </a:r>
          </a:p>
        </p:txBody>
      </p:sp>
    </p:spTree>
    <p:extLst>
      <p:ext uri="{BB962C8B-B14F-4D97-AF65-F5344CB8AC3E}">
        <p14:creationId xmlns:p14="http://schemas.microsoft.com/office/powerpoint/2010/main" val="1342512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B26B08-BC8F-E94D-B445-BB34A44BE890}"/>
              </a:ext>
            </a:extLst>
          </p:cNvPr>
          <p:cNvSpPr>
            <a:spLocks noGrp="1"/>
          </p:cNvSpPr>
          <p:nvPr>
            <p:ph type="title"/>
          </p:nvPr>
        </p:nvSpPr>
        <p:spPr>
          <a:xfrm>
            <a:off x="1066800" y="274320"/>
            <a:ext cx="10058400" cy="954722"/>
          </a:xfrm>
        </p:spPr>
        <p:txBody>
          <a:bodyPr/>
          <a:lstStyle/>
          <a:p>
            <a:r>
              <a:rPr lang="en-US" dirty="0"/>
              <a:t>SBI Objectives</a:t>
            </a:r>
            <a:br>
              <a:rPr lang="en-US" dirty="0"/>
            </a:br>
            <a:endParaRPr lang="en-US" sz="1600" b="0" dirty="0"/>
          </a:p>
        </p:txBody>
      </p:sp>
      <p:sp>
        <p:nvSpPr>
          <p:cNvPr id="4" name="Text Placeholder 3">
            <a:extLst>
              <a:ext uri="{FF2B5EF4-FFF2-40B4-BE49-F238E27FC236}">
                <a16:creationId xmlns:a16="http://schemas.microsoft.com/office/drawing/2014/main" id="{CC57C813-EE07-D041-A515-51E318156F9F}"/>
              </a:ext>
            </a:extLst>
          </p:cNvPr>
          <p:cNvSpPr>
            <a:spLocks noGrp="1"/>
          </p:cNvSpPr>
          <p:nvPr>
            <p:ph type="body" idx="1"/>
          </p:nvPr>
        </p:nvSpPr>
        <p:spPr>
          <a:xfrm>
            <a:off x="1066800" y="1229042"/>
            <a:ext cx="10493829" cy="4068172"/>
          </a:xfrm>
        </p:spPr>
        <p:txBody>
          <a:bodyPr lIns="0" tIns="0" rIns="0" bIns="0"/>
          <a:lstStyle/>
          <a:p>
            <a:pPr marL="285750" indent="-285750">
              <a:spcBef>
                <a:spcPts val="1200"/>
              </a:spcBef>
              <a:buFont typeface="Arial" panose="020B0604020202020204" pitchFamily="34" charset="0"/>
              <a:buChar char="•"/>
            </a:pPr>
            <a:r>
              <a:rPr lang="en-US" sz="2000" dirty="0">
                <a:solidFill>
                  <a:srgbClr val="000000"/>
                </a:solidFill>
              </a:rPr>
              <a:t>Explore opportunities to </a:t>
            </a:r>
            <a:r>
              <a:rPr lang="en-US" sz="2000" b="1" i="1" dirty="0">
                <a:solidFill>
                  <a:srgbClr val="000000"/>
                </a:solidFill>
              </a:rPr>
              <a:t>strengthen and focus our research endeavors </a:t>
            </a:r>
            <a:r>
              <a:rPr lang="en-US" sz="2000" dirty="0">
                <a:solidFill>
                  <a:srgbClr val="000000"/>
                </a:solidFill>
              </a:rPr>
              <a:t>and encourage additional interdisciplinary collaboration and innovation.</a:t>
            </a:r>
          </a:p>
          <a:p>
            <a:pPr marL="285750" indent="-285750">
              <a:spcBef>
                <a:spcPts val="1200"/>
              </a:spcBef>
              <a:buFont typeface="Arial" panose="020B0604020202020204" pitchFamily="34" charset="0"/>
              <a:buChar char="•"/>
            </a:pPr>
            <a:r>
              <a:rPr lang="en-US" sz="2000" dirty="0">
                <a:solidFill>
                  <a:srgbClr val="000000"/>
                </a:solidFill>
              </a:rPr>
              <a:t>Identify ways to more closely </a:t>
            </a:r>
            <a:r>
              <a:rPr lang="en-US" sz="2000" b="1" i="1" dirty="0">
                <a:solidFill>
                  <a:srgbClr val="000000"/>
                </a:solidFill>
              </a:rPr>
              <a:t>integrate the Hospital and clinical practices with our academic campus</a:t>
            </a:r>
            <a:r>
              <a:rPr lang="en-US" sz="2000" i="1" dirty="0">
                <a:solidFill>
                  <a:srgbClr val="000000"/>
                </a:solidFill>
              </a:rPr>
              <a:t>.</a:t>
            </a:r>
          </a:p>
          <a:p>
            <a:pPr marL="285750" indent="-285750">
              <a:spcBef>
                <a:spcPts val="1200"/>
              </a:spcBef>
              <a:buFont typeface="Arial" panose="020B0604020202020204" pitchFamily="34" charset="0"/>
              <a:buChar char="•"/>
            </a:pPr>
            <a:r>
              <a:rPr lang="en-US" sz="2000" dirty="0">
                <a:solidFill>
                  <a:srgbClr val="000000"/>
                </a:solidFill>
              </a:rPr>
              <a:t>Analyze </a:t>
            </a:r>
            <a:r>
              <a:rPr lang="en-US" sz="2000" b="1" i="1" dirty="0">
                <a:solidFill>
                  <a:srgbClr val="000000"/>
                </a:solidFill>
              </a:rPr>
              <a:t>how our academic programs can better meet evolving needs</a:t>
            </a:r>
            <a:r>
              <a:rPr lang="en-US" sz="2000" dirty="0">
                <a:solidFill>
                  <a:srgbClr val="000000"/>
                </a:solidFill>
              </a:rPr>
              <a:t>; provide new opportunities; and support our diversity, equity and inclusion goal</a:t>
            </a:r>
          </a:p>
          <a:p>
            <a:pPr marL="285750" indent="-285750">
              <a:spcBef>
                <a:spcPts val="1200"/>
              </a:spcBef>
              <a:buFont typeface="Arial" panose="020B0604020202020204" pitchFamily="34" charset="0"/>
              <a:buChar char="•"/>
            </a:pPr>
            <a:r>
              <a:rPr lang="en-US" sz="2000" b="1" i="1" dirty="0">
                <a:solidFill>
                  <a:srgbClr val="000000"/>
                </a:solidFill>
              </a:rPr>
              <a:t>Remove unnecessary duplication</a:t>
            </a:r>
            <a:r>
              <a:rPr lang="en-US" sz="2000" dirty="0">
                <a:solidFill>
                  <a:srgbClr val="000000"/>
                </a:solidFill>
              </a:rPr>
              <a:t>, better integrate our programs and provide best-in-class operational support as one campus.</a:t>
            </a:r>
          </a:p>
          <a:p>
            <a:pPr marL="285750" indent="-285750">
              <a:spcBef>
                <a:spcPts val="1200"/>
              </a:spcBef>
              <a:buFont typeface="Arial" panose="020B0604020202020204" pitchFamily="34" charset="0"/>
              <a:buChar char="•"/>
            </a:pPr>
            <a:r>
              <a:rPr lang="en-US" sz="2000" dirty="0">
                <a:solidFill>
                  <a:srgbClr val="000000"/>
                </a:solidFill>
              </a:rPr>
              <a:t>Evaluate ways to scale the support for the wide array of our cultural and athletic programs on campus while </a:t>
            </a:r>
            <a:r>
              <a:rPr lang="en-US" sz="2000" b="1" i="1" dirty="0">
                <a:solidFill>
                  <a:srgbClr val="000000"/>
                </a:solidFill>
              </a:rPr>
              <a:t>better utilizing the resources and facilities available.</a:t>
            </a:r>
            <a:endParaRPr lang="en-US" sz="1700" dirty="0"/>
          </a:p>
        </p:txBody>
      </p:sp>
    </p:spTree>
    <p:extLst>
      <p:ext uri="{BB962C8B-B14F-4D97-AF65-F5344CB8AC3E}">
        <p14:creationId xmlns:p14="http://schemas.microsoft.com/office/powerpoint/2010/main" val="421356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descr="Chart shows financial sustainability steering committe at center with operations alignment, research &amp; innovation, optimization of campus resources, academic portfolio, and stony brook medicine task forces around it.  Each task force show support of hypothetical working groups. The steering committee show reporting into executive leadership.">
            <a:extLst>
              <a:ext uri="{FF2B5EF4-FFF2-40B4-BE49-F238E27FC236}">
                <a16:creationId xmlns:a16="http://schemas.microsoft.com/office/drawing/2014/main" id="{5281447E-4DCC-8648-8F6E-69E6489CC6E4}"/>
              </a:ext>
            </a:extLst>
          </p:cNvPr>
          <p:cNvPicPr>
            <a:picLocks noChangeAspect="1"/>
          </p:cNvPicPr>
          <p:nvPr/>
        </p:nvPicPr>
        <p:blipFill rotWithShape="1">
          <a:blip r:embed="rId2"/>
          <a:srcRect l="5119" t="4814" r="4995" b="3958"/>
          <a:stretch/>
        </p:blipFill>
        <p:spPr>
          <a:xfrm>
            <a:off x="2995170" y="908613"/>
            <a:ext cx="5707773" cy="5792976"/>
          </a:xfrm>
          <a:prstGeom prst="rect">
            <a:avLst/>
          </a:prstGeom>
        </p:spPr>
      </p:pic>
      <p:sp>
        <p:nvSpPr>
          <p:cNvPr id="2" name="Title 1">
            <a:extLst>
              <a:ext uri="{FF2B5EF4-FFF2-40B4-BE49-F238E27FC236}">
                <a16:creationId xmlns:a16="http://schemas.microsoft.com/office/drawing/2014/main" id="{975D36D9-5CC5-084A-A54B-A36300C6A0E2}"/>
              </a:ext>
            </a:extLst>
          </p:cNvPr>
          <p:cNvSpPr>
            <a:spLocks noGrp="1"/>
          </p:cNvSpPr>
          <p:nvPr>
            <p:ph type="title"/>
          </p:nvPr>
        </p:nvSpPr>
        <p:spPr>
          <a:xfrm>
            <a:off x="1066800" y="347890"/>
            <a:ext cx="10058400" cy="560723"/>
          </a:xfrm>
        </p:spPr>
        <p:txBody>
          <a:bodyPr/>
          <a:lstStyle/>
          <a:p>
            <a:r>
              <a:rPr lang="en-US" dirty="0"/>
              <a:t>SBI Organizational Chart</a:t>
            </a:r>
          </a:p>
        </p:txBody>
      </p:sp>
      <p:grpSp>
        <p:nvGrpSpPr>
          <p:cNvPr id="77" name="Group 76">
            <a:extLst>
              <a:ext uri="{FF2B5EF4-FFF2-40B4-BE49-F238E27FC236}">
                <a16:creationId xmlns:a16="http://schemas.microsoft.com/office/drawing/2014/main" id="{75EBFA37-A671-7040-AD74-151B814497C5}"/>
              </a:ext>
            </a:extLst>
          </p:cNvPr>
          <p:cNvGrpSpPr/>
          <p:nvPr/>
        </p:nvGrpSpPr>
        <p:grpSpPr>
          <a:xfrm>
            <a:off x="3656362" y="1295400"/>
            <a:ext cx="4282949" cy="4274826"/>
            <a:chOff x="3656362" y="1295400"/>
            <a:chExt cx="4282949" cy="4274826"/>
          </a:xfrm>
        </p:grpSpPr>
        <p:sp>
          <p:nvSpPr>
            <p:cNvPr id="18" name="Google Shape;253;p28">
              <a:extLst>
                <a:ext uri="{FF2B5EF4-FFF2-40B4-BE49-F238E27FC236}">
                  <a16:creationId xmlns:a16="http://schemas.microsoft.com/office/drawing/2014/main" id="{8D452B02-153D-C545-8D82-B7670EC3CAC6}"/>
                </a:ext>
              </a:extLst>
            </p:cNvPr>
            <p:cNvSpPr txBox="1"/>
            <p:nvPr/>
          </p:nvSpPr>
          <p:spPr>
            <a:xfrm>
              <a:off x="5162288" y="3512789"/>
              <a:ext cx="1326994" cy="625898"/>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Calibri"/>
                  <a:cs typeface="Calibri"/>
                  <a:sym typeface="Calibri"/>
                </a:rPr>
                <a:t>FINANCIAL </a:t>
              </a:r>
              <a:r>
                <a:rPr kumimoji="0" lang="en-US" sz="1100" b="1" i="0" u="none" strike="noStrike" kern="1200" cap="none" spc="0" normalizeH="0" baseline="0" noProof="0" dirty="0">
                  <a:ln>
                    <a:noFill/>
                  </a:ln>
                  <a:solidFill>
                    <a:srgbClr val="FFFFFF"/>
                  </a:solidFill>
                  <a:effectLst/>
                  <a:uLnTx/>
                  <a:uFillTx/>
                  <a:latin typeface="Calibri"/>
                  <a:ea typeface="+mn-ea"/>
                  <a:cs typeface="Calibri"/>
                  <a:sym typeface="Calibri"/>
                </a:rPr>
                <a:t>SUSTAINABILITY</a:t>
              </a:r>
              <a:endParaRPr kumimoji="0" sz="1100" b="1" i="0" u="none" strike="noStrike" kern="1200" cap="none" spc="0" normalizeH="0" baseline="0" noProof="0" dirty="0">
                <a:ln>
                  <a:noFill/>
                </a:ln>
                <a:solidFill>
                  <a:srgbClr val="FFFFFF"/>
                </a:solidFill>
                <a:effectLst/>
                <a:uLnTx/>
                <a:uFillTx/>
                <a:latin typeface="Calibri"/>
                <a:ea typeface="+mn-ea"/>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Calibri"/>
                  <a:cs typeface="Calibri"/>
                  <a:sym typeface="Calibri"/>
                </a:rPr>
                <a:t> STEERING COMMITTEE</a:t>
              </a:r>
              <a:endParaRPr kumimoji="0" sz="11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92F178B1-7A84-694E-B86E-B24A07D06187}"/>
                </a:ext>
              </a:extLst>
            </p:cNvPr>
            <p:cNvGrpSpPr/>
            <p:nvPr/>
          </p:nvGrpSpPr>
          <p:grpSpPr>
            <a:xfrm>
              <a:off x="3656362" y="1295400"/>
              <a:ext cx="4282949" cy="4274826"/>
              <a:chOff x="3921750" y="1295400"/>
              <a:chExt cx="4282949" cy="4274826"/>
            </a:xfrm>
          </p:grpSpPr>
          <p:sp>
            <p:nvSpPr>
              <p:cNvPr id="6" name="Google Shape;213;p28">
                <a:extLst>
                  <a:ext uri="{FF2B5EF4-FFF2-40B4-BE49-F238E27FC236}">
                    <a16:creationId xmlns:a16="http://schemas.microsoft.com/office/drawing/2014/main" id="{93F3BB7F-B9CA-F046-BA31-91D3DEEB0124}"/>
                  </a:ext>
                </a:extLst>
              </p:cNvPr>
              <p:cNvSpPr txBox="1"/>
              <p:nvPr/>
            </p:nvSpPr>
            <p:spPr>
              <a:xfrm>
                <a:off x="4213889" y="2618094"/>
                <a:ext cx="1151797" cy="35460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828282"/>
                    </a:solidFill>
                    <a:effectLst/>
                    <a:uLnTx/>
                    <a:uFillTx/>
                    <a:latin typeface="Calibri"/>
                    <a:ea typeface="Calibri"/>
                    <a:cs typeface="Calibri"/>
                    <a:sym typeface="Calibri"/>
                  </a:rPr>
                  <a:t>OPERATIONS</a:t>
                </a:r>
                <a:endParaRPr kumimoji="0" sz="1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828282"/>
                    </a:solidFill>
                    <a:effectLst/>
                    <a:uLnTx/>
                    <a:uFillTx/>
                    <a:latin typeface="Calibri"/>
                    <a:ea typeface="Calibri"/>
                    <a:cs typeface="Calibri"/>
                    <a:sym typeface="Calibri"/>
                  </a:rPr>
                  <a:t>ALIGNMENT</a:t>
                </a:r>
                <a:endParaRPr kumimoji="0"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Google Shape;214;p28">
                <a:extLst>
                  <a:ext uri="{FF2B5EF4-FFF2-40B4-BE49-F238E27FC236}">
                    <a16:creationId xmlns:a16="http://schemas.microsoft.com/office/drawing/2014/main" id="{224BB815-F49B-C34E-854B-E76A42818261}"/>
                  </a:ext>
                </a:extLst>
              </p:cNvPr>
              <p:cNvSpPr txBox="1"/>
              <p:nvPr/>
            </p:nvSpPr>
            <p:spPr>
              <a:xfrm>
                <a:off x="6862675" y="2618094"/>
                <a:ext cx="1143257" cy="35460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D4679"/>
                    </a:solidFill>
                    <a:effectLst/>
                    <a:uLnTx/>
                    <a:uFillTx/>
                    <a:latin typeface="Calibri"/>
                    <a:ea typeface="Calibri"/>
                    <a:cs typeface="Calibri"/>
                    <a:sym typeface="Calibri"/>
                  </a:rPr>
                  <a:t>RESEARCH &amp;</a:t>
                </a:r>
                <a:endParaRPr kumimoji="0" sz="1000" b="0" i="0" u="none" strike="noStrike" kern="1200" cap="none" spc="0" normalizeH="0" baseline="0" noProof="0" dirty="0">
                  <a:ln>
                    <a:noFill/>
                  </a:ln>
                  <a:solidFill>
                    <a:srgbClr val="1D4679"/>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D4679"/>
                    </a:solidFill>
                    <a:effectLst/>
                    <a:uLnTx/>
                    <a:uFillTx/>
                    <a:latin typeface="Calibri"/>
                    <a:ea typeface="Calibri"/>
                    <a:cs typeface="Calibri"/>
                    <a:sym typeface="Calibri"/>
                  </a:rPr>
                  <a:t>INNOVATION</a:t>
                </a:r>
                <a:endParaRPr kumimoji="0" sz="1000" b="0" i="0" u="none" strike="noStrike" kern="1200" cap="none" spc="0" normalizeH="0" baseline="0" noProof="0" dirty="0">
                  <a:ln>
                    <a:noFill/>
                  </a:ln>
                  <a:solidFill>
                    <a:srgbClr val="1D4679"/>
                  </a:solidFill>
                  <a:effectLst/>
                  <a:uLnTx/>
                  <a:uFillTx/>
                  <a:latin typeface="Calibri"/>
                  <a:ea typeface="Calibri"/>
                  <a:cs typeface="Calibri"/>
                  <a:sym typeface="Calibri"/>
                </a:endParaRPr>
              </a:p>
            </p:txBody>
          </p:sp>
          <p:sp>
            <p:nvSpPr>
              <p:cNvPr id="8" name="Google Shape;215;p28">
                <a:extLst>
                  <a:ext uri="{FF2B5EF4-FFF2-40B4-BE49-F238E27FC236}">
                    <a16:creationId xmlns:a16="http://schemas.microsoft.com/office/drawing/2014/main" id="{2B48C230-390E-A642-85E1-5F1B5E701E67}"/>
                  </a:ext>
                </a:extLst>
              </p:cNvPr>
              <p:cNvSpPr txBox="1"/>
              <p:nvPr/>
            </p:nvSpPr>
            <p:spPr>
              <a:xfrm>
                <a:off x="3921750" y="4484812"/>
                <a:ext cx="1572745" cy="35460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A89E13"/>
                    </a:solidFill>
                    <a:effectLst/>
                    <a:uLnTx/>
                    <a:uFillTx/>
                    <a:latin typeface="Calibri"/>
                    <a:ea typeface="Calibri"/>
                    <a:cs typeface="Calibri"/>
                    <a:sym typeface="Calibri"/>
                  </a:rPr>
                  <a:t>STONY BROOK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A89E13"/>
                    </a:solidFill>
                    <a:effectLst/>
                    <a:uLnTx/>
                    <a:uFillTx/>
                    <a:latin typeface="Calibri"/>
                    <a:ea typeface="Calibri"/>
                    <a:cs typeface="Calibri"/>
                    <a:sym typeface="Calibri"/>
                  </a:rPr>
                  <a:t>MEDICINE</a:t>
                </a:r>
                <a:endParaRPr kumimoji="0" sz="10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9" name="Google Shape;216;p28">
                <a:extLst>
                  <a:ext uri="{FF2B5EF4-FFF2-40B4-BE49-F238E27FC236}">
                    <a16:creationId xmlns:a16="http://schemas.microsoft.com/office/drawing/2014/main" id="{2336A13D-B4C6-5C40-AD94-78701FE5E320}"/>
                  </a:ext>
                </a:extLst>
              </p:cNvPr>
              <p:cNvSpPr txBox="1"/>
              <p:nvPr/>
            </p:nvSpPr>
            <p:spPr>
              <a:xfrm>
                <a:off x="5166740" y="5215622"/>
                <a:ext cx="1848867" cy="35460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627A3B"/>
                    </a:solidFill>
                    <a:effectLst/>
                    <a:uLnTx/>
                    <a:uFillTx/>
                    <a:latin typeface="Calibri"/>
                    <a:ea typeface="Calibri"/>
                    <a:cs typeface="Calibri"/>
                    <a:sym typeface="Calibri"/>
                  </a:rPr>
                  <a:t>ACADEMIC</a:t>
                </a:r>
                <a:endParaRPr kumimoji="0" sz="10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627A3B"/>
                    </a:solidFill>
                    <a:effectLst/>
                    <a:uLnTx/>
                    <a:uFillTx/>
                    <a:latin typeface="Calibri"/>
                    <a:ea typeface="Calibri"/>
                    <a:cs typeface="Calibri"/>
                    <a:sym typeface="Calibri"/>
                  </a:rPr>
                  <a:t>PORTFOLIO</a:t>
                </a:r>
                <a:endParaRPr kumimoji="0" sz="10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217;p28">
                <a:extLst>
                  <a:ext uri="{FF2B5EF4-FFF2-40B4-BE49-F238E27FC236}">
                    <a16:creationId xmlns:a16="http://schemas.microsoft.com/office/drawing/2014/main" id="{49C19D37-35FA-F240-828D-6D08E666AE79}"/>
                  </a:ext>
                </a:extLst>
              </p:cNvPr>
              <p:cNvSpPr txBox="1"/>
              <p:nvPr/>
            </p:nvSpPr>
            <p:spPr>
              <a:xfrm>
                <a:off x="6806251" y="4484812"/>
                <a:ext cx="1398448" cy="54148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E8EF7"/>
                    </a:solidFill>
                    <a:effectLst/>
                    <a:uLnTx/>
                    <a:uFillTx/>
                    <a:latin typeface="Calibri"/>
                    <a:ea typeface="Calibri"/>
                    <a:cs typeface="Calibri"/>
                    <a:sym typeface="Calibri"/>
                  </a:rPr>
                  <a:t>OPTIMIZATION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E8EF7"/>
                    </a:solidFill>
                    <a:effectLst/>
                    <a:uLnTx/>
                    <a:uFillTx/>
                    <a:latin typeface="Calibri"/>
                    <a:ea typeface="Calibri"/>
                    <a:cs typeface="Calibri"/>
                    <a:sym typeface="Calibri"/>
                  </a:rPr>
                  <a:t>CAMPUS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E8EF7"/>
                    </a:solidFill>
                    <a:effectLst/>
                    <a:uLnTx/>
                    <a:uFillTx/>
                    <a:latin typeface="Calibri"/>
                    <a:ea typeface="Calibri"/>
                    <a:cs typeface="Calibri"/>
                    <a:sym typeface="Calibri"/>
                  </a:rPr>
                  <a:t>RESOURCES</a:t>
                </a:r>
                <a:endParaRPr kumimoji="0"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Google Shape;251;p28">
                <a:extLst>
                  <a:ext uri="{FF2B5EF4-FFF2-40B4-BE49-F238E27FC236}">
                    <a16:creationId xmlns:a16="http://schemas.microsoft.com/office/drawing/2014/main" id="{7F906960-7587-5846-B124-EBF1AACDE390}"/>
                  </a:ext>
                </a:extLst>
              </p:cNvPr>
              <p:cNvSpPr txBox="1"/>
              <p:nvPr/>
            </p:nvSpPr>
            <p:spPr>
              <a:xfrm>
                <a:off x="5366304" y="1295400"/>
                <a:ext cx="1459392" cy="367376"/>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Calibri"/>
                    <a:cs typeface="Calibri"/>
                    <a:sym typeface="Calibri"/>
                  </a:rPr>
                  <a:t>EXECUTIVE</a:t>
                </a:r>
                <a:endParaRPr kumimoji="0" sz="12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Calibri"/>
                    <a:cs typeface="Calibri"/>
                    <a:sym typeface="Calibri"/>
                  </a:rPr>
                  <a:t>LEADERSHIP</a:t>
                </a: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F43CC366-2718-0643-A3A0-4EC48DFBCB2B}"/>
                  </a:ext>
                </a:extLst>
              </p:cNvPr>
              <p:cNvSpPr>
                <a:spLocks noChangeAspect="1"/>
              </p:cNvSpPr>
              <p:nvPr/>
            </p:nvSpPr>
            <p:spPr>
              <a:xfrm>
                <a:off x="6176875" y="2379630"/>
                <a:ext cx="685800" cy="685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Calibri" panose="020F0502020204030204"/>
                    <a:ea typeface="+mn-ea"/>
                    <a:cs typeface="+mn-cs"/>
                  </a:rPr>
                  <a:t>TECHNICAL SUPPORT GROUP</a:t>
                </a:r>
              </a:p>
            </p:txBody>
          </p:sp>
        </p:grpSp>
      </p:grpSp>
      <p:grpSp>
        <p:nvGrpSpPr>
          <p:cNvPr id="69" name="Group 68">
            <a:extLst>
              <a:ext uri="{FF2B5EF4-FFF2-40B4-BE49-F238E27FC236}">
                <a16:creationId xmlns:a16="http://schemas.microsoft.com/office/drawing/2014/main" id="{BFAE291F-2624-204E-99BB-CC72882474A2}"/>
              </a:ext>
            </a:extLst>
          </p:cNvPr>
          <p:cNvGrpSpPr/>
          <p:nvPr/>
        </p:nvGrpSpPr>
        <p:grpSpPr>
          <a:xfrm>
            <a:off x="8401008" y="5678758"/>
            <a:ext cx="3458819" cy="924497"/>
            <a:chOff x="8548152" y="5720798"/>
            <a:chExt cx="3458819" cy="924497"/>
          </a:xfrm>
        </p:grpSpPr>
        <p:sp>
          <p:nvSpPr>
            <p:cNvPr id="61" name="TextBox 60">
              <a:extLst>
                <a:ext uri="{FF2B5EF4-FFF2-40B4-BE49-F238E27FC236}">
                  <a16:creationId xmlns:a16="http://schemas.microsoft.com/office/drawing/2014/main" id="{C263E82A-E67A-A044-998F-60DE7AB9CB5B}"/>
                </a:ext>
              </a:extLst>
            </p:cNvPr>
            <p:cNvSpPr txBox="1"/>
            <p:nvPr/>
          </p:nvSpPr>
          <p:spPr>
            <a:xfrm>
              <a:off x="8548152" y="6214408"/>
              <a:ext cx="345881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Each task force will have a project liaison to support coordination, note taking and other project activities.  </a:t>
              </a:r>
              <a:endPar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2" name="Picture 61" descr="A close up of a sign&#10;&#10;Description automatically generated">
              <a:extLst>
                <a:ext uri="{FF2B5EF4-FFF2-40B4-BE49-F238E27FC236}">
                  <a16:creationId xmlns:a16="http://schemas.microsoft.com/office/drawing/2014/main" id="{A7384524-E829-BF47-9A5B-4ADAF011C2D8}"/>
                </a:ext>
              </a:extLst>
            </p:cNvPr>
            <p:cNvPicPr>
              <a:picLocks noChangeAspect="1"/>
            </p:cNvPicPr>
            <p:nvPr/>
          </p:nvPicPr>
          <p:blipFill>
            <a:blip r:embed="rId3"/>
            <a:stretch>
              <a:fillRect/>
            </a:stretch>
          </p:blipFill>
          <p:spPr>
            <a:xfrm>
              <a:off x="8634829" y="5746113"/>
              <a:ext cx="480646" cy="457200"/>
            </a:xfrm>
            <a:prstGeom prst="rect">
              <a:avLst/>
            </a:prstGeom>
          </p:spPr>
        </p:pic>
        <p:sp>
          <p:nvSpPr>
            <p:cNvPr id="63" name="TextBox 62">
              <a:extLst>
                <a:ext uri="{FF2B5EF4-FFF2-40B4-BE49-F238E27FC236}">
                  <a16:creationId xmlns:a16="http://schemas.microsoft.com/office/drawing/2014/main" id="{6CFB2DD5-170B-EA43-90AB-5D56C45B7832}"/>
                </a:ext>
              </a:extLst>
            </p:cNvPr>
            <p:cNvSpPr txBox="1"/>
            <p:nvPr/>
          </p:nvSpPr>
          <p:spPr>
            <a:xfrm>
              <a:off x="9181450" y="5720798"/>
              <a:ext cx="996821" cy="5078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PROJECT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SUPPORT</a:t>
              </a:r>
            </a:p>
          </p:txBody>
        </p:sp>
      </p:grpSp>
      <p:grpSp>
        <p:nvGrpSpPr>
          <p:cNvPr id="65" name="Group 64">
            <a:extLst>
              <a:ext uri="{FF2B5EF4-FFF2-40B4-BE49-F238E27FC236}">
                <a16:creationId xmlns:a16="http://schemas.microsoft.com/office/drawing/2014/main" id="{4C4B33D6-D05E-9A4C-A9DB-32BF15C966C9}"/>
              </a:ext>
            </a:extLst>
          </p:cNvPr>
          <p:cNvGrpSpPr/>
          <p:nvPr/>
        </p:nvGrpSpPr>
        <p:grpSpPr>
          <a:xfrm>
            <a:off x="552839" y="5521104"/>
            <a:ext cx="3148085" cy="1093774"/>
            <a:chOff x="552839" y="5720798"/>
            <a:chExt cx="3148085" cy="1093774"/>
          </a:xfrm>
        </p:grpSpPr>
        <p:sp>
          <p:nvSpPr>
            <p:cNvPr id="64" name="TextBox 63">
              <a:extLst>
                <a:ext uri="{FF2B5EF4-FFF2-40B4-BE49-F238E27FC236}">
                  <a16:creationId xmlns:a16="http://schemas.microsoft.com/office/drawing/2014/main" id="{5B406158-2340-3F46-BA75-62F7D71ADCCF}"/>
                </a:ext>
              </a:extLst>
            </p:cNvPr>
            <p:cNvSpPr txBox="1"/>
            <p:nvPr/>
          </p:nvSpPr>
          <p:spPr>
            <a:xfrm>
              <a:off x="552839" y="6214408"/>
              <a:ext cx="3148085"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Staff members from finance, budget, IT, and data experts who will provide resources and advice to the task forces, working groups and leadership.</a:t>
              </a: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p:txBody>
        </p:sp>
        <p:sp>
          <p:nvSpPr>
            <p:cNvPr id="66" name="Oval 65">
              <a:extLst>
                <a:ext uri="{FF2B5EF4-FFF2-40B4-BE49-F238E27FC236}">
                  <a16:creationId xmlns:a16="http://schemas.microsoft.com/office/drawing/2014/main" id="{AF28DEA8-0097-1C47-868A-00AB991C2676}"/>
                </a:ext>
              </a:extLst>
            </p:cNvPr>
            <p:cNvSpPr>
              <a:spLocks noChangeAspect="1"/>
            </p:cNvSpPr>
            <p:nvPr/>
          </p:nvSpPr>
          <p:spPr>
            <a:xfrm>
              <a:off x="654600" y="5746113"/>
              <a:ext cx="457200" cy="457200"/>
            </a:xfrm>
            <a:prstGeom prst="ellipse">
              <a:avLst/>
            </a:prstGeom>
            <a:solidFill>
              <a:srgbClr val="E8E8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24F2E204-044C-574B-B52F-79EB8AD044F1}"/>
                </a:ext>
              </a:extLst>
            </p:cNvPr>
            <p:cNvSpPr txBox="1"/>
            <p:nvPr/>
          </p:nvSpPr>
          <p:spPr>
            <a:xfrm>
              <a:off x="1275594" y="5720798"/>
              <a:ext cx="996821" cy="5078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TECHNICAL SUPPORT GROUP</a:t>
              </a:r>
            </a:p>
          </p:txBody>
        </p:sp>
      </p:grpSp>
    </p:spTree>
    <p:extLst>
      <p:ext uri="{BB962C8B-B14F-4D97-AF65-F5344CB8AC3E}">
        <p14:creationId xmlns:p14="http://schemas.microsoft.com/office/powerpoint/2010/main" val="209299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8F9DA7-5FF2-7047-A989-2B7975A997E7}"/>
              </a:ext>
            </a:extLst>
          </p:cNvPr>
          <p:cNvSpPr>
            <a:spLocks noGrp="1"/>
          </p:cNvSpPr>
          <p:nvPr>
            <p:ph type="title"/>
          </p:nvPr>
        </p:nvSpPr>
        <p:spPr/>
        <p:txBody>
          <a:bodyPr/>
          <a:lstStyle/>
          <a:p>
            <a:r>
              <a:rPr lang="en-US" dirty="0"/>
              <a:t>Academic Portfolio Current Focus</a:t>
            </a:r>
          </a:p>
        </p:txBody>
      </p:sp>
      <p:sp>
        <p:nvSpPr>
          <p:cNvPr id="8" name="Text Placeholder 7">
            <a:extLst>
              <a:ext uri="{FF2B5EF4-FFF2-40B4-BE49-F238E27FC236}">
                <a16:creationId xmlns:a16="http://schemas.microsoft.com/office/drawing/2014/main" id="{B775F8E1-3C28-454D-BE71-5D573C087B9B}"/>
              </a:ext>
            </a:extLst>
          </p:cNvPr>
          <p:cNvSpPr>
            <a:spLocks noGrp="1"/>
          </p:cNvSpPr>
          <p:nvPr>
            <p:ph type="body" idx="1"/>
          </p:nvPr>
        </p:nvSpPr>
        <p:spPr>
          <a:xfrm>
            <a:off x="982719" y="2477382"/>
            <a:ext cx="10977419" cy="3369236"/>
          </a:xfrm>
        </p:spPr>
        <p:txBody>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Developing and growing tuition revenue through graduate and </a:t>
            </a:r>
            <a:b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interdisciplinary undergraduate programs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Expanding non-degree, professional and continuing education programs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Streamlining SUNY &amp; SED approval process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Increasing graduate education quality, experience and outcomes</a:t>
            </a:r>
          </a:p>
          <a:p>
            <a:r>
              <a:rPr lang="en-US" sz="2000" u="sng" dirty="0">
                <a:solidFill>
                  <a:schemeClr val="tx1"/>
                </a:solidFill>
                <a:latin typeface="Verdana" panose="020B0604030504040204" pitchFamily="34" charset="0"/>
                <a:ea typeface="Verdana" panose="020B0604030504040204" pitchFamily="34" charset="0"/>
                <a:cs typeface="Verdana" panose="020B0604030504040204" pitchFamily="34" charset="0"/>
              </a:rPr>
              <a:t>Working Group</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lvl="1">
              <a:buFont typeface="Wingdings" pitchFamily="2" charset="2"/>
              <a:buChar char="ü"/>
            </a:pPr>
            <a:r>
              <a:rPr lang="en-US" sz="2000" dirty="0">
                <a:latin typeface="Verdana" panose="020B0604030504040204" pitchFamily="34" charset="0"/>
                <a:ea typeface="Verdana" panose="020B0604030504040204" pitchFamily="34" charset="0"/>
                <a:cs typeface="Verdana" panose="020B0604030504040204" pitchFamily="34" charset="0"/>
              </a:rPr>
              <a:t>Tuition Revenue Sharing</a:t>
            </a:r>
          </a:p>
          <a:p>
            <a:endParaRPr lang="en-US" dirty="0"/>
          </a:p>
          <a:p>
            <a:endParaRPr lang="en-US" dirty="0"/>
          </a:p>
        </p:txBody>
      </p:sp>
      <p:grpSp>
        <p:nvGrpSpPr>
          <p:cNvPr id="4" name="Group 3">
            <a:extLst>
              <a:ext uri="{FF2B5EF4-FFF2-40B4-BE49-F238E27FC236}">
                <a16:creationId xmlns:a16="http://schemas.microsoft.com/office/drawing/2014/main" id="{52F3937D-C870-1F48-AFE8-C8074DFACB62}"/>
              </a:ext>
            </a:extLst>
          </p:cNvPr>
          <p:cNvGrpSpPr/>
          <p:nvPr/>
        </p:nvGrpSpPr>
        <p:grpSpPr>
          <a:xfrm>
            <a:off x="2351896" y="492864"/>
            <a:ext cx="4471315" cy="669785"/>
            <a:chOff x="1815185" y="711407"/>
            <a:chExt cx="4471315" cy="669785"/>
          </a:xfrm>
        </p:grpSpPr>
        <p:sp>
          <p:nvSpPr>
            <p:cNvPr id="5" name="Rectangle 4">
              <a:extLst>
                <a:ext uri="{FF2B5EF4-FFF2-40B4-BE49-F238E27FC236}">
                  <a16:creationId xmlns:a16="http://schemas.microsoft.com/office/drawing/2014/main" id="{4D9C604C-D1DA-DA4E-A3F9-5E15D4B66627}"/>
                </a:ext>
              </a:extLst>
            </p:cNvPr>
            <p:cNvSpPr/>
            <p:nvPr userDrawn="1"/>
          </p:nvSpPr>
          <p:spPr>
            <a:xfrm>
              <a:off x="1815185" y="950305"/>
              <a:ext cx="1227900" cy="430887"/>
            </a:xfrm>
            <a:prstGeom prst="rect">
              <a:avLst/>
            </a:prstGeom>
          </p:spPr>
          <p:txBody>
            <a:bodyPr wrap="none" lIns="0" tIns="0" rIns="0" bIns="0">
              <a:spAutoFit/>
            </a:bodyPr>
            <a:lstStyle/>
            <a:p>
              <a:pPr algn="l"/>
              <a:r>
                <a:rPr lang="en-US" sz="1400" b="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Axel Drees</a:t>
              </a:r>
            </a:p>
            <a:p>
              <a:pPr algn="l"/>
              <a:r>
                <a:rPr lang="en-US" sz="1400" b="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Leonie Huddy</a:t>
              </a:r>
            </a:p>
          </p:txBody>
        </p:sp>
        <p:sp>
          <p:nvSpPr>
            <p:cNvPr id="6" name="TextBox 5">
              <a:extLst>
                <a:ext uri="{FF2B5EF4-FFF2-40B4-BE49-F238E27FC236}">
                  <a16:creationId xmlns:a16="http://schemas.microsoft.com/office/drawing/2014/main" id="{D877F7A0-C8A0-5D46-87F8-E404CF3CE23C}"/>
                </a:ext>
              </a:extLst>
            </p:cNvPr>
            <p:cNvSpPr txBox="1"/>
            <p:nvPr userDrawn="1"/>
          </p:nvSpPr>
          <p:spPr>
            <a:xfrm>
              <a:off x="1815185" y="711407"/>
              <a:ext cx="4471315" cy="230832"/>
            </a:xfrm>
            <a:prstGeom prst="rect">
              <a:avLst/>
            </a:prstGeom>
          </p:spPr>
          <p:txBody>
            <a:bodyPr wrap="square" lIns="0" tIns="0" rIns="0" bIns="0" rtlCol="0">
              <a:spAutoFit/>
            </a:bodyPr>
            <a:lstStyle/>
            <a:p>
              <a:pPr algn="l">
                <a:lnSpc>
                  <a:spcPts val="1800"/>
                </a:lnSpc>
              </a:pPr>
              <a:r>
                <a:rPr lang="en-US" sz="1800" b="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ACADEMIC PORTFOLIO</a:t>
              </a:r>
            </a:p>
          </p:txBody>
        </p:sp>
      </p:grpSp>
    </p:spTree>
    <p:extLst>
      <p:ext uri="{BB962C8B-B14F-4D97-AF65-F5344CB8AC3E}">
        <p14:creationId xmlns:p14="http://schemas.microsoft.com/office/powerpoint/2010/main" val="239290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DF838F-2991-5A46-9941-2DBA92621CDE}"/>
              </a:ext>
            </a:extLst>
          </p:cNvPr>
          <p:cNvSpPr>
            <a:spLocks noGrp="1"/>
          </p:cNvSpPr>
          <p:nvPr>
            <p:ph type="title"/>
          </p:nvPr>
        </p:nvSpPr>
        <p:spPr/>
        <p:txBody>
          <a:bodyPr/>
          <a:lstStyle/>
          <a:p>
            <a:r>
              <a:rPr lang="en-US" dirty="0"/>
              <a:t>Operations Alignment Current Focus</a:t>
            </a:r>
          </a:p>
        </p:txBody>
      </p:sp>
      <p:sp>
        <p:nvSpPr>
          <p:cNvPr id="8" name="Text Placeholder 7">
            <a:extLst>
              <a:ext uri="{FF2B5EF4-FFF2-40B4-BE49-F238E27FC236}">
                <a16:creationId xmlns:a16="http://schemas.microsoft.com/office/drawing/2014/main" id="{67DAE253-CE43-FA41-B3E5-E0B94E24CD32}"/>
              </a:ext>
            </a:extLst>
          </p:cNvPr>
          <p:cNvSpPr>
            <a:spLocks noGrp="1"/>
          </p:cNvSpPr>
          <p:nvPr>
            <p:ph type="body" idx="1"/>
          </p:nvPr>
        </p:nvSpPr>
        <p:spPr>
          <a:xfrm>
            <a:off x="982720" y="2477382"/>
            <a:ext cx="10058400" cy="3080905"/>
          </a:xfrm>
        </p:spPr>
        <p:txBody>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Improving efficiency</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Reducing duplication of efforts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Containing costs</a:t>
            </a:r>
          </a:p>
          <a:p>
            <a:r>
              <a:rPr lang="en-US" sz="2000" u="sng" dirty="0">
                <a:solidFill>
                  <a:schemeClr val="tx1"/>
                </a:solidFill>
                <a:latin typeface="Verdana" panose="020B0604030504040204" pitchFamily="34" charset="0"/>
                <a:ea typeface="Verdana" panose="020B0604030504040204" pitchFamily="34" charset="0"/>
                <a:cs typeface="Verdana" panose="020B0604030504040204" pitchFamily="34" charset="0"/>
              </a:rPr>
              <a:t>Working groups</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lvl="1">
              <a:buFont typeface="Wingdings" pitchFamily="2" charset="2"/>
              <a:buChar char="ü"/>
            </a:pPr>
            <a:r>
              <a:rPr lang="en-US" sz="2000" dirty="0">
                <a:latin typeface="Verdana" panose="020B0604030504040204" pitchFamily="34" charset="0"/>
                <a:ea typeface="Verdana" panose="020B0604030504040204" pitchFamily="34" charset="0"/>
                <a:cs typeface="Verdana" panose="020B0604030504040204" pitchFamily="34" charset="0"/>
              </a:rPr>
              <a:t>Cost Containment</a:t>
            </a:r>
          </a:p>
          <a:p>
            <a:pPr lvl="1">
              <a:buFont typeface="Wingdings" pitchFamily="2" charset="2"/>
              <a:buChar char="ü"/>
            </a:pPr>
            <a:r>
              <a:rPr lang="en-US" sz="2000" dirty="0">
                <a:latin typeface="Verdana" panose="020B0604030504040204" pitchFamily="34" charset="0"/>
                <a:ea typeface="Verdana" panose="020B0604030504040204" pitchFamily="34" charset="0"/>
                <a:cs typeface="Verdana" panose="020B0604030504040204" pitchFamily="34" charset="0"/>
              </a:rPr>
              <a:t>Streamlining Recruiting &amp; Hiring</a:t>
            </a:r>
          </a:p>
          <a:p>
            <a:pPr lvl="1">
              <a:buFont typeface="Wingdings" pitchFamily="2" charset="2"/>
              <a:buChar char="ü"/>
            </a:pPr>
            <a:r>
              <a:rPr lang="en-US" sz="2000" dirty="0">
                <a:latin typeface="Verdana" panose="020B0604030504040204" pitchFamily="34" charset="0"/>
                <a:ea typeface="Verdana" panose="020B0604030504040204" pitchFamily="34" charset="0"/>
                <a:cs typeface="Verdana" panose="020B0604030504040204" pitchFamily="34" charset="0"/>
              </a:rPr>
              <a:t>External Clients, Facility Rentals </a:t>
            </a:r>
          </a:p>
          <a:p>
            <a:endParaRPr lang="en-US" dirty="0"/>
          </a:p>
        </p:txBody>
      </p:sp>
      <p:grpSp>
        <p:nvGrpSpPr>
          <p:cNvPr id="4" name="Group 3">
            <a:extLst>
              <a:ext uri="{FF2B5EF4-FFF2-40B4-BE49-F238E27FC236}">
                <a16:creationId xmlns:a16="http://schemas.microsoft.com/office/drawing/2014/main" id="{5C1B3CF5-2FAA-2A45-B449-FAD8FFD86BDA}"/>
              </a:ext>
            </a:extLst>
          </p:cNvPr>
          <p:cNvGrpSpPr/>
          <p:nvPr/>
        </p:nvGrpSpPr>
        <p:grpSpPr>
          <a:xfrm>
            <a:off x="2341959" y="492864"/>
            <a:ext cx="4471315" cy="669785"/>
            <a:chOff x="1815185" y="711407"/>
            <a:chExt cx="4471315" cy="669785"/>
          </a:xfrm>
        </p:grpSpPr>
        <p:sp>
          <p:nvSpPr>
            <p:cNvPr id="5" name="Rectangle 4">
              <a:extLst>
                <a:ext uri="{FF2B5EF4-FFF2-40B4-BE49-F238E27FC236}">
                  <a16:creationId xmlns:a16="http://schemas.microsoft.com/office/drawing/2014/main" id="{59DFC618-4E27-F14F-A9BE-B8F6E622A0B0}"/>
                </a:ext>
              </a:extLst>
            </p:cNvPr>
            <p:cNvSpPr/>
            <p:nvPr userDrawn="1"/>
          </p:nvSpPr>
          <p:spPr>
            <a:xfrm>
              <a:off x="1815185" y="950305"/>
              <a:ext cx="1700787" cy="430887"/>
            </a:xfrm>
            <a:prstGeom prst="rect">
              <a:avLst/>
            </a:prstGeom>
          </p:spPr>
          <p:txBody>
            <a:bodyPr wrap="none" lIns="0" tIns="0" rIns="0" bIns="0">
              <a:spAutoFit/>
            </a:bodyPr>
            <a:lstStyle/>
            <a:p>
              <a:pPr algn="l"/>
              <a:r>
                <a:rPr lang="en-US" sz="1400" b="0" dirty="0">
                  <a:solidFill>
                    <a:srgbClr val="7B7A7B"/>
                  </a:solidFill>
                  <a:latin typeface="Verdana" panose="020B0604030504040204" pitchFamily="34" charset="0"/>
                  <a:ea typeface="Verdana" panose="020B0604030504040204" pitchFamily="34" charset="0"/>
                  <a:cs typeface="Verdana" panose="020B0604030504040204" pitchFamily="34" charset="0"/>
                </a:rPr>
                <a:t>Carmen Gonzalez</a:t>
              </a:r>
            </a:p>
            <a:p>
              <a:pPr algn="l"/>
              <a:r>
                <a:rPr lang="en-US" sz="1400" b="0" dirty="0">
                  <a:solidFill>
                    <a:srgbClr val="7B7A7B"/>
                  </a:solidFill>
                  <a:latin typeface="Verdana" panose="020B0604030504040204" pitchFamily="34" charset="0"/>
                  <a:ea typeface="Verdana" panose="020B0604030504040204" pitchFamily="34" charset="0"/>
                  <a:cs typeface="Verdana" panose="020B0604030504040204" pitchFamily="34" charset="0"/>
                </a:rPr>
                <a:t>Michelle Singletary</a:t>
              </a:r>
            </a:p>
          </p:txBody>
        </p:sp>
        <p:sp>
          <p:nvSpPr>
            <p:cNvPr id="6" name="TextBox 5">
              <a:extLst>
                <a:ext uri="{FF2B5EF4-FFF2-40B4-BE49-F238E27FC236}">
                  <a16:creationId xmlns:a16="http://schemas.microsoft.com/office/drawing/2014/main" id="{1A75B619-81DB-0A4D-9EF3-DAD77A8ECAF5}"/>
                </a:ext>
              </a:extLst>
            </p:cNvPr>
            <p:cNvSpPr txBox="1"/>
            <p:nvPr userDrawn="1"/>
          </p:nvSpPr>
          <p:spPr>
            <a:xfrm>
              <a:off x="1815185" y="711407"/>
              <a:ext cx="4471315" cy="230832"/>
            </a:xfrm>
            <a:prstGeom prst="rect">
              <a:avLst/>
            </a:prstGeom>
          </p:spPr>
          <p:txBody>
            <a:bodyPr wrap="square" lIns="0" tIns="0" rIns="0" bIns="0" rtlCol="0">
              <a:spAutoFit/>
            </a:bodyPr>
            <a:lstStyle/>
            <a:p>
              <a:pPr algn="l">
                <a:lnSpc>
                  <a:spcPts val="1800"/>
                </a:lnSpc>
              </a:pPr>
              <a:r>
                <a:rPr lang="en-US" sz="1800" b="0" dirty="0">
                  <a:solidFill>
                    <a:srgbClr val="7B7A7B"/>
                  </a:solidFill>
                  <a:latin typeface="Verdana" panose="020B0604030504040204" pitchFamily="34" charset="0"/>
                  <a:ea typeface="Verdana" panose="020B0604030504040204" pitchFamily="34" charset="0"/>
                  <a:cs typeface="Verdana" panose="020B0604030504040204" pitchFamily="34" charset="0"/>
                </a:rPr>
                <a:t>OPERATIONS ALIGNMENT</a:t>
              </a:r>
            </a:p>
          </p:txBody>
        </p:sp>
      </p:grpSp>
    </p:spTree>
    <p:extLst>
      <p:ext uri="{BB962C8B-B14F-4D97-AF65-F5344CB8AC3E}">
        <p14:creationId xmlns:p14="http://schemas.microsoft.com/office/powerpoint/2010/main" val="260457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7E77F9-89E2-1742-ADCB-197D9D0A99D3}"/>
              </a:ext>
            </a:extLst>
          </p:cNvPr>
          <p:cNvSpPr>
            <a:spLocks noGrp="1"/>
          </p:cNvSpPr>
          <p:nvPr>
            <p:ph type="title"/>
          </p:nvPr>
        </p:nvSpPr>
        <p:spPr/>
        <p:txBody>
          <a:bodyPr/>
          <a:lstStyle/>
          <a:p>
            <a:r>
              <a:rPr lang="en-US" dirty="0"/>
              <a:t>Stony Brook Medicine Current Focus</a:t>
            </a:r>
          </a:p>
        </p:txBody>
      </p:sp>
      <p:sp>
        <p:nvSpPr>
          <p:cNvPr id="4" name="Text Placeholder 3">
            <a:extLst>
              <a:ext uri="{FF2B5EF4-FFF2-40B4-BE49-F238E27FC236}">
                <a16:creationId xmlns:a16="http://schemas.microsoft.com/office/drawing/2014/main" id="{52BF7EF4-CF81-5445-9727-58B2BBAD21BE}"/>
              </a:ext>
            </a:extLst>
          </p:cNvPr>
          <p:cNvSpPr>
            <a:spLocks noGrp="1"/>
          </p:cNvSpPr>
          <p:nvPr>
            <p:ph type="body" idx="1"/>
          </p:nvPr>
        </p:nvSpPr>
        <p:spPr>
          <a:xfrm>
            <a:off x="982719" y="2477382"/>
            <a:ext cx="9856573" cy="3080905"/>
          </a:xfrm>
        </p:spPr>
        <p:txBody>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Understanding and evaluating relationships across SBM departments and institutions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Increasing engagement and transparency in decision-making</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Optimizing funds flow strategies</a:t>
            </a:r>
          </a:p>
          <a:p>
            <a:pPr marL="0" indent="0">
              <a:buNone/>
            </a:pPr>
            <a:endParaRPr lang="en-US" dirty="0"/>
          </a:p>
        </p:txBody>
      </p:sp>
      <p:grpSp>
        <p:nvGrpSpPr>
          <p:cNvPr id="5" name="Group 4">
            <a:extLst>
              <a:ext uri="{FF2B5EF4-FFF2-40B4-BE49-F238E27FC236}">
                <a16:creationId xmlns:a16="http://schemas.microsoft.com/office/drawing/2014/main" id="{8FC4C21B-E77B-324A-8293-18ADE5D831E3}"/>
              </a:ext>
            </a:extLst>
          </p:cNvPr>
          <p:cNvGrpSpPr/>
          <p:nvPr/>
        </p:nvGrpSpPr>
        <p:grpSpPr>
          <a:xfrm>
            <a:off x="2341956" y="492864"/>
            <a:ext cx="4471315" cy="669785"/>
            <a:chOff x="1815185" y="711407"/>
            <a:chExt cx="4471315" cy="669785"/>
          </a:xfrm>
        </p:grpSpPr>
        <p:sp>
          <p:nvSpPr>
            <p:cNvPr id="6" name="Rectangle 5">
              <a:extLst>
                <a:ext uri="{FF2B5EF4-FFF2-40B4-BE49-F238E27FC236}">
                  <a16:creationId xmlns:a16="http://schemas.microsoft.com/office/drawing/2014/main" id="{CCCDEDA9-BBE8-6A47-BC2E-5C7E5CDC64A0}"/>
                </a:ext>
              </a:extLst>
            </p:cNvPr>
            <p:cNvSpPr/>
            <p:nvPr userDrawn="1"/>
          </p:nvSpPr>
          <p:spPr>
            <a:xfrm>
              <a:off x="1815185" y="950305"/>
              <a:ext cx="1362745" cy="430887"/>
            </a:xfrm>
            <a:prstGeom prst="rect">
              <a:avLst/>
            </a:prstGeom>
          </p:spPr>
          <p:txBody>
            <a:bodyPr wrap="none" lIns="0" tIns="0" rIns="0" bIns="0">
              <a:spAutoFit/>
            </a:bodyPr>
            <a:lstStyle/>
            <a:p>
              <a:pPr algn="l"/>
              <a:r>
                <a:rPr lang="en-US" sz="1400" b="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David </a:t>
              </a:r>
              <a:r>
                <a:rPr lang="en-US" sz="1400" b="0" dirty="0" err="1">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Thanassi</a:t>
              </a:r>
              <a:endParaRPr lang="en-US" sz="1400" b="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l"/>
              <a:r>
                <a:rPr lang="en-US" sz="1400" b="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Aaron </a:t>
              </a:r>
              <a:r>
                <a:rPr lang="en-US" sz="1400" b="0" dirty="0" err="1">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Sasson</a:t>
              </a:r>
              <a:endParaRPr lang="en-US" sz="1400" b="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0C500130-2C53-3143-A52E-2EA6A04E1B94}"/>
                </a:ext>
              </a:extLst>
            </p:cNvPr>
            <p:cNvSpPr txBox="1"/>
            <p:nvPr userDrawn="1"/>
          </p:nvSpPr>
          <p:spPr>
            <a:xfrm>
              <a:off x="1815185" y="711407"/>
              <a:ext cx="4471315" cy="230832"/>
            </a:xfrm>
            <a:prstGeom prst="rect">
              <a:avLst/>
            </a:prstGeom>
          </p:spPr>
          <p:txBody>
            <a:bodyPr wrap="square" lIns="0" tIns="0" rIns="0" bIns="0" rtlCol="0">
              <a:spAutoFit/>
            </a:bodyPr>
            <a:lstStyle/>
            <a:p>
              <a:pPr algn="l">
                <a:lnSpc>
                  <a:spcPts val="1800"/>
                </a:lnSpc>
              </a:pPr>
              <a:r>
                <a:rPr lang="en-US" sz="1800" b="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STONY BROOK MEDICINE</a:t>
              </a:r>
            </a:p>
          </p:txBody>
        </p:sp>
      </p:grpSp>
    </p:spTree>
    <p:extLst>
      <p:ext uri="{BB962C8B-B14F-4D97-AF65-F5344CB8AC3E}">
        <p14:creationId xmlns:p14="http://schemas.microsoft.com/office/powerpoint/2010/main" val="167615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6F9C3C-7BFB-D947-A310-F545C22BA164}"/>
              </a:ext>
            </a:extLst>
          </p:cNvPr>
          <p:cNvSpPr>
            <a:spLocks noGrp="1"/>
          </p:cNvSpPr>
          <p:nvPr>
            <p:ph type="title"/>
          </p:nvPr>
        </p:nvSpPr>
        <p:spPr>
          <a:xfrm>
            <a:off x="1066800" y="2016041"/>
            <a:ext cx="10058400" cy="560723"/>
          </a:xfrm>
        </p:spPr>
        <p:txBody>
          <a:bodyPr/>
          <a:lstStyle/>
          <a:p>
            <a:r>
              <a:rPr lang="en-US" dirty="0"/>
              <a:t>Optimization of Campus Resources Current Focus</a:t>
            </a:r>
          </a:p>
        </p:txBody>
      </p:sp>
      <p:sp>
        <p:nvSpPr>
          <p:cNvPr id="5" name="Text Placeholder 4">
            <a:extLst>
              <a:ext uri="{FF2B5EF4-FFF2-40B4-BE49-F238E27FC236}">
                <a16:creationId xmlns:a16="http://schemas.microsoft.com/office/drawing/2014/main" id="{75CFE416-7D25-E548-BA12-20D6FE78D3C1}"/>
              </a:ext>
            </a:extLst>
          </p:cNvPr>
          <p:cNvSpPr>
            <a:spLocks noGrp="1"/>
          </p:cNvSpPr>
          <p:nvPr>
            <p:ph type="body" idx="1"/>
          </p:nvPr>
        </p:nvSpPr>
        <p:spPr>
          <a:xfrm>
            <a:off x="982719" y="3060735"/>
            <a:ext cx="10142481" cy="2642233"/>
          </a:xfrm>
        </p:spPr>
        <p:txBody>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Improving utilization of facilities and programs to increase revenue</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Exploring business partnerships, sponsorship, and branding opportunities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Optimizing cultural and athletic resources</a:t>
            </a:r>
          </a:p>
        </p:txBody>
      </p:sp>
      <p:grpSp>
        <p:nvGrpSpPr>
          <p:cNvPr id="4" name="Group 3">
            <a:extLst>
              <a:ext uri="{FF2B5EF4-FFF2-40B4-BE49-F238E27FC236}">
                <a16:creationId xmlns:a16="http://schemas.microsoft.com/office/drawing/2014/main" id="{D4D094FF-DA2E-5A4C-93F6-9FD8D73EE885}"/>
              </a:ext>
            </a:extLst>
          </p:cNvPr>
          <p:cNvGrpSpPr/>
          <p:nvPr/>
        </p:nvGrpSpPr>
        <p:grpSpPr>
          <a:xfrm>
            <a:off x="2351895" y="492864"/>
            <a:ext cx="6096916" cy="669785"/>
            <a:chOff x="1815184" y="711407"/>
            <a:chExt cx="6096916" cy="669785"/>
          </a:xfrm>
        </p:grpSpPr>
        <p:sp>
          <p:nvSpPr>
            <p:cNvPr id="6" name="Rectangle 5">
              <a:extLst>
                <a:ext uri="{FF2B5EF4-FFF2-40B4-BE49-F238E27FC236}">
                  <a16:creationId xmlns:a16="http://schemas.microsoft.com/office/drawing/2014/main" id="{2099C255-BB80-5848-9CC3-C1105E09CC67}"/>
                </a:ext>
              </a:extLst>
            </p:cNvPr>
            <p:cNvSpPr/>
            <p:nvPr userDrawn="1"/>
          </p:nvSpPr>
          <p:spPr>
            <a:xfrm>
              <a:off x="1815184" y="950305"/>
              <a:ext cx="2020215" cy="430887"/>
            </a:xfrm>
            <a:prstGeom prst="rect">
              <a:avLst/>
            </a:prstGeom>
          </p:spPr>
          <p:txBody>
            <a:bodyPr wrap="square" lIns="0" tIns="0" rIns="0" bIns="0">
              <a:spAutoFit/>
            </a:bodyPr>
            <a:lstStyle/>
            <a:p>
              <a:pPr algn="l"/>
              <a:r>
                <a:rPr lang="en-US" sz="1400" b="0" dirty="0">
                  <a:solidFill>
                    <a:srgbClr val="5E8EF7"/>
                  </a:solidFill>
                  <a:latin typeface="Verdana" panose="020B0604030504040204" pitchFamily="34" charset="0"/>
                  <a:ea typeface="Verdana" panose="020B0604030504040204" pitchFamily="34" charset="0"/>
                  <a:cs typeface="Verdana" panose="020B0604030504040204" pitchFamily="34" charset="0"/>
                </a:rPr>
                <a:t>Van Sullivan</a:t>
              </a:r>
            </a:p>
            <a:p>
              <a:pPr algn="l"/>
              <a:r>
                <a:rPr lang="en-US" sz="1400" b="0" dirty="0">
                  <a:solidFill>
                    <a:srgbClr val="5E8EF7"/>
                  </a:solidFill>
                  <a:latin typeface="Verdana" panose="020B0604030504040204" pitchFamily="34" charset="0"/>
                  <a:ea typeface="Verdana" panose="020B0604030504040204" pitchFamily="34" charset="0"/>
                  <a:cs typeface="Verdana" panose="020B0604030504040204" pitchFamily="34" charset="0"/>
                </a:rPr>
                <a:t>A.J. Nagaraj</a:t>
              </a:r>
            </a:p>
          </p:txBody>
        </p:sp>
        <p:sp>
          <p:nvSpPr>
            <p:cNvPr id="7" name="TextBox 6">
              <a:extLst>
                <a:ext uri="{FF2B5EF4-FFF2-40B4-BE49-F238E27FC236}">
                  <a16:creationId xmlns:a16="http://schemas.microsoft.com/office/drawing/2014/main" id="{A6DA7AEB-44EF-A048-B510-123B5768B8E3}"/>
                </a:ext>
              </a:extLst>
            </p:cNvPr>
            <p:cNvSpPr txBox="1"/>
            <p:nvPr userDrawn="1"/>
          </p:nvSpPr>
          <p:spPr>
            <a:xfrm>
              <a:off x="1815185" y="711407"/>
              <a:ext cx="6096915" cy="230832"/>
            </a:xfrm>
            <a:prstGeom prst="rect">
              <a:avLst/>
            </a:prstGeom>
          </p:spPr>
          <p:txBody>
            <a:bodyPr wrap="square" lIns="0" tIns="0" rIns="0" bIns="0" rtlCol="0">
              <a:spAutoFit/>
            </a:bodyPr>
            <a:lstStyle/>
            <a:p>
              <a:pPr algn="l">
                <a:lnSpc>
                  <a:spcPts val="1800"/>
                </a:lnSpc>
              </a:pPr>
              <a:r>
                <a:rPr lang="en-US" sz="1800" b="0" dirty="0">
                  <a:solidFill>
                    <a:srgbClr val="5E8EF7"/>
                  </a:solidFill>
                  <a:latin typeface="Verdana" panose="020B0604030504040204" pitchFamily="34" charset="0"/>
                  <a:ea typeface="Verdana" panose="020B0604030504040204" pitchFamily="34" charset="0"/>
                  <a:cs typeface="Verdana" panose="020B0604030504040204" pitchFamily="34" charset="0"/>
                </a:rPr>
                <a:t>OPTIMIZATION OF CAMPUS RESOURCES</a:t>
              </a:r>
            </a:p>
          </p:txBody>
        </p:sp>
      </p:grpSp>
    </p:spTree>
    <p:extLst>
      <p:ext uri="{BB962C8B-B14F-4D97-AF65-F5344CB8AC3E}">
        <p14:creationId xmlns:p14="http://schemas.microsoft.com/office/powerpoint/2010/main" val="129272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68031-E391-894A-8393-D574BFD27D3A}"/>
              </a:ext>
            </a:extLst>
          </p:cNvPr>
          <p:cNvSpPr>
            <a:spLocks noGrp="1"/>
          </p:cNvSpPr>
          <p:nvPr>
            <p:ph type="title"/>
          </p:nvPr>
        </p:nvSpPr>
        <p:spPr/>
        <p:txBody>
          <a:bodyPr/>
          <a:lstStyle/>
          <a:p>
            <a:r>
              <a:rPr lang="en-US" dirty="0"/>
              <a:t>Research &amp; Innovation Current Focus</a:t>
            </a:r>
          </a:p>
        </p:txBody>
      </p:sp>
      <p:sp>
        <p:nvSpPr>
          <p:cNvPr id="4" name="Text Placeholder 3">
            <a:extLst>
              <a:ext uri="{FF2B5EF4-FFF2-40B4-BE49-F238E27FC236}">
                <a16:creationId xmlns:a16="http://schemas.microsoft.com/office/drawing/2014/main" id="{DFB2D4B3-8E75-8547-8406-A7085707F082}"/>
              </a:ext>
            </a:extLst>
          </p:cNvPr>
          <p:cNvSpPr>
            <a:spLocks noGrp="1"/>
          </p:cNvSpPr>
          <p:nvPr>
            <p:ph type="body" idx="1"/>
          </p:nvPr>
        </p:nvSpPr>
        <p:spPr>
          <a:xfrm>
            <a:off x="982720" y="2477382"/>
            <a:ext cx="10058400" cy="3080905"/>
          </a:xfrm>
        </p:spPr>
        <p:txBody>
          <a:bodyPr/>
          <a:lstStyle/>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Enhancing AAU standing</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Increasing collaboration in research efforts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Expanding faculty research productivity</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Growing new research opportunities</a:t>
            </a:r>
          </a:p>
          <a:p>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Facilitating research &amp; innovation through leveraging existing infrastructure (space &amp; facility optimization)</a:t>
            </a:r>
          </a:p>
        </p:txBody>
      </p:sp>
      <p:grpSp>
        <p:nvGrpSpPr>
          <p:cNvPr id="5" name="Group 4">
            <a:extLst>
              <a:ext uri="{FF2B5EF4-FFF2-40B4-BE49-F238E27FC236}">
                <a16:creationId xmlns:a16="http://schemas.microsoft.com/office/drawing/2014/main" id="{8AC0A003-1EC1-9444-8EC3-DB103587B934}"/>
              </a:ext>
            </a:extLst>
          </p:cNvPr>
          <p:cNvGrpSpPr/>
          <p:nvPr/>
        </p:nvGrpSpPr>
        <p:grpSpPr>
          <a:xfrm>
            <a:off x="2351898" y="492864"/>
            <a:ext cx="4471315" cy="669785"/>
            <a:chOff x="1815185" y="711407"/>
            <a:chExt cx="4471315" cy="669785"/>
          </a:xfrm>
        </p:grpSpPr>
        <p:sp>
          <p:nvSpPr>
            <p:cNvPr id="6" name="Rectangle 5">
              <a:extLst>
                <a:ext uri="{FF2B5EF4-FFF2-40B4-BE49-F238E27FC236}">
                  <a16:creationId xmlns:a16="http://schemas.microsoft.com/office/drawing/2014/main" id="{854C2DAC-415C-2742-AC88-B4C3F02113A6}"/>
                </a:ext>
              </a:extLst>
            </p:cNvPr>
            <p:cNvSpPr/>
            <p:nvPr userDrawn="1"/>
          </p:nvSpPr>
          <p:spPr>
            <a:xfrm>
              <a:off x="1815185" y="950305"/>
              <a:ext cx="1840247" cy="430887"/>
            </a:xfrm>
            <a:prstGeom prst="rect">
              <a:avLst/>
            </a:prstGeom>
          </p:spPr>
          <p:txBody>
            <a:bodyPr wrap="none" lIns="0" tIns="0" rIns="0" bIns="0">
              <a:spAutoFit/>
            </a:bodyPr>
            <a:lstStyle/>
            <a:p>
              <a:pPr algn="l"/>
              <a:r>
                <a:rPr lang="en-US" sz="1400" b="0" dirty="0">
                  <a:solidFill>
                    <a:srgbClr val="1D4679"/>
                  </a:solidFill>
                  <a:latin typeface="Verdana" panose="020B0604030504040204" pitchFamily="34" charset="0"/>
                  <a:ea typeface="Verdana" panose="020B0604030504040204" pitchFamily="34" charset="0"/>
                  <a:cs typeface="Verdana" panose="020B0604030504040204" pitchFamily="34" charset="0"/>
                </a:rPr>
                <a:t>Anissa Abi-</a:t>
              </a:r>
              <a:r>
                <a:rPr lang="en-US" sz="1400" b="0" dirty="0" err="1">
                  <a:solidFill>
                    <a:srgbClr val="1D4679"/>
                  </a:solidFill>
                  <a:latin typeface="Verdana" panose="020B0604030504040204" pitchFamily="34" charset="0"/>
                  <a:ea typeface="Verdana" panose="020B0604030504040204" pitchFamily="34" charset="0"/>
                  <a:cs typeface="Verdana" panose="020B0604030504040204" pitchFamily="34" charset="0"/>
                </a:rPr>
                <a:t>Dargham</a:t>
              </a:r>
              <a:endParaRPr lang="en-US" sz="1400" b="0" dirty="0">
                <a:solidFill>
                  <a:srgbClr val="1D4679"/>
                </a:solidFill>
                <a:latin typeface="Verdana" panose="020B0604030504040204" pitchFamily="34" charset="0"/>
                <a:ea typeface="Verdana" panose="020B0604030504040204" pitchFamily="34" charset="0"/>
                <a:cs typeface="Verdana" panose="020B0604030504040204" pitchFamily="34" charset="0"/>
              </a:endParaRPr>
            </a:p>
            <a:p>
              <a:pPr algn="l"/>
              <a:r>
                <a:rPr lang="en-US" sz="1400" b="0" dirty="0">
                  <a:solidFill>
                    <a:srgbClr val="1D4679"/>
                  </a:solidFill>
                  <a:latin typeface="Verdana" panose="020B0604030504040204" pitchFamily="34" charset="0"/>
                  <a:ea typeface="Verdana" panose="020B0604030504040204" pitchFamily="34" charset="0"/>
                  <a:cs typeface="Verdana" panose="020B0604030504040204" pitchFamily="34" charset="0"/>
                </a:rPr>
                <a:t>Jon </a:t>
              </a:r>
              <a:r>
                <a:rPr lang="en-US" sz="1400" b="0" dirty="0" err="1">
                  <a:solidFill>
                    <a:srgbClr val="1D4679"/>
                  </a:solidFill>
                  <a:latin typeface="Verdana" panose="020B0604030504040204" pitchFamily="34" charset="0"/>
                  <a:ea typeface="Verdana" panose="020B0604030504040204" pitchFamily="34" charset="0"/>
                  <a:cs typeface="Verdana" panose="020B0604030504040204" pitchFamily="34" charset="0"/>
                </a:rPr>
                <a:t>Longtin</a:t>
              </a:r>
              <a:endParaRPr lang="en-US" sz="1400" b="0" dirty="0">
                <a:solidFill>
                  <a:srgbClr val="1D4679"/>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07DF582C-A614-7444-9736-A68DE52D9FD6}"/>
                </a:ext>
              </a:extLst>
            </p:cNvPr>
            <p:cNvSpPr txBox="1"/>
            <p:nvPr userDrawn="1"/>
          </p:nvSpPr>
          <p:spPr>
            <a:xfrm>
              <a:off x="1815185" y="711407"/>
              <a:ext cx="4471315" cy="230832"/>
            </a:xfrm>
            <a:prstGeom prst="rect">
              <a:avLst/>
            </a:prstGeom>
          </p:spPr>
          <p:txBody>
            <a:bodyPr wrap="square" lIns="0" tIns="0" rIns="0" bIns="0" rtlCol="0">
              <a:spAutoFit/>
            </a:bodyPr>
            <a:lstStyle/>
            <a:p>
              <a:pPr algn="l">
                <a:lnSpc>
                  <a:spcPts val="1800"/>
                </a:lnSpc>
              </a:pPr>
              <a:r>
                <a:rPr lang="en-US" sz="1800" b="0" dirty="0">
                  <a:solidFill>
                    <a:srgbClr val="1D4679"/>
                  </a:solidFill>
                  <a:latin typeface="Verdana" panose="020B0604030504040204" pitchFamily="34" charset="0"/>
                  <a:ea typeface="Verdana" panose="020B0604030504040204" pitchFamily="34" charset="0"/>
                  <a:cs typeface="Verdana" panose="020B0604030504040204" pitchFamily="34" charset="0"/>
                </a:rPr>
                <a:t>RESEARCH &amp; INNOVATION</a:t>
              </a:r>
              <a:endParaRPr lang="en-US" sz="1800" b="0" dirty="0">
                <a:solidFill>
                  <a:srgbClr val="1D4679"/>
                </a:solidFill>
                <a:highlight>
                  <a:srgbClr val="FF0000"/>
                </a:highlight>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98223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is timeline shows 4 steps: definition &amp; design, opportunity identification, analysis &amp; validation, and recommendations.  Step 1 (completed) has 4 tasks: define &amp; finalize scope, form working groups, define info needs, and establish project plan.  Step 2 (Current) includes as tasks: engagement, working sessions, and initial prioritization.">
            <a:extLst>
              <a:ext uri="{FF2B5EF4-FFF2-40B4-BE49-F238E27FC236}">
                <a16:creationId xmlns:a16="http://schemas.microsoft.com/office/drawing/2014/main" id="{E9AE5341-9EC1-8445-B93B-AFF133469D86}"/>
              </a:ext>
            </a:extLst>
          </p:cNvPr>
          <p:cNvGrpSpPr>
            <a:grpSpLocks noChangeAspect="1"/>
          </p:cNvGrpSpPr>
          <p:nvPr/>
        </p:nvGrpSpPr>
        <p:grpSpPr>
          <a:xfrm>
            <a:off x="1295400" y="1235842"/>
            <a:ext cx="9601200" cy="5331111"/>
            <a:chOff x="0" y="1276232"/>
            <a:chExt cx="6858000" cy="3807938"/>
          </a:xfrm>
        </p:grpSpPr>
        <p:cxnSp>
          <p:nvCxnSpPr>
            <p:cNvPr id="5" name="Straight Connector 4">
              <a:extLst>
                <a:ext uri="{FF2B5EF4-FFF2-40B4-BE49-F238E27FC236}">
                  <a16:creationId xmlns:a16="http://schemas.microsoft.com/office/drawing/2014/main" id="{668C6185-9261-0C49-80C0-12FA19ABE0C3}"/>
                </a:ext>
              </a:extLst>
            </p:cNvPr>
            <p:cNvCxnSpPr>
              <a:cxnSpLocks/>
            </p:cNvCxnSpPr>
            <p:nvPr/>
          </p:nvCxnSpPr>
          <p:spPr>
            <a:xfrm>
              <a:off x="82946" y="2552960"/>
              <a:ext cx="6675504" cy="0"/>
            </a:xfrm>
            <a:prstGeom prst="line">
              <a:avLst/>
            </a:prstGeom>
            <a:ln w="19050">
              <a:solidFill>
                <a:srgbClr val="002A4D"/>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8D88747-133C-4747-A8C9-DE0A63E2CFCF}"/>
                </a:ext>
              </a:extLst>
            </p:cNvPr>
            <p:cNvSpPr/>
            <p:nvPr/>
          </p:nvSpPr>
          <p:spPr>
            <a:xfrm>
              <a:off x="742035" y="2461322"/>
              <a:ext cx="190583" cy="180326"/>
            </a:xfrm>
            <a:prstGeom prst="ellipse">
              <a:avLst/>
            </a:prstGeom>
            <a:solidFill>
              <a:schemeClr val="accent2"/>
            </a:solidFill>
            <a:ln w="12700">
              <a:noFill/>
            </a:ln>
            <a:scene3d>
              <a:camera prst="orthographicFront"/>
              <a:lightRig rig="threePt" dir="t"/>
            </a:scene3d>
            <a:sp3d contourW="12700">
              <a:bevelT w="127000" h="127000"/>
              <a:bevelB w="127000" h="127000"/>
              <a:contourClr>
                <a:srgbClr val="99BAD6"/>
              </a:contourClr>
            </a:sp3d>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rtlCol="0" anchor="ctr" anchorCtr="0"/>
            <a:lstStyle/>
            <a:p>
              <a:pPr algn="ctr">
                <a:lnSpc>
                  <a:spcPts val="1100"/>
                </a:lnSpc>
              </a:pPr>
              <a:endParaRPr lang="en-US" sz="1200" b="1"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0B3D26E-5C26-DE40-8F63-36C932AC5CA8}"/>
                </a:ext>
              </a:extLst>
            </p:cNvPr>
            <p:cNvSpPr txBox="1"/>
            <p:nvPr/>
          </p:nvSpPr>
          <p:spPr>
            <a:xfrm>
              <a:off x="570887" y="2720385"/>
              <a:ext cx="532877" cy="207749"/>
            </a:xfrm>
            <a:prstGeom prst="rect">
              <a:avLst/>
            </a:prstGeom>
            <a:noFill/>
          </p:spPr>
          <p:txBody>
            <a:bodyPr wrap="square" lIns="0" rIns="0" rtlCol="0" anchor="ctr">
              <a:spAutoFit/>
            </a:bodyPr>
            <a:lstStyle>
              <a:defPPr>
                <a:defRPr lang="en-US"/>
              </a:defPPr>
              <a:lvl1pPr algn="ctr">
                <a:defRPr sz="1200">
                  <a:solidFill>
                    <a:srgbClr val="002A4D"/>
                  </a:solidFill>
                  <a:latin typeface="Calibri" panose="020F0502020204030204" pitchFamily="34" charset="0"/>
                  <a:cs typeface="Calibri" panose="020F0502020204030204" pitchFamily="34" charset="0"/>
                </a:defRPr>
              </a:lvl1pPr>
            </a:lstStyle>
            <a:p>
              <a:pPr algn="l"/>
              <a:r>
                <a:rPr lang="en-US" dirty="0"/>
                <a:t>OCTOBER 1</a:t>
              </a:r>
            </a:p>
          </p:txBody>
        </p:sp>
        <p:sp>
          <p:nvSpPr>
            <p:cNvPr id="8" name="Pentagon 7">
              <a:extLst>
                <a:ext uri="{FF2B5EF4-FFF2-40B4-BE49-F238E27FC236}">
                  <a16:creationId xmlns:a16="http://schemas.microsoft.com/office/drawing/2014/main" id="{16C17F39-B0B7-514F-8A33-2566D345E2B5}"/>
                </a:ext>
              </a:extLst>
            </p:cNvPr>
            <p:cNvSpPr/>
            <p:nvPr/>
          </p:nvSpPr>
          <p:spPr>
            <a:xfrm rot="5400000">
              <a:off x="380126" y="1326262"/>
              <a:ext cx="914400" cy="1256335"/>
            </a:xfrm>
            <a:prstGeom prst="homePlate">
              <a:avLst>
                <a:gd name="adj" fmla="val 37985"/>
              </a:avLst>
            </a:prstGeom>
            <a:solidFill>
              <a:schemeClr val="accent2"/>
            </a:solidFill>
            <a:ln w="12700">
              <a:noFill/>
            </a:ln>
            <a:scene3d>
              <a:camera prst="orthographicFront"/>
              <a:lightRig rig="threePt" dir="t"/>
            </a:scene3d>
            <a:sp3d contourW="12700">
              <a:bevelT w="127000" h="127000"/>
              <a:bevelB w="127000" h="127000"/>
              <a:contourClr>
                <a:srgbClr val="99BAD6"/>
              </a:contourClr>
            </a:sp3d>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rtlCol="0" anchor="ctr" anchorCtr="0"/>
            <a:lstStyle/>
            <a:p>
              <a:pPr algn="ctr">
                <a:lnSpc>
                  <a:spcPts val="1100"/>
                </a:lnSpc>
              </a:pPr>
              <a:r>
                <a:rPr lang="en-US" sz="1200" b="1" dirty="0">
                  <a:solidFill>
                    <a:schemeClr val="bg1"/>
                  </a:solidFill>
                  <a:latin typeface="Calibri" panose="020F0502020204030204" pitchFamily="34" charset="0"/>
                  <a:cs typeface="Calibri" panose="020F0502020204030204" pitchFamily="34" charset="0"/>
                </a:rPr>
                <a:t>DEFINITION</a:t>
              </a:r>
            </a:p>
            <a:p>
              <a:pPr algn="ctr">
                <a:lnSpc>
                  <a:spcPts val="1100"/>
                </a:lnSpc>
              </a:pPr>
              <a:r>
                <a:rPr lang="en-US" sz="1200" b="1" dirty="0">
                  <a:solidFill>
                    <a:schemeClr val="bg1"/>
                  </a:solidFill>
                  <a:latin typeface="Calibri" panose="020F0502020204030204" pitchFamily="34" charset="0"/>
                  <a:cs typeface="Calibri" panose="020F0502020204030204" pitchFamily="34" charset="0"/>
                </a:rPr>
                <a:t>&amp; DESIGN</a:t>
              </a:r>
            </a:p>
          </p:txBody>
        </p:sp>
        <p:sp>
          <p:nvSpPr>
            <p:cNvPr id="9" name="Rectangle 8">
              <a:extLst>
                <a:ext uri="{FF2B5EF4-FFF2-40B4-BE49-F238E27FC236}">
                  <a16:creationId xmlns:a16="http://schemas.microsoft.com/office/drawing/2014/main" id="{0089AD17-C0AC-0943-B2C6-27200E257D8A}"/>
                </a:ext>
              </a:extLst>
            </p:cNvPr>
            <p:cNvSpPr/>
            <p:nvPr/>
          </p:nvSpPr>
          <p:spPr>
            <a:xfrm rot="5400000">
              <a:off x="745886" y="739504"/>
              <a:ext cx="182880" cy="1256335"/>
            </a:xfrm>
            <a:prstGeom prst="rect">
              <a:avLst/>
            </a:prstGeom>
            <a:solidFill>
              <a:schemeClr val="accent2"/>
            </a:solidFill>
            <a:ln w="12700">
              <a:noFill/>
            </a:ln>
            <a:scene3d>
              <a:camera prst="orthographicFront"/>
              <a:lightRig rig="threePt" dir="t"/>
            </a:scene3d>
            <a:sp3d contourW="12700">
              <a:bevelT w="127000" h="127000"/>
              <a:bevelB w="127000" h="127000"/>
              <a:contourClr>
                <a:srgbClr val="99BAD6"/>
              </a:contourClr>
            </a:sp3d>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rtlCol="0" anchor="ctr" anchorCtr="0"/>
            <a:lstStyle/>
            <a:p>
              <a:pPr algn="ctr">
                <a:lnSpc>
                  <a:spcPts val="1100"/>
                </a:lnSpc>
              </a:pPr>
              <a:r>
                <a:rPr lang="en-US" sz="1200" b="1" dirty="0">
                  <a:solidFill>
                    <a:schemeClr val="bg1"/>
                  </a:solidFill>
                  <a:latin typeface="Calibri" panose="020F0502020204030204" pitchFamily="34" charset="0"/>
                  <a:cs typeface="Calibri" panose="020F0502020204030204" pitchFamily="34" charset="0"/>
                </a:rPr>
                <a:t>STEP 1</a:t>
              </a:r>
            </a:p>
          </p:txBody>
        </p:sp>
        <p:sp>
          <p:nvSpPr>
            <p:cNvPr id="10" name="Inhaltsplatzhalter 4">
              <a:extLst>
                <a:ext uri="{FF2B5EF4-FFF2-40B4-BE49-F238E27FC236}">
                  <a16:creationId xmlns:a16="http://schemas.microsoft.com/office/drawing/2014/main" id="{A021740F-6D82-2A4F-A08F-0F434F6DCBF9}"/>
                </a:ext>
              </a:extLst>
            </p:cNvPr>
            <p:cNvSpPr txBox="1">
              <a:spLocks/>
            </p:cNvSpPr>
            <p:nvPr/>
          </p:nvSpPr>
          <p:spPr>
            <a:xfrm>
              <a:off x="82945" y="3333852"/>
              <a:ext cx="1615955" cy="623929"/>
            </a:xfrm>
            <a:prstGeom prst="rect">
              <a:avLst/>
            </a:prstGeom>
            <a:solidFill>
              <a:schemeClr val="accent2">
                <a:alpha val="10000"/>
              </a:schemeClr>
            </a:solidFill>
          </p:spPr>
          <p:txBody>
            <a:bodyPr wrap="square" lIns="45720" tIns="0" rIns="45720" bIns="45720" anchor="ctr" anchorCtr="0">
              <a:noAutofit/>
            </a:bodyPr>
            <a:lstStyle>
              <a:defPPr>
                <a:defRPr lang="en-US"/>
              </a:defPPr>
              <a:lvl1pPr marL="137160" indent="-137160" defTabSz="914127">
                <a:lnSpc>
                  <a:spcPts val="1200"/>
                </a:lnSpc>
                <a:spcBef>
                  <a:spcPts val="0"/>
                </a:spcBef>
                <a:spcAft>
                  <a:spcPts val="0"/>
                </a:spcAft>
                <a:buFont typeface="+mj-lt"/>
                <a:buAutoNum type="arabicPeriod"/>
                <a:defRPr sz="1100">
                  <a:latin typeface="Calibri Light" panose="020F0302020204030204" pitchFamily="34" charset="0"/>
                  <a:cs typeface="Calibri Light" panose="020F0302020204030204" pitchFamily="34" charset="0"/>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r>
                <a:rPr lang="en-US" dirty="0"/>
                <a:t>Define and Finalize Scope</a:t>
              </a:r>
            </a:p>
            <a:p>
              <a:r>
                <a:rPr lang="en-US" dirty="0"/>
                <a:t>Form working groups as needed</a:t>
              </a:r>
            </a:p>
            <a:p>
              <a:r>
                <a:rPr lang="en-US" dirty="0"/>
                <a:t>Define information needs</a:t>
              </a:r>
            </a:p>
            <a:p>
              <a:r>
                <a:rPr lang="en-US" dirty="0"/>
                <a:t>Establish Project Plan  </a:t>
              </a:r>
            </a:p>
          </p:txBody>
        </p:sp>
        <p:sp>
          <p:nvSpPr>
            <p:cNvPr id="11" name="Oval 10">
              <a:extLst>
                <a:ext uri="{FF2B5EF4-FFF2-40B4-BE49-F238E27FC236}">
                  <a16:creationId xmlns:a16="http://schemas.microsoft.com/office/drawing/2014/main" id="{CC4B36C1-8265-F042-9D2A-68C09EA21A78}"/>
                </a:ext>
              </a:extLst>
            </p:cNvPr>
            <p:cNvSpPr/>
            <p:nvPr/>
          </p:nvSpPr>
          <p:spPr>
            <a:xfrm>
              <a:off x="2472066" y="2453702"/>
              <a:ext cx="190583" cy="180326"/>
            </a:xfrm>
            <a:prstGeom prst="ellipse">
              <a:avLst/>
            </a:prstGeom>
            <a:solidFill>
              <a:schemeClr val="accent1"/>
            </a:solidFill>
            <a:ln w="12700">
              <a:noFill/>
            </a:ln>
            <a:scene3d>
              <a:camera prst="orthographicFront"/>
              <a:lightRig rig="threePt" dir="t"/>
            </a:scene3d>
            <a:sp3d contourW="12700">
              <a:bevelT w="127000" h="127000"/>
              <a:bevelB w="127000" h="127000"/>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rtlCol="0" anchor="ctr" anchorCtr="0"/>
            <a:lstStyle/>
            <a:p>
              <a:pPr algn="ctr"/>
              <a:endParaRPr lang="en-US" sz="1200" b="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7C1C7B2-298D-7740-AC11-921B08F66D99}"/>
                </a:ext>
              </a:extLst>
            </p:cNvPr>
            <p:cNvSpPr txBox="1"/>
            <p:nvPr/>
          </p:nvSpPr>
          <p:spPr>
            <a:xfrm>
              <a:off x="2060460" y="2717710"/>
              <a:ext cx="1028708" cy="197857"/>
            </a:xfrm>
            <a:prstGeom prst="rect">
              <a:avLst/>
            </a:prstGeom>
            <a:noFill/>
          </p:spPr>
          <p:txBody>
            <a:bodyPr wrap="square" lIns="0" rIns="0" rtlCol="0" anchor="ctr">
              <a:spAutoFit/>
            </a:bodyPr>
            <a:lstStyle>
              <a:defPPr>
                <a:defRPr lang="en-US"/>
              </a:defPPr>
              <a:lvl1pPr>
                <a:defRPr sz="1200">
                  <a:solidFill>
                    <a:schemeClr val="accent1"/>
                  </a:solidFill>
                  <a:latin typeface="Calibri" panose="020F0502020204030204" pitchFamily="34" charset="0"/>
                  <a:cs typeface="Calibri" panose="020F0502020204030204" pitchFamily="34" charset="0"/>
                </a:defRPr>
              </a:lvl1pPr>
            </a:lstStyle>
            <a:p>
              <a:pPr algn="r"/>
              <a:r>
                <a:rPr lang="en-US" dirty="0"/>
                <a:t>MID DECEMBER 2020</a:t>
              </a:r>
            </a:p>
          </p:txBody>
        </p:sp>
        <p:sp>
          <p:nvSpPr>
            <p:cNvPr id="13" name="Pentagon 12">
              <a:extLst>
                <a:ext uri="{FF2B5EF4-FFF2-40B4-BE49-F238E27FC236}">
                  <a16:creationId xmlns:a16="http://schemas.microsoft.com/office/drawing/2014/main" id="{1D6BB2D7-6BE6-EF4C-A607-6EAD7718335A}"/>
                </a:ext>
              </a:extLst>
            </p:cNvPr>
            <p:cNvSpPr/>
            <p:nvPr/>
          </p:nvSpPr>
          <p:spPr>
            <a:xfrm rot="5400000">
              <a:off x="2110158" y="1326245"/>
              <a:ext cx="914400" cy="1256335"/>
            </a:xfrm>
            <a:prstGeom prst="homePlate">
              <a:avLst>
                <a:gd name="adj" fmla="val 37985"/>
              </a:avLst>
            </a:prstGeom>
            <a:solidFill>
              <a:schemeClr val="accent1"/>
            </a:solidFill>
            <a:ln w="12700">
              <a:noFill/>
            </a:ln>
            <a:scene3d>
              <a:camera prst="orthographicFront"/>
              <a:lightRig rig="threePt" dir="t"/>
            </a:scene3d>
            <a:sp3d contourW="12700">
              <a:bevelT w="127000" h="127000"/>
              <a:bevelB w="127000" h="127000"/>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rtlCol="0" anchor="ctr" anchorCtr="0"/>
            <a:lstStyle/>
            <a:p>
              <a:pPr algn="ctr"/>
              <a:r>
                <a:rPr lang="en-US" sz="1200" b="1" dirty="0">
                  <a:latin typeface="Calibri" panose="020F0502020204030204" pitchFamily="34" charset="0"/>
                  <a:cs typeface="Calibri" panose="020F0502020204030204" pitchFamily="34" charset="0"/>
                </a:rPr>
                <a:t> OPPORTUNITY IDENTIFICATION</a:t>
              </a:r>
            </a:p>
          </p:txBody>
        </p:sp>
        <p:sp>
          <p:nvSpPr>
            <p:cNvPr id="14" name="Rectangle 13">
              <a:extLst>
                <a:ext uri="{FF2B5EF4-FFF2-40B4-BE49-F238E27FC236}">
                  <a16:creationId xmlns:a16="http://schemas.microsoft.com/office/drawing/2014/main" id="{555AD85C-E794-D746-8ADA-4F3500FBCEAE}"/>
                </a:ext>
              </a:extLst>
            </p:cNvPr>
            <p:cNvSpPr/>
            <p:nvPr/>
          </p:nvSpPr>
          <p:spPr>
            <a:xfrm rot="5400000">
              <a:off x="2475917" y="739504"/>
              <a:ext cx="182880" cy="1256335"/>
            </a:xfrm>
            <a:prstGeom prst="rect">
              <a:avLst/>
            </a:prstGeom>
            <a:solidFill>
              <a:schemeClr val="accent1"/>
            </a:solidFill>
            <a:ln w="12700">
              <a:noFill/>
            </a:ln>
            <a:scene3d>
              <a:camera prst="orthographicFront"/>
              <a:lightRig rig="threePt" dir="t"/>
            </a:scene3d>
            <a:sp3d contourW="12700">
              <a:bevelT w="127000" h="127000"/>
              <a:bevelB w="127000" h="127000"/>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rtlCol="0" anchor="ctr" anchorCtr="0"/>
            <a:lstStyle/>
            <a:p>
              <a:pPr algn="ctr"/>
              <a:r>
                <a:rPr lang="en-US" sz="1200" b="1" dirty="0">
                  <a:latin typeface="Calibri" panose="020F0502020204030204" pitchFamily="34" charset="0"/>
                  <a:cs typeface="Calibri" panose="020F0502020204030204" pitchFamily="34" charset="0"/>
                </a:rPr>
                <a:t>STEP 2</a:t>
              </a:r>
            </a:p>
          </p:txBody>
        </p:sp>
        <p:sp>
          <p:nvSpPr>
            <p:cNvPr id="15" name="Oval 14">
              <a:extLst>
                <a:ext uri="{FF2B5EF4-FFF2-40B4-BE49-F238E27FC236}">
                  <a16:creationId xmlns:a16="http://schemas.microsoft.com/office/drawing/2014/main" id="{D4F997BE-5E7A-C744-B349-743D74982E80}"/>
                </a:ext>
              </a:extLst>
            </p:cNvPr>
            <p:cNvSpPr/>
            <p:nvPr/>
          </p:nvSpPr>
          <p:spPr>
            <a:xfrm>
              <a:off x="4202097" y="2453702"/>
              <a:ext cx="190583" cy="180326"/>
            </a:xfrm>
            <a:prstGeom prst="ellipse">
              <a:avLst/>
            </a:prstGeom>
            <a:solidFill>
              <a:schemeClr val="accent2"/>
            </a:solidFill>
            <a:ln w="12700">
              <a:noFill/>
            </a:ln>
            <a:scene3d>
              <a:camera prst="orthographicFront"/>
              <a:lightRig rig="threePt" dir="t"/>
            </a:scene3d>
            <a:sp3d contourW="12700">
              <a:bevelT w="127000" h="127000"/>
              <a:bevelB w="127000" h="127000"/>
              <a:contourClr>
                <a:srgbClr val="99BAD6"/>
              </a:contourClr>
            </a:sp3d>
          </p:spPr>
          <p:style>
            <a:lnRef idx="2">
              <a:schemeClr val="accent1">
                <a:shade val="50000"/>
              </a:schemeClr>
            </a:lnRef>
            <a:fillRef idx="1">
              <a:schemeClr val="accent1"/>
            </a:fillRef>
            <a:effectRef idx="0">
              <a:schemeClr val="accent1"/>
            </a:effectRef>
            <a:fontRef idx="minor">
              <a:schemeClr val="lt1"/>
            </a:fontRef>
          </p:style>
          <p:txBody>
            <a:bodyPr lIns="45720" tIns="91440" rIns="45720" rtlCol="0" anchor="ctr" anchorCtr="0"/>
            <a:lstStyle/>
            <a:p>
              <a:pPr algn="ctr">
                <a:lnSpc>
                  <a:spcPts val="1100"/>
                </a:lnSpc>
              </a:pPr>
              <a:endParaRPr lang="en-US" sz="1000" b="1" dirty="0">
                <a:solidFill>
                  <a:srgbClr val="828282"/>
                </a:solidFill>
                <a:latin typeface="+mj-lt"/>
              </a:endParaRPr>
            </a:p>
          </p:txBody>
        </p:sp>
        <p:sp>
          <p:nvSpPr>
            <p:cNvPr id="16" name="TextBox 15">
              <a:extLst>
                <a:ext uri="{FF2B5EF4-FFF2-40B4-BE49-F238E27FC236}">
                  <a16:creationId xmlns:a16="http://schemas.microsoft.com/office/drawing/2014/main" id="{C67F2479-1656-A046-9878-EB2EAADE2C8D}"/>
                </a:ext>
              </a:extLst>
            </p:cNvPr>
            <p:cNvSpPr txBox="1"/>
            <p:nvPr/>
          </p:nvSpPr>
          <p:spPr>
            <a:xfrm>
              <a:off x="3669220" y="2712765"/>
              <a:ext cx="1256335" cy="207749"/>
            </a:xfrm>
            <a:prstGeom prst="rect">
              <a:avLst/>
            </a:prstGeom>
            <a:noFill/>
          </p:spPr>
          <p:txBody>
            <a:bodyPr wrap="square" lIns="0" rIns="0" rtlCol="0" anchor="ctr">
              <a:spAutoFit/>
            </a:bodyPr>
            <a:lstStyle/>
            <a:p>
              <a:pPr algn="ctr"/>
              <a:r>
                <a:rPr lang="en-US" sz="1200" dirty="0">
                  <a:solidFill>
                    <a:srgbClr val="002A4D"/>
                  </a:solidFill>
                  <a:latin typeface="Calibri" panose="020F0502020204030204" pitchFamily="34" charset="0"/>
                  <a:cs typeface="Calibri" panose="020F0502020204030204" pitchFamily="34" charset="0"/>
                </a:rPr>
                <a:t>END MARCH 2021</a:t>
              </a:r>
            </a:p>
          </p:txBody>
        </p:sp>
        <p:sp>
          <p:nvSpPr>
            <p:cNvPr id="17" name="Pentagon 16">
              <a:extLst>
                <a:ext uri="{FF2B5EF4-FFF2-40B4-BE49-F238E27FC236}">
                  <a16:creationId xmlns:a16="http://schemas.microsoft.com/office/drawing/2014/main" id="{04BAFC1A-C076-B945-96D4-570EF2857FE1}"/>
                </a:ext>
              </a:extLst>
            </p:cNvPr>
            <p:cNvSpPr/>
            <p:nvPr/>
          </p:nvSpPr>
          <p:spPr>
            <a:xfrm rot="5400000">
              <a:off x="3840189" y="1326245"/>
              <a:ext cx="914400" cy="1256335"/>
            </a:xfrm>
            <a:prstGeom prst="homePlate">
              <a:avLst>
                <a:gd name="adj" fmla="val 37985"/>
              </a:avLst>
            </a:prstGeom>
            <a:solidFill>
              <a:schemeClr val="accent2"/>
            </a:solidFill>
            <a:ln w="12700">
              <a:noFill/>
            </a:ln>
            <a:scene3d>
              <a:camera prst="orthographicFront"/>
              <a:lightRig rig="threePt" dir="t"/>
            </a:scene3d>
            <a:sp3d contourW="12700">
              <a:bevelT w="127000" h="127000"/>
              <a:bevelB w="127000" h="127000"/>
              <a:contourClr>
                <a:srgbClr val="99BAD6"/>
              </a:contourClr>
            </a:sp3d>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rtlCol="0" anchor="ctr" anchorCtr="0"/>
            <a:lstStyle/>
            <a:p>
              <a:pPr algn="ctr">
                <a:lnSpc>
                  <a:spcPts val="1100"/>
                </a:lnSpc>
              </a:pPr>
              <a:r>
                <a:rPr lang="en-US" sz="1200" b="1" dirty="0">
                  <a:solidFill>
                    <a:schemeClr val="bg1"/>
                  </a:solidFill>
                  <a:latin typeface="Calibri" panose="020F0502020204030204" pitchFamily="34" charset="0"/>
                  <a:cs typeface="Calibri" panose="020F0502020204030204" pitchFamily="34" charset="0"/>
                </a:rPr>
                <a:t>ANALYSIS &amp;</a:t>
              </a:r>
            </a:p>
            <a:p>
              <a:pPr algn="ctr">
                <a:lnSpc>
                  <a:spcPts val="1100"/>
                </a:lnSpc>
              </a:pPr>
              <a:r>
                <a:rPr lang="en-US" sz="1200" b="1" dirty="0">
                  <a:solidFill>
                    <a:schemeClr val="bg1"/>
                  </a:solidFill>
                  <a:latin typeface="Calibri" panose="020F0502020204030204" pitchFamily="34" charset="0"/>
                  <a:cs typeface="Calibri" panose="020F0502020204030204" pitchFamily="34" charset="0"/>
                </a:rPr>
                <a:t>VALIDATION</a:t>
              </a:r>
            </a:p>
          </p:txBody>
        </p:sp>
        <p:sp>
          <p:nvSpPr>
            <p:cNvPr id="18" name="Rectangle 17">
              <a:extLst>
                <a:ext uri="{FF2B5EF4-FFF2-40B4-BE49-F238E27FC236}">
                  <a16:creationId xmlns:a16="http://schemas.microsoft.com/office/drawing/2014/main" id="{D853719D-2AA5-E74E-8B4F-5F6B432D69D4}"/>
                </a:ext>
              </a:extLst>
            </p:cNvPr>
            <p:cNvSpPr/>
            <p:nvPr/>
          </p:nvSpPr>
          <p:spPr>
            <a:xfrm rot="5400000">
              <a:off x="4205948" y="739504"/>
              <a:ext cx="182880" cy="1256335"/>
            </a:xfrm>
            <a:prstGeom prst="rect">
              <a:avLst/>
            </a:prstGeom>
            <a:solidFill>
              <a:schemeClr val="accent2"/>
            </a:solidFill>
            <a:ln w="12700">
              <a:noFill/>
            </a:ln>
            <a:scene3d>
              <a:camera prst="orthographicFront"/>
              <a:lightRig rig="threePt" dir="t"/>
            </a:scene3d>
            <a:sp3d contourW="12700">
              <a:bevelT w="127000" h="127000"/>
              <a:bevelB w="127000" h="127000"/>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rtlCol="0" anchor="ctr" anchorCtr="0"/>
            <a:lstStyle/>
            <a:p>
              <a:pPr algn="ctr"/>
              <a:r>
                <a:rPr lang="en-US" sz="1200" b="1" dirty="0">
                  <a:latin typeface="Calibri" panose="020F0502020204030204" pitchFamily="34" charset="0"/>
                  <a:cs typeface="Calibri" panose="020F0502020204030204" pitchFamily="34" charset="0"/>
                </a:rPr>
                <a:t>STEP 3</a:t>
              </a:r>
            </a:p>
          </p:txBody>
        </p:sp>
        <p:sp>
          <p:nvSpPr>
            <p:cNvPr id="19" name="Oval 18">
              <a:extLst>
                <a:ext uri="{FF2B5EF4-FFF2-40B4-BE49-F238E27FC236}">
                  <a16:creationId xmlns:a16="http://schemas.microsoft.com/office/drawing/2014/main" id="{CB5D74EA-3D58-8942-A6B8-B63076526B70}"/>
                </a:ext>
              </a:extLst>
            </p:cNvPr>
            <p:cNvSpPr/>
            <p:nvPr/>
          </p:nvSpPr>
          <p:spPr>
            <a:xfrm>
              <a:off x="5932129" y="2453702"/>
              <a:ext cx="190583" cy="180326"/>
            </a:xfrm>
            <a:prstGeom prst="ellipse">
              <a:avLst/>
            </a:prstGeom>
            <a:solidFill>
              <a:schemeClr val="accent2"/>
            </a:solidFill>
            <a:ln w="12700">
              <a:noFill/>
            </a:ln>
            <a:scene3d>
              <a:camera prst="orthographicFront"/>
              <a:lightRig rig="threePt" dir="t"/>
            </a:scene3d>
            <a:sp3d contourW="12700">
              <a:bevelT w="127000" h="127000"/>
              <a:bevelB w="127000" h="127000"/>
              <a:contourClr>
                <a:srgbClr val="99BAD6"/>
              </a:contourClr>
            </a:sp3d>
          </p:spPr>
          <p:style>
            <a:lnRef idx="2">
              <a:schemeClr val="accent1">
                <a:shade val="50000"/>
              </a:schemeClr>
            </a:lnRef>
            <a:fillRef idx="1">
              <a:schemeClr val="accent1"/>
            </a:fillRef>
            <a:effectRef idx="0">
              <a:schemeClr val="accent1"/>
            </a:effectRef>
            <a:fontRef idx="minor">
              <a:schemeClr val="lt1"/>
            </a:fontRef>
          </p:style>
          <p:txBody>
            <a:bodyPr lIns="45720" tIns="91440" rIns="45720" rtlCol="0" anchor="ctr" anchorCtr="0"/>
            <a:lstStyle/>
            <a:p>
              <a:pPr algn="ctr">
                <a:lnSpc>
                  <a:spcPts val="1100"/>
                </a:lnSpc>
              </a:pPr>
              <a:endParaRPr lang="en-US" sz="1000" b="1" dirty="0">
                <a:solidFill>
                  <a:srgbClr val="828282"/>
                </a:solidFill>
                <a:latin typeface="+mj-lt"/>
              </a:endParaRPr>
            </a:p>
          </p:txBody>
        </p:sp>
        <p:sp>
          <p:nvSpPr>
            <p:cNvPr id="20" name="TextBox 19">
              <a:extLst>
                <a:ext uri="{FF2B5EF4-FFF2-40B4-BE49-F238E27FC236}">
                  <a16:creationId xmlns:a16="http://schemas.microsoft.com/office/drawing/2014/main" id="{9A20E78C-02BC-2E44-81F8-0154A542125B}"/>
                </a:ext>
              </a:extLst>
            </p:cNvPr>
            <p:cNvSpPr txBox="1"/>
            <p:nvPr/>
          </p:nvSpPr>
          <p:spPr>
            <a:xfrm>
              <a:off x="5399249" y="2712765"/>
              <a:ext cx="1256334" cy="207749"/>
            </a:xfrm>
            <a:prstGeom prst="rect">
              <a:avLst/>
            </a:prstGeom>
            <a:noFill/>
          </p:spPr>
          <p:txBody>
            <a:bodyPr wrap="square" lIns="0" rIns="0" rtlCol="0" anchor="ctr" anchorCtr="0">
              <a:spAutoFit/>
            </a:bodyPr>
            <a:lstStyle/>
            <a:p>
              <a:pPr algn="ctr"/>
              <a:r>
                <a:rPr lang="en-US" sz="1200" dirty="0">
                  <a:solidFill>
                    <a:srgbClr val="002A4D"/>
                  </a:solidFill>
                  <a:latin typeface="Calibri" panose="020F0502020204030204" pitchFamily="34" charset="0"/>
                  <a:cs typeface="Calibri" panose="020F0502020204030204" pitchFamily="34" charset="0"/>
                </a:rPr>
                <a:t>END APRIL 2021</a:t>
              </a:r>
            </a:p>
          </p:txBody>
        </p:sp>
        <p:sp>
          <p:nvSpPr>
            <p:cNvPr id="21" name="Pentagon 20">
              <a:extLst>
                <a:ext uri="{FF2B5EF4-FFF2-40B4-BE49-F238E27FC236}">
                  <a16:creationId xmlns:a16="http://schemas.microsoft.com/office/drawing/2014/main" id="{EC764B2F-336C-C14F-B85A-3E97C70F3373}"/>
                </a:ext>
              </a:extLst>
            </p:cNvPr>
            <p:cNvSpPr/>
            <p:nvPr/>
          </p:nvSpPr>
          <p:spPr>
            <a:xfrm rot="5400000">
              <a:off x="5570220" y="1326246"/>
              <a:ext cx="914400" cy="1256335"/>
            </a:xfrm>
            <a:prstGeom prst="homePlate">
              <a:avLst>
                <a:gd name="adj" fmla="val 37985"/>
              </a:avLst>
            </a:prstGeom>
            <a:solidFill>
              <a:schemeClr val="accent2"/>
            </a:solidFill>
            <a:ln w="12700">
              <a:noFill/>
            </a:ln>
            <a:scene3d>
              <a:camera prst="orthographicFront"/>
              <a:lightRig rig="threePt" dir="t"/>
            </a:scene3d>
            <a:sp3d contourW="12700">
              <a:bevelT w="127000" h="127000"/>
              <a:bevelB w="127000" h="127000"/>
              <a:contourClr>
                <a:srgbClr val="99BAD6"/>
              </a:contourClr>
            </a:sp3d>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rtlCol="0" anchor="ctr" anchorCtr="0"/>
            <a:lstStyle/>
            <a:p>
              <a:pPr algn="ctr">
                <a:lnSpc>
                  <a:spcPts val="1100"/>
                </a:lnSpc>
              </a:pPr>
              <a:r>
                <a:rPr lang="en-US" sz="1200" b="1" dirty="0">
                  <a:solidFill>
                    <a:schemeClr val="bg1"/>
                  </a:solidFill>
                  <a:latin typeface="Calibri" panose="020F0502020204030204" pitchFamily="34" charset="0"/>
                  <a:cs typeface="Calibri" panose="020F0502020204030204" pitchFamily="34" charset="0"/>
                </a:rPr>
                <a:t>RECOMMENDATIONS</a:t>
              </a:r>
            </a:p>
          </p:txBody>
        </p:sp>
        <p:sp>
          <p:nvSpPr>
            <p:cNvPr id="22" name="Rectangle 21">
              <a:extLst>
                <a:ext uri="{FF2B5EF4-FFF2-40B4-BE49-F238E27FC236}">
                  <a16:creationId xmlns:a16="http://schemas.microsoft.com/office/drawing/2014/main" id="{4C755060-517C-A94A-A87D-103FD6E44717}"/>
                </a:ext>
              </a:extLst>
            </p:cNvPr>
            <p:cNvSpPr/>
            <p:nvPr/>
          </p:nvSpPr>
          <p:spPr>
            <a:xfrm rot="5400000">
              <a:off x="5935980" y="739504"/>
              <a:ext cx="182880" cy="1256335"/>
            </a:xfrm>
            <a:prstGeom prst="rect">
              <a:avLst/>
            </a:prstGeom>
            <a:solidFill>
              <a:schemeClr val="accent2"/>
            </a:solidFill>
            <a:ln w="12700">
              <a:noFill/>
            </a:ln>
            <a:scene3d>
              <a:camera prst="orthographicFront"/>
              <a:lightRig rig="threePt" dir="t"/>
            </a:scene3d>
            <a:sp3d contourW="12700">
              <a:bevelT w="127000" h="127000"/>
              <a:bevelB w="127000" h="127000"/>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rtlCol="0" anchor="ctr" anchorCtr="0"/>
            <a:lstStyle/>
            <a:p>
              <a:pPr algn="ctr"/>
              <a:r>
                <a:rPr lang="en-US" sz="1200" b="1" dirty="0">
                  <a:latin typeface="Calibri" panose="020F0502020204030204" pitchFamily="34" charset="0"/>
                  <a:cs typeface="Calibri" panose="020F0502020204030204" pitchFamily="34" charset="0"/>
                </a:rPr>
                <a:t>STEP 4</a:t>
              </a:r>
            </a:p>
          </p:txBody>
        </p:sp>
        <p:sp>
          <p:nvSpPr>
            <p:cNvPr id="23" name="Inhaltsplatzhalter 4">
              <a:extLst>
                <a:ext uri="{FF2B5EF4-FFF2-40B4-BE49-F238E27FC236}">
                  <a16:creationId xmlns:a16="http://schemas.microsoft.com/office/drawing/2014/main" id="{5D8CBD7B-474C-F845-BFF6-2AD09DAEBA6E}"/>
                </a:ext>
              </a:extLst>
            </p:cNvPr>
            <p:cNvSpPr txBox="1">
              <a:spLocks/>
            </p:cNvSpPr>
            <p:nvPr/>
          </p:nvSpPr>
          <p:spPr>
            <a:xfrm>
              <a:off x="1774714" y="3333852"/>
              <a:ext cx="1600200" cy="623929"/>
            </a:xfrm>
            <a:prstGeom prst="rect">
              <a:avLst/>
            </a:prstGeom>
            <a:solidFill>
              <a:srgbClr val="F0E6E6"/>
            </a:solidFill>
          </p:spPr>
          <p:txBody>
            <a:bodyPr wrap="square" lIns="45720" tIns="45720" rIns="45720" bIns="45720" anchor="ctr" anchorCtr="0">
              <a:noAutofit/>
            </a:bodyPr>
            <a:lstStyle>
              <a:defPPr>
                <a:defRPr lang="en-US"/>
              </a:defPPr>
              <a:lvl1pPr marL="137160" indent="-137160" defTabSz="914127">
                <a:lnSpc>
                  <a:spcPts val="1200"/>
                </a:lnSpc>
                <a:spcBef>
                  <a:spcPts val="0"/>
                </a:spcBef>
                <a:spcAft>
                  <a:spcPts val="0"/>
                </a:spcAft>
                <a:buFont typeface="+mj-lt"/>
                <a:buAutoNum type="arabicPeriod"/>
                <a:defRPr sz="1100">
                  <a:latin typeface="Calibri Light" panose="020F0302020204030204" pitchFamily="34" charset="0"/>
                  <a:cs typeface="Calibri Light" panose="020F0302020204030204" pitchFamily="34" charset="0"/>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r>
                <a:rPr lang="en-US" dirty="0"/>
                <a:t>Engagement—listening sessions, surveys etc.</a:t>
              </a:r>
            </a:p>
            <a:p>
              <a:r>
                <a:rPr lang="en-US" dirty="0"/>
                <a:t>Group working sessions</a:t>
              </a:r>
            </a:p>
            <a:p>
              <a:r>
                <a:rPr lang="en-US" dirty="0"/>
                <a:t>Initial Opportunity Prioritization </a:t>
              </a:r>
            </a:p>
          </p:txBody>
        </p:sp>
        <p:sp>
          <p:nvSpPr>
            <p:cNvPr id="24" name="Inhaltsplatzhalter 4">
              <a:extLst>
                <a:ext uri="{FF2B5EF4-FFF2-40B4-BE49-F238E27FC236}">
                  <a16:creationId xmlns:a16="http://schemas.microsoft.com/office/drawing/2014/main" id="{6AB21A2B-17DA-5C45-A488-23A51388466A}"/>
                </a:ext>
              </a:extLst>
            </p:cNvPr>
            <p:cNvSpPr txBox="1">
              <a:spLocks/>
            </p:cNvSpPr>
            <p:nvPr/>
          </p:nvSpPr>
          <p:spPr>
            <a:xfrm>
              <a:off x="3466482" y="3333852"/>
              <a:ext cx="1600200" cy="623929"/>
            </a:xfrm>
            <a:prstGeom prst="rect">
              <a:avLst/>
            </a:prstGeom>
            <a:solidFill>
              <a:schemeClr val="accent2">
                <a:alpha val="10000"/>
              </a:schemeClr>
            </a:solidFill>
          </p:spPr>
          <p:txBody>
            <a:bodyPr wrap="square" lIns="45720" tIns="0" rIns="45720" bIns="45720" anchor="ctr" anchorCtr="0">
              <a:noAutofit/>
            </a:bodyPr>
            <a:lstStyle>
              <a:defPPr>
                <a:defRPr lang="en-US"/>
              </a:defPPr>
              <a:lvl1pPr marL="137160" indent="-137160" defTabSz="914127">
                <a:lnSpc>
                  <a:spcPts val="1100"/>
                </a:lnSpc>
                <a:spcBef>
                  <a:spcPts val="0"/>
                </a:spcBef>
                <a:spcAft>
                  <a:spcPts val="0"/>
                </a:spcAft>
                <a:buFont typeface="+mj-lt"/>
                <a:buAutoNum type="arabicPeriod"/>
                <a:defRPr sz="825">
                  <a:latin typeface="Calibri Light" panose="020F0302020204030204" pitchFamily="34" charset="0"/>
                  <a:cs typeface="Calibri Light" panose="020F0302020204030204" pitchFamily="34" charset="0"/>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pPr>
                <a:lnSpc>
                  <a:spcPts val="1200"/>
                </a:lnSpc>
              </a:pPr>
              <a:r>
                <a:rPr lang="en-US" sz="1100" dirty="0"/>
                <a:t>Cost-Savings/Revenue enhancement</a:t>
              </a:r>
            </a:p>
            <a:p>
              <a:pPr>
                <a:lnSpc>
                  <a:spcPts val="1200"/>
                </a:lnSpc>
              </a:pPr>
              <a:r>
                <a:rPr lang="en-US" sz="1100" dirty="0"/>
                <a:t>Cost/Benefit Analysis</a:t>
              </a:r>
            </a:p>
            <a:p>
              <a:pPr>
                <a:lnSpc>
                  <a:spcPts val="1200"/>
                </a:lnSpc>
              </a:pPr>
              <a:r>
                <a:rPr lang="en-US" sz="1100" dirty="0"/>
                <a:t>Risk Assessment</a:t>
              </a:r>
            </a:p>
            <a:p>
              <a:pPr>
                <a:lnSpc>
                  <a:spcPts val="1200"/>
                </a:lnSpc>
              </a:pPr>
              <a:r>
                <a:rPr lang="en-US" sz="1100" dirty="0"/>
                <a:t>Final Opportunity Prioritization     </a:t>
              </a:r>
            </a:p>
          </p:txBody>
        </p:sp>
        <p:sp>
          <p:nvSpPr>
            <p:cNvPr id="25" name="Inhaltsplatzhalter 4">
              <a:extLst>
                <a:ext uri="{FF2B5EF4-FFF2-40B4-BE49-F238E27FC236}">
                  <a16:creationId xmlns:a16="http://schemas.microsoft.com/office/drawing/2014/main" id="{2DFE7623-788A-BA4B-86E7-5427648760E2}"/>
                </a:ext>
              </a:extLst>
            </p:cNvPr>
            <p:cNvSpPr txBox="1">
              <a:spLocks/>
            </p:cNvSpPr>
            <p:nvPr/>
          </p:nvSpPr>
          <p:spPr>
            <a:xfrm>
              <a:off x="5158250" y="3333852"/>
              <a:ext cx="1600200" cy="623929"/>
            </a:xfrm>
            <a:prstGeom prst="rect">
              <a:avLst/>
            </a:prstGeom>
            <a:solidFill>
              <a:schemeClr val="accent2">
                <a:alpha val="10000"/>
              </a:schemeClr>
            </a:solidFill>
          </p:spPr>
          <p:txBody>
            <a:bodyPr wrap="square" lIns="45720" tIns="0" rIns="45720" bIns="45720" anchor="ctr" anchorCtr="0">
              <a:noAutofit/>
            </a:bodyPr>
            <a:lstStyle>
              <a:defPPr>
                <a:defRPr lang="en-US"/>
              </a:defPPr>
              <a:lvl1pPr marL="137160" indent="-137160" defTabSz="914127">
                <a:lnSpc>
                  <a:spcPts val="1100"/>
                </a:lnSpc>
                <a:spcBef>
                  <a:spcPts val="0"/>
                </a:spcBef>
                <a:spcAft>
                  <a:spcPts val="0"/>
                </a:spcAft>
                <a:buFont typeface="+mj-lt"/>
                <a:buAutoNum type="arabicPeriod"/>
                <a:defRPr sz="825">
                  <a:latin typeface="Calibri Light" panose="020F0302020204030204" pitchFamily="34" charset="0"/>
                  <a:cs typeface="Calibri Light" panose="020F0302020204030204" pitchFamily="34" charset="0"/>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pPr>
                <a:lnSpc>
                  <a:spcPts val="1200"/>
                </a:lnSpc>
              </a:pPr>
              <a:r>
                <a:rPr lang="en-US" sz="1100" dirty="0"/>
                <a:t>Desired Actions</a:t>
              </a:r>
            </a:p>
            <a:p>
              <a:pPr>
                <a:lnSpc>
                  <a:spcPts val="1200"/>
                </a:lnSpc>
              </a:pPr>
              <a:r>
                <a:rPr lang="en-US" sz="1100" dirty="0"/>
                <a:t>Implementation Timeline</a:t>
              </a:r>
            </a:p>
            <a:p>
              <a:pPr>
                <a:lnSpc>
                  <a:spcPts val="1200"/>
                </a:lnSpc>
              </a:pPr>
              <a:r>
                <a:rPr lang="en-US" sz="1100" dirty="0"/>
                <a:t>Metrics</a:t>
              </a:r>
            </a:p>
            <a:p>
              <a:pPr>
                <a:lnSpc>
                  <a:spcPts val="1200"/>
                </a:lnSpc>
              </a:pPr>
              <a:r>
                <a:rPr lang="en-US" sz="1100" dirty="0"/>
                <a:t>Project Plan</a:t>
              </a:r>
            </a:p>
          </p:txBody>
        </p:sp>
        <p:sp>
          <p:nvSpPr>
            <p:cNvPr id="26" name="Inhaltsplatzhalter 4">
              <a:extLst>
                <a:ext uri="{FF2B5EF4-FFF2-40B4-BE49-F238E27FC236}">
                  <a16:creationId xmlns:a16="http://schemas.microsoft.com/office/drawing/2014/main" id="{65349D41-47C7-CA46-9441-7C57E3B0AAFA}"/>
                </a:ext>
              </a:extLst>
            </p:cNvPr>
            <p:cNvSpPr txBox="1">
              <a:spLocks/>
            </p:cNvSpPr>
            <p:nvPr/>
          </p:nvSpPr>
          <p:spPr>
            <a:xfrm>
              <a:off x="0" y="4568411"/>
              <a:ext cx="6858000" cy="515759"/>
            </a:xfrm>
            <a:prstGeom prst="rect">
              <a:avLst/>
            </a:prstGeom>
            <a:solidFill>
              <a:srgbClr val="E8E8E8"/>
            </a:solidFill>
            <a:ln w="19050">
              <a:noFill/>
            </a:ln>
          </p:spPr>
          <p:txBody>
            <a:bodyPr wrap="square" lIns="0" tIns="0" rIns="0" bIns="0" anchor="ctr" anchorCtr="0">
              <a:noAutofit/>
            </a:bodyPr>
            <a:lstStyle>
              <a:defPPr>
                <a:defRPr lang="en-US"/>
              </a:defPPr>
              <a:lvl1pPr marL="137160" indent="-137160" defTabSz="914127">
                <a:lnSpc>
                  <a:spcPts val="1100"/>
                </a:lnSpc>
                <a:spcBef>
                  <a:spcPts val="0"/>
                </a:spcBef>
                <a:spcAft>
                  <a:spcPts val="0"/>
                </a:spcAft>
                <a:buFont typeface="+mj-lt"/>
                <a:buAutoNum type="arabicPeriod"/>
                <a:defRPr sz="825">
                  <a:latin typeface="Calibri Light" panose="020F0302020204030204" pitchFamily="34" charset="0"/>
                  <a:cs typeface="Calibri Light" panose="020F0302020204030204" pitchFamily="34" charset="0"/>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endParaRPr lang="en-US" dirty="0"/>
            </a:p>
          </p:txBody>
        </p:sp>
        <p:sp>
          <p:nvSpPr>
            <p:cNvPr id="27" name="Inhaltsplatzhalter 4">
              <a:extLst>
                <a:ext uri="{FF2B5EF4-FFF2-40B4-BE49-F238E27FC236}">
                  <a16:creationId xmlns:a16="http://schemas.microsoft.com/office/drawing/2014/main" id="{F5101729-2531-D648-A7B5-5217294747BC}"/>
                </a:ext>
              </a:extLst>
            </p:cNvPr>
            <p:cNvSpPr txBox="1">
              <a:spLocks/>
            </p:cNvSpPr>
            <p:nvPr/>
          </p:nvSpPr>
          <p:spPr>
            <a:xfrm>
              <a:off x="0" y="3008722"/>
              <a:ext cx="6858000" cy="216391"/>
            </a:xfrm>
            <a:prstGeom prst="rect">
              <a:avLst/>
            </a:prstGeom>
            <a:solidFill>
              <a:schemeClr val="bg2"/>
            </a:solidFill>
          </p:spPr>
          <p:txBody>
            <a:bodyPr wrap="square" lIns="0" tIns="0" rIns="0" bIns="0" anchor="ctr" anchorCtr="0">
              <a:noAutofit/>
            </a:bodyPr>
            <a:lstStyle>
              <a:defPPr>
                <a:defRPr lang="en-US"/>
              </a:defPPr>
              <a:lvl1pPr marL="137160" indent="-137160" defTabSz="914127">
                <a:lnSpc>
                  <a:spcPct val="100000"/>
                </a:lnSpc>
                <a:spcBef>
                  <a:spcPts val="0"/>
                </a:spcBef>
                <a:spcAft>
                  <a:spcPts val="0"/>
                </a:spcAft>
                <a:buFont typeface="+mj-lt"/>
                <a:buAutoNum type="arabicPeriod"/>
                <a:defRPr sz="825">
                  <a:latin typeface="Calibri Light" panose="020F0302020204030204" pitchFamily="34" charset="0"/>
                  <a:cs typeface="Calibri Light" panose="020F0302020204030204" pitchFamily="34" charset="0"/>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pPr marL="0" indent="0" algn="ctr">
                <a:buNone/>
              </a:pPr>
              <a:r>
                <a:rPr lang="en-US" sz="1200" b="1" dirty="0"/>
                <a:t>INDIVIDUAL TASK FORCE RESPONSIBILITIES</a:t>
              </a:r>
            </a:p>
          </p:txBody>
        </p:sp>
        <p:sp>
          <p:nvSpPr>
            <p:cNvPr id="28" name="TextBox 27">
              <a:extLst>
                <a:ext uri="{FF2B5EF4-FFF2-40B4-BE49-F238E27FC236}">
                  <a16:creationId xmlns:a16="http://schemas.microsoft.com/office/drawing/2014/main" id="{DE42F6F6-B5D9-FE4C-B822-DD3B6D30E9A4}"/>
                </a:ext>
              </a:extLst>
            </p:cNvPr>
            <p:cNvSpPr txBox="1"/>
            <p:nvPr/>
          </p:nvSpPr>
          <p:spPr>
            <a:xfrm>
              <a:off x="37354" y="3981517"/>
              <a:ext cx="6675119" cy="346249"/>
            </a:xfrm>
            <a:prstGeom prst="rect">
              <a:avLst/>
            </a:prstGeom>
            <a:noFill/>
          </p:spPr>
          <p:txBody>
            <a:bodyPr wrap="square" rtlCol="0">
              <a:spAutoFit/>
            </a:bodyPr>
            <a:lstStyle/>
            <a:p>
              <a:pPr algn="ctr"/>
              <a:r>
                <a:rPr lang="en-US" sz="1200" b="1" i="1" dirty="0">
                  <a:solidFill>
                    <a:schemeClr val="accent1"/>
                  </a:solidFill>
                </a:rPr>
                <a:t>While this process will ultimately deliver strategic recommendations to improve our financial position in the long term, </a:t>
              </a:r>
            </a:p>
            <a:p>
              <a:pPr algn="ctr"/>
              <a:r>
                <a:rPr lang="en-US" sz="1200" b="1" i="1" dirty="0">
                  <a:solidFill>
                    <a:schemeClr val="accent1"/>
                  </a:solidFill>
                </a:rPr>
                <a:t>It allows for short-term opportunities to be implemented more quickly</a:t>
              </a:r>
            </a:p>
          </p:txBody>
        </p:sp>
        <p:sp>
          <p:nvSpPr>
            <p:cNvPr id="29" name="Inhaltsplatzhalter 4">
              <a:extLst>
                <a:ext uri="{FF2B5EF4-FFF2-40B4-BE49-F238E27FC236}">
                  <a16:creationId xmlns:a16="http://schemas.microsoft.com/office/drawing/2014/main" id="{EE75AE0E-F5A5-4F4E-8C1F-AD71037AADDF}"/>
                </a:ext>
              </a:extLst>
            </p:cNvPr>
            <p:cNvSpPr txBox="1">
              <a:spLocks/>
            </p:cNvSpPr>
            <p:nvPr/>
          </p:nvSpPr>
          <p:spPr>
            <a:xfrm>
              <a:off x="0" y="4354823"/>
              <a:ext cx="6858000" cy="216391"/>
            </a:xfrm>
            <a:prstGeom prst="rect">
              <a:avLst/>
            </a:prstGeom>
            <a:solidFill>
              <a:schemeClr val="bg2"/>
            </a:solidFill>
          </p:spPr>
          <p:txBody>
            <a:bodyPr wrap="square" lIns="0" tIns="0" rIns="0" bIns="0" anchor="ctr" anchorCtr="0">
              <a:noAutofit/>
            </a:bodyPr>
            <a:lstStyle>
              <a:defPPr>
                <a:defRPr lang="en-US"/>
              </a:defPPr>
              <a:lvl1pPr marL="137160" indent="-137160" defTabSz="914127">
                <a:lnSpc>
                  <a:spcPct val="100000"/>
                </a:lnSpc>
                <a:spcBef>
                  <a:spcPts val="0"/>
                </a:spcBef>
                <a:spcAft>
                  <a:spcPts val="0"/>
                </a:spcAft>
                <a:buFont typeface="+mj-lt"/>
                <a:buAutoNum type="arabicPeriod"/>
                <a:defRPr sz="825">
                  <a:latin typeface="Calibri Light" panose="020F0302020204030204" pitchFamily="34" charset="0"/>
                  <a:cs typeface="Calibri Light" panose="020F0302020204030204" pitchFamily="34" charset="0"/>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pPr marL="0" indent="0" algn="ctr">
                <a:buNone/>
              </a:pPr>
              <a:r>
                <a:rPr lang="en-US" sz="1200" b="1" dirty="0"/>
                <a:t>ONGOING TASK FORCE COORDINATION WITH FINANCIAL SUSTAINABILITY STEERING COMMITTEE </a:t>
              </a:r>
            </a:p>
          </p:txBody>
        </p:sp>
        <p:sp>
          <p:nvSpPr>
            <p:cNvPr id="30" name="Inhaltsplatzhalter 4">
              <a:extLst>
                <a:ext uri="{FF2B5EF4-FFF2-40B4-BE49-F238E27FC236}">
                  <a16:creationId xmlns:a16="http://schemas.microsoft.com/office/drawing/2014/main" id="{BE52729A-85D4-E544-B379-2EF8FB09E1BA}"/>
                </a:ext>
              </a:extLst>
            </p:cNvPr>
            <p:cNvSpPr txBox="1">
              <a:spLocks/>
            </p:cNvSpPr>
            <p:nvPr/>
          </p:nvSpPr>
          <p:spPr>
            <a:xfrm>
              <a:off x="2166816" y="4568411"/>
              <a:ext cx="2524369" cy="515759"/>
            </a:xfrm>
            <a:prstGeom prst="rect">
              <a:avLst/>
            </a:prstGeom>
            <a:noFill/>
            <a:ln w="19050">
              <a:noFill/>
            </a:ln>
          </p:spPr>
          <p:txBody>
            <a:bodyPr wrap="square" lIns="0" tIns="0" rIns="0" bIns="0" anchor="ctr" anchorCtr="0">
              <a:noAutofit/>
            </a:bodyPr>
            <a:lstStyle>
              <a:defPPr>
                <a:defRPr lang="en-US"/>
              </a:defPPr>
              <a:lvl1pPr marL="137160" indent="-137160" defTabSz="914127">
                <a:lnSpc>
                  <a:spcPts val="1100"/>
                </a:lnSpc>
                <a:spcBef>
                  <a:spcPts val="0"/>
                </a:spcBef>
                <a:spcAft>
                  <a:spcPts val="0"/>
                </a:spcAft>
                <a:buFont typeface="+mj-lt"/>
                <a:buAutoNum type="arabicPeriod"/>
                <a:defRPr sz="825">
                  <a:latin typeface="Calibri Light" panose="020F0302020204030204" pitchFamily="34" charset="0"/>
                  <a:cs typeface="Calibri Light" panose="020F0302020204030204" pitchFamily="34" charset="0"/>
                </a:defRPr>
              </a:lvl1pPr>
              <a:lvl2pPr marL="807798" indent="-272967" defTabSz="914127">
                <a:lnSpc>
                  <a:spcPct val="90000"/>
                </a:lnSpc>
                <a:spcBef>
                  <a:spcPts val="0"/>
                </a:spcBef>
                <a:spcAft>
                  <a:spcPts val="1000"/>
                </a:spcAft>
                <a:buFont typeface="Symbol" panose="05050102010706020507" pitchFamily="18" charset="2"/>
                <a:buChar char="-"/>
                <a:defRPr sz="2000">
                  <a:solidFill>
                    <a:schemeClr val="bg1"/>
                  </a:solidFill>
                  <a:latin typeface="Calibri Light" panose="020F0302020204030204" pitchFamily="34" charset="0"/>
                </a:defRPr>
              </a:lvl2pPr>
              <a:lvl3pPr marL="1080764" indent="-177748" defTabSz="914127">
                <a:lnSpc>
                  <a:spcPct val="90000"/>
                </a:lnSpc>
                <a:spcBef>
                  <a:spcPts val="0"/>
                </a:spcBef>
                <a:spcAft>
                  <a:spcPts val="1000"/>
                </a:spcAft>
                <a:buFont typeface="Symbol" panose="05050102010706020507" pitchFamily="18" charset="2"/>
                <a:buChar char="-"/>
                <a:defRPr sz="1900">
                  <a:solidFill>
                    <a:schemeClr val="bg1"/>
                  </a:solidFill>
                  <a:latin typeface="Calibri Light" panose="020F0302020204030204" pitchFamily="34" charset="0"/>
                </a:defRPr>
              </a:lvl3pPr>
              <a:lvl4pPr marL="1436256" indent="-177748"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4pPr>
              <a:lvl5pPr marL="1793335" indent="-179335" defTabSz="914127">
                <a:lnSpc>
                  <a:spcPct val="90000"/>
                </a:lnSpc>
                <a:spcBef>
                  <a:spcPts val="0"/>
                </a:spcBef>
                <a:spcAft>
                  <a:spcPts val="1000"/>
                </a:spcAft>
                <a:buFont typeface="Symbol" panose="05050102010706020507" pitchFamily="18" charset="2"/>
                <a:buChar char="-"/>
                <a:defRPr sz="1600">
                  <a:solidFill>
                    <a:schemeClr val="bg1"/>
                  </a:solidFill>
                  <a:latin typeface="Calibri Light" panose="020F0302020204030204" pitchFamily="34" charset="0"/>
                </a:defRPr>
              </a:lvl5pPr>
              <a:lvl6pPr marL="2513847" indent="-228532" defTabSz="914127">
                <a:spcBef>
                  <a:spcPct val="20000"/>
                </a:spcBef>
                <a:buFont typeface="Arial" panose="020B0604020202020204" pitchFamily="34" charset="0"/>
                <a:buChar char="•"/>
                <a:defRPr sz="2000"/>
              </a:lvl6pPr>
              <a:lvl7pPr marL="2970910" indent="-228532" defTabSz="914127">
                <a:spcBef>
                  <a:spcPct val="20000"/>
                </a:spcBef>
                <a:buFont typeface="Arial" panose="020B0604020202020204" pitchFamily="34" charset="0"/>
                <a:buChar char="•"/>
                <a:defRPr sz="2000"/>
              </a:lvl7pPr>
              <a:lvl8pPr marL="3427972" indent="-228532" defTabSz="914127">
                <a:spcBef>
                  <a:spcPct val="20000"/>
                </a:spcBef>
                <a:buFont typeface="Arial" panose="020B0604020202020204" pitchFamily="34" charset="0"/>
                <a:buChar char="•"/>
                <a:defRPr sz="2000"/>
              </a:lvl8pPr>
              <a:lvl9pPr marL="3885034" indent="-228532" defTabSz="914127">
                <a:spcBef>
                  <a:spcPct val="20000"/>
                </a:spcBef>
                <a:buFont typeface="Arial" panose="020B0604020202020204" pitchFamily="34" charset="0"/>
                <a:buChar char="•"/>
                <a:defRPr sz="2000"/>
              </a:lvl9pPr>
            </a:lstStyle>
            <a:p>
              <a:r>
                <a:rPr lang="en-US" sz="1100" dirty="0"/>
                <a:t>Ensuring Strategic Alignment</a:t>
              </a:r>
            </a:p>
            <a:p>
              <a:r>
                <a:rPr lang="en-US" sz="1100" dirty="0"/>
                <a:t>Leveraging Collaboration Opportunities</a:t>
              </a:r>
            </a:p>
            <a:p>
              <a:r>
                <a:rPr lang="en-US" sz="1100" dirty="0"/>
                <a:t>Coordinating Support from Technical Support Group</a:t>
              </a:r>
            </a:p>
            <a:p>
              <a:r>
                <a:rPr lang="en-US" sz="1100" dirty="0"/>
                <a:t>Providing Regular Updates to SBU Community on Status</a:t>
              </a:r>
            </a:p>
          </p:txBody>
        </p:sp>
      </p:grpSp>
      <p:sp>
        <p:nvSpPr>
          <p:cNvPr id="2" name="Title 1">
            <a:extLst>
              <a:ext uri="{FF2B5EF4-FFF2-40B4-BE49-F238E27FC236}">
                <a16:creationId xmlns:a16="http://schemas.microsoft.com/office/drawing/2014/main" id="{325DF102-41A5-3949-B9E8-468DA52763C3}"/>
              </a:ext>
            </a:extLst>
          </p:cNvPr>
          <p:cNvSpPr>
            <a:spLocks noGrp="1"/>
          </p:cNvSpPr>
          <p:nvPr>
            <p:ph type="title"/>
          </p:nvPr>
        </p:nvSpPr>
        <p:spPr/>
        <p:txBody>
          <a:bodyPr/>
          <a:lstStyle/>
          <a:p>
            <a:r>
              <a:rPr lang="en-US" dirty="0"/>
              <a:t>Project Timeline</a:t>
            </a:r>
          </a:p>
        </p:txBody>
      </p:sp>
      <p:pic>
        <p:nvPicPr>
          <p:cNvPr id="33" name="Picture 32" descr="Icon&#10;&#10;Description automatically generated">
            <a:extLst>
              <a:ext uri="{FF2B5EF4-FFF2-40B4-BE49-F238E27FC236}">
                <a16:creationId xmlns:a16="http://schemas.microsoft.com/office/drawing/2014/main" id="{A080D5BA-E9CD-944C-9157-CF980929BBF5}"/>
              </a:ext>
            </a:extLst>
          </p:cNvPr>
          <p:cNvPicPr>
            <a:picLocks noChangeAspect="1"/>
          </p:cNvPicPr>
          <p:nvPr/>
        </p:nvPicPr>
        <p:blipFill>
          <a:blip r:embed="rId2"/>
          <a:stretch>
            <a:fillRect/>
          </a:stretch>
        </p:blipFill>
        <p:spPr>
          <a:xfrm>
            <a:off x="2860954" y="1775263"/>
            <a:ext cx="486137" cy="457200"/>
          </a:xfrm>
          <a:prstGeom prst="rect">
            <a:avLst/>
          </a:prstGeom>
        </p:spPr>
      </p:pic>
    </p:spTree>
    <p:extLst>
      <p:ext uri="{BB962C8B-B14F-4D97-AF65-F5344CB8AC3E}">
        <p14:creationId xmlns:p14="http://schemas.microsoft.com/office/powerpoint/2010/main" val="192004086"/>
      </p:ext>
    </p:extLst>
  </p:cSld>
  <p:clrMapOvr>
    <a:masterClrMapping/>
  </p:clrMapOvr>
</p:sld>
</file>

<file path=ppt/theme/theme1.xml><?xml version="1.0" encoding="utf-8"?>
<a:theme xmlns:a="http://schemas.openxmlformats.org/drawingml/2006/main" name="Office Theme">
  <a:themeElements>
    <a:clrScheme name="SBU Color Palette">
      <a:dk1>
        <a:srgbClr val="000000"/>
      </a:dk1>
      <a:lt1>
        <a:srgbClr val="FFFFFF"/>
      </a:lt1>
      <a:dk2>
        <a:srgbClr val="6B000D"/>
      </a:dk2>
      <a:lt2>
        <a:srgbClr val="BEBEBE"/>
      </a:lt2>
      <a:accent1>
        <a:srgbClr val="990000"/>
      </a:accent1>
      <a:accent2>
        <a:srgbClr val="00549A"/>
      </a:accent2>
      <a:accent3>
        <a:srgbClr val="1791AD"/>
      </a:accent3>
      <a:accent4>
        <a:srgbClr val="BCCF9D"/>
      </a:accent4>
      <a:accent5>
        <a:srgbClr val="F1EA86"/>
      </a:accent5>
      <a:accent6>
        <a:srgbClr val="104147"/>
      </a:accent6>
      <a:hlink>
        <a:srgbClr val="990000"/>
      </a:hlink>
      <a:folHlink>
        <a:srgbClr val="82828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5554</TotalTime>
  <Words>925</Words>
  <Application>Microsoft Macintosh PowerPoint</Application>
  <PresentationFormat>Widescreen</PresentationFormat>
  <Paragraphs>151</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Georgia Bold</vt:lpstr>
      <vt:lpstr>Verdana</vt:lpstr>
      <vt:lpstr>Verdana Bold</vt:lpstr>
      <vt:lpstr>Wingdings</vt:lpstr>
      <vt:lpstr>Office Theme</vt:lpstr>
      <vt:lpstr>COMMUNITY CONVERSATION </vt:lpstr>
      <vt:lpstr>SBI Objectives </vt:lpstr>
      <vt:lpstr>SBI Organizational Chart</vt:lpstr>
      <vt:lpstr>Academic Portfolio Current Focus</vt:lpstr>
      <vt:lpstr>Operations Alignment Current Focus</vt:lpstr>
      <vt:lpstr>Stony Brook Medicine Current Focus</vt:lpstr>
      <vt:lpstr>Optimization of Campus Resources Current Focus</vt:lpstr>
      <vt:lpstr>Research &amp; Innovation Current Focus</vt:lpstr>
      <vt:lpstr>Project Timeline</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CONVERSATION: SBU FINANCE OVERVIEW</dc:title>
  <dc:creator>Simon Barker</dc:creator>
  <cp:lastModifiedBy>Microsoft Office User</cp:lastModifiedBy>
  <cp:revision>94</cp:revision>
  <dcterms:created xsi:type="dcterms:W3CDTF">2020-08-04T13:25:37Z</dcterms:created>
  <dcterms:modified xsi:type="dcterms:W3CDTF">2020-12-08T14:45:24Z</dcterms:modified>
</cp:coreProperties>
</file>