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455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>
            <a:extLst>
              <a:ext uri="{FF2B5EF4-FFF2-40B4-BE49-F238E27FC236}">
                <a16:creationId xmlns:a16="http://schemas.microsoft.com/office/drawing/2014/main" id="{B2CF88EA-4960-4D2F-BB2E-06FB32508318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grpSp>
        <p:nvGrpSpPr>
          <p:cNvPr id="5" name="Group 15">
            <a:extLst>
              <a:ext uri="{FF2B5EF4-FFF2-40B4-BE49-F238E27FC236}">
                <a16:creationId xmlns:a16="http://schemas.microsoft.com/office/drawing/2014/main" id="{C8937C50-4BA6-464E-ADD4-97F4C59193DC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1977B64-03B2-4123-A0B7-372615093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latin typeface="Lucida Sans Unicode" panose="020B0602030504020204" pitchFamily="34" charset="0"/>
              </a:endParaRPr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4D9EA72-21CB-47EA-9E78-1DD5C1543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defRPr/>
              </a:pPr>
              <a:endParaRPr lang="en-US" altLang="en-US" sz="1800">
                <a:latin typeface="Lucida Sans Unicode" panose="020B0602030504020204" pitchFamily="34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1A4C7756-5B76-4788-9469-DC3D4084D3C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Lucida Sans Unicode" panose="020B0602030504020204" pitchFamily="34" charset="0"/>
              </a:endParaRPr>
            </a:p>
          </p:txBody>
        </p:sp>
        <p:cxnSp>
          <p:nvCxnSpPr>
            <p:cNvPr id="10" name="Straight Connector 11">
              <a:extLst>
                <a:ext uri="{FF2B5EF4-FFF2-40B4-BE49-F238E27FC236}">
                  <a16:creationId xmlns:a16="http://schemas.microsoft.com/office/drawing/2014/main" id="{B8B98F6D-1AAB-4A66-B5F7-57E3713C96F9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>
            <a:extLst>
              <a:ext uri="{FF2B5EF4-FFF2-40B4-BE49-F238E27FC236}">
                <a16:creationId xmlns:a16="http://schemas.microsoft.com/office/drawing/2014/main" id="{5F4B820A-11A9-4D67-A294-E3AC2EA44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01F40CB-AFF2-41BD-9D47-618C4D25C17A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12" name="Footer Placeholder 18">
            <a:extLst>
              <a:ext uri="{FF2B5EF4-FFF2-40B4-BE49-F238E27FC236}">
                <a16:creationId xmlns:a16="http://schemas.microsoft.com/office/drawing/2014/main" id="{4ACC6903-085D-40A4-83FC-095B3CF0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7E9E7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26">
            <a:extLst>
              <a:ext uri="{FF2B5EF4-FFF2-40B4-BE49-F238E27FC236}">
                <a16:creationId xmlns:a16="http://schemas.microsoft.com/office/drawing/2014/main" id="{7D4A8490-5434-4631-A201-11BDB401B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A36D4A-188F-40AB-BD25-2AD975E884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065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2CA8CB54-7C6B-4F82-87A7-E0B9ABF60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60D73-0B9C-402B-8E28-3D86609AC2D6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AF688E31-BE5E-40B6-A668-F4575F9FB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EED8A45-C974-4728-AF92-B2339F23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562AA-E224-42D7-996B-01655EB4BA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032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4420C2C-AC69-4F3E-B659-51774B9A4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F3601-BE34-44EC-A2A2-56A321AFAAE6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C2C22DD-F6E3-410E-863E-498887663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5680179-3427-46C0-870F-6C4E8519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C3AAF-AE71-49FC-BBBD-ABDA1FEE15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061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C6DDEE9-5881-4918-B1D7-05668015B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D2A8C-8A9A-4DBF-A579-7586688F5B26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5E879F9-A540-48DE-878F-411BB4FD2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EEB4A36-5714-4127-B76C-F2F2F607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C9162-731B-4DD3-AF77-1064CBB4CC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774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>
            <a:extLst>
              <a:ext uri="{FF2B5EF4-FFF2-40B4-BE49-F238E27FC236}">
                <a16:creationId xmlns:a16="http://schemas.microsoft.com/office/drawing/2014/main" id="{EEECD33B-92EE-4028-B90E-9C498C8C3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EE8779"/>
              </a:gs>
              <a:gs pos="28000">
                <a:srgbClr val="EF5E45"/>
              </a:gs>
              <a:gs pos="100000">
                <a:srgbClr val="BB2E00"/>
              </a:gs>
            </a:gsLst>
            <a:lin ang="5400000"/>
          </a:gradFill>
          <a:ln w="3175" cap="rnd">
            <a:solidFill>
              <a:srgbClr val="9B320E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5" name="Chevron 7">
            <a:extLst>
              <a:ext uri="{FF2B5EF4-FFF2-40B4-BE49-F238E27FC236}">
                <a16:creationId xmlns:a16="http://schemas.microsoft.com/office/drawing/2014/main" id="{2588C0F2-ACD5-4B33-A91F-E229C1752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EE8779"/>
              </a:gs>
              <a:gs pos="28000">
                <a:srgbClr val="EF5E45"/>
              </a:gs>
              <a:gs pos="100000">
                <a:srgbClr val="BB2E00"/>
              </a:gs>
            </a:gsLst>
            <a:lin ang="5400000"/>
          </a:gradFill>
          <a:ln w="3175" cap="rnd">
            <a:solidFill>
              <a:srgbClr val="9B320E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4E6DA5B-F1D3-4020-8884-7D1FF7647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B228A6-1002-4B2E-A46E-BDC823391E34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27FAE2-415B-489D-8999-BE785BE66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6577A97-16B0-4996-B3BE-21AD4BCF0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20FBB4-F239-4D2C-A68A-C506BAC93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2441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BF557-A087-4CAE-98D1-CBBAFCA3B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06D5E6-CC8A-40DD-9C9E-18130DF368CB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D8F3D-FD70-403B-87C8-FA07D8E6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AC8A8-077A-41CB-804B-12A406DE9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0E85E0-4B99-4114-BE42-CB027822F4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1432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F2AA78-95FB-42E0-A4FE-8DF2F12DC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1102FC-F28D-4DAA-B894-0F1C981174CD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74E610-ED20-43F2-A8F9-9D7BA2B3F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9A5A8-A5A4-4170-A9B5-608783EE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573568-70ED-4D7A-B61F-765FFD1AFC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433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A24848-55B8-4735-9D6C-AAC8CCFC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865269-6CB4-4654-BC3A-E3B52C598DCA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78967-E5B6-4C42-BB96-90AC366A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7D9230-A475-4A28-B91F-3D33C26A0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71A65B-922D-4833-8293-D98345CB7B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702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253540F3-5C3E-4670-8416-06F0F79E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F45CB-655D-4A72-8EDA-D024AF5DCD08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0193E945-1B68-4AAF-98F8-77D62819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10FA0953-4B4A-4C10-A60A-765AAADD1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0AA69-E5DF-4065-973C-D64054B59D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9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B8DC5-5CA8-4883-9A21-0D1E625C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BF0F2A-1B12-4A0A-AA39-11294B48D625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DD1BF1-8326-4706-9BF6-2EC16F777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2E724-57FE-4840-9621-EC598CF86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AA78A5-51A7-4244-9581-BC3DFAEC98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3015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>
            <a:extLst>
              <a:ext uri="{FF2B5EF4-FFF2-40B4-BE49-F238E27FC236}">
                <a16:creationId xmlns:a16="http://schemas.microsoft.com/office/drawing/2014/main" id="{90D467D7-F832-46ED-8DC3-A29472DEE48A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Lucida Sans Unicode" panose="020B0602030504020204" pitchFamily="34" charset="0"/>
            </a:endParaRPr>
          </a:p>
        </p:txBody>
      </p:sp>
      <p:sp>
        <p:nvSpPr>
          <p:cNvPr id="6" name="Freeform 8">
            <a:extLst>
              <a:ext uri="{FF2B5EF4-FFF2-40B4-BE49-F238E27FC236}">
                <a16:creationId xmlns:a16="http://schemas.microsoft.com/office/drawing/2014/main" id="{E1440B82-AA12-4C60-BA43-FC32D20B98E7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Lucida Sans Unicode" panose="020B0602030504020204" pitchFamily="34" charset="0"/>
            </a:endParaRPr>
          </a:p>
        </p:txBody>
      </p:sp>
      <p:sp>
        <p:nvSpPr>
          <p:cNvPr id="7" name="Right Triangle 9">
            <a:extLst>
              <a:ext uri="{FF2B5EF4-FFF2-40B4-BE49-F238E27FC236}">
                <a16:creationId xmlns:a16="http://schemas.microsoft.com/office/drawing/2014/main" id="{AA5CBFAF-88C0-4685-8F00-33BE05EC27C0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cxnSp>
        <p:nvCxnSpPr>
          <p:cNvPr id="8" name="Straight Connector 10">
            <a:extLst>
              <a:ext uri="{FF2B5EF4-FFF2-40B4-BE49-F238E27FC236}">
                <a16:creationId xmlns:a16="http://schemas.microsoft.com/office/drawing/2014/main" id="{25FDE214-F2AF-4EEA-A18F-76F07A2AB9F4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>
            <a:extLst>
              <a:ext uri="{FF2B5EF4-FFF2-40B4-BE49-F238E27FC236}">
                <a16:creationId xmlns:a16="http://schemas.microsoft.com/office/drawing/2014/main" id="{22A74A6D-896F-4E13-8638-87E9315A4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EE8779"/>
              </a:gs>
              <a:gs pos="28000">
                <a:srgbClr val="EF5E45"/>
              </a:gs>
              <a:gs pos="100000">
                <a:srgbClr val="BB2E00"/>
              </a:gs>
            </a:gsLst>
            <a:lin ang="5400000"/>
          </a:gradFill>
          <a:ln w="3175" cap="rnd">
            <a:solidFill>
              <a:srgbClr val="9B320E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0" name="Chevron 12">
            <a:extLst>
              <a:ext uri="{FF2B5EF4-FFF2-40B4-BE49-F238E27FC236}">
                <a16:creationId xmlns:a16="http://schemas.microsoft.com/office/drawing/2014/main" id="{AAFB410B-D437-4FAB-9FBE-F5504E8F9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EE8779"/>
              </a:gs>
              <a:gs pos="28000">
                <a:srgbClr val="EF5E45"/>
              </a:gs>
              <a:gs pos="100000">
                <a:srgbClr val="BB2E00"/>
              </a:gs>
            </a:gsLst>
            <a:lin ang="5400000"/>
          </a:gradFill>
          <a:ln w="3175" cap="rnd">
            <a:solidFill>
              <a:srgbClr val="9B320E"/>
            </a:solidFill>
            <a:miter lim="800000"/>
            <a:headEnd/>
            <a:tailEnd/>
          </a:ln>
          <a:effectLst>
            <a:outerShdw blurRad="50800" dist="25400" dir="5400000" rotWithShape="0">
              <a:srgbClr val="808080">
                <a:alpha val="45999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:a16="http://schemas.microsoft.com/office/drawing/2014/main" id="{91ADD280-D6BA-4BA7-894B-6ABA7FAD0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3C1EFA-877A-469E-83FE-6B3A72071994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A4C5E086-8F66-4C00-A3BD-6BD53AC91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86B3E392-A02A-4D19-A744-D8FFC80C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001CC6-0081-431B-991B-37F5E4F1B1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495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:a16="http://schemas.microsoft.com/office/drawing/2014/main" id="{B6CA9B94-DA38-408F-8F6B-062BF823C46A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Lucida Sans Unicode" panose="020B0602030504020204" pitchFamily="34" charset="0"/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D524C3C4-A04A-4439-A11C-C369B14040A8}"/>
              </a:ext>
            </a:extLst>
          </p:cNvPr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>
              <a:latin typeface="Lucida Sans Unicode" panose="020B0602030504020204" pitchFamily="34" charset="0"/>
            </a:endParaRPr>
          </a:p>
        </p:txBody>
      </p:sp>
      <p:sp>
        <p:nvSpPr>
          <p:cNvPr id="14" name="Right Triangle 13">
            <a:extLst>
              <a:ext uri="{FF2B5EF4-FFF2-40B4-BE49-F238E27FC236}">
                <a16:creationId xmlns:a16="http://schemas.microsoft.com/office/drawing/2014/main" id="{B651251C-C448-4026-9D96-8C35C45D156D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8FDCDAD-C79C-4D4B-922E-3EA8A7AC0BAD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:a16="http://schemas.microsoft.com/office/drawing/2014/main" id="{8D9CBCFE-9D38-40FF-9243-2B3A0C450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p3d prstMaterial="softEdge">
              <a:bevelT w="25400" h="25400"/>
            </a:sp3d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Text Placeholder 29">
            <a:extLst>
              <a:ext uri="{FF2B5EF4-FFF2-40B4-BE49-F238E27FC236}">
                <a16:creationId xmlns:a16="http://schemas.microsoft.com/office/drawing/2014/main" id="{93DB4B15-9055-4EEA-A7D1-1699C76321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87111202-A4B2-40D4-8179-8899151556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6C6E37D3-24E9-4B26-99B9-F7AE349206B6}" type="datetime1">
              <a:rPr lang="en-US" altLang="en-US"/>
              <a:pPr>
                <a:defRPr/>
              </a:pPr>
              <a:t>6/11/2020</a:t>
            </a:fld>
            <a:endParaRPr lang="en-US" altLang="en-US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1190CC0E-4C75-426A-9FCB-C7A38F798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E0EA9F5C-334C-4D5B-BE2A-29D4C04555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FD6EB018-7429-41D8-B01B-9D8C1F960B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8" r:id="rId2"/>
    <p:sldLayoutId id="2147483733" r:id="rId3"/>
    <p:sldLayoutId id="2147483734" r:id="rId4"/>
    <p:sldLayoutId id="2147483735" r:id="rId5"/>
    <p:sldLayoutId id="2147483736" r:id="rId6"/>
    <p:sldLayoutId id="2147483729" r:id="rId7"/>
    <p:sldLayoutId id="2147483737" r:id="rId8"/>
    <p:sldLayoutId id="2147483738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mergency_Operations_Center@stonybrook.edu?subject=SB%20Alert%20Registration%20Ques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1CD6B-078A-46A9-A13D-2D1A166C3E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1143000"/>
          </a:xfrm>
        </p:spPr>
        <p:txBody>
          <a:bodyPr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pic>
        <p:nvPicPr>
          <p:cNvPr id="9219" name="Picture 4" descr="Picture3.png">
            <a:extLst>
              <a:ext uri="{FF2B5EF4-FFF2-40B4-BE49-F238E27FC236}">
                <a16:creationId xmlns:a16="http://schemas.microsoft.com/office/drawing/2014/main" id="{390E052B-DA81-4DC1-84D5-4843BD2BA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337" y="3810001"/>
            <a:ext cx="29033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>
            <a:extLst>
              <a:ext uri="{FF2B5EF4-FFF2-40B4-BE49-F238E27FC236}">
                <a16:creationId xmlns:a16="http://schemas.microsoft.com/office/drawing/2014/main" id="{669978D1-A23F-4855-A57E-0E31B930C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7569" y="1520138"/>
            <a:ext cx="1908862" cy="190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Content Placeholder 3">
            <a:extLst>
              <a:ext uri="{FF2B5EF4-FFF2-40B4-BE49-F238E27FC236}">
                <a16:creationId xmlns:a16="http://schemas.microsoft.com/office/drawing/2014/main" id="{E4C912A3-54E3-48F0-BA07-249E5AA831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38238" y="1295400"/>
            <a:ext cx="7632700" cy="20574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7CF6863-052B-4BA2-B96B-472653D3D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10" name="Cloud Callout 9">
            <a:extLst>
              <a:ext uri="{FF2B5EF4-FFF2-40B4-BE49-F238E27FC236}">
                <a16:creationId xmlns:a16="http://schemas.microsoft.com/office/drawing/2014/main" id="{AFF42956-FB0F-41C9-902C-4F72456B43CB}"/>
              </a:ext>
            </a:extLst>
          </p:cNvPr>
          <p:cNvSpPr/>
          <p:nvPr/>
        </p:nvSpPr>
        <p:spPr>
          <a:xfrm flipH="1" flipV="1">
            <a:off x="5334000" y="3352800"/>
            <a:ext cx="3505200" cy="1600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400" dirty="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1" name="Oval Callout 10">
            <a:extLst>
              <a:ext uri="{FF2B5EF4-FFF2-40B4-BE49-F238E27FC236}">
                <a16:creationId xmlns:a16="http://schemas.microsoft.com/office/drawing/2014/main" id="{8E135EE2-06D6-4EE9-B85E-8814C06B6BC5}"/>
              </a:ext>
            </a:extLst>
          </p:cNvPr>
          <p:cNvSpPr/>
          <p:nvPr/>
        </p:nvSpPr>
        <p:spPr>
          <a:xfrm flipH="1" flipV="1">
            <a:off x="2438400" y="3429000"/>
            <a:ext cx="2667000" cy="1600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8438" name="TextBox 6">
            <a:extLst>
              <a:ext uri="{FF2B5EF4-FFF2-40B4-BE49-F238E27FC236}">
                <a16:creationId xmlns:a16="http://schemas.microsoft.com/office/drawing/2014/main" id="{A997C975-688A-4583-A50D-635285CD64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757613"/>
            <a:ext cx="17526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Enter your telephone number using the given format.</a:t>
            </a:r>
          </a:p>
        </p:txBody>
      </p:sp>
      <p:sp>
        <p:nvSpPr>
          <p:cNvPr id="18439" name="TextBox 5">
            <a:extLst>
              <a:ext uri="{FF2B5EF4-FFF2-40B4-BE49-F238E27FC236}">
                <a16:creationId xmlns:a16="http://schemas.microsoft.com/office/drawing/2014/main" id="{8933BC9E-C479-475F-ABA7-78BB6E985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757613"/>
            <a:ext cx="22860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solidFill>
                  <a:srgbClr val="FFFFFF"/>
                </a:solidFill>
                <a:latin typeface="Lucida Sans Unicode" panose="020B0602030504020204" pitchFamily="34" charset="0"/>
              </a:rPr>
              <a:t>To enter multiple numbers click the plus symbol and enter information.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Content Placeholder 3">
            <a:extLst>
              <a:ext uri="{FF2B5EF4-FFF2-40B4-BE49-F238E27FC236}">
                <a16:creationId xmlns:a16="http://schemas.microsoft.com/office/drawing/2014/main" id="{6057696E-B200-422D-A3F9-D41242B2D5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4700" y="1828800"/>
            <a:ext cx="7442200" cy="23876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3DA19E7-0BB9-464D-85B6-D461DFCBE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397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A50822C8-E30A-4EB1-BEC0-171E40CEA8CA}"/>
              </a:ext>
            </a:extLst>
          </p:cNvPr>
          <p:cNvSpPr/>
          <p:nvPr/>
        </p:nvSpPr>
        <p:spPr>
          <a:xfrm flipV="1">
            <a:off x="2438400" y="3810000"/>
            <a:ext cx="3048000" cy="2057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9461" name="TextBox 7">
            <a:extLst>
              <a:ext uri="{FF2B5EF4-FFF2-40B4-BE49-F238E27FC236}">
                <a16:creationId xmlns:a16="http://schemas.microsoft.com/office/drawing/2014/main" id="{ADF61FE6-AE07-43DA-BCD1-AD6EF9A02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4360863"/>
            <a:ext cx="22098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Choose Device Type by selecting the down arrow. Choose from Mobile 1, 2 or 3</a:t>
            </a:r>
          </a:p>
        </p:txBody>
      </p:sp>
      <p:sp>
        <p:nvSpPr>
          <p:cNvPr id="9" name="Explosion 1 8">
            <a:extLst>
              <a:ext uri="{FF2B5EF4-FFF2-40B4-BE49-F238E27FC236}">
                <a16:creationId xmlns:a16="http://schemas.microsoft.com/office/drawing/2014/main" id="{57FC71F0-BB4B-443E-89B4-2C6BF235A004}"/>
              </a:ext>
            </a:extLst>
          </p:cNvPr>
          <p:cNvSpPr/>
          <p:nvPr/>
        </p:nvSpPr>
        <p:spPr>
          <a:xfrm>
            <a:off x="5892800" y="3832225"/>
            <a:ext cx="3048000" cy="2133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 dirty="0">
                <a:solidFill>
                  <a:srgbClr val="FF0000"/>
                </a:solidFill>
                <a:latin typeface="Lucida Sans Unicode" panose="020B0602030504020204" pitchFamily="34" charset="0"/>
              </a:rPr>
              <a:t>NOTE: This is for text messaging only.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Content Placeholder 3">
            <a:extLst>
              <a:ext uri="{FF2B5EF4-FFF2-40B4-BE49-F238E27FC236}">
                <a16:creationId xmlns:a16="http://schemas.microsoft.com/office/drawing/2014/main" id="{80F82B17-EE7E-4C7D-8B37-8F6E3901A8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0900" y="1603375"/>
            <a:ext cx="7442200" cy="23876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D56861E-B459-439E-94F0-1C730051D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6B82312F-3DCE-447D-B4B4-46C6F0DEC6B7}"/>
              </a:ext>
            </a:extLst>
          </p:cNvPr>
          <p:cNvSpPr/>
          <p:nvPr/>
        </p:nvSpPr>
        <p:spPr>
          <a:xfrm flipV="1">
            <a:off x="2620963" y="3457575"/>
            <a:ext cx="2819400" cy="1066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0485" name="TextBox 7">
            <a:extLst>
              <a:ext uri="{FF2B5EF4-FFF2-40B4-BE49-F238E27FC236}">
                <a16:creationId xmlns:a16="http://schemas.microsoft.com/office/drawing/2014/main" id="{45AF841B-0C45-4EC6-AB99-8933B06B5D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763" y="3625850"/>
            <a:ext cx="22098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Enter your phone number in format given.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DD8181CA-C70C-43A8-ADEE-09460F412413}"/>
              </a:ext>
            </a:extLst>
          </p:cNvPr>
          <p:cNvSpPr/>
          <p:nvPr/>
        </p:nvSpPr>
        <p:spPr>
          <a:xfrm flipH="1" flipV="1">
            <a:off x="5440363" y="3548063"/>
            <a:ext cx="2681287" cy="113188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400" dirty="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0487" name="TextBox 9">
            <a:extLst>
              <a:ext uri="{FF2B5EF4-FFF2-40B4-BE49-F238E27FC236}">
                <a16:creationId xmlns:a16="http://schemas.microsoft.com/office/drawing/2014/main" id="{236844FB-45BE-42E1-B510-066529DA6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5163" y="3848100"/>
            <a:ext cx="2286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solidFill>
                  <a:srgbClr val="FFFFFF"/>
                </a:solidFill>
                <a:latin typeface="Lucida Sans Unicode" panose="020B0602030504020204" pitchFamily="34" charset="0"/>
              </a:rPr>
              <a:t>To enter multiple numbers click the plus symbol and enter information.</a:t>
            </a:r>
          </a:p>
          <a:p>
            <a:pPr eaLnBrk="1" hangingPunct="1"/>
            <a:endParaRPr lang="en-US" altLang="en-US"/>
          </a:p>
        </p:txBody>
      </p:sp>
      <p:sp>
        <p:nvSpPr>
          <p:cNvPr id="11" name="Oval Callout 10">
            <a:extLst>
              <a:ext uri="{FF2B5EF4-FFF2-40B4-BE49-F238E27FC236}">
                <a16:creationId xmlns:a16="http://schemas.microsoft.com/office/drawing/2014/main" id="{584760D8-3AB6-4DCF-B472-966A42A9D99A}"/>
              </a:ext>
            </a:extLst>
          </p:cNvPr>
          <p:cNvSpPr/>
          <p:nvPr/>
        </p:nvSpPr>
        <p:spPr>
          <a:xfrm flipV="1">
            <a:off x="246063" y="4006850"/>
            <a:ext cx="2743200" cy="1371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20489" name="Rectangle 4">
            <a:extLst>
              <a:ext uri="{FF2B5EF4-FFF2-40B4-BE49-F238E27FC236}">
                <a16:creationId xmlns:a16="http://schemas.microsoft.com/office/drawing/2014/main" id="{37EEF348-931B-41C7-8C07-C927D1645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4114800"/>
            <a:ext cx="21336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400" b="1">
                <a:solidFill>
                  <a:schemeClr val="bg1"/>
                </a:solidFill>
                <a:latin typeface="Lucida Sans Unicode" panose="020B0602030504020204" pitchFamily="34" charset="0"/>
              </a:rPr>
              <a:t>Click </a:t>
            </a:r>
            <a:r>
              <a:rPr lang="en-US" altLang="en-US" sz="1400" b="1" u="sng">
                <a:solidFill>
                  <a:schemeClr val="bg1"/>
                </a:solidFill>
                <a:latin typeface="Lucida Sans Unicode" panose="020B0602030504020204" pitchFamily="34" charset="0"/>
              </a:rPr>
              <a:t>Save</a:t>
            </a:r>
            <a:r>
              <a:rPr lang="en-US" altLang="en-US" sz="1400" b="1">
                <a:solidFill>
                  <a:schemeClr val="bg1"/>
                </a:solidFill>
                <a:latin typeface="Lucida Sans Unicode" panose="020B0602030504020204" pitchFamily="34" charset="0"/>
              </a:rPr>
              <a:t> to save your information and complete your registration for SB Alert</a:t>
            </a:r>
            <a:r>
              <a:rPr lang="en-US" altLang="en-US" b="1">
                <a:solidFill>
                  <a:schemeClr val="bg1"/>
                </a:solidFill>
                <a:latin typeface="Lucida Sans Unicode" panose="020B0602030504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D8310E3-9FC3-4CC8-A3F7-E176E385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21507" name="TextBox 7">
            <a:extLst>
              <a:ext uri="{FF2B5EF4-FFF2-40B4-BE49-F238E27FC236}">
                <a16:creationId xmlns:a16="http://schemas.microsoft.com/office/drawing/2014/main" id="{625EB858-E9F6-4E3E-85B8-91BD0BBA8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0700" y="4572060"/>
            <a:ext cx="556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latin typeface="Arial" panose="020B0604020202020204" pitchFamily="34" charset="0"/>
                <a:hlinkClick r:id="rId2"/>
              </a:rPr>
              <a:t>Emergency_Operations_Center@stonybrook.edu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092F3D0-B899-44F4-8FCE-BE475088B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6570" y="1600200"/>
            <a:ext cx="2590860" cy="25908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8122C00-793D-4532-A8FD-A748854E3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pic>
        <p:nvPicPr>
          <p:cNvPr id="10243" name="Content Placeholder 3">
            <a:extLst>
              <a:ext uri="{FF2B5EF4-FFF2-40B4-BE49-F238E27FC236}">
                <a16:creationId xmlns:a16="http://schemas.microsoft.com/office/drawing/2014/main" id="{8139C2A9-1176-4882-9D18-4ED18AE47E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7150" y="914400"/>
            <a:ext cx="6489700" cy="5051425"/>
          </a:xfrm>
        </p:spPr>
      </p:pic>
      <p:sp>
        <p:nvSpPr>
          <p:cNvPr id="7" name="Oval Callout 6">
            <a:extLst>
              <a:ext uri="{FF2B5EF4-FFF2-40B4-BE49-F238E27FC236}">
                <a16:creationId xmlns:a16="http://schemas.microsoft.com/office/drawing/2014/main" id="{B09E7743-F0D7-4CD7-AA03-3F60908DC96B}"/>
              </a:ext>
            </a:extLst>
          </p:cNvPr>
          <p:cNvSpPr/>
          <p:nvPr/>
        </p:nvSpPr>
        <p:spPr>
          <a:xfrm>
            <a:off x="3733800" y="1524000"/>
            <a:ext cx="2133600" cy="838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 dirty="0">
                <a:solidFill>
                  <a:srgbClr val="FFFFFF"/>
                </a:solidFill>
                <a:latin typeface="Lucida Sans Unicode" panose="020B0602030504020204" pitchFamily="34" charset="0"/>
              </a:rPr>
              <a:t>Enter your Stony Brook ID #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3">
            <a:extLst>
              <a:ext uri="{FF2B5EF4-FFF2-40B4-BE49-F238E27FC236}">
                <a16:creationId xmlns:a16="http://schemas.microsoft.com/office/drawing/2014/main" id="{199EC5DB-6C16-4595-91D2-65E62E91AE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67056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E65F75E1-F738-4A83-B6CE-B0373EC44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7728109B-62B4-40E1-AC72-980FB426C8BF}"/>
              </a:ext>
            </a:extLst>
          </p:cNvPr>
          <p:cNvSpPr/>
          <p:nvPr/>
        </p:nvSpPr>
        <p:spPr>
          <a:xfrm>
            <a:off x="3810000" y="1676400"/>
            <a:ext cx="2209800" cy="838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 dirty="0">
                <a:solidFill>
                  <a:srgbClr val="FFFFFF"/>
                </a:solidFill>
                <a:latin typeface="Lucida Sans Unicode" panose="020B0602030504020204" pitchFamily="34" charset="0"/>
              </a:rPr>
              <a:t>Enter your Solar Password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Content Placeholder 3">
            <a:extLst>
              <a:ext uri="{FF2B5EF4-FFF2-40B4-BE49-F238E27FC236}">
                <a16:creationId xmlns:a16="http://schemas.microsoft.com/office/drawing/2014/main" id="{7B297992-A7F3-4A3A-A004-1E50AD151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150" y="914400"/>
            <a:ext cx="6489700" cy="505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B01E5C6-27F3-4012-AAFD-DC9E91FA4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7" name="Oval Callout 6">
            <a:extLst>
              <a:ext uri="{FF2B5EF4-FFF2-40B4-BE49-F238E27FC236}">
                <a16:creationId xmlns:a16="http://schemas.microsoft.com/office/drawing/2014/main" id="{A2BE85EA-6306-43B5-A783-04168FCCBA81}"/>
              </a:ext>
            </a:extLst>
          </p:cNvPr>
          <p:cNvSpPr/>
          <p:nvPr/>
        </p:nvSpPr>
        <p:spPr>
          <a:xfrm>
            <a:off x="3352800" y="1981200"/>
            <a:ext cx="2438400" cy="914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>
                <a:solidFill>
                  <a:srgbClr val="FFFFFF"/>
                </a:solidFill>
                <a:latin typeface="Lucida Sans Unicode" panose="020B0602030504020204" pitchFamily="34" charset="0"/>
              </a:rPr>
              <a:t>Click on </a:t>
            </a:r>
            <a:r>
              <a:rPr lang="en-US" altLang="en-US" sz="1400" b="1" u="sng">
                <a:solidFill>
                  <a:srgbClr val="FFFFFF"/>
                </a:solidFill>
                <a:latin typeface="Lucida Sans Unicode" panose="020B0602030504020204" pitchFamily="34" charset="0"/>
              </a:rPr>
              <a:t>Sign In </a:t>
            </a:r>
            <a:r>
              <a:rPr lang="en-US" altLang="en-US" sz="1400" b="1">
                <a:solidFill>
                  <a:srgbClr val="FFFFFF"/>
                </a:solidFill>
                <a:latin typeface="Lucida Sans Unicode" panose="020B0602030504020204" pitchFamily="34" charset="0"/>
              </a:rPr>
              <a:t>to Log in to SBU Solar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Content Placeholder 3" descr="Screen1.png">
            <a:extLst>
              <a:ext uri="{FF2B5EF4-FFF2-40B4-BE49-F238E27FC236}">
                <a16:creationId xmlns:a16="http://schemas.microsoft.com/office/drawing/2014/main" id="{B80C79B9-93A2-4FD3-861B-B5FB1E1CD9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990600"/>
            <a:ext cx="8599488" cy="47244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3537144-F1F0-4A1C-9E03-DEF094AE8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C93C56B9-6C57-4F1C-88A4-3DA67093CDF9}"/>
              </a:ext>
            </a:extLst>
          </p:cNvPr>
          <p:cNvSpPr/>
          <p:nvPr/>
        </p:nvSpPr>
        <p:spPr>
          <a:xfrm>
            <a:off x="1219200" y="1371600"/>
            <a:ext cx="2362200" cy="1066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>
                <a:solidFill>
                  <a:srgbClr val="FFFFFF"/>
                </a:solidFill>
                <a:latin typeface="Lucida Sans Unicode" panose="020B0602030504020204" pitchFamily="34" charset="0"/>
              </a:rPr>
              <a:t>Click on SB Alert - Registration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>
            <a:extLst>
              <a:ext uri="{FF2B5EF4-FFF2-40B4-BE49-F238E27FC236}">
                <a16:creationId xmlns:a16="http://schemas.microsoft.com/office/drawing/2014/main" id="{8A0A7844-01D3-4AA5-82CF-1D8C611A31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762000"/>
            <a:ext cx="7772400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508C7CB6-7320-4FA3-BC30-EA2E03045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5" name="Oval Callout 4">
            <a:extLst>
              <a:ext uri="{FF2B5EF4-FFF2-40B4-BE49-F238E27FC236}">
                <a16:creationId xmlns:a16="http://schemas.microsoft.com/office/drawing/2014/main" id="{8D129CE9-916A-40CC-ABFD-6D77E906F8BF}"/>
              </a:ext>
            </a:extLst>
          </p:cNvPr>
          <p:cNvSpPr/>
          <p:nvPr/>
        </p:nvSpPr>
        <p:spPr>
          <a:xfrm>
            <a:off x="2001838" y="3657600"/>
            <a:ext cx="2743200" cy="13716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 dirty="0">
                <a:solidFill>
                  <a:srgbClr val="FFFFFF"/>
                </a:solidFill>
                <a:latin typeface="Lucida Sans Unicode" panose="020B0602030504020204" pitchFamily="34" charset="0"/>
              </a:rPr>
              <a:t>Click on SB Alert – Contact Information to enter your information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04C94972-9A0D-4D2A-B323-F33E4F75D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371600"/>
            <a:ext cx="1828800" cy="3698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NAME</a:t>
            </a:r>
          </a:p>
        </p:txBody>
      </p:sp>
      <p:sp>
        <p:nvSpPr>
          <p:cNvPr id="14342" name="Text Box 6">
            <a:extLst>
              <a:ext uri="{FF2B5EF4-FFF2-40B4-BE49-F238E27FC236}">
                <a16:creationId xmlns:a16="http://schemas.microsoft.com/office/drawing/2014/main" id="{6B590776-3E94-413D-A10E-2B5A1B446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374775"/>
            <a:ext cx="1371600" cy="3667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ID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3">
            <a:extLst>
              <a:ext uri="{FF2B5EF4-FFF2-40B4-BE49-F238E27FC236}">
                <a16:creationId xmlns:a16="http://schemas.microsoft.com/office/drawing/2014/main" id="{0C98DF2E-EFC0-40A4-A6D1-111D8076B5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990600"/>
            <a:ext cx="7580313" cy="3594100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FA873F3-0D5B-4F98-8463-6C7B18ED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15364" name="Text Box 5">
            <a:extLst>
              <a:ext uri="{FF2B5EF4-FFF2-40B4-BE49-F238E27FC236}">
                <a16:creationId xmlns:a16="http://schemas.microsoft.com/office/drawing/2014/main" id="{4947B425-0C41-497C-A783-1E42A3B05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30363"/>
            <a:ext cx="1676400" cy="369887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NAME</a:t>
            </a:r>
          </a:p>
        </p:txBody>
      </p:sp>
      <p:sp>
        <p:nvSpPr>
          <p:cNvPr id="15365" name="Text Box 6">
            <a:extLst>
              <a:ext uri="{FF2B5EF4-FFF2-40B4-BE49-F238E27FC236}">
                <a16:creationId xmlns:a16="http://schemas.microsoft.com/office/drawing/2014/main" id="{8828F6E7-B13C-4C95-AE73-32CB237D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1630363"/>
            <a:ext cx="1371600" cy="366712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ID</a:t>
            </a:r>
          </a:p>
        </p:txBody>
      </p:sp>
      <p:sp>
        <p:nvSpPr>
          <p:cNvPr id="15366" name="Text Box 5">
            <a:extLst>
              <a:ext uri="{FF2B5EF4-FFF2-40B4-BE49-F238E27FC236}">
                <a16:creationId xmlns:a16="http://schemas.microsoft.com/office/drawing/2014/main" id="{604D0C05-825B-493C-B7F3-99D4B72F0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800350"/>
            <a:ext cx="3976688" cy="3698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First.Last@stonybrook.edu</a:t>
            </a:r>
          </a:p>
        </p:txBody>
      </p:sp>
      <p:pic>
        <p:nvPicPr>
          <p:cNvPr id="15367" name="Picture 5">
            <a:extLst>
              <a:ext uri="{FF2B5EF4-FFF2-40B4-BE49-F238E27FC236}">
                <a16:creationId xmlns:a16="http://schemas.microsoft.com/office/drawing/2014/main" id="{2680EBF7-B499-477D-9CEE-95AC035C3C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267200"/>
            <a:ext cx="2809875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CB09BDF-3B77-43D2-8AE7-EAF836DAAE8F}"/>
              </a:ext>
            </a:extLst>
          </p:cNvPr>
          <p:cNvSpPr txBox="1"/>
          <p:nvPr/>
        </p:nvSpPr>
        <p:spPr>
          <a:xfrm>
            <a:off x="1793875" y="4822825"/>
            <a:ext cx="1787525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chemeClr val="bg1"/>
                </a:solidFill>
                <a:latin typeface="+mj-lt"/>
              </a:rPr>
              <a:t>Choose an Email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Content Placeholder 3">
            <a:extLst>
              <a:ext uri="{FF2B5EF4-FFF2-40B4-BE49-F238E27FC236}">
                <a16:creationId xmlns:a16="http://schemas.microsoft.com/office/drawing/2014/main" id="{6657965F-44B9-4D48-BE1E-E641DDD96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1050" y="846138"/>
            <a:ext cx="7581900" cy="359251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3DE8E00-7D9C-4213-A99D-97A029419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8" name="Oval Callout 7">
            <a:extLst>
              <a:ext uri="{FF2B5EF4-FFF2-40B4-BE49-F238E27FC236}">
                <a16:creationId xmlns:a16="http://schemas.microsoft.com/office/drawing/2014/main" id="{17C5AE41-443E-4FE1-9433-2ABEBDD6DF29}"/>
              </a:ext>
            </a:extLst>
          </p:cNvPr>
          <p:cNvSpPr/>
          <p:nvPr/>
        </p:nvSpPr>
        <p:spPr>
          <a:xfrm>
            <a:off x="4981575" y="2692400"/>
            <a:ext cx="2438400" cy="1066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 dirty="0">
                <a:solidFill>
                  <a:srgbClr val="FFFFFF"/>
                </a:solidFill>
                <a:latin typeface="Lucida Sans Unicode" panose="020B0602030504020204" pitchFamily="34" charset="0"/>
              </a:rPr>
              <a:t>Enter your e-mail address</a:t>
            </a:r>
          </a:p>
        </p:txBody>
      </p:sp>
      <p:sp>
        <p:nvSpPr>
          <p:cNvPr id="5" name="Cloud Callout 4">
            <a:extLst>
              <a:ext uri="{FF2B5EF4-FFF2-40B4-BE49-F238E27FC236}">
                <a16:creationId xmlns:a16="http://schemas.microsoft.com/office/drawing/2014/main" id="{02E0E813-06DE-4D29-8BE7-04A4331C5463}"/>
              </a:ext>
            </a:extLst>
          </p:cNvPr>
          <p:cNvSpPr/>
          <p:nvPr/>
        </p:nvSpPr>
        <p:spPr>
          <a:xfrm flipH="1" flipV="1">
            <a:off x="4981575" y="4483100"/>
            <a:ext cx="3505200" cy="16002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4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6390" name="TextBox 6">
            <a:extLst>
              <a:ext uri="{FF2B5EF4-FFF2-40B4-BE49-F238E27FC236}">
                <a16:creationId xmlns:a16="http://schemas.microsoft.com/office/drawing/2014/main" id="{DF851923-E5C9-41A4-9EF3-5DD43ACF1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0675" y="4881563"/>
            <a:ext cx="26670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To enter a second e-mail address, click the plus symbol and enter information.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C57AD166-7956-4E98-86A5-67B4C568E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600200"/>
            <a:ext cx="1828800" cy="3667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NAME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6072C53A-5CA2-4C18-B24B-8FAC922AD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524000"/>
            <a:ext cx="1828800" cy="3667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YOUR ID</a:t>
            </a:r>
          </a:p>
        </p:txBody>
      </p:sp>
      <p:sp>
        <p:nvSpPr>
          <p:cNvPr id="16393" name="Text Box 5">
            <a:extLst>
              <a:ext uri="{FF2B5EF4-FFF2-40B4-BE49-F238E27FC236}">
                <a16:creationId xmlns:a16="http://schemas.microsoft.com/office/drawing/2014/main" id="{A7F92E27-088A-44C3-A2A0-BD05ACA56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2692400"/>
            <a:ext cx="2906712" cy="3063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YOUR First.Last@stonybrook.edu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612DBFF-7500-4F09-A36E-1A11E32CB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  <a:scene3d>
              <a:camera prst="orthographicFront"/>
              <a:lightRig rig="soft" dir="t"/>
            </a:scene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>
                <a:ea typeface="+mj-ea"/>
              </a:rPr>
              <a:t>SB Alert Registration</a:t>
            </a:r>
          </a:p>
        </p:txBody>
      </p:sp>
      <p:sp>
        <p:nvSpPr>
          <p:cNvPr id="8" name="Explosion 1 7">
            <a:extLst>
              <a:ext uri="{FF2B5EF4-FFF2-40B4-BE49-F238E27FC236}">
                <a16:creationId xmlns:a16="http://schemas.microsoft.com/office/drawing/2014/main" id="{2FD03494-5A2E-4E0F-840C-5D86A4366147}"/>
              </a:ext>
            </a:extLst>
          </p:cNvPr>
          <p:cNvSpPr/>
          <p:nvPr/>
        </p:nvSpPr>
        <p:spPr>
          <a:xfrm>
            <a:off x="5334000" y="3810000"/>
            <a:ext cx="2971800" cy="2133600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1400" b="1">
                <a:solidFill>
                  <a:srgbClr val="FF0000"/>
                </a:solidFill>
                <a:latin typeface="Lucida Sans Unicode" panose="020B0602030504020204" pitchFamily="34" charset="0"/>
              </a:rPr>
              <a:t>NOTE: This is for voice messages only.</a:t>
            </a:r>
          </a:p>
        </p:txBody>
      </p:sp>
      <p:pic>
        <p:nvPicPr>
          <p:cNvPr id="17412" name="Content Placeholder 3">
            <a:extLst>
              <a:ext uri="{FF2B5EF4-FFF2-40B4-BE49-F238E27FC236}">
                <a16:creationId xmlns:a16="http://schemas.microsoft.com/office/drawing/2014/main" id="{99260527-D31A-46CC-AA9F-5221F76A99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8050" y="1219200"/>
            <a:ext cx="7632700" cy="2057400"/>
          </a:xfrm>
        </p:spPr>
      </p:pic>
      <p:sp>
        <p:nvSpPr>
          <p:cNvPr id="5" name="Oval Callout 4">
            <a:extLst>
              <a:ext uri="{FF2B5EF4-FFF2-40B4-BE49-F238E27FC236}">
                <a16:creationId xmlns:a16="http://schemas.microsoft.com/office/drawing/2014/main" id="{E4168B96-DF7E-4466-A710-5B8B60ADCCA7}"/>
              </a:ext>
            </a:extLst>
          </p:cNvPr>
          <p:cNvSpPr/>
          <p:nvPr/>
        </p:nvSpPr>
        <p:spPr>
          <a:xfrm flipH="1" flipV="1">
            <a:off x="1524000" y="3352800"/>
            <a:ext cx="3200400" cy="2057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Lucida Sans Unicode" panose="020B0602030504020204" pitchFamily="34" charset="0"/>
            </a:endParaRPr>
          </a:p>
        </p:txBody>
      </p:sp>
      <p:sp>
        <p:nvSpPr>
          <p:cNvPr id="17414" name="TextBox 5">
            <a:extLst>
              <a:ext uri="{FF2B5EF4-FFF2-40B4-BE49-F238E27FC236}">
                <a16:creationId xmlns:a16="http://schemas.microsoft.com/office/drawing/2014/main" id="{72B1E37A-63B2-4B1A-83E3-29CD58A12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787775"/>
            <a:ext cx="2438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400"/>
              </a:spcBef>
              <a:buClr>
                <a:schemeClr val="accent1"/>
              </a:buClr>
              <a:buSzPct val="68000"/>
              <a:buFont typeface="Wingdings 3" panose="05040102010807070707" pitchFamily="18" charset="2"/>
              <a:buChar char=""/>
              <a:defRPr sz="27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325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3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2pPr>
            <a:lvl3pPr marL="858838" indent="-228600">
              <a:spcBef>
                <a:spcPts val="350"/>
              </a:spcBef>
              <a:buClr>
                <a:schemeClr val="accent2"/>
              </a:buClr>
              <a:buSzPct val="100000"/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3pPr>
            <a:lvl4pPr marL="11430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190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4pPr>
            <a:lvl5pPr marL="1371600" indent="-228600">
              <a:spcBef>
                <a:spcPts val="35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5pPr>
            <a:lvl6pPr marL="1828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6pPr>
            <a:lvl7pPr marL="2286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7pPr>
            <a:lvl8pPr marL="2743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8pPr>
            <a:lvl9pPr marL="32004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>
                <a:solidFill>
                  <a:schemeClr val="bg1"/>
                </a:solidFill>
              </a:rPr>
              <a:t>Click the down arrow and select a phone type. You can choose a campus, primary cell and home, secondary home and cell phone numbers.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2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3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ppt/theme/themeOverride4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</TotalTime>
  <Words>253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ＭＳ Ｐゴシック</vt:lpstr>
      <vt:lpstr>Lucida Sans Unicode</vt:lpstr>
      <vt:lpstr>Wingdings 3</vt:lpstr>
      <vt:lpstr>Verdana</vt:lpstr>
      <vt:lpstr>Wingdings 2</vt:lpstr>
      <vt:lpstr>Calibri</vt:lpstr>
      <vt:lpstr>Concourse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  <vt:lpstr>SB Alert Registration</vt:lpstr>
    </vt:vector>
  </TitlesOfParts>
  <Company>Stony Brook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 Alert Registration</dc:title>
  <dc:creator>fredfox</dc:creator>
  <cp:lastModifiedBy>Steven K Wong</cp:lastModifiedBy>
  <cp:revision>37</cp:revision>
  <dcterms:created xsi:type="dcterms:W3CDTF">2008-07-23T15:45:12Z</dcterms:created>
  <dcterms:modified xsi:type="dcterms:W3CDTF">2020-06-11T13:17:12Z</dcterms:modified>
</cp:coreProperties>
</file>